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7" r:id="rId2"/>
    <p:sldId id="312" r:id="rId3"/>
    <p:sldId id="338" r:id="rId4"/>
    <p:sldId id="343" r:id="rId5"/>
    <p:sldId id="344" r:id="rId6"/>
    <p:sldId id="345" r:id="rId7"/>
    <p:sldId id="346" r:id="rId8"/>
    <p:sldId id="347" r:id="rId9"/>
    <p:sldId id="348" r:id="rId10"/>
    <p:sldId id="339" r:id="rId11"/>
    <p:sldId id="349" r:id="rId12"/>
    <p:sldId id="340" r:id="rId13"/>
    <p:sldId id="350" r:id="rId14"/>
    <p:sldId id="341" r:id="rId15"/>
    <p:sldId id="351" r:id="rId16"/>
    <p:sldId id="342" r:id="rId17"/>
    <p:sldId id="33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59E69F9F-9BF2-408A-8962-C014DC91E49A}">
          <p14:sldIdLst>
            <p14:sldId id="257"/>
            <p14:sldId id="312"/>
            <p14:sldId id="338"/>
            <p14:sldId id="343"/>
            <p14:sldId id="344"/>
            <p14:sldId id="345"/>
            <p14:sldId id="346"/>
            <p14:sldId id="347"/>
            <p14:sldId id="348"/>
            <p14:sldId id="339"/>
            <p14:sldId id="349"/>
            <p14:sldId id="340"/>
            <p14:sldId id="350"/>
            <p14:sldId id="341"/>
            <p14:sldId id="351"/>
            <p14:sldId id="342"/>
            <p14:sldId id="337"/>
          </p14:sldIdLst>
        </p14:section>
        <p14:section name="Раздел без заголовка" id="{20C75AAA-5456-484F-BF9C-11B1155D5A2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818304-B625-4249-A00E-5C42409A41B5}" type="datetimeFigureOut">
              <a:rPr lang="ru-RU" smtClean="0"/>
              <a:t>25.03.2024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38C188-E631-407D-AA31-5B023E2A6C4C}" type="slidenum">
              <a:rPr lang="ru-RU" smtClean="0"/>
              <a:t>‹#›</a:t>
            </a:fld>
            <a:endParaRPr lang="ru-RU"/>
          </a:p>
        </p:txBody>
      </p:sp>
    </p:spTree>
    <p:extLst>
      <p:ext uri="{BB962C8B-B14F-4D97-AF65-F5344CB8AC3E}">
        <p14:creationId xmlns:p14="http://schemas.microsoft.com/office/powerpoint/2010/main" val="3325385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25.03.2024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343089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905094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415385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86738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95870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5620E5F-4B48-4952-B03C-B1BAFFBA18B8}" type="datetimeFigureOut">
              <a:rPr lang="ru-RU" smtClean="0"/>
              <a:t>25.03.2024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809863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E5620E5F-4B48-4952-B03C-B1BAFFBA18B8}" type="datetimeFigureOut">
              <a:rPr lang="ru-RU" smtClean="0"/>
              <a:t>25.03.2024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568665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25.03.2024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4863274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25.03.2024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2341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620E5F-4B48-4952-B03C-B1BAFFBA18B8}" type="datetimeFigureOut">
              <a:rPr lang="ru-RU" smtClean="0"/>
              <a:t>25.03.2024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83182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5620E5F-4B48-4952-B03C-B1BAFFBA18B8}" type="datetimeFigureOut">
              <a:rPr lang="ru-RU" smtClean="0"/>
              <a:t>25.03.2024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327558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6590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5620E5F-4B48-4952-B03C-B1BAFFBA18B8}" type="datetimeFigureOut">
              <a:rPr lang="ru-RU" smtClean="0"/>
              <a:t>25.03.2024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64263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5620E5F-4B48-4952-B03C-B1BAFFBA18B8}" type="datetimeFigureOut">
              <a:rPr lang="ru-RU" smtClean="0"/>
              <a:t>25.03.2024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733838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E5620E5F-4B48-4952-B03C-B1BAFFBA18B8}" type="datetimeFigureOut">
              <a:rPr lang="ru-RU" smtClean="0"/>
              <a:t>25.03.2024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07045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114358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E5620E5F-4B48-4952-B03C-B1BAFFBA18B8}" type="datetimeFigureOut">
              <a:rPr lang="ru-RU" smtClean="0"/>
              <a:t>25.03.2024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41916BC-F5BF-4E87-8C54-001100FA3409}" type="slidenum">
              <a:rPr lang="ru-RU" smtClean="0"/>
              <a:t>‹#›</a:t>
            </a:fld>
            <a:endParaRPr lang="ru-RU"/>
          </a:p>
        </p:txBody>
      </p:sp>
    </p:spTree>
    <p:extLst>
      <p:ext uri="{BB962C8B-B14F-4D97-AF65-F5344CB8AC3E}">
        <p14:creationId xmlns:p14="http://schemas.microsoft.com/office/powerpoint/2010/main" val="2647707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5620E5F-4B48-4952-B03C-B1BAFFBA18B8}" type="datetimeFigureOut">
              <a:rPr lang="ru-RU" smtClean="0"/>
              <a:t>25.03.2024</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41916BC-F5BF-4E87-8C54-001100FA3409}" type="slidenum">
              <a:rPr lang="ru-RU" smtClean="0"/>
              <a:t>‹#›</a:t>
            </a:fld>
            <a:endParaRPr lang="ru-RU"/>
          </a:p>
        </p:txBody>
      </p:sp>
    </p:spTree>
    <p:extLst>
      <p:ext uri="{BB962C8B-B14F-4D97-AF65-F5344CB8AC3E}">
        <p14:creationId xmlns:p14="http://schemas.microsoft.com/office/powerpoint/2010/main" val="38947241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14"/>
          </p:nvPr>
        </p:nvSpPr>
        <p:spPr>
          <a:xfrm>
            <a:off x="854765" y="304800"/>
            <a:ext cx="10542104" cy="6007510"/>
          </a:xfrm>
        </p:spPr>
        <p:txBody>
          <a:bodyPr>
            <a:normAutofit fontScale="92500" lnSpcReduction="10000"/>
          </a:bodyPr>
          <a:lstStyle/>
          <a:p>
            <a:pPr marL="0" indent="0" algn="ctr">
              <a:buNone/>
            </a:pPr>
            <a:r>
              <a:rPr lang="uk-UA" sz="8800" dirty="0" smtClean="0">
                <a:solidFill>
                  <a:srgbClr val="0070C0"/>
                </a:solidFill>
                <a:latin typeface="Mistral" panose="03090702030407020403" pitchFamily="66" charset="0"/>
              </a:rPr>
              <a:t>ДЕРЖАВА В КРАЇНАХ ЗАХІДНОЇ ЦИВІЛІЗАЦІЇ</a:t>
            </a:r>
            <a:endParaRPr lang="uk-UA" sz="8800" dirty="0" smtClean="0">
              <a:solidFill>
                <a:srgbClr val="0070C0"/>
              </a:solidFill>
              <a:latin typeface="Mistral" panose="03090702030407020403" pitchFamily="66" charset="0"/>
            </a:endParaRPr>
          </a:p>
          <a:p>
            <a:pPr marL="0" indent="0" algn="ctr">
              <a:buNone/>
            </a:pPr>
            <a:r>
              <a:rPr lang="uk-UA" sz="8800" dirty="0" smtClean="0">
                <a:solidFill>
                  <a:srgbClr val="002060"/>
                </a:solidFill>
                <a:latin typeface="Mistral" panose="03090702030407020403" pitchFamily="66" charset="0"/>
              </a:rPr>
              <a:t>Тема: Становлення держави нового типу</a:t>
            </a:r>
            <a:endParaRPr lang="uk-UA" sz="8800" dirty="0">
              <a:solidFill>
                <a:srgbClr val="002060"/>
              </a:solidFill>
              <a:latin typeface="Mistral" panose="03090702030407020403" pitchFamily="66" charset="0"/>
            </a:endParaRPr>
          </a:p>
        </p:txBody>
      </p:sp>
    </p:spTree>
    <p:extLst>
      <p:ext uri="{BB962C8B-B14F-4D97-AF65-F5344CB8AC3E}">
        <p14:creationId xmlns:p14="http://schemas.microsoft.com/office/powerpoint/2010/main" val="3960779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2. Ранні революції і їх вплив на становлення держави нового типу</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Голландська революція та її вплив на формування основ держави нового типу</a:t>
            </a:r>
          </a:p>
          <a:p>
            <a:pPr marL="0" indent="457200" algn="just">
              <a:buNone/>
            </a:pP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Перші політичні події, що визначили державні і правові тенденції нового суспільства, відбулися в другій половині XVI ст. в Голландії (Нідерландах). Докорінний поворот, що відбувся там ще в надрах станового ладу, визначають як </a:t>
            </a:r>
            <a:r>
              <a:rPr lang="uk-UA" sz="2500" b="1" dirty="0" smtClean="0">
                <a:solidFill>
                  <a:srgbClr val="FF0000"/>
                </a:solidFill>
                <a:latin typeface="Mistral" panose="03090702030407020403" pitchFamily="66" charset="0"/>
                <a:ea typeface="Segoe UI Black" panose="020B0A02040204020203" pitchFamily="34" charset="0"/>
              </a:rPr>
              <a:t>ранню буржуазну революцію</a:t>
            </a:r>
            <a:r>
              <a:rPr lang="uk-UA" sz="2500" dirty="0" smtClean="0">
                <a:solidFill>
                  <a:srgbClr val="002060"/>
                </a:solidFill>
                <a:latin typeface="Mistral" panose="03090702030407020403" pitchFamily="66" charset="0"/>
                <a:ea typeface="Segoe UI Black" panose="020B0A02040204020203" pitchFamily="34" charset="0"/>
              </a:rPr>
              <a:t>, але за формою це був </a:t>
            </a:r>
            <a:r>
              <a:rPr lang="uk-UA" sz="2500" b="1" dirty="0" smtClean="0">
                <a:solidFill>
                  <a:srgbClr val="FF0000"/>
                </a:solidFill>
                <a:latin typeface="Mistral" panose="03090702030407020403" pitchFamily="66" charset="0"/>
                <a:ea typeface="Segoe UI Black" panose="020B0A02040204020203" pitchFamily="34" charset="0"/>
              </a:rPr>
              <a:t>національно-визвольний рух проти правлячої іспанської династії Габсбургів</a:t>
            </a:r>
            <a:r>
              <a:rPr lang="uk-UA" sz="2500" dirty="0" smtClean="0">
                <a:solidFill>
                  <a:srgbClr val="002060"/>
                </a:solidFill>
                <a:latin typeface="Mistral" panose="03090702030407020403" pitchFamily="66" charset="0"/>
                <a:ea typeface="Segoe UI Black" panose="020B0A02040204020203" pitchFamily="34" charset="0"/>
              </a:rPr>
              <a:t>, яким належали Нідерланди. Хоча зв’язок з іспанськими монархами не був занадто міцним (у країні зберігалися Генеральні штати, нею керував </a:t>
            </a:r>
            <a:r>
              <a:rPr lang="uk-UA" sz="2500" dirty="0" err="1" smtClean="0">
                <a:solidFill>
                  <a:srgbClr val="002060"/>
                </a:solidFill>
                <a:latin typeface="Mistral" panose="03090702030407020403" pitchFamily="66" charset="0"/>
                <a:ea typeface="Segoe UI Black" panose="020B0A02040204020203" pitchFamily="34" charset="0"/>
              </a:rPr>
              <a:t>статхаудер</a:t>
            </a:r>
            <a:r>
              <a:rPr lang="uk-UA" sz="2500" dirty="0" smtClean="0">
                <a:solidFill>
                  <a:srgbClr val="002060"/>
                </a:solidFill>
                <a:latin typeface="Mistral" panose="03090702030407020403" pitchFamily="66" charset="0"/>
                <a:ea typeface="Segoe UI Black" panose="020B0A02040204020203" pitchFamily="34" charset="0"/>
              </a:rPr>
              <a:t> (штатгальтер) ‒ намісник іспанського короля), чужоземне панування давало про себе знати.</a:t>
            </a:r>
            <a:endParaRPr lang="uk-UA" dirty="0"/>
          </a:p>
        </p:txBody>
      </p:sp>
    </p:spTree>
    <p:extLst>
      <p:ext uri="{BB962C8B-B14F-4D97-AF65-F5344CB8AC3E}">
        <p14:creationId xmlns:p14="http://schemas.microsoft.com/office/powerpoint/2010/main" val="1840553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2. Ранні революції і їх вплив на становлення держави нового типу</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Англійська революція та її вплив на становлення держави нового типу Соціально-економічні, політичні та ідеологічні передумови англійської революції</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На відміну від голландської, англійська революція відбувалася за всіма «законами» революцій. Один із них говорить, що коли соціально-економічний розвиток вступає у протиріччя з більш відсталою політичною структурою, яка стримує його, це призводить до виникнення загальнонаціональної кризи. Звичайно, такі кризи стимулюються поразками у війнах, невдалою політикою уряду, що провокує невдоволення найширших верств суспільства й таким чином приводить до революційної ситуації і, власне, до початку революції. Період такої кризи Англія зазнала на початку </a:t>
            </a:r>
            <a:r>
              <a:rPr lang="en-US" sz="2500" dirty="0">
                <a:solidFill>
                  <a:srgbClr val="002060"/>
                </a:solidFill>
                <a:latin typeface="Mistral" panose="03090702030407020403" pitchFamily="66" charset="0"/>
                <a:ea typeface="Segoe UI Black" panose="020B0A02040204020203" pitchFamily="34" charset="0"/>
              </a:rPr>
              <a:t>XVII </a:t>
            </a:r>
            <a:r>
              <a:rPr lang="uk-UA" sz="2500" dirty="0">
                <a:solidFill>
                  <a:srgbClr val="002060"/>
                </a:solidFill>
                <a:latin typeface="Mistral" panose="03090702030407020403" pitchFamily="66" charset="0"/>
                <a:ea typeface="Segoe UI Black" panose="020B0A02040204020203" pitchFamily="34" charset="0"/>
              </a:rPr>
              <a:t>ст., коли нова соціально-економічна ситуація, пов’язана зі значними зрушеннями в господарському житті країни, потребувала відповідних змін і в державно-політичній системі.</a:t>
            </a:r>
          </a:p>
        </p:txBody>
      </p:sp>
    </p:spTree>
    <p:extLst>
      <p:ext uri="{BB962C8B-B14F-4D97-AF65-F5344CB8AC3E}">
        <p14:creationId xmlns:p14="http://schemas.microsoft.com/office/powerpoint/2010/main" val="3954158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3. Революції останньої чверті Х</a:t>
            </a:r>
            <a:r>
              <a:rPr lang="en-US" sz="2800" b="1" dirty="0">
                <a:solidFill>
                  <a:srgbClr val="002060"/>
                </a:solidFill>
                <a:latin typeface="Mistral" panose="03090702030407020403" pitchFamily="66" charset="0"/>
                <a:ea typeface="Segoe UI Black" panose="020B0A02040204020203" pitchFamily="34" charset="0"/>
              </a:rPr>
              <a:t>V</a:t>
            </a:r>
            <a:r>
              <a:rPr lang="uk-UA" sz="2800" b="1" dirty="0">
                <a:solidFill>
                  <a:srgbClr val="002060"/>
                </a:solidFill>
                <a:latin typeface="Mistral" panose="03090702030407020403" pitchFamily="66" charset="0"/>
                <a:ea typeface="Segoe UI Black" panose="020B0A02040204020203" pitchFamily="34" charset="0"/>
              </a:rPr>
              <a:t>ІІІ століття та їх вплив на становлення держави нового типу</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20000"/>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Американська революція та її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Соціально-економічні, політичні та ідеологічні передумови американської революції. Американське колоніальне суспільство характеризувалося неоднорідністю, що проявилася в неоднаковості правового статусу окремих колоній. У своїх основних рисах система британського колоніального управління склалася на кінець </a:t>
            </a:r>
            <a:r>
              <a:rPr lang="en-US" sz="2500" dirty="0">
                <a:solidFill>
                  <a:srgbClr val="002060"/>
                </a:solidFill>
                <a:latin typeface="Mistral" panose="03090702030407020403" pitchFamily="66" charset="0"/>
                <a:ea typeface="Segoe UI Black" panose="020B0A02040204020203" pitchFamily="34" charset="0"/>
              </a:rPr>
              <a:t>XVII </a:t>
            </a:r>
            <a:r>
              <a:rPr lang="uk-UA" sz="2500" dirty="0">
                <a:solidFill>
                  <a:srgbClr val="002060"/>
                </a:solidFill>
                <a:latin typeface="Mistral" panose="03090702030407020403" pitchFamily="66" charset="0"/>
                <a:ea typeface="Segoe UI Black" panose="020B0A02040204020203" pitchFamily="34" charset="0"/>
              </a:rPr>
              <a:t>ст. До цього часу існувало 13 колоній, які з урахуванням особливостей їх правового становища можна поділити на три групи. Род-Айленд і Коннектикут мали хартії самоврядних колоній і фактично були своєрідними республіками, оскільки всі органи управління на їх території обиралися. Пенсільванія, Делавер і Меріленд належали приватним власникам. Інші вісім ‒ Массачусетс, Нью-</a:t>
            </a:r>
            <a:r>
              <a:rPr lang="uk-UA" sz="2500" dirty="0" err="1">
                <a:solidFill>
                  <a:srgbClr val="002060"/>
                </a:solidFill>
                <a:latin typeface="Mistral" panose="03090702030407020403" pitchFamily="66" charset="0"/>
                <a:ea typeface="Segoe UI Black" panose="020B0A02040204020203" pitchFamily="34" charset="0"/>
              </a:rPr>
              <a:t>Гемпшир</a:t>
            </a:r>
            <a:r>
              <a:rPr lang="uk-UA" sz="2500" dirty="0">
                <a:solidFill>
                  <a:srgbClr val="002060"/>
                </a:solidFill>
                <a:latin typeface="Mistral" panose="03090702030407020403" pitchFamily="66" charset="0"/>
                <a:ea typeface="Segoe UI Black" panose="020B0A02040204020203" pitchFamily="34" charset="0"/>
              </a:rPr>
              <a:t>, Нью-Йорк, Нью-Джерсі, Вірджинія, Кароліна, Північна Кароліна, Південна Кароліна і Джорджія ‒ були володіннями Британської корони. У цих колоніях управління здійснювалося губернаторами або двопалатними законодавчими зборами, що перебували під безпосереднім контролем представників корони (губернаторів чи Таємної ради).</a:t>
            </a:r>
          </a:p>
        </p:txBody>
      </p:sp>
    </p:spTree>
    <p:extLst>
      <p:ext uri="{BB962C8B-B14F-4D97-AF65-F5344CB8AC3E}">
        <p14:creationId xmlns:p14="http://schemas.microsoft.com/office/powerpoint/2010/main" val="152336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3. Революції останньої чверті Х</a:t>
            </a:r>
            <a:r>
              <a:rPr lang="en-US" sz="2800" b="1" dirty="0">
                <a:solidFill>
                  <a:srgbClr val="002060"/>
                </a:solidFill>
                <a:latin typeface="Mistral" panose="03090702030407020403" pitchFamily="66" charset="0"/>
                <a:ea typeface="Segoe UI Black" panose="020B0A02040204020203" pitchFamily="34" charset="0"/>
              </a:rPr>
              <a:t>V</a:t>
            </a:r>
            <a:r>
              <a:rPr lang="uk-UA" sz="2800" b="1" dirty="0">
                <a:solidFill>
                  <a:srgbClr val="002060"/>
                </a:solidFill>
                <a:latin typeface="Mistral" panose="03090702030407020403" pitchFamily="66" charset="0"/>
                <a:ea typeface="Segoe UI Black" panose="020B0A02040204020203" pitchFamily="34" charset="0"/>
              </a:rPr>
              <a:t>ІІІ століття та їх вплив на становлення держави нового </a:t>
            </a:r>
            <a:r>
              <a:rPr lang="uk-UA" sz="2800" b="1" dirty="0" smtClean="0">
                <a:solidFill>
                  <a:srgbClr val="002060"/>
                </a:solidFill>
                <a:latin typeface="Mistral" panose="03090702030407020403" pitchFamily="66" charset="0"/>
                <a:ea typeface="Segoe UI Black" panose="020B0A02040204020203" pitchFamily="34" charset="0"/>
              </a:rPr>
              <a:t>типу </a:t>
            </a:r>
            <a:r>
              <a:rPr lang="uk-UA" sz="1800" b="1" dirty="0" smtClean="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Французька революція та її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Соціально-економічні, політичні та ідеологічні передумови французької революції. Події в США деякою мірою прискорили революційні процеси у Франції, яка в 70‒80-х роках </a:t>
            </a:r>
            <a:r>
              <a:rPr lang="en-US" sz="2500" dirty="0">
                <a:solidFill>
                  <a:srgbClr val="002060"/>
                </a:solidFill>
                <a:latin typeface="Mistral" panose="03090702030407020403" pitchFamily="66" charset="0"/>
                <a:ea typeface="Segoe UI Black" panose="020B0A02040204020203" pitchFamily="34" charset="0"/>
              </a:rPr>
              <a:t>XVIII </a:t>
            </a:r>
            <a:r>
              <a:rPr lang="uk-UA" sz="2500" dirty="0">
                <a:solidFill>
                  <a:srgbClr val="002060"/>
                </a:solidFill>
                <a:latin typeface="Mistral" panose="03090702030407020403" pitchFamily="66" charset="0"/>
                <a:ea typeface="Segoe UI Black" panose="020B0A02040204020203" pitchFamily="34" charset="0"/>
              </a:rPr>
              <a:t>ст. була охоплена загальною кризою. У торгівлі і промисловості наставав застій, скарбниця була спустошена через надмірні витрати двору. Невпевнений курс </a:t>
            </a:r>
            <a:r>
              <a:rPr lang="uk-UA" sz="2500" dirty="0" smtClean="0">
                <a:solidFill>
                  <a:srgbClr val="002060"/>
                </a:solidFill>
                <a:latin typeface="Mistral" panose="03090702030407020403" pitchFamily="66" charset="0"/>
                <a:ea typeface="Segoe UI Black" panose="020B0A02040204020203" pitchFamily="34" charset="0"/>
              </a:rPr>
              <a:t>половинчастих </a:t>
            </a:r>
            <a:r>
              <a:rPr lang="uk-UA" sz="2500" dirty="0">
                <a:solidFill>
                  <a:srgbClr val="002060"/>
                </a:solidFill>
                <a:latin typeface="Mistral" panose="03090702030407020403" pitchFamily="66" charset="0"/>
                <a:ea typeface="Segoe UI Black" panose="020B0A02040204020203" pitchFamily="34" charset="0"/>
              </a:rPr>
              <a:t>реформ, розпочатих урядом у ці роки, не приніс реальних результатів у вирішенні адміністративних та економічних проблем і, навпаки, стимулював оформлення твердої промонархічної опозиції серед </a:t>
            </a:r>
            <a:r>
              <a:rPr lang="uk-UA" sz="2500" dirty="0" smtClean="0">
                <a:solidFill>
                  <a:srgbClr val="002060"/>
                </a:solidFill>
                <a:latin typeface="Mistral" panose="03090702030407020403" pitchFamily="66" charset="0"/>
                <a:ea typeface="Segoe UI Black" panose="020B0A02040204020203" pitchFamily="34" charset="0"/>
              </a:rPr>
              <a:t>аристократії </a:t>
            </a:r>
            <a:r>
              <a:rPr lang="uk-UA" sz="2500" dirty="0">
                <a:solidFill>
                  <a:srgbClr val="002060"/>
                </a:solidFill>
                <a:latin typeface="Mistral" panose="03090702030407020403" pitchFamily="66" charset="0"/>
                <a:ea typeface="Segoe UI Black" panose="020B0A02040204020203" pitchFamily="34" charset="0"/>
              </a:rPr>
              <a:t>і католицького духівництва.</a:t>
            </a:r>
          </a:p>
        </p:txBody>
      </p:sp>
    </p:spTree>
    <p:extLst>
      <p:ext uri="{BB962C8B-B14F-4D97-AF65-F5344CB8AC3E}">
        <p14:creationId xmlns:p14="http://schemas.microsoft.com/office/powerpoint/2010/main" val="3210774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4. Революції середини ХІХ століття в Німеччині та їх вплив на становлення держави нового типу</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Соціально-економічні та політичні передумови революцій у Німеччині</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Передумови виникнення революційної ситуації в Німеччині почали складатися з початку </a:t>
            </a:r>
            <a:r>
              <a:rPr lang="en-US" sz="2500" dirty="0">
                <a:solidFill>
                  <a:srgbClr val="002060"/>
                </a:solidFill>
                <a:latin typeface="Mistral" panose="03090702030407020403" pitchFamily="66" charset="0"/>
                <a:ea typeface="Segoe UI Black" panose="020B0A02040204020203" pitchFamily="34" charset="0"/>
              </a:rPr>
              <a:t>XIX </a:t>
            </a:r>
            <a:r>
              <a:rPr lang="uk-UA" sz="2500" dirty="0">
                <a:solidFill>
                  <a:srgbClr val="002060"/>
                </a:solidFill>
                <a:latin typeface="Mistral" panose="03090702030407020403" pitchFamily="66" charset="0"/>
                <a:ea typeface="Segoe UI Black" panose="020B0A02040204020203" pitchFamily="34" charset="0"/>
              </a:rPr>
              <a:t>століття. У той час Німеччина все ще лишалася, хоч і номінально, «Священною Римською імперією Германської нації», яка мала у своєму складі більше 300 великих і зовсім малих держав. Серед них, як відомо, виділялися Пруссія й особливо Австрія.</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Усі ці держави формально вважалися підпорядкованими імператорові, але на практиці мали повну незалежність. Дворянство, неоднорідне за своїм складом, перебувало у ленній залежності або від князів, або від імператора. Міське населення складалося з так званих </a:t>
            </a:r>
            <a:r>
              <a:rPr lang="uk-UA" sz="2500" dirty="0">
                <a:solidFill>
                  <a:srgbClr val="FF0000"/>
                </a:solidFill>
                <a:latin typeface="Mistral" panose="03090702030407020403" pitchFamily="66" charset="0"/>
                <a:ea typeface="Segoe UI Black" panose="020B0A02040204020203" pitchFamily="34" charset="0"/>
              </a:rPr>
              <a:t>патриціанських родин</a:t>
            </a:r>
            <a:r>
              <a:rPr lang="uk-UA" sz="2500" dirty="0">
                <a:solidFill>
                  <a:srgbClr val="002060"/>
                </a:solidFill>
                <a:latin typeface="Mistral" panose="03090702030407020403" pitchFamily="66" charset="0"/>
                <a:ea typeface="Segoe UI Black" panose="020B0A02040204020203" pitchFamily="34" charset="0"/>
              </a:rPr>
              <a:t>, що їх очолювали міські представницькі установи, бюргерів і ремісників. Селяни здебільшого були кріпаками. Порівняно з Англією і Францією Німеччина перебувала на більш низькому рівні економічного, соціального й політичного розвитку.</a:t>
            </a:r>
          </a:p>
        </p:txBody>
      </p:sp>
    </p:spTree>
    <p:extLst>
      <p:ext uri="{BB962C8B-B14F-4D97-AF65-F5344CB8AC3E}">
        <p14:creationId xmlns:p14="http://schemas.microsoft.com/office/powerpoint/2010/main" val="4017649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4. Революції середини ХІХ століття в Німеччині та їх вплив на становлення держави нового типу</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Висновок:</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поверховий характер німецької </a:t>
            </a:r>
            <a:r>
              <a:rPr lang="uk-UA" sz="2500" dirty="0" smtClean="0">
                <a:solidFill>
                  <a:srgbClr val="002060"/>
                </a:solidFill>
                <a:latin typeface="Mistral" panose="03090702030407020403" pitchFamily="66" charset="0"/>
                <a:ea typeface="Segoe UI Black" panose="020B0A02040204020203" pitchFamily="34" charset="0"/>
              </a:rPr>
              <a:t>революції.</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лише косметичні зміни </a:t>
            </a:r>
            <a:r>
              <a:rPr lang="uk-UA" sz="2500" dirty="0">
                <a:solidFill>
                  <a:srgbClr val="002060"/>
                </a:solidFill>
                <a:latin typeface="Mistral" panose="03090702030407020403" pitchFamily="66" charset="0"/>
                <a:ea typeface="Segoe UI Black" panose="020B0A02040204020203" pitchFamily="34" charset="0"/>
              </a:rPr>
              <a:t>державних форм Німеччини: </a:t>
            </a:r>
            <a:r>
              <a:rPr lang="uk-UA" sz="2500" dirty="0" smtClean="0">
                <a:solidFill>
                  <a:srgbClr val="002060"/>
                </a:solidFill>
                <a:latin typeface="Mistral" panose="03090702030407020403" pitchFamily="66" charset="0"/>
                <a:ea typeface="Segoe UI Black" panose="020B0A02040204020203" pitchFamily="34" charset="0"/>
              </a:rPr>
              <a:t>дуалістична монархія </a:t>
            </a:r>
            <a:r>
              <a:rPr lang="uk-UA" sz="2500" dirty="0">
                <a:solidFill>
                  <a:srgbClr val="002060"/>
                </a:solidFill>
                <a:latin typeface="Mistral" panose="03090702030407020403" pitchFamily="66" charset="0"/>
                <a:ea typeface="Segoe UI Black" panose="020B0A02040204020203" pitchFamily="34" charset="0"/>
              </a:rPr>
              <a:t>‒ </a:t>
            </a:r>
            <a:r>
              <a:rPr lang="uk-UA" sz="2500" dirty="0" smtClean="0">
                <a:solidFill>
                  <a:srgbClr val="002060"/>
                </a:solidFill>
                <a:latin typeface="Mistral" panose="03090702030407020403" pitchFamily="66" charset="0"/>
                <a:ea typeface="Segoe UI Black" panose="020B0A02040204020203" pitchFamily="34" charset="0"/>
              </a:rPr>
              <a:t>симбіоз </a:t>
            </a:r>
            <a:r>
              <a:rPr lang="uk-UA" sz="2500" dirty="0">
                <a:solidFill>
                  <a:srgbClr val="002060"/>
                </a:solidFill>
                <a:latin typeface="Mistral" panose="03090702030407020403" pitchFamily="66" charset="0"/>
                <a:ea typeface="Segoe UI Black" panose="020B0A02040204020203" pitchFamily="34" charset="0"/>
              </a:rPr>
              <a:t>абсолютної та конституційної монархій, </a:t>
            </a:r>
            <a:r>
              <a:rPr lang="uk-UA" sz="2500" dirty="0" smtClean="0">
                <a:solidFill>
                  <a:srgbClr val="002060"/>
                </a:solidFill>
                <a:latin typeface="Mistral" panose="03090702030407020403" pitchFamily="66" charset="0"/>
                <a:ea typeface="Segoe UI Black" panose="020B0A02040204020203" pitchFamily="34" charset="0"/>
              </a:rPr>
              <a:t>поліцейський політичний режим, завуальований </a:t>
            </a:r>
            <a:r>
              <a:rPr lang="uk-UA" sz="2500" dirty="0">
                <a:solidFill>
                  <a:srgbClr val="002060"/>
                </a:solidFill>
                <a:latin typeface="Mistral" panose="03090702030407020403" pitchFamily="66" charset="0"/>
                <a:ea typeface="Segoe UI Black" panose="020B0A02040204020203" pitchFamily="34" charset="0"/>
              </a:rPr>
              <a:t>й </a:t>
            </a:r>
            <a:r>
              <a:rPr lang="uk-UA" sz="2500" dirty="0" smtClean="0">
                <a:solidFill>
                  <a:srgbClr val="002060"/>
                </a:solidFill>
                <a:latin typeface="Mistral" panose="03090702030407020403" pitchFamily="66" charset="0"/>
                <a:ea typeface="Segoe UI Black" panose="020B0A02040204020203" pitchFamily="34" charset="0"/>
              </a:rPr>
              <a:t>закріплений </a:t>
            </a:r>
            <a:r>
              <a:rPr lang="uk-UA" sz="2500" dirty="0">
                <a:solidFill>
                  <a:srgbClr val="002060"/>
                </a:solidFill>
                <a:latin typeface="Mistral" panose="03090702030407020403" pitchFamily="66" charset="0"/>
                <a:ea typeface="Segoe UI Black" panose="020B0A02040204020203" pitchFamily="34" charset="0"/>
              </a:rPr>
              <a:t>в конституції «демократичною фразеологією</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Великою </a:t>
            </a:r>
            <a:r>
              <a:rPr lang="uk-UA" sz="2500" dirty="0">
                <a:solidFill>
                  <a:srgbClr val="002060"/>
                </a:solidFill>
                <a:latin typeface="Mistral" panose="03090702030407020403" pitchFamily="66" charset="0"/>
                <a:ea typeface="Segoe UI Black" panose="020B0A02040204020203" pitchFamily="34" charset="0"/>
              </a:rPr>
              <a:t>проблемою залишалася форма державно-територіального устрою Німеччини, що навіть під конфедерацію не підходила. Це </a:t>
            </a:r>
            <a:r>
              <a:rPr lang="uk-UA" sz="2500" dirty="0" smtClean="0">
                <a:solidFill>
                  <a:srgbClr val="002060"/>
                </a:solidFill>
                <a:latin typeface="Mistral" panose="03090702030407020403" pitchFamily="66" charset="0"/>
                <a:ea typeface="Segoe UI Black" panose="020B0A02040204020203" pitchFamily="34" charset="0"/>
              </a:rPr>
              <a:t>був міждержавний </a:t>
            </a:r>
            <a:r>
              <a:rPr lang="uk-UA" sz="2500" dirty="0">
                <a:solidFill>
                  <a:srgbClr val="002060"/>
                </a:solidFill>
                <a:latin typeface="Mistral" panose="03090702030407020403" pitchFamily="66" charset="0"/>
                <a:ea typeface="Segoe UI Black" panose="020B0A02040204020203" pitchFamily="34" charset="0"/>
              </a:rPr>
              <a:t>союз, у якому з середини ХІХ ст. почалася боротьба за гегемонію між Пруссією й Австрією. </a:t>
            </a: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783779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a:solidFill>
                  <a:srgbClr val="002060"/>
                </a:solidFill>
                <a:latin typeface="Mistral" panose="03090702030407020403" pitchFamily="66" charset="0"/>
                <a:ea typeface="Segoe UI Black" panose="020B0A02040204020203" pitchFamily="34" charset="0"/>
              </a:rPr>
              <a:t>5. Буржуазна і капіталістична держави ‒ держави перехідного типу</a:t>
            </a:r>
            <a:endParaRPr lang="uk-UA" sz="2800"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У процесі переходу від становокастового суспільства до громадянського буржуазна держава служить своєрідним містком між двома епохами і являє собою державу перехідного періоду. Вона в цілому відповідає загальним ознакам держави: має територію, на якій поширюється її суверенітет; суверенітет цей народний, тобто джерелом будь-якої влади є народ; має державний механізм, що здійснює функції, спрямовані на злам старого укладу й побудову нового; сформована на нових економічних принципах податкова система. Разом із тим буржуазна держава як перехідна держава має низку притаманних їй ознак, які закономірно знаходять свій прояв на різних перехідних етапах розвитку того чи іншого суспільства.</a:t>
            </a:r>
            <a:endParaRPr lang="en-US" dirty="0"/>
          </a:p>
        </p:txBody>
      </p:sp>
    </p:spTree>
    <p:extLst>
      <p:ext uri="{BB962C8B-B14F-4D97-AF65-F5344CB8AC3E}">
        <p14:creationId xmlns:p14="http://schemas.microsoft.com/office/powerpoint/2010/main" val="6249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235131"/>
            <a:ext cx="11521966" cy="6412409"/>
          </a:xfrm>
        </p:spPr>
        <p:txBody>
          <a:bodyPr>
            <a:normAutofit/>
          </a:bodyPr>
          <a:lstStyle/>
          <a:p>
            <a:pPr marL="0" indent="457200" algn="ctr">
              <a:buNone/>
            </a:pPr>
            <a:endParaRPr lang="uk-UA" sz="6000" b="1" dirty="0" smtClean="0">
              <a:solidFill>
                <a:srgbClr val="002060"/>
              </a:solidFill>
              <a:latin typeface="Mistral" panose="03090702030407020403" pitchFamily="66" charset="0"/>
              <a:ea typeface="Segoe UI Black" panose="020B0A02040204020203" pitchFamily="34" charset="0"/>
            </a:endParaRPr>
          </a:p>
          <a:p>
            <a:pPr marL="0" indent="457200" algn="ctr">
              <a:buNone/>
            </a:pPr>
            <a:r>
              <a:rPr lang="uk-UA" sz="6000" b="1" dirty="0" smtClean="0">
                <a:solidFill>
                  <a:srgbClr val="002060"/>
                </a:solidFill>
                <a:latin typeface="Mistral" panose="03090702030407020403" pitchFamily="66" charset="0"/>
                <a:ea typeface="Segoe UI Black" panose="020B0A02040204020203" pitchFamily="34" charset="0"/>
              </a:rPr>
              <a:t>Дякую за </a:t>
            </a:r>
            <a:r>
              <a:rPr lang="uk-UA" sz="6000" b="1" dirty="0" smtClean="0">
                <a:solidFill>
                  <a:srgbClr val="002060"/>
                </a:solidFill>
                <a:latin typeface="Mistral" panose="03090702030407020403" pitchFamily="66" charset="0"/>
                <a:ea typeface="Segoe UI Black" panose="020B0A02040204020203" pitchFamily="34" charset="0"/>
              </a:rPr>
              <a:t>увагу!</a:t>
            </a:r>
          </a:p>
          <a:p>
            <a:pPr marL="0" indent="457200" algn="ctr">
              <a:buNone/>
            </a:pPr>
            <a:r>
              <a:rPr lang="uk-UA" sz="8800" b="1" dirty="0" smtClean="0">
                <a:solidFill>
                  <a:srgbClr val="002060"/>
                </a:solidFill>
                <a:latin typeface="Mistral" panose="03090702030407020403" pitchFamily="66" charset="0"/>
                <a:ea typeface="Segoe UI Black" panose="020B0A02040204020203" pitchFamily="34" charset="0"/>
                <a:sym typeface="Wingdings" panose="05000000000000000000" pitchFamily="2" charset="2"/>
              </a:rPr>
              <a:t></a:t>
            </a:r>
            <a:endParaRPr lang="en-US" sz="8800" b="1" dirty="0" smtClean="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701513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dirty="0" smtClean="0">
                <a:solidFill>
                  <a:srgbClr val="002060"/>
                </a:solidFill>
                <a:latin typeface="Arial Black" panose="020B0A04020102020204" pitchFamily="34" charset="0"/>
              </a:rPr>
              <a:t>План</a:t>
            </a:r>
            <a:endParaRPr lang="uk-UA" sz="2800"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70000" lnSpcReduction="20000"/>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суспільства.</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2. Ранні революції і їх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2.1. Голландська революція та її вплив на формування основ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3. Революції останньої чверті Х</a:t>
            </a:r>
            <a:r>
              <a:rPr lang="en-US" sz="2500" dirty="0">
                <a:solidFill>
                  <a:srgbClr val="002060"/>
                </a:solidFill>
                <a:latin typeface="Mistral" panose="03090702030407020403" pitchFamily="66" charset="0"/>
                <a:ea typeface="Segoe UI Black" panose="020B0A02040204020203" pitchFamily="34" charset="0"/>
              </a:rPr>
              <a:t>V</a:t>
            </a:r>
            <a:r>
              <a:rPr lang="uk-UA" sz="2500" dirty="0">
                <a:solidFill>
                  <a:srgbClr val="002060"/>
                </a:solidFill>
                <a:latin typeface="Mistral" panose="03090702030407020403" pitchFamily="66" charset="0"/>
                <a:ea typeface="Segoe UI Black" panose="020B0A02040204020203" pitchFamily="34" charset="0"/>
              </a:rPr>
              <a:t>ІІІ століття та їх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3.1. Американська революція та її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3.2. Французька революція та її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4. Революції середини ХІХ століття в Німеччині та їх вплив на становлення держави нового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4.1. Соціально-економічні та політичні передумови революцій у Німеччині.</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4.2. Революція 1848 р. </a:t>
            </a:r>
            <a:r>
              <a:rPr lang="uk-UA" sz="2500" dirty="0" smtClean="0">
                <a:solidFill>
                  <a:srgbClr val="002060"/>
                </a:solidFill>
                <a:latin typeface="Mistral" panose="03090702030407020403" pitchFamily="66" charset="0"/>
                <a:ea typeface="Segoe UI Black" panose="020B0A02040204020203" pitchFamily="34" charset="0"/>
              </a:rPr>
              <a:t>У </a:t>
            </a:r>
            <a:r>
              <a:rPr lang="uk-UA" sz="2500" dirty="0">
                <a:solidFill>
                  <a:srgbClr val="002060"/>
                </a:solidFill>
                <a:latin typeface="Mistral" panose="03090702030407020403" pitchFamily="66" charset="0"/>
                <a:ea typeface="Segoe UI Black" panose="020B0A02040204020203" pitchFamily="34" charset="0"/>
              </a:rPr>
              <a:t>Німеччині.</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5. Буржуазна і капіталістична держави ‒ держави перехідного типу.</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5.1. Основні риси буржуазної держави.</a:t>
            </a:r>
          </a:p>
          <a:p>
            <a:pPr marL="0" indent="457200" algn="just">
              <a:buNone/>
            </a:pPr>
            <a:r>
              <a:rPr lang="uk-UA" sz="2500" dirty="0">
                <a:solidFill>
                  <a:srgbClr val="002060"/>
                </a:solidFill>
                <a:latin typeface="Mistral" panose="03090702030407020403" pitchFamily="66" charset="0"/>
                <a:ea typeface="Segoe UI Black" panose="020B0A02040204020203" pitchFamily="34" charset="0"/>
              </a:rPr>
              <a:t>5.2. Ознаки перехідної держави</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a:t>
            </a:r>
            <a:endParaRPr lang="en-US"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endParaRPr lang="en-US" dirty="0"/>
          </a:p>
        </p:txBody>
      </p:sp>
    </p:spTree>
    <p:extLst>
      <p:ext uri="{BB962C8B-B14F-4D97-AF65-F5344CB8AC3E}">
        <p14:creationId xmlns:p14="http://schemas.microsoft.com/office/powerpoint/2010/main" val="73773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arn(inVertic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arn(inVertical)">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суспільства</a:t>
            </a:r>
            <a:endParaRPr lang="uk-UA" sz="2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У середині </a:t>
            </a:r>
            <a:r>
              <a:rPr lang="en-US" sz="2500" dirty="0">
                <a:solidFill>
                  <a:srgbClr val="002060"/>
                </a:solidFill>
                <a:latin typeface="Mistral" panose="03090702030407020403" pitchFamily="66" charset="0"/>
                <a:ea typeface="Segoe UI Black" panose="020B0A02040204020203" pitchFamily="34" charset="0"/>
              </a:rPr>
              <a:t>XVII </a:t>
            </a:r>
            <a:r>
              <a:rPr lang="uk-UA" sz="2500" dirty="0">
                <a:solidFill>
                  <a:srgbClr val="002060"/>
                </a:solidFill>
                <a:latin typeface="Mistral" panose="03090702030407020403" pitchFamily="66" charset="0"/>
                <a:ea typeface="Segoe UI Black" panose="020B0A02040204020203" pitchFamily="34" charset="0"/>
              </a:rPr>
              <a:t>століття західна цивілізація вступає в нову епоху, яку </a:t>
            </a:r>
            <a:r>
              <a:rPr lang="uk-UA" sz="2500" dirty="0" smtClean="0">
                <a:solidFill>
                  <a:srgbClr val="002060"/>
                </a:solidFill>
                <a:latin typeface="Mistral" panose="03090702030407020403" pitchFamily="66" charset="0"/>
                <a:ea typeface="Segoe UI Black" panose="020B0A02040204020203" pitchFamily="34" charset="0"/>
              </a:rPr>
              <a:t>називають </a:t>
            </a:r>
            <a:r>
              <a:rPr lang="uk-UA" sz="2500" b="1" dirty="0">
                <a:solidFill>
                  <a:srgbClr val="002060"/>
                </a:solidFill>
                <a:latin typeface="Mistral" panose="03090702030407020403" pitchFamily="66" charset="0"/>
                <a:ea typeface="Segoe UI Black" panose="020B0A02040204020203" pitchFamily="34" charset="0"/>
              </a:rPr>
              <a:t>Новим часом</a:t>
            </a:r>
            <a:r>
              <a:rPr lang="uk-UA" sz="2500" dirty="0">
                <a:solidFill>
                  <a:srgbClr val="002060"/>
                </a:solidFill>
                <a:latin typeface="Mistral" panose="03090702030407020403" pitchFamily="66" charset="0"/>
                <a:ea typeface="Segoe UI Black" panose="020B0A02040204020203" pitchFamily="34" charset="0"/>
              </a:rPr>
              <a:t>. Її зміст характеризується якісно новим станом людського суспільства, котре за своїм соціально-правовим </a:t>
            </a:r>
            <a:r>
              <a:rPr lang="uk-UA" sz="2500" dirty="0" smtClean="0">
                <a:solidFill>
                  <a:srgbClr val="002060"/>
                </a:solidFill>
                <a:latin typeface="Mistral" panose="03090702030407020403" pitchFamily="66" charset="0"/>
                <a:ea typeface="Segoe UI Black" panose="020B0A02040204020203" pitchFamily="34" charset="0"/>
              </a:rPr>
              <a:t>характером </a:t>
            </a:r>
            <a:r>
              <a:rPr lang="uk-UA" sz="2500" dirty="0">
                <a:solidFill>
                  <a:srgbClr val="002060"/>
                </a:solidFill>
                <a:latin typeface="Mistral" panose="03090702030407020403" pitchFamily="66" charset="0"/>
                <a:ea typeface="Segoe UI Black" panose="020B0A02040204020203" pitchFamily="34" charset="0"/>
              </a:rPr>
              <a:t>стає </a:t>
            </a:r>
            <a:r>
              <a:rPr lang="uk-UA" sz="2500" b="1" dirty="0">
                <a:solidFill>
                  <a:srgbClr val="002060"/>
                </a:solidFill>
                <a:latin typeface="Mistral" panose="03090702030407020403" pitchFamily="66" charset="0"/>
                <a:ea typeface="Segoe UI Black" panose="020B0A02040204020203" pitchFamily="34" charset="0"/>
              </a:rPr>
              <a:t>громадянським</a:t>
            </a:r>
            <a:r>
              <a:rPr lang="uk-UA" sz="2500" dirty="0">
                <a:solidFill>
                  <a:srgbClr val="002060"/>
                </a:solidFill>
                <a:latin typeface="Mistral" panose="03090702030407020403" pitchFamily="66" charset="0"/>
                <a:ea typeface="Segoe UI Black" panose="020B0A02040204020203" pitchFamily="34" charset="0"/>
              </a:rPr>
              <a:t>. </a:t>
            </a: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громадянське суспільство - історична форму життєдіяльності людей, що прийшла на зміну станово-кастовому суспільству.</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громадянське </a:t>
            </a:r>
            <a:r>
              <a:rPr lang="uk-UA" sz="2500" dirty="0">
                <a:solidFill>
                  <a:srgbClr val="002060"/>
                </a:solidFill>
                <a:latin typeface="Mistral" panose="03090702030407020403" pitchFamily="66" charset="0"/>
                <a:ea typeface="Segoe UI Black" panose="020B0A02040204020203" pitchFamily="34" charset="0"/>
              </a:rPr>
              <a:t>суспільство засновано на визнанні загальної правової рівності людей. Вперше в багатовіковій історії всі люди, незалежно від їх соціального походження і становища, юридично були визнані рівними учасниками громадського життя. Соціальними суб’єктами цього суспільства стають громадяни (звідси і походить назва), котрі мають не тільки обов’язки, але й низку визнаних законом прав і свобод.</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686386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400" b="1" dirty="0" smtClean="0">
                <a:solidFill>
                  <a:srgbClr val="002060"/>
                </a:solidFill>
                <a:latin typeface="Mistral" panose="03090702030407020403" pitchFamily="66" charset="0"/>
                <a:ea typeface="Segoe UI Black" panose="020B0A02040204020203" pitchFamily="34" charset="0"/>
              </a:rPr>
              <a:t>(продовження)</a:t>
            </a:r>
            <a:endParaRPr lang="uk-UA" sz="14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Кардинальні перетворення цього часу відбулися під впливом нерозривно пов’язаних між собою соціально-економічних, політичних та ідеологічних процесів, що здійснили переворот у свідомості людей, створили відповідну систему цінностей нового </a:t>
            </a:r>
            <a:r>
              <a:rPr lang="uk-UA" sz="2500" dirty="0" smtClean="0">
                <a:solidFill>
                  <a:srgbClr val="002060"/>
                </a:solidFill>
                <a:latin typeface="Mistral" panose="03090702030407020403" pitchFamily="66" charset="0"/>
                <a:ea typeface="Segoe UI Black" panose="020B0A02040204020203" pitchFamily="34" charset="0"/>
              </a:rPr>
              <a:t>суспільства:</a:t>
            </a:r>
          </a:p>
          <a:p>
            <a:pPr algn="just">
              <a:buFont typeface="Wingdings" panose="05000000000000000000" pitchFamily="2" charset="2"/>
              <a:buChar char="ü"/>
            </a:pPr>
            <a:r>
              <a:rPr lang="uk-UA" sz="2500" dirty="0" smtClean="0">
                <a:solidFill>
                  <a:srgbClr val="002060"/>
                </a:solidFill>
                <a:latin typeface="Mistral" panose="03090702030407020403" pitchFamily="66" charset="0"/>
                <a:ea typeface="Segoe UI Black" panose="020B0A02040204020203" pitchFamily="34" charset="0"/>
              </a:rPr>
              <a:t>Урбанізація;</a:t>
            </a:r>
          </a:p>
          <a:p>
            <a:pPr algn="just">
              <a:buFont typeface="Wingdings" panose="05000000000000000000" pitchFamily="2" charset="2"/>
              <a:buChar char="ü"/>
            </a:pPr>
            <a:r>
              <a:rPr lang="uk-UA" sz="2500" dirty="0" smtClean="0">
                <a:solidFill>
                  <a:srgbClr val="002060"/>
                </a:solidFill>
                <a:latin typeface="Mistral" panose="03090702030407020403" pitchFamily="66" charset="0"/>
                <a:ea typeface="Segoe UI Black" panose="020B0A02040204020203" pitchFamily="34" charset="0"/>
              </a:rPr>
              <a:t>Індустріалізація;</a:t>
            </a:r>
          </a:p>
          <a:p>
            <a:pPr algn="just">
              <a:buFont typeface="Wingdings" panose="05000000000000000000" pitchFamily="2" charset="2"/>
              <a:buChar char="ü"/>
            </a:pPr>
            <a:r>
              <a:rPr lang="uk-UA" sz="2500" dirty="0" smtClean="0">
                <a:solidFill>
                  <a:srgbClr val="002060"/>
                </a:solidFill>
                <a:latin typeface="Mistral" panose="03090702030407020403" pitchFamily="66" charset="0"/>
                <a:ea typeface="Segoe UI Black" panose="020B0A02040204020203" pitchFamily="34" charset="0"/>
              </a:rPr>
              <a:t>поширення нових суспільно-політичних ідей, які Спочатку втілювалися в релігійні форми, а згодом набули світський характер;</a:t>
            </a:r>
          </a:p>
          <a:p>
            <a:pPr algn="just">
              <a:buFont typeface="Wingdings" panose="05000000000000000000" pitchFamily="2" charset="2"/>
              <a:buChar char="ü"/>
            </a:pPr>
            <a:r>
              <a:rPr lang="uk-UA" sz="2500" dirty="0">
                <a:solidFill>
                  <a:srgbClr val="002060"/>
                </a:solidFill>
                <a:latin typeface="Mistral" panose="03090702030407020403" pitchFamily="66" charset="0"/>
                <a:ea typeface="Segoe UI Black" panose="020B0A02040204020203" pitchFamily="34" charset="0"/>
              </a:rPr>
              <a:t>демократизація політичного </a:t>
            </a:r>
            <a:r>
              <a:rPr lang="uk-UA" sz="2500" dirty="0" smtClean="0">
                <a:solidFill>
                  <a:srgbClr val="002060"/>
                </a:solidFill>
                <a:latin typeface="Mistral" panose="03090702030407020403" pitchFamily="66" charset="0"/>
                <a:ea typeface="Segoe UI Black" panose="020B0A02040204020203" pitchFamily="34" charset="0"/>
              </a:rPr>
              <a:t>життя.</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3941021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800" b="1" dirty="0" smtClean="0">
                <a:solidFill>
                  <a:srgbClr val="002060"/>
                </a:solidFill>
                <a:latin typeface="Mistral" panose="03090702030407020403" pitchFamily="66" charset="0"/>
                <a:ea typeface="Segoe UI Black" panose="020B0A02040204020203" pitchFamily="34" charset="0"/>
              </a:rPr>
              <a:t>(</a:t>
            </a:r>
            <a:r>
              <a:rPr lang="uk-UA" sz="1800" b="1" dirty="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lnSpcReduction="10000"/>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Процес становлення громадянського суспільства відбувався нерівномірно</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В </a:t>
            </a:r>
            <a:r>
              <a:rPr lang="uk-UA" sz="2500" dirty="0">
                <a:solidFill>
                  <a:srgbClr val="002060"/>
                </a:solidFill>
                <a:latin typeface="Mistral" panose="03090702030407020403" pitchFamily="66" charset="0"/>
                <a:ea typeface="Segoe UI Black" panose="020B0A02040204020203" pitchFamily="34" charset="0"/>
              </a:rPr>
              <a:t>авангарді руху за побудову безстанового суспільства йшли розвинуті країни західної цивілізації ‒ Англія, США і Франція</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Із </a:t>
            </a:r>
            <a:r>
              <a:rPr lang="uk-UA" sz="2500" dirty="0">
                <a:solidFill>
                  <a:srgbClr val="002060"/>
                </a:solidFill>
                <a:latin typeface="Mistral" panose="03090702030407020403" pitchFamily="66" charset="0"/>
                <a:ea typeface="Segoe UI Black" panose="020B0A02040204020203" pitchFamily="34" charset="0"/>
              </a:rPr>
              <a:t>запізненням більш ніж на сто років до них приєднується ще група країн західної та східної цивілізацій ‒ Австрія, Німеччина, Італія, Японія, Китай, Туреччина та ін</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2500"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Після </a:t>
            </a:r>
            <a:r>
              <a:rPr lang="uk-UA" sz="2500" dirty="0">
                <a:solidFill>
                  <a:srgbClr val="002060"/>
                </a:solidFill>
                <a:latin typeface="Mistral" panose="03090702030407020403" pitchFamily="66" charset="0"/>
                <a:ea typeface="Segoe UI Black" panose="020B0A02040204020203" pitchFamily="34" charset="0"/>
              </a:rPr>
              <a:t>Другої світової війни цей рух охоплює велику кількість держав, у тому числі й колишніх </a:t>
            </a:r>
            <a:r>
              <a:rPr lang="uk-UA" sz="2500" dirty="0" smtClean="0">
                <a:solidFill>
                  <a:srgbClr val="002060"/>
                </a:solidFill>
                <a:latin typeface="Mistral" panose="03090702030407020403" pitchFamily="66" charset="0"/>
                <a:ea typeface="Segoe UI Black" panose="020B0A02040204020203" pitchFamily="34" charset="0"/>
              </a:rPr>
              <a:t>соціалістичних, </a:t>
            </a:r>
            <a:r>
              <a:rPr lang="uk-UA" sz="2500" dirty="0">
                <a:solidFill>
                  <a:srgbClr val="002060"/>
                </a:solidFill>
                <a:latin typeface="Mistral" panose="03090702030407020403" pitchFamily="66" charset="0"/>
                <a:ea typeface="Segoe UI Black" panose="020B0A02040204020203" pitchFamily="34" charset="0"/>
              </a:rPr>
              <a:t>і стає по суті незворотним.</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606797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800" b="1" dirty="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dirty="0">
                <a:solidFill>
                  <a:srgbClr val="002060"/>
                </a:solidFill>
                <a:latin typeface="Mistral" panose="03090702030407020403" pitchFamily="66" charset="0"/>
                <a:ea typeface="Segoe UI Black" panose="020B0A02040204020203" pitchFamily="34" charset="0"/>
              </a:rPr>
              <a:t>Досвід будівництва громадянського суспільства нараховує століття</a:t>
            </a:r>
            <a:r>
              <a:rPr lang="uk-UA" sz="2500" dirty="0" smtClean="0">
                <a:solidFill>
                  <a:srgbClr val="002060"/>
                </a:solidFill>
                <a:latin typeface="Mistral" panose="03090702030407020403" pitchFamily="66" charset="0"/>
                <a:ea typeface="Segoe UI Black" panose="020B0A02040204020203" pitchFamily="34" charset="0"/>
              </a:rPr>
              <a:t>.</a:t>
            </a:r>
          </a:p>
          <a:p>
            <a:pPr marL="0" indent="457200" algn="just">
              <a:buNone/>
            </a:pPr>
            <a:endParaRPr lang="uk-UA" sz="2500" dirty="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Залежно </a:t>
            </a:r>
            <a:r>
              <a:rPr lang="uk-UA" sz="2500" dirty="0">
                <a:solidFill>
                  <a:srgbClr val="002060"/>
                </a:solidFill>
                <a:latin typeface="Mistral" panose="03090702030407020403" pitchFamily="66" charset="0"/>
                <a:ea typeface="Segoe UI Black" panose="020B0A02040204020203" pitchFamily="34" charset="0"/>
              </a:rPr>
              <a:t>від ступеня наближення фактичного стану суспільства до його соціального ідеалу, епоху громадянського суспільства можна поділити на </a:t>
            </a:r>
            <a:r>
              <a:rPr lang="uk-UA" sz="2500" dirty="0">
                <a:solidFill>
                  <a:srgbClr val="FF0000"/>
                </a:solidFill>
                <a:latin typeface="Mistral" panose="03090702030407020403" pitchFamily="66" charset="0"/>
                <a:ea typeface="Segoe UI Black" panose="020B0A02040204020203" pitchFamily="34" charset="0"/>
              </a:rPr>
              <a:t>два етапи</a:t>
            </a:r>
            <a:r>
              <a:rPr lang="uk-UA" sz="2500" dirty="0" smtClean="0">
                <a:solidFill>
                  <a:srgbClr val="FF0000"/>
                </a:solidFill>
                <a:latin typeface="Mistral" panose="03090702030407020403" pitchFamily="66" charset="0"/>
                <a:ea typeface="Segoe UI Black" panose="020B0A02040204020203" pitchFamily="34" charset="0"/>
              </a:rPr>
              <a:t>:</a:t>
            </a:r>
          </a:p>
          <a:p>
            <a:pPr algn="just">
              <a:buFont typeface="Wingdings" panose="05000000000000000000" pitchFamily="2" charset="2"/>
              <a:buChar char="ü"/>
            </a:pPr>
            <a:r>
              <a:rPr lang="uk-UA" sz="2500" dirty="0" smtClean="0">
                <a:solidFill>
                  <a:srgbClr val="002060"/>
                </a:solidFill>
                <a:latin typeface="Mistral" panose="03090702030407020403" pitchFamily="66" charset="0"/>
                <a:ea typeface="Segoe UI Black" panose="020B0A02040204020203" pitchFamily="34" charset="0"/>
              </a:rPr>
              <a:t>перший </a:t>
            </a:r>
            <a:r>
              <a:rPr lang="uk-UA" sz="2500" dirty="0">
                <a:solidFill>
                  <a:srgbClr val="002060"/>
                </a:solidFill>
                <a:latin typeface="Mistral" panose="03090702030407020403" pitchFamily="66" charset="0"/>
                <a:ea typeface="Segoe UI Black" panose="020B0A02040204020203" pitchFamily="34" charset="0"/>
              </a:rPr>
              <a:t>‒ формування основ громадянського суспільства (сер. </a:t>
            </a:r>
            <a:r>
              <a:rPr lang="en-US" sz="2500" dirty="0">
                <a:solidFill>
                  <a:srgbClr val="002060"/>
                </a:solidFill>
                <a:latin typeface="Mistral" panose="03090702030407020403" pitchFamily="66" charset="0"/>
                <a:ea typeface="Segoe UI Black" panose="020B0A02040204020203" pitchFamily="34" charset="0"/>
              </a:rPr>
              <a:t>XVII ‒ </a:t>
            </a:r>
            <a:r>
              <a:rPr lang="uk-UA" sz="2500" dirty="0">
                <a:solidFill>
                  <a:srgbClr val="002060"/>
                </a:solidFill>
                <a:latin typeface="Mistral" panose="03090702030407020403" pitchFamily="66" charset="0"/>
                <a:ea typeface="Segoe UI Black" panose="020B0A02040204020203" pitchFamily="34" charset="0"/>
              </a:rPr>
              <a:t>сер. ХХ ст</a:t>
            </a:r>
            <a:r>
              <a:rPr lang="uk-UA" sz="2500" dirty="0" smtClean="0">
                <a:solidFill>
                  <a:srgbClr val="002060"/>
                </a:solidFill>
                <a:latin typeface="Mistral" panose="03090702030407020403" pitchFamily="66" charset="0"/>
                <a:ea typeface="Segoe UI Black" panose="020B0A02040204020203" pitchFamily="34" charset="0"/>
              </a:rPr>
              <a:t>.);</a:t>
            </a:r>
          </a:p>
          <a:p>
            <a:pPr algn="just">
              <a:buFont typeface="Wingdings" panose="05000000000000000000" pitchFamily="2" charset="2"/>
              <a:buChar char="ü"/>
            </a:pPr>
            <a:r>
              <a:rPr lang="uk-UA" sz="2500" dirty="0" smtClean="0">
                <a:solidFill>
                  <a:srgbClr val="002060"/>
                </a:solidFill>
                <a:latin typeface="Mistral" panose="03090702030407020403" pitchFamily="66" charset="0"/>
                <a:ea typeface="Segoe UI Black" panose="020B0A02040204020203" pitchFamily="34" charset="0"/>
              </a:rPr>
              <a:t> </a:t>
            </a:r>
            <a:r>
              <a:rPr lang="uk-UA" sz="2500" dirty="0">
                <a:solidFill>
                  <a:srgbClr val="002060"/>
                </a:solidFill>
                <a:latin typeface="Mistral" panose="03090702030407020403" pitchFamily="66" charset="0"/>
                <a:ea typeface="Segoe UI Black" panose="020B0A02040204020203" pitchFamily="34" charset="0"/>
              </a:rPr>
              <a:t>другий ‒ розвиток громадянського суспільства на власній основі (сер. ХХ ст. ‒ до сьогодення).</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172384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800" b="1" dirty="0" smtClean="0">
                <a:solidFill>
                  <a:srgbClr val="002060"/>
                </a:solidFill>
                <a:latin typeface="Mistral" panose="03090702030407020403" pitchFamily="66" charset="0"/>
                <a:ea typeface="Segoe UI Black" panose="020B0A02040204020203" pitchFamily="34" charset="0"/>
              </a:rPr>
              <a:t>(</a:t>
            </a:r>
            <a:r>
              <a:rPr lang="uk-UA" sz="1800" b="1" dirty="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20000"/>
          </a:bodyPr>
          <a:lstStyle/>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Перший етап поділяється на </a:t>
            </a:r>
            <a:r>
              <a:rPr lang="uk-UA" sz="2500" b="1" dirty="0" smtClean="0">
                <a:solidFill>
                  <a:srgbClr val="FF0000"/>
                </a:solidFill>
                <a:latin typeface="Mistral" panose="03090702030407020403" pitchFamily="66" charset="0"/>
                <a:ea typeface="Segoe UI Black" panose="020B0A02040204020203" pitchFamily="34" charset="0"/>
              </a:rPr>
              <a:t>два періоди</a:t>
            </a:r>
            <a:r>
              <a:rPr lang="uk-UA" sz="2500" dirty="0" smtClean="0">
                <a:solidFill>
                  <a:srgbClr val="FF0000"/>
                </a:solidFill>
                <a:latin typeface="Mistral" panose="03090702030407020403" pitchFamily="66" charset="0"/>
                <a:ea typeface="Segoe UI Black" panose="020B0A02040204020203" pitchFamily="34" charset="0"/>
              </a:rPr>
              <a:t>.</a:t>
            </a:r>
          </a:p>
          <a:p>
            <a:pPr marL="0" indent="457200" algn="just">
              <a:buNone/>
            </a:pPr>
            <a:r>
              <a:rPr lang="uk-UA" sz="2500" dirty="0" smtClean="0">
                <a:solidFill>
                  <a:srgbClr val="002060"/>
                </a:solidFill>
                <a:latin typeface="Mistral" panose="03090702030407020403" pitchFamily="66" charset="0"/>
                <a:ea typeface="Segoe UI Black" panose="020B0A02040204020203" pitchFamily="34" charset="0"/>
              </a:rPr>
              <a:t>Історичною віхою </a:t>
            </a:r>
            <a:r>
              <a:rPr lang="uk-UA" sz="2500" b="1" dirty="0" smtClean="0">
                <a:solidFill>
                  <a:srgbClr val="FF0000"/>
                </a:solidFill>
                <a:latin typeface="Mistral" panose="03090702030407020403" pitchFamily="66" charset="0"/>
                <a:ea typeface="Segoe UI Black" panose="020B0A02040204020203" pitchFamily="34" charset="0"/>
              </a:rPr>
              <a:t>першого періоду </a:t>
            </a:r>
            <a:r>
              <a:rPr lang="uk-UA" sz="2500" dirty="0" smtClean="0">
                <a:solidFill>
                  <a:srgbClr val="002060"/>
                </a:solidFill>
                <a:latin typeface="Mistral" panose="03090702030407020403" pitchFamily="66" charset="0"/>
                <a:ea typeface="Segoe UI Black" panose="020B0A02040204020203" pitchFamily="34" charset="0"/>
              </a:rPr>
              <a:t>є англійська революція середини XVII ст., французька й американська революції кінця XVIIІ ст. Основною зацікавленою силою руху до безстанового (громадянського) суспільства стала буржуазія. Завдяки цьому за громадянським суспільством закріпилася назва «буржуазне суспільство».</a:t>
            </a:r>
          </a:p>
          <a:p>
            <a:pPr marL="0" indent="457200" algn="just">
              <a:buNone/>
            </a:pPr>
            <a:r>
              <a:rPr lang="uk-UA" sz="2500" b="1" dirty="0">
                <a:solidFill>
                  <a:srgbClr val="FF0000"/>
                </a:solidFill>
                <a:latin typeface="Mistral" panose="03090702030407020403" pitchFamily="66" charset="0"/>
                <a:ea typeface="Segoe UI Black" panose="020B0A02040204020203" pitchFamily="34" charset="0"/>
              </a:rPr>
              <a:t>Другий період </a:t>
            </a:r>
            <a:r>
              <a:rPr lang="uk-UA" sz="2500" dirty="0">
                <a:solidFill>
                  <a:srgbClr val="002060"/>
                </a:solidFill>
                <a:latin typeface="Mistral" panose="03090702030407020403" pitchFamily="66" charset="0"/>
                <a:ea typeface="Segoe UI Black" panose="020B0A02040204020203" pitchFamily="34" charset="0"/>
              </a:rPr>
              <a:t>характеризується тим, що зі зміцненням своїх економічних та політичних позицій буржуазія звужує своє розуміння соціально справедливого суспільства до формальної та юридичної рівності членів цього суспільства. Цей класовий егоїзм зазнав жорсткого опору з боку іншої, більш чисельної частини суспільства ‒ робочих та подібних соціальних верств. Останні хотіли не тільки рівності перед законом, але й реальної соціальної та економічної рівності. Тому майже століття (сер. ХІХ ‒ сер. ХХ ст.) відбувалася політична, а іноді і збройна боротьба за створення суспільства, заснованого не тільки на юридичній, але й фактичній рівності громадян.</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240798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800" b="1" dirty="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Г. </a:t>
            </a:r>
            <a:r>
              <a:rPr lang="uk-UA" sz="2500" b="1" dirty="0" smtClean="0">
                <a:solidFill>
                  <a:srgbClr val="002060"/>
                </a:solidFill>
                <a:latin typeface="Mistral" panose="03090702030407020403" pitchFamily="66" charset="0"/>
                <a:ea typeface="Segoe UI Black" panose="020B0A02040204020203" pitchFamily="34" charset="0"/>
              </a:rPr>
              <a:t>Гегель:</a:t>
            </a:r>
          </a:p>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«громадянське </a:t>
            </a:r>
            <a:r>
              <a:rPr lang="uk-UA" sz="2500" b="1" dirty="0">
                <a:solidFill>
                  <a:srgbClr val="002060"/>
                </a:solidFill>
                <a:latin typeface="Mistral" panose="03090702030407020403" pitchFamily="66" charset="0"/>
                <a:ea typeface="Segoe UI Black" panose="020B0A02040204020203" pitchFamily="34" charset="0"/>
              </a:rPr>
              <a:t>суспільство нагадує бойовище, де один інтерес постійно зіштовхується з </a:t>
            </a:r>
            <a:r>
              <a:rPr lang="uk-UA" sz="2500" b="1" dirty="0" smtClean="0">
                <a:solidFill>
                  <a:srgbClr val="002060"/>
                </a:solidFill>
                <a:latin typeface="Mistral" panose="03090702030407020403" pitchFamily="66" charset="0"/>
                <a:ea typeface="Segoe UI Black" panose="020B0A02040204020203" pitchFamily="34" charset="0"/>
              </a:rPr>
              <a:t>іншим»</a:t>
            </a:r>
          </a:p>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Громадянське </a:t>
            </a:r>
            <a:r>
              <a:rPr lang="uk-UA" sz="2500" b="1" dirty="0">
                <a:solidFill>
                  <a:srgbClr val="002060"/>
                </a:solidFill>
                <a:latin typeface="Mistral" panose="03090702030407020403" pitchFamily="66" charset="0"/>
                <a:ea typeface="Segoe UI Black" panose="020B0A02040204020203" pitchFamily="34" charset="0"/>
              </a:rPr>
              <a:t>суспільство не може самостійно перебороти соціальні конфлікти і тому </a:t>
            </a:r>
            <a:r>
              <a:rPr lang="uk-UA" sz="2500" b="1" dirty="0">
                <a:solidFill>
                  <a:srgbClr val="FF0000"/>
                </a:solidFill>
                <a:latin typeface="Mistral" panose="03090702030407020403" pitchFamily="66" charset="0"/>
                <a:ea typeface="Segoe UI Black" panose="020B0A02040204020203" pitchFamily="34" charset="0"/>
              </a:rPr>
              <a:t>має потребу в спеціальному інституті</a:t>
            </a:r>
            <a:r>
              <a:rPr lang="uk-UA" sz="2500" b="1" dirty="0">
                <a:solidFill>
                  <a:srgbClr val="002060"/>
                </a:solidFill>
                <a:latin typeface="Mistral" panose="03090702030407020403" pitchFamily="66" charset="0"/>
                <a:ea typeface="Segoe UI Black" panose="020B0A02040204020203" pitchFamily="34" charset="0"/>
              </a:rPr>
              <a:t>, котрий був би спроможним примирити розрізнені інтереси. Таким інститутом виступає </a:t>
            </a:r>
            <a:r>
              <a:rPr lang="uk-UA" sz="2500" b="1" dirty="0">
                <a:solidFill>
                  <a:srgbClr val="FF0000"/>
                </a:solidFill>
                <a:latin typeface="Mistral" panose="03090702030407020403" pitchFamily="66" charset="0"/>
                <a:ea typeface="Segoe UI Black" panose="020B0A02040204020203" pitchFamily="34" charset="0"/>
              </a:rPr>
              <a:t>держава</a:t>
            </a:r>
            <a:r>
              <a:rPr lang="uk-UA" sz="2500" b="1" dirty="0">
                <a:solidFill>
                  <a:srgbClr val="002060"/>
                </a:solidFill>
                <a:latin typeface="Mistral" panose="03090702030407020403" pitchFamily="66" charset="0"/>
                <a:ea typeface="Segoe UI Black" panose="020B0A02040204020203" pitchFamily="34" charset="0"/>
              </a:rPr>
              <a:t>, яка покликана </a:t>
            </a:r>
            <a:r>
              <a:rPr lang="uk-UA" sz="2500" b="1" dirty="0">
                <a:solidFill>
                  <a:srgbClr val="FF0000"/>
                </a:solidFill>
                <a:latin typeface="Mistral" panose="03090702030407020403" pitchFamily="66" charset="0"/>
                <a:ea typeface="Segoe UI Black" panose="020B0A02040204020203" pitchFamily="34" charset="0"/>
              </a:rPr>
              <a:t>за допомогою права</a:t>
            </a:r>
            <a:r>
              <a:rPr lang="uk-UA" sz="2500" b="1" dirty="0">
                <a:solidFill>
                  <a:srgbClr val="002060"/>
                </a:solidFill>
                <a:latin typeface="Mistral" panose="03090702030407020403" pitchFamily="66" charset="0"/>
                <a:ea typeface="Segoe UI Black" panose="020B0A02040204020203" pitchFamily="34" charset="0"/>
              </a:rPr>
              <a:t> сприяти подоланню конфліктів і надзвичайних ситуацій, забезпечити оптимальні умови для нормального функціонування суспільства.</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446754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C7004F-CDD2-DF9F-4C17-5A139ED6D72B}"/>
              </a:ext>
            </a:extLst>
          </p:cNvPr>
          <p:cNvSpPr>
            <a:spLocks noGrp="1"/>
          </p:cNvSpPr>
          <p:nvPr>
            <p:ph type="title"/>
          </p:nvPr>
        </p:nvSpPr>
        <p:spPr>
          <a:xfrm>
            <a:off x="295565" y="221673"/>
            <a:ext cx="11434618" cy="1056522"/>
          </a:xfrm>
        </p:spPr>
        <p:txBody>
          <a:bodyPr>
            <a:normAutofit/>
          </a:bodyPr>
          <a:lstStyle/>
          <a:p>
            <a:r>
              <a:rPr lang="uk-UA" sz="2800" b="1" dirty="0">
                <a:solidFill>
                  <a:srgbClr val="002060"/>
                </a:solidFill>
                <a:latin typeface="Mistral" panose="03090702030407020403" pitchFamily="66" charset="0"/>
                <a:ea typeface="Segoe UI Black" panose="020B0A02040204020203" pitchFamily="34" charset="0"/>
              </a:rPr>
              <a:t>1. Громадянське суспільство як історичний етап у розвитку людського </a:t>
            </a:r>
            <a:r>
              <a:rPr lang="uk-UA" sz="2800" b="1" dirty="0" smtClean="0">
                <a:solidFill>
                  <a:srgbClr val="002060"/>
                </a:solidFill>
                <a:latin typeface="Mistral" panose="03090702030407020403" pitchFamily="66" charset="0"/>
                <a:ea typeface="Segoe UI Black" panose="020B0A02040204020203" pitchFamily="34" charset="0"/>
              </a:rPr>
              <a:t>суспільства </a:t>
            </a:r>
            <a:r>
              <a:rPr lang="uk-UA" sz="1800" b="1" dirty="0">
                <a:solidFill>
                  <a:srgbClr val="002060"/>
                </a:solidFill>
                <a:latin typeface="Mistral" panose="03090702030407020403" pitchFamily="66" charset="0"/>
                <a:ea typeface="Segoe UI Black" panose="020B0A02040204020203" pitchFamily="34" charset="0"/>
              </a:rPr>
              <a:t>(продовження)</a:t>
            </a:r>
            <a:endParaRPr lang="uk-UA" sz="1800" b="1" dirty="0">
              <a:solidFill>
                <a:srgbClr val="002060"/>
              </a:solidFill>
              <a:latin typeface="Arial Black" panose="020B0A04020102020204" pitchFamily="34" charset="0"/>
            </a:endParaRPr>
          </a:p>
        </p:txBody>
      </p:sp>
      <p:sp>
        <p:nvSpPr>
          <p:cNvPr id="3" name="Объект 2">
            <a:extLst>
              <a:ext uri="{FF2B5EF4-FFF2-40B4-BE49-F238E27FC236}">
                <a16:creationId xmlns:a16="http://schemas.microsoft.com/office/drawing/2014/main" id="{538D9158-3846-DC5D-78A5-4157C91F1635}"/>
              </a:ext>
            </a:extLst>
          </p:cNvPr>
          <p:cNvSpPr>
            <a:spLocks noGrp="1"/>
          </p:cNvSpPr>
          <p:nvPr>
            <p:ph sz="quarter" idx="13"/>
          </p:nvPr>
        </p:nvSpPr>
        <p:spPr>
          <a:xfrm>
            <a:off x="295565" y="1422400"/>
            <a:ext cx="11521966" cy="5225140"/>
          </a:xfrm>
        </p:spPr>
        <p:txBody>
          <a:bodyPr>
            <a:normAutofit fontScale="92500" lnSpcReduction="10000"/>
          </a:bodyPr>
          <a:lstStyle/>
          <a:p>
            <a:pPr marL="0" indent="457200" algn="just">
              <a:buNone/>
            </a:pPr>
            <a:r>
              <a:rPr lang="uk-UA" sz="2500" b="1" dirty="0">
                <a:solidFill>
                  <a:srgbClr val="002060"/>
                </a:solidFill>
                <a:latin typeface="Mistral" panose="03090702030407020403" pitchFamily="66" charset="0"/>
                <a:ea typeface="Segoe UI Black" panose="020B0A02040204020203" pitchFamily="34" charset="0"/>
              </a:rPr>
              <a:t>Держава нового типу є продуктом </a:t>
            </a:r>
            <a:r>
              <a:rPr lang="uk-UA" sz="2500" b="1" dirty="0" smtClean="0">
                <a:solidFill>
                  <a:srgbClr val="002060"/>
                </a:solidFill>
                <a:latin typeface="Mistral" panose="03090702030407020403" pitchFamily="66" charset="0"/>
                <a:ea typeface="Segoe UI Black" panose="020B0A02040204020203" pitchFamily="34" charset="0"/>
              </a:rPr>
              <a:t>соціального </a:t>
            </a:r>
            <a:r>
              <a:rPr lang="uk-UA" sz="2500" b="1" dirty="0">
                <a:solidFill>
                  <a:srgbClr val="002060"/>
                </a:solidFill>
                <a:latin typeface="Mistral" panose="03090702030407020403" pitchFamily="66" charset="0"/>
                <a:ea typeface="Segoe UI Black" panose="020B0A02040204020203" pitchFamily="34" charset="0"/>
              </a:rPr>
              <a:t>потрясіння, яке призвело до кардинальних (насильницьких) змін попереднього соціально-економічного та політичного укладу і системи цінностей ‒ </a:t>
            </a:r>
            <a:r>
              <a:rPr lang="uk-UA" sz="2500" b="1" dirty="0" smtClean="0">
                <a:solidFill>
                  <a:srgbClr val="FF0000"/>
                </a:solidFill>
                <a:latin typeface="Mistral" panose="03090702030407020403" pitchFamily="66" charset="0"/>
                <a:ea typeface="Segoe UI Black" panose="020B0A02040204020203" pitchFamily="34" charset="0"/>
              </a:rPr>
              <a:t>революції.</a:t>
            </a:r>
            <a:endParaRPr lang="uk-UA" sz="2500" b="1" dirty="0" smtClean="0">
              <a:solidFill>
                <a:srgbClr val="002060"/>
              </a:solidFill>
              <a:latin typeface="Mistral" panose="03090702030407020403" pitchFamily="66" charset="0"/>
              <a:ea typeface="Segoe UI Black" panose="020B0A02040204020203" pitchFamily="34" charset="0"/>
            </a:endParaRPr>
          </a:p>
          <a:p>
            <a:pPr marL="0" indent="457200" algn="just">
              <a:buNone/>
            </a:pPr>
            <a:r>
              <a:rPr lang="uk-UA" sz="2500" b="1" dirty="0" smtClean="0">
                <a:solidFill>
                  <a:srgbClr val="002060"/>
                </a:solidFill>
                <a:latin typeface="Mistral" panose="03090702030407020403" pitchFamily="66" charset="0"/>
                <a:ea typeface="Segoe UI Black" panose="020B0A02040204020203" pitchFamily="34" charset="0"/>
              </a:rPr>
              <a:t>Революції</a:t>
            </a:r>
            <a:r>
              <a:rPr lang="uk-UA" sz="2500" b="1" dirty="0">
                <a:solidFill>
                  <a:srgbClr val="002060"/>
                </a:solidFill>
                <a:latin typeface="Mistral" panose="03090702030407020403" pitchFamily="66" charset="0"/>
                <a:ea typeface="Segoe UI Black" panose="020B0A02040204020203" pitchFamily="34" charset="0"/>
              </a:rPr>
              <a:t>, які стали безпосереднім «атрибутом» початку нової епохи, відбувалися в різних країнах і в різні часи. Найраніше в епоху революційних потрясінь вступила західна цивілізація, але залежно від ступеня дозрівання необхідних умов цей процес проходив нерівномірно і тривав кілька століть. Тому </a:t>
            </a:r>
            <a:r>
              <a:rPr lang="uk-UA" sz="2500" b="1" dirty="0">
                <a:solidFill>
                  <a:srgbClr val="FF0000"/>
                </a:solidFill>
                <a:latin typeface="Mistral" panose="03090702030407020403" pitchFamily="66" charset="0"/>
                <a:ea typeface="Segoe UI Black" panose="020B0A02040204020203" pitchFamily="34" charset="0"/>
              </a:rPr>
              <a:t>революції</a:t>
            </a:r>
            <a:r>
              <a:rPr lang="uk-UA" sz="2500" b="1" dirty="0">
                <a:solidFill>
                  <a:srgbClr val="002060"/>
                </a:solidFill>
                <a:latin typeface="Mistral" panose="03090702030407020403" pitchFamily="66" charset="0"/>
                <a:ea typeface="Segoe UI Black" panose="020B0A02040204020203" pitchFamily="34" charset="0"/>
              </a:rPr>
              <a:t>, які відбувалися в західному світі, можна умовно </a:t>
            </a:r>
            <a:r>
              <a:rPr lang="uk-UA" sz="2500" b="1" dirty="0">
                <a:solidFill>
                  <a:srgbClr val="FF0000"/>
                </a:solidFill>
                <a:latin typeface="Mistral" panose="03090702030407020403" pitchFamily="66" charset="0"/>
                <a:ea typeface="Segoe UI Black" panose="020B0A02040204020203" pitchFamily="34" charset="0"/>
              </a:rPr>
              <a:t>поділити на</a:t>
            </a:r>
            <a:r>
              <a:rPr lang="uk-UA" sz="2500" b="1" dirty="0" smtClean="0">
                <a:solidFill>
                  <a:srgbClr val="002060"/>
                </a:solidFill>
                <a:latin typeface="Mistral" panose="03090702030407020403" pitchFamily="66" charset="0"/>
                <a:ea typeface="Segoe UI Black" panose="020B0A02040204020203" pitchFamily="34" charset="0"/>
              </a:rPr>
              <a:t>:</a:t>
            </a:r>
          </a:p>
          <a:p>
            <a:pPr algn="just">
              <a:buFont typeface="Wingdings" panose="05000000000000000000" pitchFamily="2" charset="2"/>
              <a:buChar char="ü"/>
            </a:pPr>
            <a:r>
              <a:rPr lang="uk-UA" sz="2500" b="1" dirty="0" smtClean="0">
                <a:solidFill>
                  <a:srgbClr val="002060"/>
                </a:solidFill>
                <a:latin typeface="Mistral" panose="03090702030407020403" pitchFamily="66" charset="0"/>
                <a:ea typeface="Segoe UI Black" panose="020B0A02040204020203" pitchFamily="34" charset="0"/>
              </a:rPr>
              <a:t> </a:t>
            </a:r>
            <a:r>
              <a:rPr lang="uk-UA" sz="2500" b="1" dirty="0">
                <a:solidFill>
                  <a:srgbClr val="002060"/>
                </a:solidFill>
                <a:latin typeface="Mistral" panose="03090702030407020403" pitchFamily="66" charset="0"/>
                <a:ea typeface="Segoe UI Black" panose="020B0A02040204020203" pitchFamily="34" charset="0"/>
              </a:rPr>
              <a:t>ранні (</a:t>
            </a:r>
            <a:r>
              <a:rPr lang="en-US" sz="2500" b="1" dirty="0">
                <a:solidFill>
                  <a:srgbClr val="002060"/>
                </a:solidFill>
                <a:latin typeface="Mistral" panose="03090702030407020403" pitchFamily="66" charset="0"/>
                <a:ea typeface="Segoe UI Black" panose="020B0A02040204020203" pitchFamily="34" charset="0"/>
              </a:rPr>
              <a:t>XVI‒XVII </a:t>
            </a:r>
            <a:r>
              <a:rPr lang="uk-UA" sz="2500" b="1" dirty="0">
                <a:solidFill>
                  <a:srgbClr val="002060"/>
                </a:solidFill>
                <a:latin typeface="Mistral" panose="03090702030407020403" pitchFamily="66" charset="0"/>
                <a:ea typeface="Segoe UI Black" panose="020B0A02040204020203" pitchFamily="34" charset="0"/>
              </a:rPr>
              <a:t>ст.) ‒ голландська й англійська</a:t>
            </a:r>
            <a:r>
              <a:rPr lang="uk-UA" sz="2500" b="1" dirty="0" smtClean="0">
                <a:solidFill>
                  <a:srgbClr val="002060"/>
                </a:solidFill>
                <a:latin typeface="Mistral" panose="03090702030407020403" pitchFamily="66" charset="0"/>
                <a:ea typeface="Segoe UI Black" panose="020B0A02040204020203" pitchFamily="34" charset="0"/>
              </a:rPr>
              <a:t>;</a:t>
            </a:r>
          </a:p>
          <a:p>
            <a:pPr algn="just">
              <a:buFont typeface="Wingdings" panose="05000000000000000000" pitchFamily="2" charset="2"/>
              <a:buChar char="ü"/>
            </a:pPr>
            <a:r>
              <a:rPr lang="uk-UA" sz="2500" b="1" dirty="0" smtClean="0">
                <a:solidFill>
                  <a:srgbClr val="002060"/>
                </a:solidFill>
                <a:latin typeface="Mistral" panose="03090702030407020403" pitchFamily="66" charset="0"/>
                <a:ea typeface="Segoe UI Black" panose="020B0A02040204020203" pitchFamily="34" charset="0"/>
              </a:rPr>
              <a:t> </a:t>
            </a:r>
            <a:r>
              <a:rPr lang="uk-UA" sz="2500" b="1" dirty="0">
                <a:solidFill>
                  <a:srgbClr val="002060"/>
                </a:solidFill>
                <a:latin typeface="Mistral" panose="03090702030407020403" pitchFamily="66" charset="0"/>
                <a:ea typeface="Segoe UI Black" panose="020B0A02040204020203" pitchFamily="34" charset="0"/>
              </a:rPr>
              <a:t>останньої чверті </a:t>
            </a:r>
            <a:r>
              <a:rPr lang="en-US" sz="2500" b="1" dirty="0">
                <a:solidFill>
                  <a:srgbClr val="002060"/>
                </a:solidFill>
                <a:latin typeface="Mistral" panose="03090702030407020403" pitchFamily="66" charset="0"/>
                <a:ea typeface="Segoe UI Black" panose="020B0A02040204020203" pitchFamily="34" charset="0"/>
              </a:rPr>
              <a:t>XVII</a:t>
            </a:r>
            <a:r>
              <a:rPr lang="uk-UA" sz="2500" b="1" dirty="0">
                <a:solidFill>
                  <a:srgbClr val="002060"/>
                </a:solidFill>
                <a:latin typeface="Mistral" panose="03090702030407020403" pitchFamily="66" charset="0"/>
                <a:ea typeface="Segoe UI Black" panose="020B0A02040204020203" pitchFamily="34" charset="0"/>
              </a:rPr>
              <a:t>І ст. ‒ американська і </a:t>
            </a:r>
            <a:r>
              <a:rPr lang="uk-UA" sz="2500" b="1" dirty="0" smtClean="0">
                <a:solidFill>
                  <a:srgbClr val="002060"/>
                </a:solidFill>
                <a:latin typeface="Mistral" panose="03090702030407020403" pitchFamily="66" charset="0"/>
                <a:ea typeface="Segoe UI Black" panose="020B0A02040204020203" pitchFamily="34" charset="0"/>
              </a:rPr>
              <a:t>французька</a:t>
            </a:r>
            <a:r>
              <a:rPr lang="uk-UA" sz="2500" b="1" dirty="0">
                <a:solidFill>
                  <a:srgbClr val="002060"/>
                </a:solidFill>
                <a:latin typeface="Mistral" panose="03090702030407020403" pitchFamily="66" charset="0"/>
                <a:ea typeface="Segoe UI Black" panose="020B0A02040204020203" pitchFamily="34" charset="0"/>
              </a:rPr>
              <a:t>;</a:t>
            </a:r>
            <a:endParaRPr lang="uk-UA" sz="2500" b="1" dirty="0" smtClean="0">
              <a:solidFill>
                <a:srgbClr val="002060"/>
              </a:solidFill>
              <a:latin typeface="Mistral" panose="03090702030407020403" pitchFamily="66" charset="0"/>
              <a:ea typeface="Segoe UI Black" panose="020B0A02040204020203" pitchFamily="34" charset="0"/>
            </a:endParaRPr>
          </a:p>
          <a:p>
            <a:pPr algn="just">
              <a:buFont typeface="Wingdings" panose="05000000000000000000" pitchFamily="2" charset="2"/>
              <a:buChar char="ü"/>
            </a:pPr>
            <a:r>
              <a:rPr lang="uk-UA" sz="2500" b="1" dirty="0" smtClean="0">
                <a:solidFill>
                  <a:srgbClr val="002060"/>
                </a:solidFill>
                <a:latin typeface="Mistral" panose="03090702030407020403" pitchFamily="66" charset="0"/>
                <a:ea typeface="Segoe UI Black" panose="020B0A02040204020203" pitchFamily="34" charset="0"/>
              </a:rPr>
              <a:t> </a:t>
            </a:r>
            <a:r>
              <a:rPr lang="uk-UA" sz="2500" b="1" dirty="0">
                <a:solidFill>
                  <a:srgbClr val="002060"/>
                </a:solidFill>
                <a:latin typeface="Mistral" panose="03090702030407020403" pitchFamily="66" charset="0"/>
                <a:ea typeface="Segoe UI Black" panose="020B0A02040204020203" pitchFamily="34" charset="0"/>
              </a:rPr>
              <a:t>середини ХІХ ст. ‒ революції у Німеччині та в деяких </a:t>
            </a:r>
            <a:r>
              <a:rPr lang="uk-UA" sz="2500" b="1" dirty="0" smtClean="0">
                <a:solidFill>
                  <a:srgbClr val="002060"/>
                </a:solidFill>
                <a:latin typeface="Mistral" panose="03090702030407020403" pitchFamily="66" charset="0"/>
                <a:ea typeface="Segoe UI Black" panose="020B0A02040204020203" pitchFamily="34" charset="0"/>
              </a:rPr>
              <a:t>інших </a:t>
            </a:r>
            <a:r>
              <a:rPr lang="uk-UA" sz="2500" b="1" dirty="0">
                <a:solidFill>
                  <a:srgbClr val="002060"/>
                </a:solidFill>
                <a:latin typeface="Mistral" panose="03090702030407020403" pitchFamily="66" charset="0"/>
                <a:ea typeface="Segoe UI Black" panose="020B0A02040204020203" pitchFamily="34" charset="0"/>
              </a:rPr>
              <a:t>державах.</a:t>
            </a:r>
            <a:endParaRPr lang="uk-UA" sz="2500" dirty="0">
              <a:solidFill>
                <a:srgbClr val="002060"/>
              </a:solidFill>
              <a:latin typeface="Mistral" panose="03090702030407020403" pitchFamily="66" charset="0"/>
              <a:ea typeface="Segoe UI Black" panose="020B0A02040204020203" pitchFamily="34" charset="0"/>
            </a:endParaRPr>
          </a:p>
        </p:txBody>
      </p:sp>
    </p:spTree>
    <p:extLst>
      <p:ext uri="{BB962C8B-B14F-4D97-AF65-F5344CB8AC3E}">
        <p14:creationId xmlns:p14="http://schemas.microsoft.com/office/powerpoint/2010/main" val="346439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849</TotalTime>
  <Words>1809</Words>
  <Application>Microsoft Office PowerPoint</Application>
  <PresentationFormat>Широкоэкранный</PresentationFormat>
  <Paragraphs>81</Paragraphs>
  <Slides>17</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17</vt:i4>
      </vt:variant>
    </vt:vector>
  </HeadingPairs>
  <TitlesOfParts>
    <vt:vector size="25" baseType="lpstr">
      <vt:lpstr>Arial</vt:lpstr>
      <vt:lpstr>Arial Black</vt:lpstr>
      <vt:lpstr>Calibri</vt:lpstr>
      <vt:lpstr>Mistral</vt:lpstr>
      <vt:lpstr>Segoe UI Black</vt:lpstr>
      <vt:lpstr>Tw Cen MT</vt:lpstr>
      <vt:lpstr>Wingdings</vt:lpstr>
      <vt:lpstr>Капля</vt:lpstr>
      <vt:lpstr>Презентация PowerPoint</vt:lpstr>
      <vt:lpstr>План</vt:lpstr>
      <vt:lpstr>1. Громадянське суспільство як історичний етап у розвитку людського суспільства</vt:lpstr>
      <vt:lpstr>1. Громадянське суспільство як історичний етап у розвитку людського суспільства (продовження)</vt:lpstr>
      <vt:lpstr>1. Громадянське суспільство як історичний етап у розвитку людського суспільства (продовження)</vt:lpstr>
      <vt:lpstr>1. Громадянське суспільство як історичний етап у розвитку людського суспільства (продовження)</vt:lpstr>
      <vt:lpstr>1. Громадянське суспільство як історичний етап у розвитку людського суспільства (продовження)</vt:lpstr>
      <vt:lpstr>1. Громадянське суспільство як історичний етап у розвитку людського суспільства (продовження)</vt:lpstr>
      <vt:lpstr>1. Громадянське суспільство як історичний етап у розвитку людського суспільства (продовження)</vt:lpstr>
      <vt:lpstr>2. Ранні революції і їх вплив на становлення держави нового типу</vt:lpstr>
      <vt:lpstr>2. Ранні революції і їх вплив на становлення держави нового типу</vt:lpstr>
      <vt:lpstr>3. Революції останньої чверті ХVІІІ століття та їх вплив на становлення держави нового типу</vt:lpstr>
      <vt:lpstr>3. Революції останньої чверті ХVІІІ століття та їх вплив на становлення держави нового типу (продовження)</vt:lpstr>
      <vt:lpstr>4. Революції середини ХІХ століття в Німеччині та їх вплив на становлення держави нового типу</vt:lpstr>
      <vt:lpstr>4. Революції середини ХІХ століття в Німеччині та їх вплив на становлення держави нового типу</vt:lpstr>
      <vt:lpstr>5. Буржуазна і капіталістична держави ‒ держави перехідного типу</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Инна</cp:lastModifiedBy>
  <cp:revision>92</cp:revision>
  <dcterms:created xsi:type="dcterms:W3CDTF">2023-04-10T08:52:40Z</dcterms:created>
  <dcterms:modified xsi:type="dcterms:W3CDTF">2024-03-25T20:08:48Z</dcterms:modified>
</cp:coreProperties>
</file>