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99CE25-83C6-437B-AC7E-19C687D1F964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6A8261-EAEB-49E4-A11D-8C771D2F0F2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Екотехнологія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Лабораторна робота 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ВИЗНАЧЕННЯ УМОВ СКИДАННЯ СТІЧНИХ ВОД</a:t>
            </a:r>
          </a:p>
          <a:p>
            <a:pPr algn="just"/>
            <a:r>
              <a:rPr lang="ru-RU" b="1" dirty="0"/>
              <a:t>У ПОВЕРХНЕВІ ВОДОЙМИ</a:t>
            </a:r>
          </a:p>
          <a:p>
            <a:pPr algn="just"/>
            <a:r>
              <a:rPr lang="ru-RU" b="1" dirty="0"/>
              <a:t>Мета </a:t>
            </a:r>
            <a:r>
              <a:rPr lang="ru-RU" b="1" dirty="0" err="1"/>
              <a:t>роботи</a:t>
            </a:r>
            <a:r>
              <a:rPr lang="ru-RU" b="1" dirty="0"/>
              <a:t>: </a:t>
            </a:r>
            <a:r>
              <a:rPr lang="ru-RU" b="1" dirty="0" err="1"/>
              <a:t>Навчитись</a:t>
            </a:r>
            <a:r>
              <a:rPr lang="ru-RU" b="1" dirty="0"/>
              <a:t> </a:t>
            </a:r>
            <a:r>
              <a:rPr lang="ru-RU" b="1" dirty="0" err="1"/>
              <a:t>визначати</a:t>
            </a:r>
            <a:r>
              <a:rPr lang="ru-RU" b="1" dirty="0"/>
              <a:t> </a:t>
            </a:r>
            <a:r>
              <a:rPr lang="ru-RU" b="1" dirty="0" err="1"/>
              <a:t>ступінь</a:t>
            </a:r>
            <a:r>
              <a:rPr lang="ru-RU" b="1" dirty="0"/>
              <a:t> </a:t>
            </a:r>
            <a:r>
              <a:rPr lang="ru-RU" b="1" dirty="0" err="1"/>
              <a:t>розбавлення</a:t>
            </a:r>
            <a:r>
              <a:rPr lang="ru-RU" b="1" dirty="0"/>
              <a:t> </a:t>
            </a:r>
            <a:r>
              <a:rPr lang="ru-RU" b="1" dirty="0" err="1"/>
              <a:t>стічних</a:t>
            </a:r>
            <a:r>
              <a:rPr lang="ru-RU" b="1" dirty="0"/>
              <a:t> вод перед</a:t>
            </a:r>
          </a:p>
          <a:p>
            <a:pPr algn="just"/>
            <a:r>
              <a:rPr lang="ru-RU" dirty="0" err="1"/>
              <a:t>відведенням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водний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та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граничну</a:t>
            </a:r>
            <a:r>
              <a:rPr lang="ru-RU" dirty="0"/>
              <a:t> </a:t>
            </a:r>
            <a:r>
              <a:rPr lang="ru-RU" dirty="0" err="1"/>
              <a:t>концентрацію</a:t>
            </a:r>
            <a:endParaRPr lang="ru-RU" dirty="0"/>
          </a:p>
          <a:p>
            <a:pPr algn="just"/>
            <a:r>
              <a:rPr lang="ru-RU" dirty="0" err="1"/>
              <a:t>шкідливої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в стоках </a:t>
            </a:r>
            <a:r>
              <a:rPr lang="ru-RU" dirty="0" err="1"/>
              <a:t>підприємства</a:t>
            </a:r>
            <a:r>
              <a:rPr lang="ru-RU" dirty="0"/>
              <a:t>.</a:t>
            </a:r>
          </a:p>
          <a:p>
            <a:pPr algn="just"/>
            <a:r>
              <a:rPr lang="ru-RU" b="1" i="1" dirty="0"/>
              <a:t>Методика </a:t>
            </a:r>
            <a:r>
              <a:rPr lang="ru-RU" b="1" i="1" dirty="0" err="1"/>
              <a:t>розрахунку</a:t>
            </a:r>
            <a:r>
              <a:rPr lang="ru-RU" b="1" i="1" dirty="0"/>
              <a:t>. </a:t>
            </a:r>
            <a:r>
              <a:rPr lang="ru-RU" b="1" i="1" dirty="0" err="1"/>
              <a:t>Визначення</a:t>
            </a:r>
            <a:r>
              <a:rPr lang="ru-RU" b="1" i="1" dirty="0"/>
              <a:t> умов </a:t>
            </a:r>
            <a:r>
              <a:rPr lang="ru-RU" b="1" i="1" dirty="0" err="1"/>
              <a:t>скидання</a:t>
            </a:r>
            <a:r>
              <a:rPr lang="ru-RU" b="1" i="1" dirty="0"/>
              <a:t> </a:t>
            </a:r>
            <a:r>
              <a:rPr lang="ru-RU" b="1" i="1" dirty="0" err="1"/>
              <a:t>стоків</a:t>
            </a:r>
            <a:r>
              <a:rPr lang="ru-RU" b="1" i="1" dirty="0"/>
              <a:t> у </a:t>
            </a:r>
            <a:r>
              <a:rPr lang="ru-RU" b="1" i="1" dirty="0" err="1"/>
              <a:t>водні</a:t>
            </a:r>
            <a:r>
              <a:rPr lang="ru-RU" b="1" i="1" dirty="0"/>
              <a:t> </a:t>
            </a:r>
            <a:r>
              <a:rPr lang="ru-RU" b="1" i="1" dirty="0" err="1"/>
              <a:t>об’єкти</a:t>
            </a:r>
            <a:endParaRPr lang="ru-RU" b="1" i="1" dirty="0"/>
          </a:p>
          <a:p>
            <a:pPr algn="just"/>
            <a:r>
              <a:rPr lang="ru-RU" dirty="0"/>
              <a:t>та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граничної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шкідливої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i="1" dirty="0" err="1"/>
              <a:t>Смакс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endParaRPr lang="ru-RU" i="1" dirty="0"/>
          </a:p>
          <a:p>
            <a:pPr algn="just"/>
            <a:r>
              <a:rPr lang="ru-RU" dirty="0"/>
              <a:t>допустима в них при </a:t>
            </a:r>
            <a:r>
              <a:rPr lang="ru-RU" dirty="0" err="1"/>
              <a:t>надходженні</a:t>
            </a:r>
            <a:r>
              <a:rPr lang="ru-RU" dirty="0"/>
              <a:t> в </a:t>
            </a:r>
            <a:r>
              <a:rPr lang="ru-RU" dirty="0" err="1"/>
              <a:t>поверхневі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за</a:t>
            </a:r>
          </a:p>
          <a:p>
            <a:pPr algn="just"/>
            <a:r>
              <a:rPr lang="ru-RU" dirty="0" err="1"/>
              <a:t>поданою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послідовністю</a:t>
            </a:r>
            <a:r>
              <a:rPr lang="ru-RU" dirty="0"/>
              <a:t>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95600"/>
            <a:ext cx="4914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374457" cy="456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Приклад </a:t>
            </a:r>
            <a:r>
              <a:rPr lang="ru-RU" b="1" i="1" dirty="0" err="1"/>
              <a:t>розв’язування</a:t>
            </a:r>
            <a:r>
              <a:rPr lang="ru-RU" b="1" i="1" dirty="0"/>
              <a:t> </a:t>
            </a:r>
            <a:r>
              <a:rPr lang="ru-RU" b="1" i="1" dirty="0" err="1"/>
              <a:t>типової</a:t>
            </a:r>
            <a:r>
              <a:rPr lang="ru-RU" b="1" i="1" dirty="0"/>
              <a:t> </a:t>
            </a:r>
            <a:r>
              <a:rPr lang="ru-RU" b="1" i="1" dirty="0" err="1"/>
              <a:t>задачі</a:t>
            </a:r>
            <a:endParaRPr lang="ru-RU" b="1" i="1" dirty="0"/>
          </a:p>
          <a:p>
            <a:r>
              <a:rPr lang="ru-RU" b="1" i="1" dirty="0"/>
              <a:t>Задача. </a:t>
            </a:r>
            <a:r>
              <a:rPr lang="ru-RU" b="1" i="1" dirty="0" err="1"/>
              <a:t>Визначити</a:t>
            </a:r>
            <a:r>
              <a:rPr lang="ru-RU" b="1" i="1" dirty="0"/>
              <a:t> </a:t>
            </a:r>
            <a:r>
              <a:rPr lang="ru-RU" b="1" i="1" dirty="0" err="1"/>
              <a:t>умови</a:t>
            </a:r>
            <a:r>
              <a:rPr lang="ru-RU" b="1" i="1" dirty="0"/>
              <a:t> </a:t>
            </a:r>
            <a:r>
              <a:rPr lang="ru-RU" b="1" i="1" dirty="0" err="1"/>
              <a:t>скидання</a:t>
            </a:r>
            <a:r>
              <a:rPr lang="ru-RU" b="1" i="1" dirty="0"/>
              <a:t> </a:t>
            </a:r>
            <a:r>
              <a:rPr lang="ru-RU" b="1" i="1" dirty="0" err="1"/>
              <a:t>промислових</a:t>
            </a:r>
            <a:r>
              <a:rPr lang="ru-RU" b="1" i="1" dirty="0"/>
              <a:t> </a:t>
            </a:r>
            <a:r>
              <a:rPr lang="ru-RU" b="1" i="1" dirty="0" err="1"/>
              <a:t>стоків</a:t>
            </a:r>
            <a:r>
              <a:rPr lang="ru-RU" b="1" i="1" dirty="0"/>
              <a:t> у </a:t>
            </a:r>
            <a:r>
              <a:rPr lang="ru-RU" b="1" i="1" dirty="0" err="1"/>
              <a:t>водні</a:t>
            </a:r>
            <a:r>
              <a:rPr lang="ru-RU" b="1" i="1" dirty="0"/>
              <a:t> </a:t>
            </a:r>
            <a:r>
              <a:rPr lang="ru-RU" b="1" i="1" dirty="0" err="1"/>
              <a:t>об’єкти</a:t>
            </a:r>
            <a:r>
              <a:rPr lang="ru-RU" b="1" i="1" dirty="0"/>
              <a:t> та</a:t>
            </a:r>
          </a:p>
          <a:p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граничну</a:t>
            </a:r>
            <a:r>
              <a:rPr lang="ru-RU" dirty="0"/>
              <a:t> </a:t>
            </a:r>
            <a:r>
              <a:rPr lang="ru-RU" dirty="0" err="1"/>
              <a:t>концентрацію</a:t>
            </a:r>
            <a:r>
              <a:rPr lang="ru-RU" dirty="0"/>
              <a:t> </a:t>
            </a:r>
            <a:r>
              <a:rPr lang="ru-RU" dirty="0" err="1"/>
              <a:t>забруднювачів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i="1" dirty="0" err="1"/>
              <a:t>Смакс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endParaRPr lang="ru-RU" i="1" dirty="0"/>
          </a:p>
          <a:p>
            <a:r>
              <a:rPr lang="ru-RU" dirty="0"/>
              <a:t>допустима при </a:t>
            </a:r>
            <a:r>
              <a:rPr lang="ru-RU" dirty="0" err="1"/>
              <a:t>надходженні</a:t>
            </a:r>
            <a:r>
              <a:rPr lang="ru-RU" dirty="0"/>
              <a:t> в </a:t>
            </a:r>
            <a:r>
              <a:rPr lang="ru-RU" dirty="0" err="1"/>
              <a:t>поверхневі</a:t>
            </a:r>
            <a:r>
              <a:rPr lang="ru-RU" dirty="0"/>
              <a:t> </a:t>
            </a:r>
            <a:r>
              <a:rPr lang="ru-RU" dirty="0" err="1"/>
              <a:t>водойми</a:t>
            </a:r>
            <a:r>
              <a:rPr lang="ru-RU" dirty="0"/>
              <a:t>.</a:t>
            </a:r>
          </a:p>
          <a:p>
            <a:r>
              <a:rPr lang="ru-RU" dirty="0" err="1"/>
              <a:t>Таблиця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/>
              <a:t>–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для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скидання</a:t>
            </a:r>
            <a:r>
              <a:rPr lang="ru-RU" dirty="0"/>
              <a:t> </a:t>
            </a:r>
            <a:r>
              <a:rPr lang="ru-RU" dirty="0" err="1"/>
              <a:t>стоків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00887" cy="29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801561"/>
            <a:ext cx="2442964" cy="8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253683" cy="5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ТЕХНОЛОГІЧНИЙ РОЗРАХУНОК АПАРАТІВ ОЧИЩЕННЯ</a:t>
            </a:r>
          </a:p>
          <a:p>
            <a:pPr algn="just"/>
            <a:r>
              <a:rPr lang="ru-RU" b="1" dirty="0"/>
              <a:t>СТОКІВ МЕТОДОМ ІОННОГО ОБМІНУ</a:t>
            </a:r>
          </a:p>
          <a:p>
            <a:pPr algn="just"/>
            <a:r>
              <a:rPr lang="ru-RU" b="1" dirty="0"/>
              <a:t>Мета </a:t>
            </a:r>
            <a:r>
              <a:rPr lang="ru-RU" b="1" dirty="0" err="1"/>
              <a:t>роботи</a:t>
            </a:r>
            <a:r>
              <a:rPr lang="ru-RU" b="1" dirty="0"/>
              <a:t>: </a:t>
            </a:r>
            <a:r>
              <a:rPr lang="ru-RU" b="1" dirty="0" err="1"/>
              <a:t>Навчитись</a:t>
            </a:r>
            <a:r>
              <a:rPr lang="ru-RU" b="1" dirty="0"/>
              <a:t> </a:t>
            </a:r>
            <a:r>
              <a:rPr lang="ru-RU" b="1" dirty="0" err="1"/>
              <a:t>розраховувати</a:t>
            </a:r>
            <a:r>
              <a:rPr lang="ru-RU" b="1" dirty="0"/>
              <a:t> </a:t>
            </a:r>
            <a:r>
              <a:rPr lang="ru-RU" b="1" dirty="0" err="1"/>
              <a:t>технологічні</a:t>
            </a:r>
            <a:r>
              <a:rPr lang="ru-RU" b="1" dirty="0"/>
              <a:t> </a:t>
            </a:r>
            <a:r>
              <a:rPr lang="ru-RU" b="1" dirty="0" err="1"/>
              <a:t>параметри</a:t>
            </a:r>
            <a:endParaRPr lang="ru-RU" b="1" dirty="0"/>
          </a:p>
          <a:p>
            <a:pPr algn="just"/>
            <a:r>
              <a:rPr lang="ru-RU" dirty="0" err="1"/>
              <a:t>іонообмінних</a:t>
            </a:r>
            <a:r>
              <a:rPr lang="ru-RU" dirty="0"/>
              <a:t> колон та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для </a:t>
            </a:r>
            <a:r>
              <a:rPr lang="ru-RU" dirty="0" err="1"/>
              <a:t>нейтралізації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</a:t>
            </a:r>
          </a:p>
          <a:p>
            <a:pPr algn="just"/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іоніту</a:t>
            </a:r>
            <a:r>
              <a:rPr lang="ru-RU" dirty="0"/>
              <a:t>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799"/>
            <a:ext cx="5976664" cy="515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275456" cy="39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4664"/>
            <a:ext cx="4056285" cy="56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536504" cy="615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575" y="1916832"/>
            <a:ext cx="3781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346" y="836712"/>
            <a:ext cx="7066030" cy="49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3078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ВИЗНАЧЕННЯ НЕОБХІДНОГО СТУПЕНЯ ОЧИЩЕННЯ ВИРОБНИЧИХ СТІЧНИХ ВОД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роботи: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навчитись оцінювати належний ступінь очищення виробничих стічних вод за кількістю наявних там зважених речовин та БСК, враховуючи санітарно-гігієнічні вимоги.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теоретичні положення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/>
                <a:cs typeface="Times New Roman" pitchFamily="18" charset="0"/>
              </a:rPr>
              <a:t>Щоб точно розрахувати потрібну якість очищення стічних вод, що скидаються у водойму, необхідно зібрати докладні дані про їх кількість і склад, а також врахувати місцеві гідрологічні й санітарні умови. В основі таких розрахунків – кількість зважених у стоках речовин, відповідна величині біологічного споживання кисню (БСК) в суміші річкової води і стічних вод, гранично допустимі концентрації (ГДК) речовин-забруднювачів, а також інші параметри (рис. 1).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743575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Блок-схема: узел суммирования 6"/>
          <p:cNvSpPr>
            <a:spLocks noChangeArrowheads="1"/>
          </p:cNvSpPr>
          <p:nvPr/>
        </p:nvSpPr>
        <p:spPr bwMode="auto">
          <a:xfrm>
            <a:off x="611560" y="6309320"/>
            <a:ext cx="285750" cy="266700"/>
          </a:xfrm>
          <a:prstGeom prst="flowChartSummingJunction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4-конечная звезда 5"/>
          <p:cNvSpPr>
            <a:spLocks noChangeArrowheads="1"/>
          </p:cNvSpPr>
          <p:nvPr/>
        </p:nvSpPr>
        <p:spPr bwMode="auto">
          <a:xfrm>
            <a:off x="2555776" y="6572250"/>
            <a:ext cx="333375" cy="285750"/>
          </a:xfrm>
          <a:prstGeom prst="star4">
            <a:avLst>
              <a:gd name="adj" fmla="val 12500"/>
            </a:avLst>
          </a:prstGeom>
          <a:solidFill>
            <a:srgbClr val="2DCADB"/>
          </a:solidFill>
          <a:ln w="9525">
            <a:solidFill>
              <a:srgbClr val="2DCAD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99592" y="6057781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Рис. 10.1. Схема скидання стічних вод у водойму: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надходження стоків, що відповідають санітарним вимогам;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3528" y="666936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контрольні точки оцінювання якості стоків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9054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Взаємозв’язок між санітарними вимогами до стоків, що надходять у водойми, та необхідним ступенем їх попереднього очищення в загальному вигляді можна описати такою формулою 1: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                                          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C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сm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+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C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a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≤  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a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+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q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) 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C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п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д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                (1)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12474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де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концентрація забруднювача (шкідливої речовини) в стоках, при якій не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будуть перевищені допустимі межі (вони відповідають санітарним вимогам),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концентрація цього ж виду забруднювача (шкідливої речовини) у водоймі вище місця скидання,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п.д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гранично допустимий вміст забруднювача (шкідливої речовини) у водоймі,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коефіцієнт перемішування, що показує, яка частина витрат води у водоймі змішується зі стічними водами в розрахунковому створі;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витрата води у водоймі,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год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витрата стоків, що надходять у водойму,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/год.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426676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Величину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визначають за даними гідрометеорологічної служби, показник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за результатами технологічних розрахунків, а параметр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на основі лабораторних аналізів. Значення коефіцієнта змішування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залежить від багатьох факторів: конструкції випускного обладнання, відстані до розрахункового створу, а також гідравлічних і гідрологічних параметрів водойми. Коефіцієнт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розраховують методом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Фролова–Родзіллера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 Перетворюючи формулу 1, отримаємо значення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, тобто величину концентрації забруднювача (шкідливої речовини) в стічних водах, якої потрібно досягти внаслідок їх очищення й знешкодження, а саме: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                                          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≤  (а 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Q)/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(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+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                         (2)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53083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Необхідний ступінь очищення стоків визначають також за кількістю завислих речовин.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Їх допустимий вміст 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m)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у стічних водах відповідно до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санітарних правил може бути визначений шляхом перетворення такого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рівняння (3):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                                       a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b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+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m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a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+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) × 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+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b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)                     (3)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тобто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                                             m = p 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((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a × Q)/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+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1) +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b                                      (4)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де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допустиме за санітарними правилами збільшення вмісту завислих частинок у водоймі після спуску стоків (залежно від виду водокористування),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b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вміст завислих речовин у водоймі до спуску стоків,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Необхідний ступінь очищення за показником завислих речовин, %: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475656" y="2924944"/>
          <a:ext cx="1304925" cy="447675"/>
        </p:xfrm>
        <a:graphic>
          <a:graphicData uri="http://schemas.openxmlformats.org/presentationml/2006/ole">
            <p:oleObj spid="_x0000_s10241" name="Формула" r:id="rId3" imgW="1409088" imgH="444307" progId="Equation.3">
              <p:embed/>
            </p:oleObj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(10.5)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350893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де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техн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вміст частинок завислих речовин у стічній воді до очищення,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Визначення необхідного ступеня очищення за параметром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БСК</a:t>
            </a:r>
            <a:r>
              <a:rPr kumimoji="0" lang="uk-UA" sz="1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повн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В основу розрахунку покладено зміну ступеня забрудненості внаслідок розбавлення стоків вод річковою водою, а також унаслідок біохімічних процесів самоочищення стічних вод від органічних речовин. Баланс БСК в суміші річкової та стічної води в розрахунковому створі (без урахування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реаераціі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) можна описати таким рівнянням (6):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                        q 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× 10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-k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cm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t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+ a × Q 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× 10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-k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t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= (q + a × Q) 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п.д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              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(6)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де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БСК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повн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у стічній рідині, якого потрібно досягти після очищення;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БСК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повн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у річковій воді вище місця випуску стоків;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п.д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гранично допустима величина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БСК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повн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суміші річкової та стічної води в розрахунковому створі;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коефіцієнти швидкості споживання кисню стічною та річковою водою відповідно;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t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– тривалість руху води від місця випуску стоку до розрахункового пункту (діб), дорівнює відношенню між відстанню по фарватеру від зазначеного місця до розрахункового пункту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cp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і середньою швидкістю течії води в річці на даній ділянці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v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457200"/>
          <a:ext cx="3086100" cy="523875"/>
        </p:xfrm>
        <a:graphic>
          <a:graphicData uri="http://schemas.openxmlformats.org/presentationml/2006/ole">
            <p:oleObj spid="_x0000_s9218" name="Формула" r:id="rId3" imgW="2857500" imgH="444500" progId="Equation.3">
              <p:embed/>
            </p:oleObj>
          </a:graphicData>
        </a:graphic>
      </p:graphicFrame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187624" y="1124744"/>
          <a:ext cx="1176337" cy="434975"/>
        </p:xfrm>
        <a:graphic>
          <a:graphicData uri="http://schemas.openxmlformats.org/presentationml/2006/ole">
            <p:oleObj spid="_x0000_s9217" name="Формула" r:id="rId4" imgW="1269720" imgH="431640" progId="Equation.3">
              <p:embed/>
            </p:oleObj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Таким чином,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75856" y="260648"/>
            <a:ext cx="56166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(7)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Якщо фактичне значення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БСК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повн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показує скидання стоків, тобто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&gt;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, то вода підлягає очищенню. Необхідний ступінь очищення в %, визначають за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такою формулою (8):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79391" y="1628800"/>
            <a:ext cx="67646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Для спрощення розрахунків можна скористатися числовими даними, табл. 1.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Таблиця 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Значення величин 10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−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t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та 10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−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t 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при змінних значеннях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,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і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t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31640" y="2748906"/>
          <a:ext cx="6095999" cy="4109094"/>
        </p:xfrm>
        <a:graphic>
          <a:graphicData uri="http://schemas.openxmlformats.org/drawingml/2006/table">
            <a:tbl>
              <a:tblPr/>
              <a:tblGrid>
                <a:gridCol w="553619"/>
                <a:gridCol w="554238"/>
                <a:gridCol w="554238"/>
                <a:gridCol w="554238"/>
                <a:gridCol w="554238"/>
                <a:gridCol w="554238"/>
                <a:gridCol w="554238"/>
                <a:gridCol w="554238"/>
                <a:gridCol w="554238"/>
                <a:gridCol w="554238"/>
                <a:gridCol w="554238"/>
              </a:tblGrid>
              <a:tr h="2223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k</a:t>
                      </a:r>
                      <a:r>
                        <a:rPr lang="uk-UA" sz="1400" baseline="-25000">
                          <a:latin typeface="Times New Roman"/>
                          <a:ea typeface="TimesNewRoman,Italic"/>
                          <a:cs typeface="Times New Roman"/>
                        </a:rPr>
                        <a:t>сm </a:t>
                      </a: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і k</a:t>
                      </a:r>
                      <a:r>
                        <a:rPr lang="uk-UA" sz="1400" baseline="-25000">
                          <a:latin typeface="Times New Roman"/>
                          <a:ea typeface="TimesNewRoman,Italic"/>
                          <a:cs typeface="Times New Roman"/>
                        </a:rPr>
                        <a:t>p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10</a:t>
                      </a:r>
                      <a:r>
                        <a:rPr lang="uk-UA" sz="1400" baseline="30000">
                          <a:latin typeface="Times New Roman"/>
                          <a:ea typeface="TimesNewRoman"/>
                          <a:cs typeface="Times New Roman"/>
                        </a:rPr>
                        <a:t>−</a:t>
                      </a:r>
                      <a:r>
                        <a:rPr lang="uk-UA" sz="1400" baseline="30000">
                          <a:latin typeface="Times New Roman"/>
                          <a:ea typeface="TimesNewRoman,Italic"/>
                          <a:cs typeface="Times New Roman"/>
                        </a:rPr>
                        <a:t>k</a:t>
                      </a:r>
                      <a:r>
                        <a:rPr lang="uk-UA" sz="1400" baseline="-25000">
                          <a:latin typeface="Times New Roman"/>
                          <a:ea typeface="TimesNewRoman,Italic"/>
                          <a:cs typeface="Times New Roman"/>
                        </a:rPr>
                        <a:t>сm</a:t>
                      </a:r>
                      <a:r>
                        <a:rPr lang="uk-UA" sz="1400" baseline="30000">
                          <a:latin typeface="Times New Roman"/>
                          <a:ea typeface="TimesNewRoman,Italic"/>
                          <a:cs typeface="Times New Roman"/>
                        </a:rPr>
                        <a:t>t</a:t>
                      </a: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 та 10</a:t>
                      </a:r>
                      <a:r>
                        <a:rPr lang="uk-UA" sz="1400" baseline="30000">
                          <a:latin typeface="Times New Roman"/>
                          <a:ea typeface="TimesNewRoman"/>
                          <a:cs typeface="Times New Roman"/>
                        </a:rPr>
                        <a:t>−</a:t>
                      </a:r>
                      <a:r>
                        <a:rPr lang="uk-UA" sz="1400" baseline="30000">
                          <a:latin typeface="Times New Roman"/>
                          <a:ea typeface="TimesNewRoman,Italic"/>
                          <a:cs typeface="Times New Roman"/>
                        </a:rPr>
                        <a:t>k</a:t>
                      </a:r>
                      <a:r>
                        <a:rPr lang="uk-UA" sz="1400" baseline="-25000">
                          <a:latin typeface="Times New Roman"/>
                          <a:ea typeface="TimesNewRoman,Italic"/>
                          <a:cs typeface="Times New Roman"/>
                        </a:rPr>
                        <a:t>p</a:t>
                      </a:r>
                      <a:r>
                        <a:rPr lang="uk-UA" sz="1400" baseline="30000">
                          <a:latin typeface="Times New Roman"/>
                          <a:ea typeface="TimesNewRoman,Italic"/>
                          <a:cs typeface="Times New Roman"/>
                        </a:rPr>
                        <a:t>t </a:t>
                      </a:r>
                      <a:r>
                        <a:rPr lang="uk-UA" sz="1400" baseline="30000">
                          <a:latin typeface="Times New Roman"/>
                          <a:ea typeface="TimesNewRoman"/>
                          <a:cs typeface="Times New Roman"/>
                        </a:rPr>
                        <a:t> </a:t>
                      </a: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при </a:t>
                      </a: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t, діб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0,981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0,966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0,955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0,944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0,933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0,871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0,922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0,912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0,903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0,661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0,891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0,881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0,283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0,871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0,861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0,407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0,851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0,841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0,794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0,631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0,251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0,75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0,565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0,316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"/>
                          <a:cs typeface="Times New Roman"/>
                        </a:rPr>
                        <a:t>0,003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"/>
                          <a:cs typeface="Times New Roman"/>
                        </a:rPr>
                        <a:t>0,001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570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Значення параметра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залежить від температури води (табл..2).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Таблиця 2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Величина коефіцієнта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124744"/>
          <a:ext cx="6096002" cy="456566"/>
        </p:xfrm>
        <a:graphic>
          <a:graphicData uri="http://schemas.openxmlformats.org/drawingml/2006/table">
            <a:tbl>
              <a:tblPr/>
              <a:tblGrid>
                <a:gridCol w="761536"/>
                <a:gridCol w="761536"/>
                <a:gridCol w="762155"/>
                <a:gridCol w="762155"/>
                <a:gridCol w="762155"/>
                <a:gridCol w="762155"/>
                <a:gridCol w="762155"/>
                <a:gridCol w="762155"/>
              </a:tblGrid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Т, </a:t>
                      </a:r>
                      <a:r>
                        <a:rPr lang="uk-UA" sz="1400" baseline="30000">
                          <a:latin typeface="Times New Roman"/>
                          <a:ea typeface="TimesNewRoman,Italic"/>
                          <a:cs typeface="Times New Roman"/>
                        </a:rPr>
                        <a:t>0</a:t>
                      </a: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k</a:t>
                      </a:r>
                      <a:r>
                        <a:rPr lang="uk-UA" sz="1400" baseline="-25000">
                          <a:latin typeface="Times New Roman"/>
                          <a:ea typeface="TimesNewRoman,Italic"/>
                          <a:cs typeface="Times New Roman"/>
                        </a:rPr>
                        <a:t>p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0,063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NewRoman,Italic"/>
                          <a:cs typeface="Times New Roman"/>
                        </a:rPr>
                        <a:t>0,126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NewRoman,Italic"/>
                          <a:cs typeface="Times New Roman"/>
                        </a:rPr>
                        <a:t>0,158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341039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Константу швидкості споживання кисню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слід або визначати на основі даних у літературних джерелах, або проводити спеціальні дослідження.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Практична частина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Шахтні води вуглевидобувного підприємства надходять у басейн р. Самара. Визначити умови скидання забруднювачів за показниками вмісту нітратів, завислих речовин та за параметром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БСК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повн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Вихідні дані: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3,2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п.д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10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0,1;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10500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год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q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350 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/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год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 =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0,25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b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10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техн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120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п.д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3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2,4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L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180 г/м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3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;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сm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0,3,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k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p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0,1;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,Italic" charset="-128"/>
                <a:cs typeface="Times New Roman" pitchFamily="18" charset="0"/>
              </a:rPr>
              <a:t>t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= 0,25 доби.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833438"/>
            <a:ext cx="77438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" y="1304925"/>
            <a:ext cx="75533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29624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Студенти виконують розрахунки за вихідними даними, що наведені в табл. 3. Номер варіанта кожен студент визначає за номером власного прізвища в списку академічної групи.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Таблиця 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Вихідні дані для розрахунку необхідного ступеня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очищення виробничих стічних вод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490663"/>
            <a:ext cx="82772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97570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" charset="-52"/>
                <a:cs typeface="Times New Roman" pitchFamily="18" charset="0"/>
              </a:rPr>
              <a:t>Значення решти параметрів для розрахунку беремо з вихідних даних, що наведені в умовах до розв’язування типової задачі.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1350</Words>
  <Application>Microsoft Office PowerPoint</Application>
  <PresentationFormat>Экран (4:3)</PresentationFormat>
  <Paragraphs>284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Бумажная</vt:lpstr>
      <vt:lpstr>Microsoft Equation 3.0</vt:lpstr>
      <vt:lpstr>Лабораторна робота 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6</dc:title>
  <dc:creator>Руслан Аминов</dc:creator>
  <cp:lastModifiedBy>Руслан Аминов</cp:lastModifiedBy>
  <cp:revision>8</cp:revision>
  <dcterms:created xsi:type="dcterms:W3CDTF">2024-04-15T18:17:17Z</dcterms:created>
  <dcterms:modified xsi:type="dcterms:W3CDTF">2024-04-15T19:14:28Z</dcterms:modified>
</cp:coreProperties>
</file>