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9" r:id="rId3"/>
    <p:sldId id="257" r:id="rId4"/>
    <p:sldId id="258" r:id="rId5"/>
    <p:sldId id="280" r:id="rId6"/>
    <p:sldId id="259" r:id="rId7"/>
    <p:sldId id="281" r:id="rId8"/>
    <p:sldId id="282" r:id="rId9"/>
    <p:sldId id="283" r:id="rId10"/>
    <p:sldId id="284" r:id="rId11"/>
    <p:sldId id="260" r:id="rId12"/>
    <p:sldId id="261" r:id="rId13"/>
    <p:sldId id="262" r:id="rId14"/>
    <p:sldId id="263" r:id="rId15"/>
    <p:sldId id="265" r:id="rId16"/>
    <p:sldId id="267" r:id="rId17"/>
    <p:sldId id="268" r:id="rId18"/>
    <p:sldId id="270" r:id="rId19"/>
    <p:sldId id="271" r:id="rId20"/>
    <p:sldId id="269" r:id="rId21"/>
    <p:sldId id="272" r:id="rId22"/>
    <p:sldId id="273" r:id="rId23"/>
    <p:sldId id="274" r:id="rId24"/>
    <p:sldId id="275" r:id="rId25"/>
    <p:sldId id="277" r:id="rId26"/>
    <p:sldId id="278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4/13/2026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633" y="1432223"/>
            <a:ext cx="11103429" cy="3035808"/>
          </a:xfrm>
        </p:spPr>
        <p:txBody>
          <a:bodyPr/>
          <a:lstStyle/>
          <a:p>
            <a:r>
              <a:rPr lang="ru-RU" dirty="0" err="1"/>
              <a:t>Товарознавство</a:t>
            </a:r>
            <a:r>
              <a:rPr lang="ru-RU" dirty="0"/>
              <a:t>: </a:t>
            </a:r>
            <a:r>
              <a:rPr lang="ru-RU" dirty="0" err="1"/>
              <a:t>послуги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632857"/>
          </a:xfrm>
        </p:spPr>
        <p:txBody>
          <a:bodyPr/>
          <a:lstStyle/>
          <a:p>
            <a:r>
              <a:rPr lang="ru-RU" b="1" dirty="0"/>
              <a:t>ПОСЛУГА ЯК СПЕЦИФІЧНИЙ </a:t>
            </a:r>
            <a:r>
              <a:rPr lang="ru-RU" b="1" dirty="0" smtClean="0"/>
              <a:t>ТОВАР</a:t>
            </a:r>
          </a:p>
          <a:p>
            <a:r>
              <a:rPr lang="ru-RU" b="1" dirty="0" smtClean="0"/>
              <a:t>МІЖНАРОДНИЙ РИНОК ПОСЛУГ</a:t>
            </a:r>
          </a:p>
          <a:p>
            <a:r>
              <a:rPr lang="ru-RU" b="1" dirty="0"/>
              <a:t>ЯКІСТЬ, БЕЗПЕКА ТА КОНКУРЕНТОСПРОМОЖНІСТЬ ПОСЛУГ</a:t>
            </a:r>
            <a:endParaRPr lang="ru-RU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239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443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13)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добровільності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добровільні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–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купуються</a:t>
            </a:r>
            <a:r>
              <a:rPr lang="ru-RU" dirty="0"/>
              <a:t> на конкурентному ринку;</a:t>
            </a:r>
          </a:p>
          <a:p>
            <a:r>
              <a:rPr lang="ru-RU" dirty="0"/>
              <a:t>- </a:t>
            </a:r>
            <a:r>
              <a:rPr lang="ru-RU" dirty="0" err="1"/>
              <a:t>мериторні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–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корисними</a:t>
            </a:r>
            <a:r>
              <a:rPr lang="ru-RU" dirty="0"/>
              <a:t>, але </a:t>
            </a:r>
            <a:r>
              <a:rPr lang="ru-RU" dirty="0" err="1"/>
              <a:t>неусвідомлені</a:t>
            </a:r>
            <a:r>
              <a:rPr lang="ru-RU" dirty="0"/>
              <a:t> </a:t>
            </a:r>
            <a:r>
              <a:rPr lang="ru-RU" dirty="0" err="1"/>
              <a:t>споживачем</a:t>
            </a:r>
            <a:r>
              <a:rPr lang="ru-RU" dirty="0"/>
              <a:t>, тому </a:t>
            </a:r>
            <a:r>
              <a:rPr lang="ru-RU" dirty="0" err="1"/>
              <a:t>надаються</a:t>
            </a:r>
            <a:endParaRPr lang="ru-RU" dirty="0"/>
          </a:p>
          <a:p>
            <a:r>
              <a:rPr lang="ru-RU" dirty="0" err="1"/>
              <a:t>державними</a:t>
            </a:r>
            <a:r>
              <a:rPr lang="ru-RU" dirty="0"/>
              <a:t> структурами і є </a:t>
            </a:r>
            <a:r>
              <a:rPr lang="ru-RU" dirty="0" err="1"/>
              <a:t>безкоштовними</a:t>
            </a:r>
            <a:r>
              <a:rPr lang="ru-RU" dirty="0"/>
              <a:t> для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(</a:t>
            </a:r>
            <a:r>
              <a:rPr lang="ru-RU" dirty="0" err="1"/>
              <a:t>обов'язкова</a:t>
            </a:r>
            <a:r>
              <a:rPr lang="ru-RU" dirty="0"/>
              <a:t> </a:t>
            </a:r>
            <a:r>
              <a:rPr lang="ru-RU" dirty="0" err="1"/>
              <a:t>вакцинація</a:t>
            </a:r>
            <a:endParaRPr lang="ru-RU" dirty="0"/>
          </a:p>
          <a:p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, </a:t>
            </a:r>
            <a:r>
              <a:rPr lang="ru-RU" dirty="0" err="1"/>
              <a:t>соціальна</a:t>
            </a:r>
            <a:r>
              <a:rPr lang="ru-RU" dirty="0"/>
              <a:t> реклама);</a:t>
            </a:r>
          </a:p>
          <a:p>
            <a:r>
              <a:rPr lang="ru-RU" dirty="0"/>
              <a:t>- </a:t>
            </a:r>
            <a:r>
              <a:rPr lang="ru-RU" dirty="0" err="1"/>
              <a:t>нав'язані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регламентуються</a:t>
            </a:r>
            <a:r>
              <a:rPr lang="ru-RU" dirty="0"/>
              <a:t> нормами права, </a:t>
            </a:r>
            <a:r>
              <a:rPr lang="ru-RU" dirty="0" err="1"/>
              <a:t>вказівками</a:t>
            </a:r>
            <a:endParaRPr lang="ru-RU" dirty="0"/>
          </a:p>
          <a:p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традиційними</a:t>
            </a:r>
            <a:r>
              <a:rPr lang="ru-RU" dirty="0"/>
              <a:t>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інститутами</a:t>
            </a:r>
            <a:r>
              <a:rPr lang="ru-RU" dirty="0"/>
              <a:t> (</a:t>
            </a:r>
            <a:r>
              <a:rPr lang="ru-RU" dirty="0" err="1"/>
              <a:t>ліцензування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</a:t>
            </a:r>
          </a:p>
          <a:p>
            <a:r>
              <a:rPr lang="ru-RU" dirty="0" err="1"/>
              <a:t>нотаріальні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обов'язкове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);</a:t>
            </a:r>
          </a:p>
          <a:p>
            <a:r>
              <a:rPr lang="ru-RU" dirty="0"/>
              <a:t>14) </a:t>
            </a:r>
            <a:r>
              <a:rPr lang="ru-RU" dirty="0" err="1"/>
              <a:t>віддаленість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і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припускають</a:t>
            </a:r>
            <a:r>
              <a:rPr lang="ru-RU" dirty="0"/>
              <a:t> </a:t>
            </a:r>
            <a:r>
              <a:rPr lang="ru-RU" dirty="0" err="1"/>
              <a:t>територіальне</a:t>
            </a:r>
            <a:r>
              <a:rPr lang="ru-RU" dirty="0"/>
              <a:t> </a:t>
            </a:r>
            <a:r>
              <a:rPr lang="ru-RU" dirty="0" err="1"/>
              <a:t>віддалення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і </a:t>
            </a:r>
            <a:r>
              <a:rPr lang="ru-RU" dirty="0" err="1"/>
              <a:t>споживача</a:t>
            </a:r>
            <a:r>
              <a:rPr lang="ru-RU" dirty="0"/>
              <a:t>, </a:t>
            </a:r>
            <a:r>
              <a:rPr lang="ru-RU" dirty="0" err="1"/>
              <a:t>надаються</a:t>
            </a:r>
            <a:r>
              <a:rPr lang="ru-RU" dirty="0"/>
              <a:t> за</a:t>
            </a:r>
          </a:p>
          <a:p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(доставка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поєднують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і </a:t>
            </a:r>
            <a:r>
              <a:rPr lang="ru-RU" dirty="0" err="1"/>
              <a:t>споживання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endParaRPr lang="ru-RU" dirty="0"/>
          </a:p>
          <a:p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поєднують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і </a:t>
            </a:r>
            <a:r>
              <a:rPr lang="ru-RU" dirty="0" err="1"/>
              <a:t>споживання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(</a:t>
            </a:r>
            <a:r>
              <a:rPr lang="ru-RU" dirty="0" err="1"/>
              <a:t>прибирання</a:t>
            </a:r>
            <a:endParaRPr lang="ru-RU" dirty="0"/>
          </a:p>
          <a:p>
            <a:r>
              <a:rPr lang="ru-RU" dirty="0"/>
              <a:t>квартир, догляд за </a:t>
            </a:r>
            <a:r>
              <a:rPr lang="ru-RU" dirty="0" err="1"/>
              <a:t>дітьми</a:t>
            </a:r>
            <a:r>
              <a:rPr lang="ru-RU" dirty="0"/>
              <a:t>);</a:t>
            </a:r>
          </a:p>
          <a:p>
            <a:r>
              <a:rPr lang="ru-RU" dirty="0"/>
              <a:t>15) </a:t>
            </a:r>
            <a:r>
              <a:rPr lang="ru-RU" dirty="0" err="1"/>
              <a:t>періодичність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один раз у </a:t>
            </a:r>
            <a:r>
              <a:rPr lang="ru-RU" dirty="0" err="1"/>
              <a:t>житті</a:t>
            </a:r>
            <a:r>
              <a:rPr lang="ru-RU" dirty="0"/>
              <a:t> (</a:t>
            </a:r>
            <a:r>
              <a:rPr lang="ru-RU" dirty="0" err="1"/>
              <a:t>похоронні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медичні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(</a:t>
            </a:r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, пластична </a:t>
            </a:r>
            <a:r>
              <a:rPr lang="ru-RU" dirty="0" err="1"/>
              <a:t>хірургія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періодичні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туристичні</a:t>
            </a:r>
            <a:r>
              <a:rPr lang="ru-RU" dirty="0"/>
              <a:t>, </a:t>
            </a:r>
            <a:r>
              <a:rPr lang="ru-RU" dirty="0" err="1"/>
              <a:t>оздоровчі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систематичні</a:t>
            </a:r>
            <a:r>
              <a:rPr lang="ru-RU" dirty="0"/>
              <a:t> (</a:t>
            </a:r>
            <a:r>
              <a:rPr lang="ru-RU" dirty="0" err="1"/>
              <a:t>флюорографічне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стоматолога, </a:t>
            </a:r>
            <a:r>
              <a:rPr lang="ru-RU" dirty="0" err="1"/>
              <a:t>гінеколога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регулярні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пасажирського</a:t>
            </a:r>
            <a:r>
              <a:rPr lang="ru-RU" dirty="0"/>
              <a:t> транспорту,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(водо-, </a:t>
            </a:r>
            <a:r>
              <a:rPr lang="ru-RU" dirty="0" err="1"/>
              <a:t>електропостачання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16)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комерціалізації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платні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безоплатні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733806"/>
            <a:ext cx="9065622" cy="59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287384"/>
            <a:ext cx="10972799" cy="14630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06197"/>
            <a:ext cx="119133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Невідчутність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ними як для </a:t>
            </a:r>
            <a:r>
              <a:rPr lang="ru-RU" dirty="0" err="1"/>
              <a:t>продавців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так і для </a:t>
            </a:r>
            <a:r>
              <a:rPr lang="ru-RU" dirty="0" err="1"/>
              <a:t>споживачів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продажу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, складно </a:t>
            </a:r>
            <a:r>
              <a:rPr lang="ru-RU" dirty="0" err="1"/>
              <a:t>продемонструвати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товар (</a:t>
            </a:r>
            <a:r>
              <a:rPr lang="ru-RU" dirty="0" err="1"/>
              <a:t>послугу</a:t>
            </a:r>
            <a:r>
              <a:rPr lang="ru-RU" dirty="0"/>
              <a:t>) і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складніше</a:t>
            </a:r>
            <a:r>
              <a:rPr lang="ru-RU" dirty="0"/>
              <a:t> </a:t>
            </a:r>
            <a:r>
              <a:rPr lang="ru-RU" dirty="0" err="1"/>
              <a:t>обґрунтувати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і </a:t>
            </a:r>
            <a:r>
              <a:rPr lang="ru-RU" dirty="0" err="1"/>
              <a:t>ціну</a:t>
            </a:r>
            <a:r>
              <a:rPr lang="ru-RU" dirty="0"/>
              <a:t> продажу.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описати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отримає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оціненою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Тому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(продажу) </a:t>
            </a:r>
            <a:r>
              <a:rPr lang="ru-RU" dirty="0" err="1"/>
              <a:t>нематеріальних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ефективними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відчутності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 товару в </a:t>
            </a:r>
            <a:r>
              <a:rPr lang="ru-RU" dirty="0" err="1"/>
              <a:t>ній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наголошення</a:t>
            </a:r>
            <a:r>
              <a:rPr lang="ru-RU" dirty="0"/>
              <a:t> </a:t>
            </a:r>
            <a:r>
              <a:rPr lang="ru-RU" dirty="0" err="1"/>
              <a:t>значущості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зосередження</a:t>
            </a:r>
            <a:r>
              <a:rPr lang="ru-RU" dirty="0"/>
              <a:t>	</a:t>
            </a:r>
            <a:r>
              <a:rPr lang="ru-RU" dirty="0" err="1"/>
              <a:t>уваги</a:t>
            </a:r>
            <a:r>
              <a:rPr lang="ru-RU" dirty="0"/>
              <a:t>	на	</a:t>
            </a:r>
            <a:r>
              <a:rPr lang="ru-RU" dirty="0" err="1"/>
              <a:t>перевагах</a:t>
            </a:r>
            <a:r>
              <a:rPr lang="ru-RU" dirty="0"/>
              <a:t>	</a:t>
            </a:r>
            <a:r>
              <a:rPr lang="ru-RU" dirty="0" err="1"/>
              <a:t>технології</a:t>
            </a:r>
            <a:r>
              <a:rPr lang="ru-RU" dirty="0"/>
              <a:t>	</a:t>
            </a:r>
            <a:r>
              <a:rPr lang="ru-RU" dirty="0" err="1"/>
              <a:t>надання</a:t>
            </a:r>
            <a:r>
              <a:rPr lang="ru-RU" dirty="0"/>
              <a:t>	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конкретним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рекламування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агентств, </a:t>
            </a:r>
            <a:r>
              <a:rPr lang="ru-RU" dirty="0" err="1"/>
              <a:t>впливових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3774673"/>
            <a:ext cx="11900262" cy="16956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629" y="5186285"/>
            <a:ext cx="11338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Взаємопов'язаність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нематеріальних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є </a:t>
            </a:r>
            <a:r>
              <a:rPr lang="ru-RU" dirty="0" err="1"/>
              <a:t>найхарактернішою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, яка </a:t>
            </a:r>
            <a:r>
              <a:rPr lang="ru-RU" dirty="0" err="1"/>
              <a:t>відрізняє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невіддільністю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суб'єктом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і </a:t>
            </a:r>
            <a:r>
              <a:rPr lang="ru-RU" dirty="0" err="1"/>
              <a:t>суб'єктом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(</a:t>
            </a:r>
            <a:r>
              <a:rPr lang="ru-RU" dirty="0" err="1"/>
              <a:t>клієнтом</a:t>
            </a:r>
            <a:r>
              <a:rPr lang="ru-RU" dirty="0"/>
              <a:t>),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1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4" y="100881"/>
            <a:ext cx="12096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	</a:t>
            </a:r>
            <a:r>
              <a:rPr lang="ru-RU" dirty="0" err="1"/>
              <a:t>віддільність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без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(</a:t>
            </a:r>
            <a:r>
              <a:rPr lang="ru-RU" dirty="0" err="1"/>
              <a:t>хімічна</a:t>
            </a:r>
            <a:r>
              <a:rPr lang="ru-RU" dirty="0"/>
              <a:t> чистка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, ремонт </a:t>
            </a:r>
            <a:r>
              <a:rPr lang="ru-RU" dirty="0" err="1"/>
              <a:t>помешкань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письмових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(</a:t>
            </a:r>
            <a:r>
              <a:rPr lang="ru-RU" dirty="0" err="1"/>
              <a:t>навчальний</a:t>
            </a:r>
            <a:r>
              <a:rPr lang="ru-RU" dirty="0"/>
              <a:t> курс),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(</a:t>
            </a:r>
            <a:r>
              <a:rPr lang="ru-RU" dirty="0" err="1"/>
              <a:t>комп'ютерні</a:t>
            </a:r>
            <a:r>
              <a:rPr lang="ru-RU" dirty="0"/>
              <a:t>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банкомати</a:t>
            </a:r>
            <a:r>
              <a:rPr lang="ru-RU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	</a:t>
            </a:r>
            <a:r>
              <a:rPr lang="ru-RU" dirty="0" err="1"/>
              <a:t>невіддільність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(</a:t>
            </a:r>
            <a:r>
              <a:rPr lang="ru-RU" dirty="0" err="1"/>
              <a:t>стоматологічні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пасажирського</a:t>
            </a:r>
            <a:r>
              <a:rPr lang="ru-RU" dirty="0"/>
              <a:t> транспорту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	</a:t>
            </a:r>
            <a:r>
              <a:rPr lang="ru-RU" dirty="0" err="1"/>
              <a:t>віддільність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автоматів</a:t>
            </a:r>
            <a:r>
              <a:rPr lang="ru-RU" dirty="0"/>
              <a:t>, </a:t>
            </a:r>
            <a:r>
              <a:rPr lang="ru-RU" dirty="0" err="1"/>
              <a:t>дистанційна</a:t>
            </a:r>
            <a:r>
              <a:rPr lang="ru-RU" dirty="0"/>
              <a:t> форма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невіддільність</a:t>
            </a:r>
            <a:r>
              <a:rPr lang="ru-RU" dirty="0" smtClean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(</a:t>
            </a:r>
            <a:r>
              <a:rPr lang="ru-RU" dirty="0" err="1"/>
              <a:t>лікувально</a:t>
            </a:r>
            <a:r>
              <a:rPr lang="ru-RU" dirty="0"/>
              <a:t>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оздоровчі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в </a:t>
            </a:r>
            <a:r>
              <a:rPr lang="ru-RU" dirty="0" err="1"/>
              <a:t>готелях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867"/>
            <a:ext cx="11861074" cy="1338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39" y="3670663"/>
            <a:ext cx="9339943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158821"/>
            <a:ext cx="11926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для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змінюваності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розробляють</a:t>
            </a:r>
            <a:r>
              <a:rPr lang="ru-RU" dirty="0"/>
              <a:t> і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дотримуватись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59" y="1182713"/>
            <a:ext cx="6428844" cy="2553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3735977"/>
            <a:ext cx="11299371" cy="10383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4359704"/>
            <a:ext cx="11312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Переважання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послуги</a:t>
            </a:r>
            <a:r>
              <a:rPr lang="ru-RU" dirty="0"/>
              <a:t> над </a:t>
            </a:r>
            <a:r>
              <a:rPr lang="ru-RU" dirty="0" err="1"/>
              <a:t>пропозицією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виправити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традиційній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яка за таких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товарні</a:t>
            </a:r>
            <a:r>
              <a:rPr lang="ru-RU" dirty="0"/>
              <a:t> запаси.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попит на них,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дохідності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4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367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Ринок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розгалужена</a:t>
            </a:r>
            <a:r>
              <a:rPr lang="ru-RU" dirty="0"/>
              <a:t> система </a:t>
            </a:r>
            <a:r>
              <a:rPr lang="ru-RU" dirty="0" err="1"/>
              <a:t>вузькоспеціалізованих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ринку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комунікацій</a:t>
            </a:r>
            <a:r>
              <a:rPr lang="ru-RU" dirty="0"/>
              <a:t>, </a:t>
            </a:r>
            <a:r>
              <a:rPr lang="ru-RU" dirty="0" err="1"/>
              <a:t>комунального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туристично-рекреаційних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, </a:t>
            </a:r>
            <a:r>
              <a:rPr lang="ru-RU" dirty="0" err="1"/>
              <a:t>рекламні</a:t>
            </a:r>
            <a:r>
              <a:rPr lang="ru-RU" dirty="0"/>
              <a:t> і </a:t>
            </a:r>
            <a:r>
              <a:rPr lang="ru-RU" dirty="0" err="1"/>
              <a:t>консалтингові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страхові</a:t>
            </a:r>
            <a:r>
              <a:rPr lang="ru-RU" dirty="0"/>
              <a:t> та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агентські</a:t>
            </a:r>
            <a:r>
              <a:rPr lang="ru-RU" dirty="0"/>
              <a:t> та </a:t>
            </a:r>
            <a:r>
              <a:rPr lang="ru-RU" dirty="0" err="1"/>
              <a:t>брокерські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адвокатські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ріелтерські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франчайзинг,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ліцензіями</a:t>
            </a:r>
            <a:r>
              <a:rPr lang="ru-RU" dirty="0"/>
              <a:t> і патентами, ноу-хау, </a:t>
            </a:r>
            <a:r>
              <a:rPr lang="ru-RU" dirty="0" err="1"/>
              <a:t>промисловими</a:t>
            </a:r>
            <a:r>
              <a:rPr lang="ru-RU" dirty="0"/>
              <a:t> </a:t>
            </a:r>
            <a:r>
              <a:rPr lang="ru-RU" dirty="0" err="1"/>
              <a:t>зразками</a:t>
            </a:r>
            <a:r>
              <a:rPr lang="ru-RU" dirty="0"/>
              <a:t> та </a:t>
            </a:r>
            <a:r>
              <a:rPr lang="ru-RU" dirty="0" err="1"/>
              <a:t>корисними</a:t>
            </a:r>
            <a:r>
              <a:rPr lang="ru-RU" dirty="0"/>
              <a:t> моделями, </a:t>
            </a:r>
            <a:r>
              <a:rPr lang="ru-RU" dirty="0" err="1"/>
              <a:t>інжиніринг</a:t>
            </a:r>
            <a:r>
              <a:rPr lang="ru-RU" dirty="0"/>
              <a:t>, </a:t>
            </a:r>
            <a:r>
              <a:rPr lang="ru-RU" dirty="0" err="1"/>
              <a:t>лізингові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так само </a:t>
            </a:r>
            <a:r>
              <a:rPr lang="ru-RU" dirty="0" err="1"/>
              <a:t>формують</a:t>
            </a:r>
            <a:r>
              <a:rPr lang="ru-RU" dirty="0"/>
              <a:t> комплекс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пропонуються</a:t>
            </a:r>
            <a:r>
              <a:rPr lang="ru-RU" dirty="0"/>
              <a:t> на </a:t>
            </a:r>
            <a:r>
              <a:rPr lang="ru-RU" dirty="0" err="1"/>
              <a:t>згаданому</a:t>
            </a:r>
            <a:r>
              <a:rPr lang="ru-RU" dirty="0"/>
              <a:t> ринку. </a:t>
            </a:r>
            <a:r>
              <a:rPr lang="ru-RU" dirty="0" err="1"/>
              <a:t>Міжнародна</a:t>
            </a:r>
            <a:r>
              <a:rPr lang="ru-RU" dirty="0"/>
              <a:t> статистика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є 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зростаючих</a:t>
            </a:r>
            <a:r>
              <a:rPr lang="ru-RU" dirty="0"/>
              <a:t> </a:t>
            </a:r>
            <a:r>
              <a:rPr lang="ru-RU" dirty="0" err="1"/>
              <a:t>секторів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ринку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Міжнародний</a:t>
            </a:r>
            <a:r>
              <a:rPr lang="ru-RU" b="1" dirty="0"/>
              <a:t> (</a:t>
            </a:r>
            <a:r>
              <a:rPr lang="ru-RU" b="1" dirty="0" err="1"/>
              <a:t>світовий</a:t>
            </a:r>
            <a:r>
              <a:rPr lang="ru-RU" b="1" dirty="0"/>
              <a:t>) </a:t>
            </a:r>
            <a:r>
              <a:rPr lang="ru-RU" b="1" dirty="0" err="1"/>
              <a:t>ринок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диверсифікована</a:t>
            </a:r>
            <a:r>
              <a:rPr lang="ru-RU" dirty="0"/>
              <a:t> система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участь у </a:t>
            </a:r>
            <a:r>
              <a:rPr lang="ru-RU" dirty="0" err="1"/>
              <a:t>функціонуванні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у той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r>
              <a:rPr lang="ru-RU" dirty="0"/>
              <a:t>Участь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ринку </a:t>
            </a:r>
            <a:r>
              <a:rPr lang="ru-RU" dirty="0" err="1"/>
              <a:t>послуг</a:t>
            </a:r>
            <a:r>
              <a:rPr lang="ru-RU" dirty="0"/>
              <a:t> держав та </a:t>
            </a:r>
            <a:r>
              <a:rPr lang="ru-RU" dirty="0" err="1"/>
              <a:t>агентів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зумовлюється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 та 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обумовленою</a:t>
            </a:r>
            <a:r>
              <a:rPr lang="ru-RU" dirty="0"/>
              <a:t> </a:t>
            </a:r>
            <a:r>
              <a:rPr lang="ru-RU" dirty="0" err="1"/>
              <a:t>спеціалізацією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тенденціями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.</a:t>
            </a:r>
          </a:p>
          <a:p>
            <a:r>
              <a:rPr lang="ru-RU" dirty="0" err="1"/>
              <a:t>Значення</a:t>
            </a:r>
            <a:r>
              <a:rPr lang="ru-RU" dirty="0"/>
              <a:t> ринку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зросло</a:t>
            </a:r>
            <a:r>
              <a:rPr lang="ru-RU" dirty="0"/>
              <a:t> – як у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, так і у </a:t>
            </a:r>
            <a:r>
              <a:rPr lang="ru-RU" dirty="0" err="1"/>
              <a:t>світовій</a:t>
            </a:r>
            <a:r>
              <a:rPr lang="ru-RU" dirty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ринку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обумовив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інтенсивний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ринку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з </a:t>
            </a:r>
            <a:r>
              <a:rPr lang="ru-RU" dirty="0" err="1"/>
              <a:t>досягнутим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соціально</a:t>
            </a:r>
            <a:r>
              <a:rPr lang="ru-RU" dirty="0"/>
              <a:t>- </a:t>
            </a:r>
            <a:r>
              <a:rPr lang="ru-RU" dirty="0" err="1"/>
              <a:t>економічними</a:t>
            </a:r>
            <a:r>
              <a:rPr lang="ru-RU" dirty="0"/>
              <a:t> та </a:t>
            </a:r>
            <a:r>
              <a:rPr lang="ru-RU" dirty="0" err="1"/>
              <a:t>науково-технічними</a:t>
            </a:r>
            <a:r>
              <a:rPr lang="ru-RU" dirty="0"/>
              <a:t> </a:t>
            </a:r>
            <a:r>
              <a:rPr lang="ru-RU" dirty="0" err="1"/>
              <a:t>досягненнями</a:t>
            </a:r>
            <a:r>
              <a:rPr lang="ru-RU" dirty="0"/>
              <a:t> й потребами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базовими</a:t>
            </a:r>
            <a:r>
              <a:rPr lang="ru-RU" dirty="0"/>
              <a:t> </a:t>
            </a:r>
            <a:r>
              <a:rPr lang="ru-RU" dirty="0" err="1"/>
              <a:t>економічними</a:t>
            </a:r>
            <a:r>
              <a:rPr lang="ru-RU" dirty="0"/>
              <a:t> принципами </a:t>
            </a:r>
            <a:r>
              <a:rPr lang="ru-RU" dirty="0" err="1"/>
              <a:t>переважно</a:t>
            </a:r>
            <a:r>
              <a:rPr lang="ru-RU" dirty="0"/>
              <a:t> не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товарної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 Так само, як і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відносні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закуповувати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на </a:t>
            </a:r>
            <a:r>
              <a:rPr lang="ru-RU" dirty="0" err="1"/>
              <a:t>міжнародному</a:t>
            </a:r>
            <a:r>
              <a:rPr lang="ru-RU" dirty="0"/>
              <a:t> ринку.</a:t>
            </a:r>
          </a:p>
          <a:p>
            <a:r>
              <a:rPr lang="ru-RU" dirty="0" err="1"/>
              <a:t>Сьогодні</a:t>
            </a:r>
            <a:r>
              <a:rPr lang="ru-RU" dirty="0"/>
              <a:t> сектор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прибутків</a:t>
            </a:r>
            <a:r>
              <a:rPr lang="ru-RU" dirty="0"/>
              <a:t>.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швидкими</a:t>
            </a:r>
            <a:r>
              <a:rPr lang="ru-RU" dirty="0"/>
              <a:t> темпами,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9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4432" y="96185"/>
            <a:ext cx="369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Склад </a:t>
            </a:r>
            <a:r>
              <a:rPr lang="ru-RU" b="1" dirty="0"/>
              <a:t>і структура </a:t>
            </a:r>
            <a:r>
              <a:rPr lang="ru-RU" b="1" dirty="0" err="1"/>
              <a:t>сфери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0851"/>
            <a:ext cx="119002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товарами </a:t>
            </a:r>
            <a:r>
              <a:rPr lang="ru-RU" dirty="0" err="1"/>
              <a:t>пов’язані</a:t>
            </a:r>
            <a:r>
              <a:rPr lang="ru-RU" dirty="0"/>
              <a:t> з особливою </a:t>
            </a:r>
            <a:r>
              <a:rPr lang="ru-RU" dirty="0" err="1"/>
              <a:t>мобільністю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та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:</a:t>
            </a:r>
          </a:p>
          <a:p>
            <a:r>
              <a:rPr lang="ru-RU" dirty="0"/>
              <a:t>	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товарами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сам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виїжджати</a:t>
            </a:r>
            <a:r>
              <a:rPr lang="ru-RU" dirty="0"/>
              <a:t> до </a:t>
            </a:r>
            <a:r>
              <a:rPr lang="ru-RU" dirty="0" err="1"/>
              <a:t>покупця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резидентом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Такими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будівництво</a:t>
            </a:r>
            <a:r>
              <a:rPr lang="ru-RU" dirty="0"/>
              <a:t> та монтаж </a:t>
            </a:r>
            <a:r>
              <a:rPr lang="ru-RU" dirty="0" err="1"/>
              <a:t>об’єктів</a:t>
            </a:r>
            <a:r>
              <a:rPr lang="ru-RU" dirty="0"/>
              <a:t> за кордоном, </a:t>
            </a:r>
            <a:r>
              <a:rPr lang="ru-RU" dirty="0" err="1"/>
              <a:t>консалтингові</a:t>
            </a:r>
            <a:r>
              <a:rPr lang="ru-RU" dirty="0"/>
              <a:t>, </a:t>
            </a:r>
            <a:r>
              <a:rPr lang="ru-RU" dirty="0" err="1"/>
              <a:t>аудиторські</a:t>
            </a:r>
            <a:r>
              <a:rPr lang="ru-RU" dirty="0"/>
              <a:t>, </a:t>
            </a:r>
            <a:r>
              <a:rPr lang="ru-RU" dirty="0" err="1"/>
              <a:t>бухгалтерські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r>
              <a:rPr lang="ru-RU" dirty="0"/>
              <a:t>	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приїжджати</a:t>
            </a:r>
            <a:r>
              <a:rPr lang="ru-RU" dirty="0"/>
              <a:t> до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покупець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удома</a:t>
            </a:r>
            <a:r>
              <a:rPr lang="ru-RU" dirty="0"/>
              <a:t> є </a:t>
            </a:r>
            <a:r>
              <a:rPr lang="ru-RU" dirty="0" err="1"/>
              <a:t>нижчою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у </a:t>
            </a:r>
            <a:r>
              <a:rPr lang="ru-RU" dirty="0" err="1"/>
              <a:t>випадках</a:t>
            </a:r>
            <a:r>
              <a:rPr lang="ru-RU" dirty="0"/>
              <a:t> з туризмом, </a:t>
            </a:r>
            <a:r>
              <a:rPr lang="ru-RU" dirty="0" err="1"/>
              <a:t>освітою</a:t>
            </a:r>
            <a:r>
              <a:rPr lang="ru-RU" dirty="0"/>
              <a:t>, </a:t>
            </a:r>
            <a:r>
              <a:rPr lang="ru-RU" dirty="0" err="1"/>
              <a:t>лікуванням</a:t>
            </a:r>
            <a:r>
              <a:rPr lang="ru-RU" dirty="0"/>
              <a:t>, </a:t>
            </a:r>
            <a:r>
              <a:rPr lang="ru-RU" dirty="0" err="1"/>
              <a:t>обслуговуванням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, ремонтом транспортного </a:t>
            </a:r>
            <a:r>
              <a:rPr lang="ru-RU" dirty="0" err="1"/>
              <a:t>рухомого</a:t>
            </a:r>
            <a:r>
              <a:rPr lang="ru-RU" dirty="0"/>
              <a:t> складу.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продавець</a:t>
            </a:r>
            <a:r>
              <a:rPr lang="ru-RU" dirty="0"/>
              <a:t> та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«</a:t>
            </a:r>
            <a:r>
              <a:rPr lang="ru-RU" dirty="0" err="1"/>
              <a:t>зустрічатися</a:t>
            </a:r>
            <a:r>
              <a:rPr lang="ru-RU" dirty="0"/>
              <a:t>» у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– на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виставках</a:t>
            </a:r>
            <a:r>
              <a:rPr lang="ru-RU" dirty="0"/>
              <a:t>, </a:t>
            </a:r>
            <a:r>
              <a:rPr lang="ru-RU" dirty="0" err="1"/>
              <a:t>конференція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/>
              <a:t>	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товарами держава, з одного боку,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відігравати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роль, а з </a:t>
            </a:r>
            <a:r>
              <a:rPr lang="ru-RU" dirty="0" err="1"/>
              <a:t>іншого</a:t>
            </a:r>
            <a:r>
              <a:rPr lang="ru-RU" dirty="0"/>
              <a:t> –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втрачати</a:t>
            </a:r>
            <a:r>
              <a:rPr lang="ru-RU" dirty="0"/>
              <a:t> </a:t>
            </a:r>
            <a:r>
              <a:rPr lang="ru-RU" dirty="0" err="1"/>
              <a:t>важелі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контролю над </a:t>
            </a:r>
            <a:r>
              <a:rPr lang="ru-RU" dirty="0" err="1"/>
              <a:t>економічними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типові</a:t>
            </a:r>
            <a:r>
              <a:rPr lang="ru-RU" dirty="0"/>
              <a:t> у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, як транспорт, </a:t>
            </a:r>
            <a:r>
              <a:rPr lang="ru-RU" dirty="0" err="1"/>
              <a:t>зв’язок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, наука та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перебувають</a:t>
            </a:r>
            <a:r>
              <a:rPr lang="ru-RU" dirty="0"/>
              <a:t>, як правило, в </a:t>
            </a:r>
            <a:r>
              <a:rPr lang="ru-RU" dirty="0" err="1"/>
              <a:t>частковій</a:t>
            </a:r>
            <a:r>
              <a:rPr lang="ru-RU" dirty="0"/>
              <a:t>, а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переважаючій</a:t>
            </a:r>
            <a:r>
              <a:rPr lang="ru-RU" dirty="0"/>
              <a:t>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. Тому в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 smtClean="0"/>
              <a:t>галузях</a:t>
            </a:r>
            <a:r>
              <a:rPr lang="ru-RU" dirty="0"/>
              <a:t> сфера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захищається</a:t>
            </a:r>
            <a:r>
              <a:rPr lang="ru-RU" dirty="0"/>
              <a:t> державою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активно, </a:t>
            </a:r>
            <a:r>
              <a:rPr lang="ru-RU" dirty="0" err="1"/>
              <a:t>ніж</a:t>
            </a:r>
            <a:r>
              <a:rPr lang="ru-RU" dirty="0"/>
              <a:t> сфера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r>
              <a:rPr lang="ru-RU" dirty="0"/>
              <a:t>Одним з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з </a:t>
            </a:r>
            <a:r>
              <a:rPr lang="ru-RU" dirty="0" err="1"/>
              <a:t>торгівлею</a:t>
            </a:r>
            <a:r>
              <a:rPr lang="ru-RU" dirty="0"/>
              <a:t> товарами, особливо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на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ринках, є </a:t>
            </a:r>
            <a:r>
              <a:rPr lang="ru-RU" dirty="0" err="1"/>
              <a:t>допоміжно-збутова</a:t>
            </a:r>
            <a:r>
              <a:rPr lang="ru-RU" dirty="0"/>
              <a:t> роль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роль характерна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маркетингової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експортерів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мереж і </a:t>
            </a:r>
            <a:r>
              <a:rPr lang="ru-RU" dirty="0" err="1"/>
              <a:t>закінчуючи</a:t>
            </a:r>
            <a:r>
              <a:rPr lang="ru-RU" dirty="0"/>
              <a:t> </a:t>
            </a:r>
            <a:r>
              <a:rPr lang="ru-RU" dirty="0" err="1"/>
              <a:t>післяпродажним</a:t>
            </a:r>
            <a:r>
              <a:rPr lang="ru-RU" dirty="0"/>
              <a:t>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обслуговуванням</a:t>
            </a:r>
            <a:r>
              <a:rPr lang="ru-RU" dirty="0"/>
              <a:t> </a:t>
            </a:r>
            <a:r>
              <a:rPr lang="ru-RU" dirty="0" err="1"/>
              <a:t>проданих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збутовій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,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на ринках </a:t>
            </a:r>
            <a:r>
              <a:rPr lang="ru-RU" dirty="0" err="1"/>
              <a:t>технологічної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11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2" y="0"/>
            <a:ext cx="1188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 правило,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та </a:t>
            </a:r>
            <a:r>
              <a:rPr lang="ru-RU" dirty="0" err="1"/>
              <a:t>споживаються</a:t>
            </a:r>
            <a:r>
              <a:rPr lang="ru-RU" dirty="0"/>
              <a:t> в один і той </a:t>
            </a:r>
            <a:r>
              <a:rPr lang="ru-RU" dirty="0" err="1"/>
              <a:t>самий</a:t>
            </a:r>
            <a:r>
              <a:rPr lang="ru-RU" dirty="0"/>
              <a:t> час,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). </a:t>
            </a:r>
            <a:r>
              <a:rPr lang="ru-RU" dirty="0" err="1"/>
              <a:t>Послуги</a:t>
            </a:r>
            <a:r>
              <a:rPr lang="ru-RU" dirty="0"/>
              <a:t> часто не є </a:t>
            </a:r>
            <a:r>
              <a:rPr lang="ru-RU" dirty="0" err="1"/>
              <a:t>стандартизованими</a:t>
            </a:r>
            <a:r>
              <a:rPr lang="ru-RU" dirty="0"/>
              <a:t>: вони </a:t>
            </a:r>
            <a:r>
              <a:rPr lang="ru-RU" dirty="0" err="1"/>
              <a:t>пристосовані</a:t>
            </a:r>
            <a:r>
              <a:rPr lang="ru-RU" dirty="0"/>
              <a:t> до потреб конкретного </a:t>
            </a:r>
            <a:r>
              <a:rPr lang="ru-RU" dirty="0" err="1"/>
              <a:t>споживача</a:t>
            </a:r>
            <a:r>
              <a:rPr lang="ru-RU" dirty="0"/>
              <a:t>.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, як </a:t>
            </a:r>
            <a:r>
              <a:rPr lang="ru-RU" dirty="0" err="1"/>
              <a:t>виробничі</a:t>
            </a:r>
            <a:r>
              <a:rPr lang="ru-RU" dirty="0"/>
              <a:t> запаси.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різняться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диференціація</a:t>
            </a:r>
            <a:r>
              <a:rPr lang="ru-RU" dirty="0"/>
              <a:t>.</a:t>
            </a:r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	</a:t>
            </a:r>
            <a:r>
              <a:rPr lang="ru-RU" dirty="0" err="1"/>
              <a:t>перетинання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 </a:t>
            </a:r>
            <a:r>
              <a:rPr lang="ru-RU" dirty="0" err="1"/>
              <a:t>сервісними</a:t>
            </a:r>
            <a:r>
              <a:rPr lang="ru-RU" dirty="0"/>
              <a:t> продуктами;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	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до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імпорту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, де </a:t>
            </a:r>
            <a:r>
              <a:rPr lang="ru-RU" dirty="0" err="1"/>
              <a:t>надаватиметься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	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переїзду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до </a:t>
            </a:r>
            <a:r>
              <a:rPr lang="ru-RU" dirty="0" err="1"/>
              <a:t>країни</a:t>
            </a:r>
            <a:r>
              <a:rPr lang="ru-RU" dirty="0"/>
              <a:t> з метою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869" y="2468880"/>
            <a:ext cx="800959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2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93010"/>
            <a:ext cx="11887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торгівлею</a:t>
            </a:r>
            <a:r>
              <a:rPr lang="ru-RU" dirty="0"/>
              <a:t> товарами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та </a:t>
            </a:r>
            <a:r>
              <a:rPr lang="ru-RU" dirty="0" err="1"/>
              <a:t>особливості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прямих</a:t>
            </a:r>
            <a:r>
              <a:rPr lang="ru-RU" dirty="0"/>
              <a:t> контактах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та </a:t>
            </a:r>
            <a:r>
              <a:rPr lang="ru-RU" dirty="0" err="1"/>
              <a:t>споживачами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(</a:t>
            </a:r>
            <a:r>
              <a:rPr lang="ru-RU" dirty="0" err="1"/>
              <a:t>виробляються</a:t>
            </a:r>
            <a:r>
              <a:rPr lang="ru-RU" dirty="0"/>
              <a:t>) та </a:t>
            </a:r>
            <a:r>
              <a:rPr lang="ru-RU" dirty="0" err="1"/>
              <a:t>споживаються</a:t>
            </a:r>
            <a:r>
              <a:rPr lang="ru-RU" dirty="0"/>
              <a:t> в основному </a:t>
            </a:r>
            <a:r>
              <a:rPr lang="ru-RU" dirty="0" err="1"/>
              <a:t>одночасно</a:t>
            </a:r>
            <a:r>
              <a:rPr lang="ru-RU" dirty="0"/>
              <a:t> і не </a:t>
            </a:r>
            <a:r>
              <a:rPr lang="ru-RU" dirty="0" err="1"/>
              <a:t>зберігаються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не на </a:t>
            </a:r>
            <a:r>
              <a:rPr lang="ru-RU" dirty="0" err="1"/>
              <a:t>кордоні</a:t>
            </a:r>
            <a:r>
              <a:rPr lang="ru-RU" dirty="0"/>
              <a:t>, а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положеннями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через свою </a:t>
            </a:r>
            <a:r>
              <a:rPr lang="ru-RU" dirty="0" err="1"/>
              <a:t>специфіку</a:t>
            </a:r>
            <a:r>
              <a:rPr lang="ru-RU" dirty="0"/>
              <a:t> не </a:t>
            </a:r>
            <a:r>
              <a:rPr lang="ru-RU" dirty="0" err="1"/>
              <a:t>проходять</a:t>
            </a:r>
            <a:r>
              <a:rPr lang="ru-RU" dirty="0"/>
              <a:t> через </a:t>
            </a:r>
            <a:r>
              <a:rPr lang="ru-RU" dirty="0" err="1"/>
              <a:t>митний</a:t>
            </a:r>
            <a:r>
              <a:rPr lang="ru-RU" dirty="0"/>
              <a:t> контроль і не </a:t>
            </a:r>
            <a:r>
              <a:rPr lang="ru-RU" dirty="0" err="1"/>
              <a:t>оформляються</a:t>
            </a:r>
            <a:r>
              <a:rPr lang="ru-RU" dirty="0"/>
              <a:t> </a:t>
            </a:r>
            <a:r>
              <a:rPr lang="ru-RU" dirty="0" err="1"/>
              <a:t>вантажною</a:t>
            </a:r>
            <a:r>
              <a:rPr lang="ru-RU" dirty="0"/>
              <a:t> </a:t>
            </a:r>
            <a:r>
              <a:rPr lang="ru-RU" dirty="0" err="1"/>
              <a:t>митною</a:t>
            </a:r>
            <a:r>
              <a:rPr lang="ru-RU" dirty="0"/>
              <a:t> </a:t>
            </a:r>
            <a:r>
              <a:rPr lang="ru-RU" dirty="0" err="1"/>
              <a:t>декларацією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велика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 та </a:t>
            </a:r>
            <a:r>
              <a:rPr lang="ru-RU" dirty="0" err="1"/>
              <a:t>наукомісткості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маркетингове</a:t>
            </a:r>
            <a:r>
              <a:rPr lang="ru-RU" dirty="0"/>
              <a:t> </a:t>
            </a:r>
            <a:r>
              <a:rPr lang="ru-RU" dirty="0" err="1"/>
              <a:t>консультування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 та </a:t>
            </a:r>
            <a:r>
              <a:rPr lang="ru-RU" dirty="0" err="1"/>
              <a:t>логістика</a:t>
            </a:r>
            <a:r>
              <a:rPr lang="ru-RU" dirty="0"/>
              <a:t>, </a:t>
            </a:r>
            <a:r>
              <a:rPr lang="ru-RU" dirty="0" err="1"/>
              <a:t>перепродажне</a:t>
            </a:r>
            <a:r>
              <a:rPr lang="ru-RU" dirty="0"/>
              <a:t> і </a:t>
            </a:r>
            <a:r>
              <a:rPr lang="ru-RU" dirty="0" err="1"/>
              <a:t>післяпродажне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страхування</a:t>
            </a:r>
            <a:r>
              <a:rPr lang="ru-RU" dirty="0"/>
              <a:t>, реклама, </a:t>
            </a:r>
            <a:r>
              <a:rPr lang="ru-RU" dirty="0" err="1"/>
              <a:t>банківське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dirty="0" err="1"/>
              <a:t>купівля</a:t>
            </a:r>
            <a:r>
              <a:rPr lang="ru-RU" dirty="0"/>
              <a:t>-продаж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світовому</a:t>
            </a:r>
            <a:r>
              <a:rPr lang="ru-RU" dirty="0"/>
              <a:t> ринку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взаємодіє</a:t>
            </a:r>
            <a:r>
              <a:rPr lang="ru-RU" dirty="0"/>
              <a:t> з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та </a:t>
            </a:r>
            <a:r>
              <a:rPr lang="ru-RU" dirty="0" err="1"/>
              <a:t>міграцією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і,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капіталів</a:t>
            </a:r>
            <a:r>
              <a:rPr lang="ru-RU" dirty="0"/>
              <a:t>,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попит і </a:t>
            </a:r>
            <a:r>
              <a:rPr lang="ru-RU" dirty="0" err="1"/>
              <a:t>пропозицію</a:t>
            </a:r>
            <a:r>
              <a:rPr lang="ru-RU" dirty="0"/>
              <a:t> на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функціонально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світовим</a:t>
            </a:r>
            <a:r>
              <a:rPr lang="ru-RU" dirty="0"/>
              <a:t> ринком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(</a:t>
            </a:r>
            <a:r>
              <a:rPr lang="ru-RU" dirty="0" err="1"/>
              <a:t>найважливіші</a:t>
            </a:r>
            <a:r>
              <a:rPr lang="ru-RU" dirty="0"/>
              <a:t> характеристики ринку </a:t>
            </a:r>
            <a:r>
              <a:rPr lang="ru-RU" dirty="0" err="1"/>
              <a:t>послуг</a:t>
            </a:r>
            <a:r>
              <a:rPr lang="ru-RU" dirty="0"/>
              <a:t> і, перш за все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станом ринку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закономірностями</a:t>
            </a:r>
            <a:r>
              <a:rPr lang="ru-RU" dirty="0"/>
              <a:t> та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у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більшому</a:t>
            </a:r>
            <a:r>
              <a:rPr lang="ru-RU" dirty="0"/>
              <a:t> </a:t>
            </a:r>
            <a:r>
              <a:rPr lang="ru-RU" dirty="0" err="1"/>
              <a:t>ступені</a:t>
            </a:r>
            <a:r>
              <a:rPr lang="ru-RU" dirty="0"/>
              <a:t> </a:t>
            </a:r>
            <a:r>
              <a:rPr lang="ru-RU" dirty="0" err="1"/>
              <a:t>характерним</a:t>
            </a:r>
            <a:r>
              <a:rPr lang="ru-RU" dirty="0"/>
              <a:t> є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умов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сфера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захищається</a:t>
            </a:r>
            <a:r>
              <a:rPr lang="ru-RU" dirty="0"/>
              <a:t> державою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сфера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у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протекціоністських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 і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бар’єрів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в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(туризм, </a:t>
            </a:r>
            <a:r>
              <a:rPr lang="ru-RU" dirty="0" err="1"/>
              <a:t>освіта</a:t>
            </a:r>
            <a:r>
              <a:rPr lang="ru-RU" dirty="0"/>
              <a:t>, культура </a:t>
            </a:r>
            <a:r>
              <a:rPr lang="ru-RU" dirty="0" err="1"/>
              <a:t>тощо</a:t>
            </a:r>
            <a:r>
              <a:rPr lang="ru-RU" dirty="0"/>
              <a:t>), 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задіяні</a:t>
            </a:r>
            <a:r>
              <a:rPr lang="ru-RU" dirty="0"/>
              <a:t> в </a:t>
            </a:r>
            <a:r>
              <a:rPr lang="ru-RU" dirty="0" err="1"/>
              <a:t>господарському</a:t>
            </a:r>
            <a:r>
              <a:rPr lang="ru-RU" dirty="0"/>
              <a:t> </a:t>
            </a:r>
            <a:r>
              <a:rPr lang="ru-RU" dirty="0" err="1"/>
              <a:t>обороті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1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247582"/>
            <a:ext cx="116912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Генеральна</a:t>
            </a:r>
            <a:r>
              <a:rPr lang="ru-RU" b="1" dirty="0"/>
              <a:t> угода про </a:t>
            </a:r>
            <a:r>
              <a:rPr lang="ru-RU" b="1" dirty="0" err="1"/>
              <a:t>торгівлю</a:t>
            </a:r>
            <a:r>
              <a:rPr lang="ru-RU" b="1" dirty="0"/>
              <a:t> </a:t>
            </a:r>
            <a:r>
              <a:rPr lang="ru-RU" b="1" dirty="0" err="1"/>
              <a:t>послугами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документ,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при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товарами і </a:t>
            </a:r>
            <a:r>
              <a:rPr lang="ru-RU" dirty="0" err="1"/>
              <a:t>послугами</a:t>
            </a:r>
            <a:r>
              <a:rPr lang="ru-RU" dirty="0"/>
              <a:t>, </a:t>
            </a:r>
            <a:r>
              <a:rPr lang="ru-RU" dirty="0" err="1"/>
              <a:t>інтелектуальною</a:t>
            </a:r>
            <a:r>
              <a:rPr lang="ru-RU" dirty="0"/>
              <a:t> </a:t>
            </a:r>
            <a:r>
              <a:rPr lang="ru-RU" dirty="0" err="1"/>
              <a:t>власністю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(СОТ</a:t>
            </a:r>
            <a:r>
              <a:rPr lang="ru-RU" dirty="0" smtClean="0"/>
              <a:t>).</a:t>
            </a:r>
          </a:p>
          <a:p>
            <a:r>
              <a:rPr lang="ru-RU" dirty="0" err="1"/>
              <a:t>Класифікація</a:t>
            </a:r>
            <a:r>
              <a:rPr lang="ru-RU" dirty="0"/>
              <a:t> ГАТС/СОТ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600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Вона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стандартизованій</a:t>
            </a:r>
            <a:r>
              <a:rPr lang="ru-RU" dirty="0"/>
              <a:t> </a:t>
            </a:r>
            <a:r>
              <a:rPr lang="ru-RU" dirty="0" err="1"/>
              <a:t>промисловій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, яка </a:t>
            </a:r>
            <a:r>
              <a:rPr lang="ru-RU" dirty="0" err="1"/>
              <a:t>прийнята</a:t>
            </a:r>
            <a:r>
              <a:rPr lang="ru-RU" dirty="0"/>
              <a:t> ООН і </a:t>
            </a:r>
            <a:r>
              <a:rPr lang="ru-RU" dirty="0" err="1"/>
              <a:t>визнається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класифікацією</a:t>
            </a:r>
            <a:r>
              <a:rPr lang="ru-RU" dirty="0"/>
              <a:t> до </a:t>
            </a:r>
            <a:r>
              <a:rPr lang="ru-RU" dirty="0" err="1"/>
              <a:t>послуг</a:t>
            </a:r>
            <a:r>
              <a:rPr lang="ru-RU" dirty="0"/>
              <a:t> належать 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професійні</a:t>
            </a:r>
            <a:r>
              <a:rPr lang="ru-RU" dirty="0"/>
              <a:t>, </a:t>
            </a:r>
            <a:r>
              <a:rPr lang="ru-RU" dirty="0" err="1"/>
              <a:t>комп’ютерні</a:t>
            </a:r>
            <a:r>
              <a:rPr lang="ru-RU" dirty="0"/>
              <a:t> та </a:t>
            </a:r>
            <a:r>
              <a:rPr lang="ru-RU" dirty="0" err="1"/>
              <a:t>суміжні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досліджень</a:t>
            </a:r>
            <a:r>
              <a:rPr lang="ru-RU" dirty="0"/>
              <a:t> і </a:t>
            </a:r>
            <a:r>
              <a:rPr lang="ru-RU" dirty="0" err="1"/>
              <a:t>розробок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нерухомості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супутні</a:t>
            </a:r>
            <a:r>
              <a:rPr lang="ru-RU" dirty="0"/>
              <a:t> </a:t>
            </a:r>
            <a:r>
              <a:rPr lang="ru-RU" dirty="0" err="1"/>
              <a:t>позичанню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лізингу</a:t>
            </a:r>
            <a:r>
              <a:rPr lang="ru-RU" dirty="0"/>
              <a:t> без </a:t>
            </a:r>
            <a:r>
              <a:rPr lang="ru-RU" dirty="0" err="1"/>
              <a:t>операторів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);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(</a:t>
            </a:r>
            <a:r>
              <a:rPr lang="ru-RU" dirty="0" err="1"/>
              <a:t>поштові</a:t>
            </a:r>
            <a:r>
              <a:rPr lang="ru-RU" dirty="0"/>
              <a:t>, </a:t>
            </a:r>
            <a:r>
              <a:rPr lang="ru-RU" dirty="0" err="1"/>
              <a:t>кур’єрські</a:t>
            </a:r>
            <a:r>
              <a:rPr lang="ru-RU" dirty="0"/>
              <a:t>, </a:t>
            </a:r>
            <a:r>
              <a:rPr lang="ru-RU" dirty="0" err="1"/>
              <a:t>телекомунікаційні</a:t>
            </a:r>
            <a:r>
              <a:rPr lang="ru-RU" dirty="0"/>
              <a:t>, </a:t>
            </a:r>
            <a:r>
              <a:rPr lang="ru-RU" dirty="0" err="1"/>
              <a:t>аудіовізуальні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); </a:t>
            </a:r>
            <a:r>
              <a:rPr lang="ru-RU" dirty="0" err="1"/>
              <a:t>будівництво</a:t>
            </a:r>
            <a:r>
              <a:rPr lang="ru-RU" dirty="0"/>
              <a:t> та </a:t>
            </a:r>
            <a:r>
              <a:rPr lang="ru-RU" dirty="0" err="1"/>
              <a:t>суміжні</a:t>
            </a:r>
            <a:r>
              <a:rPr lang="ru-RU" dirty="0"/>
              <a:t> </a:t>
            </a:r>
            <a:r>
              <a:rPr lang="ru-RU" dirty="0" err="1"/>
              <a:t>інженерні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дистриб’юторів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комісійних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оптової</a:t>
            </a:r>
            <a:r>
              <a:rPr lang="ru-RU" dirty="0"/>
              <a:t> та </a:t>
            </a:r>
            <a:r>
              <a:rPr lang="ru-RU" dirty="0" err="1"/>
              <a:t>роздрібної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франчайзинг, </a:t>
            </a:r>
            <a:r>
              <a:rPr lang="ru-RU" dirty="0" err="1"/>
              <a:t>інші</a:t>
            </a:r>
            <a:r>
              <a:rPr lang="ru-RU" dirty="0"/>
              <a:t>); </a:t>
            </a:r>
            <a:r>
              <a:rPr lang="ru-RU" dirty="0" err="1"/>
              <a:t>послуги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охороною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туризмом,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культурних</a:t>
            </a:r>
            <a:r>
              <a:rPr lang="ru-RU" dirty="0"/>
              <a:t> і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 smtClean="0"/>
              <a:t>послуги</a:t>
            </a:r>
            <a:endParaRPr lang="ru-RU" dirty="0" smtClean="0"/>
          </a:p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Світового</a:t>
            </a:r>
            <a:r>
              <a:rPr lang="ru-RU" b="1" dirty="0"/>
              <a:t> банку </a:t>
            </a:r>
            <a:r>
              <a:rPr lang="ru-RU" b="1" dirty="0" err="1"/>
              <a:t>передбачає</a:t>
            </a:r>
            <a:r>
              <a:rPr lang="ru-RU" b="1" dirty="0"/>
              <a:t> </a:t>
            </a:r>
            <a:r>
              <a:rPr lang="ru-RU" b="1" dirty="0" err="1"/>
              <a:t>поділ</a:t>
            </a:r>
            <a:r>
              <a:rPr lang="ru-RU" b="1" dirty="0"/>
              <a:t>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 на </a:t>
            </a: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dirty="0"/>
              <a:t>:</a:t>
            </a:r>
          </a:p>
          <a:p>
            <a:r>
              <a:rPr lang="ru-RU" dirty="0"/>
              <a:t>	</a:t>
            </a:r>
            <a:r>
              <a:rPr lang="ru-RU" dirty="0" err="1"/>
              <a:t>чинникові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(доходи та </a:t>
            </a:r>
            <a:r>
              <a:rPr lang="ru-RU" dirty="0" err="1"/>
              <a:t>інвестиції</a:t>
            </a:r>
            <a:r>
              <a:rPr lang="ru-RU" dirty="0"/>
              <a:t>, </a:t>
            </a:r>
            <a:r>
              <a:rPr lang="ru-RU" dirty="0" err="1"/>
              <a:t>роялті</a:t>
            </a:r>
            <a:r>
              <a:rPr lang="ru-RU" dirty="0"/>
              <a:t>, </a:t>
            </a:r>
            <a:r>
              <a:rPr lang="ru-RU" dirty="0" err="1"/>
              <a:t>ліцензійні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, зарплата нерезидентам);</a:t>
            </a:r>
          </a:p>
          <a:p>
            <a:r>
              <a:rPr lang="ru-RU" dirty="0"/>
              <a:t>	</a:t>
            </a:r>
            <a:r>
              <a:rPr lang="ru-RU" dirty="0" err="1"/>
              <a:t>нечинникові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решту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(транспорт, </a:t>
            </a:r>
            <a:r>
              <a:rPr lang="ru-RU" dirty="0" err="1"/>
              <a:t>подорожі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нефінансові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).</a:t>
            </a:r>
          </a:p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підходом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 </a:t>
            </a:r>
            <a:r>
              <a:rPr lang="ru-RU" dirty="0" err="1"/>
              <a:t>конференцією</a:t>
            </a:r>
            <a:r>
              <a:rPr lang="ru-RU" dirty="0"/>
              <a:t> ООН з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(ЮНКТАД), </a:t>
            </a:r>
            <a:r>
              <a:rPr lang="ru-RU" dirty="0" err="1"/>
              <a:t>виокремлюють</a:t>
            </a:r>
            <a:r>
              <a:rPr lang="ru-RU" dirty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</a:p>
          <a:p>
            <a:r>
              <a:rPr lang="ru-RU" dirty="0"/>
              <a:t>1)	</a:t>
            </a:r>
            <a:r>
              <a:rPr lang="ru-RU" dirty="0" err="1"/>
              <a:t>фінансові</a:t>
            </a:r>
            <a:r>
              <a:rPr lang="ru-RU" dirty="0"/>
              <a:t>;</a:t>
            </a:r>
          </a:p>
          <a:p>
            <a:r>
              <a:rPr lang="ru-RU" dirty="0"/>
              <a:t>2)	</a:t>
            </a:r>
            <a:r>
              <a:rPr lang="ru-RU" dirty="0" err="1"/>
              <a:t>зв’язку</a:t>
            </a:r>
            <a:r>
              <a:rPr lang="ru-RU" dirty="0"/>
              <a:t>;</a:t>
            </a:r>
          </a:p>
          <a:p>
            <a:r>
              <a:rPr lang="ru-RU" dirty="0"/>
              <a:t>3)	</a:t>
            </a:r>
            <a:r>
              <a:rPr lang="ru-RU" dirty="0" err="1"/>
              <a:t>будівельні</a:t>
            </a:r>
            <a:r>
              <a:rPr lang="ru-RU" dirty="0"/>
              <a:t> та проектно-</a:t>
            </a:r>
            <a:r>
              <a:rPr lang="ru-RU" dirty="0" err="1"/>
              <a:t>конструкторські</a:t>
            </a:r>
            <a:r>
              <a:rPr lang="ru-RU" dirty="0"/>
              <a:t>;</a:t>
            </a:r>
          </a:p>
          <a:p>
            <a:r>
              <a:rPr lang="ru-RU" dirty="0"/>
              <a:t>4)	</a:t>
            </a:r>
            <a:r>
              <a:rPr lang="ru-RU" dirty="0" err="1"/>
              <a:t>транспортні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2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0709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роль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862149"/>
            <a:ext cx="11756571" cy="5852160"/>
          </a:xfrm>
        </p:spPr>
        <p:txBody>
          <a:bodyPr/>
          <a:lstStyle/>
          <a:p>
            <a:r>
              <a:rPr lang="ru-RU" dirty="0"/>
              <a:t>Сфера </a:t>
            </a:r>
            <a:r>
              <a:rPr lang="ru-RU" dirty="0" err="1"/>
              <a:t>послуг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домінуючий</a:t>
            </a:r>
            <a:r>
              <a:rPr lang="ru-RU" dirty="0"/>
              <a:t> сектор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60% </a:t>
            </a:r>
            <a:r>
              <a:rPr lang="ru-RU" dirty="0" err="1"/>
              <a:t>валової</a:t>
            </a:r>
            <a:r>
              <a:rPr lang="ru-RU" dirty="0"/>
              <a:t> </a:t>
            </a:r>
            <a:r>
              <a:rPr lang="ru-RU" dirty="0" err="1"/>
              <a:t>доданої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та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 Вона </a:t>
            </a:r>
            <a:r>
              <a:rPr lang="ru-RU" dirty="0" err="1"/>
              <a:t>трансформує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структуру, </a:t>
            </a:r>
            <a:r>
              <a:rPr lang="ru-RU" dirty="0" err="1"/>
              <a:t>переходячи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до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інтелектуальних</a:t>
            </a:r>
            <a:r>
              <a:rPr lang="ru-RU" dirty="0"/>
              <a:t>, </a:t>
            </a:r>
            <a:r>
              <a:rPr lang="ru-RU" dirty="0" err="1"/>
              <a:t>інформаційних</a:t>
            </a:r>
            <a:r>
              <a:rPr lang="ru-RU" dirty="0"/>
              <a:t>, </a:t>
            </a:r>
            <a:r>
              <a:rPr lang="ru-RU" dirty="0" err="1"/>
              <a:t>фінансових</a:t>
            </a:r>
            <a:r>
              <a:rPr lang="ru-RU" dirty="0"/>
              <a:t> та </a:t>
            </a:r>
            <a:r>
              <a:rPr lang="ru-RU" dirty="0" err="1"/>
              <a:t>логістичних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гнучкість</a:t>
            </a:r>
            <a:r>
              <a:rPr lang="ru-RU" dirty="0"/>
              <a:t>, </a:t>
            </a:r>
            <a:r>
              <a:rPr lang="ru-RU" dirty="0" err="1"/>
              <a:t>інновації</a:t>
            </a:r>
            <a:r>
              <a:rPr lang="ru-RU" dirty="0"/>
              <a:t> та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клієнтів</a:t>
            </a:r>
            <a:r>
              <a:rPr lang="ru-RU" dirty="0" smtClean="0"/>
              <a:t>.</a:t>
            </a:r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:</a:t>
            </a:r>
          </a:p>
          <a:p>
            <a:r>
              <a:rPr lang="ru-RU" b="1" dirty="0" err="1"/>
              <a:t>Економічне</a:t>
            </a:r>
            <a:r>
              <a:rPr lang="ru-RU" b="1" dirty="0"/>
              <a:t> </a:t>
            </a:r>
            <a:r>
              <a:rPr lang="ru-RU" b="1" dirty="0" err="1"/>
              <a:t>зростання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у ВВП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розвиненість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r>
              <a:rPr lang="ru-RU" dirty="0" err="1"/>
              <a:t>Послуги</a:t>
            </a:r>
            <a:r>
              <a:rPr lang="ru-RU" dirty="0"/>
              <a:t> є </a:t>
            </a:r>
            <a:r>
              <a:rPr lang="ru-RU" dirty="0" err="1"/>
              <a:t>динамічним</a:t>
            </a:r>
            <a:r>
              <a:rPr lang="ru-RU" dirty="0"/>
              <a:t> сектором, </a:t>
            </a:r>
            <a:r>
              <a:rPr lang="ru-RU" dirty="0" err="1"/>
              <a:t>який</a:t>
            </a:r>
            <a:r>
              <a:rPr lang="ru-RU" dirty="0"/>
              <a:t> часто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за </a:t>
            </a:r>
            <a:r>
              <a:rPr lang="ru-RU" dirty="0" err="1"/>
              <a:t>матеріальне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.</a:t>
            </a:r>
          </a:p>
          <a:p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робочих</a:t>
            </a:r>
            <a:r>
              <a:rPr lang="ru-RU" b="1" dirty="0"/>
              <a:t> </a:t>
            </a:r>
            <a:r>
              <a:rPr lang="ru-RU" b="1" dirty="0" err="1"/>
              <a:t>місць</a:t>
            </a:r>
            <a:r>
              <a:rPr lang="ru-RU" b="1" dirty="0"/>
              <a:t>:</a:t>
            </a:r>
            <a:r>
              <a:rPr lang="ru-RU" dirty="0"/>
              <a:t> Сектор </a:t>
            </a:r>
            <a:r>
              <a:rPr lang="ru-RU" dirty="0" err="1"/>
              <a:t>послуг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роботодавцем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залучає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та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зниженню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.</a:t>
            </a:r>
          </a:p>
          <a:p>
            <a:r>
              <a:rPr lang="ru-RU" b="1" dirty="0" err="1"/>
              <a:t>Інноваційний</a:t>
            </a:r>
            <a:r>
              <a:rPr lang="ru-RU" b="1" dirty="0"/>
              <a:t> </a:t>
            </a:r>
            <a:r>
              <a:rPr lang="ru-RU" b="1" dirty="0" err="1"/>
              <a:t>розвиток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en-US" dirty="0"/>
              <a:t>IT, </a:t>
            </a:r>
            <a:r>
              <a:rPr lang="ru-RU" dirty="0" err="1"/>
              <a:t>інжиніринг</a:t>
            </a:r>
            <a:r>
              <a:rPr lang="ru-RU" dirty="0"/>
              <a:t>, </a:t>
            </a:r>
            <a:r>
              <a:rPr lang="ru-RU" dirty="0" err="1"/>
              <a:t>фінанси</a:t>
            </a:r>
            <a:r>
              <a:rPr lang="ru-RU" dirty="0"/>
              <a:t>, консалтинг)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 у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та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цифровізації</a:t>
            </a:r>
            <a:r>
              <a:rPr lang="ru-RU" dirty="0"/>
              <a:t>.</a:t>
            </a:r>
          </a:p>
          <a:p>
            <a:r>
              <a:rPr lang="ru-RU" b="1" dirty="0" err="1"/>
              <a:t>Якість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:</a:t>
            </a:r>
            <a:r>
              <a:rPr lang="ru-RU" dirty="0"/>
              <a:t> Сфера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освіта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сфера </a:t>
            </a:r>
            <a:r>
              <a:rPr lang="ru-RU" dirty="0" err="1"/>
              <a:t>розваг</a:t>
            </a:r>
            <a:r>
              <a:rPr lang="ru-RU" dirty="0"/>
              <a:t>) </a:t>
            </a:r>
            <a:r>
              <a:rPr lang="ru-RU" dirty="0" err="1"/>
              <a:t>задовольняє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потреби </a:t>
            </a:r>
            <a:r>
              <a:rPr lang="ru-RU" dirty="0" err="1"/>
              <a:t>населення</a:t>
            </a:r>
            <a:r>
              <a:rPr lang="ru-RU" dirty="0"/>
              <a:t> та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r>
              <a:rPr lang="ru-RU" b="1" dirty="0" err="1"/>
              <a:t>Інтернаціоналізація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транспорт, туризм, </a:t>
            </a:r>
            <a:r>
              <a:rPr lang="ru-RU" dirty="0" err="1"/>
              <a:t>фінансові</a:t>
            </a:r>
            <a:r>
              <a:rPr lang="ru-RU" dirty="0"/>
              <a:t> та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r>
              <a:rPr lang="ru-RU" b="1" dirty="0" err="1"/>
              <a:t>Взаємодія</a:t>
            </a:r>
            <a:r>
              <a:rPr lang="ru-RU" b="1" dirty="0"/>
              <a:t> з </a:t>
            </a:r>
            <a:r>
              <a:rPr lang="ru-RU" b="1" dirty="0" err="1"/>
              <a:t>виробництвом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часто </a:t>
            </a:r>
            <a:r>
              <a:rPr lang="ru-RU" dirty="0" err="1"/>
              <a:t>інтегровані</a:t>
            </a:r>
            <a:r>
              <a:rPr lang="ru-RU" dirty="0"/>
              <a:t> у </a:t>
            </a:r>
            <a:r>
              <a:rPr lang="ru-RU" dirty="0" err="1"/>
              <a:t>виробництво</a:t>
            </a:r>
            <a:r>
              <a:rPr lang="ru-RU" dirty="0"/>
              <a:t> («</a:t>
            </a:r>
            <a:r>
              <a:rPr lang="ru-RU" dirty="0" err="1"/>
              <a:t>сервісизація</a:t>
            </a:r>
            <a:r>
              <a:rPr lang="ru-RU" dirty="0"/>
              <a:t>» </a:t>
            </a:r>
            <a:r>
              <a:rPr lang="ru-RU" dirty="0" err="1"/>
              <a:t>промисловості</a:t>
            </a:r>
            <a:r>
              <a:rPr lang="ru-RU" dirty="0"/>
              <a:t>), </a:t>
            </a:r>
            <a:r>
              <a:rPr lang="ru-RU" dirty="0" err="1"/>
              <a:t>додаючи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продуктам</a:t>
            </a:r>
          </a:p>
        </p:txBody>
      </p:sp>
    </p:spTree>
    <p:extLst>
      <p:ext uri="{BB962C8B-B14F-4D97-AF65-F5344CB8AC3E}">
        <p14:creationId xmlns:p14="http://schemas.microsoft.com/office/powerpoint/2010/main" val="2815846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1554481"/>
            <a:ext cx="8725988" cy="52027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0445" y="77153"/>
            <a:ext cx="11665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5)	</a:t>
            </a:r>
            <a:r>
              <a:rPr lang="ru-RU" dirty="0" err="1"/>
              <a:t>професійні</a:t>
            </a:r>
            <a:r>
              <a:rPr lang="ru-RU" dirty="0"/>
              <a:t> та </a:t>
            </a:r>
            <a:r>
              <a:rPr lang="ru-RU" dirty="0" err="1"/>
              <a:t>ділові</a:t>
            </a:r>
            <a:r>
              <a:rPr lang="ru-RU" dirty="0"/>
              <a:t> (</a:t>
            </a:r>
            <a:r>
              <a:rPr lang="ru-RU" dirty="0" err="1"/>
              <a:t>юридичні</a:t>
            </a:r>
            <a:r>
              <a:rPr lang="ru-RU" dirty="0"/>
              <a:t>, </a:t>
            </a:r>
            <a:r>
              <a:rPr lang="ru-RU" dirty="0" err="1"/>
              <a:t>медичні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6)	</a:t>
            </a:r>
            <a:r>
              <a:rPr lang="ru-RU" dirty="0" err="1"/>
              <a:t>комерційні</a:t>
            </a:r>
            <a:r>
              <a:rPr lang="ru-RU" dirty="0"/>
              <a:t>;</a:t>
            </a:r>
          </a:p>
          <a:p>
            <a:r>
              <a:rPr lang="ru-RU" dirty="0"/>
              <a:t>7)	</a:t>
            </a:r>
            <a:r>
              <a:rPr lang="ru-RU" dirty="0" err="1"/>
              <a:t>туристичні</a:t>
            </a:r>
            <a:r>
              <a:rPr lang="ru-RU" dirty="0"/>
              <a:t>;</a:t>
            </a:r>
          </a:p>
          <a:p>
            <a:r>
              <a:rPr lang="ru-RU" dirty="0"/>
              <a:t>8)	</a:t>
            </a:r>
            <a:r>
              <a:rPr lang="ru-RU" dirty="0" err="1"/>
              <a:t>аудіовізуальні</a:t>
            </a:r>
            <a:r>
              <a:rPr lang="ru-RU" dirty="0"/>
              <a:t> (теле-, </a:t>
            </a:r>
            <a:r>
              <a:rPr lang="ru-RU" dirty="0" err="1"/>
              <a:t>відео</a:t>
            </a:r>
            <a:r>
              <a:rPr lang="ru-RU" dirty="0"/>
              <a:t>- </a:t>
            </a:r>
            <a:r>
              <a:rPr lang="ru-RU" dirty="0" err="1"/>
              <a:t>кінематографічні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94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3" y="402073"/>
            <a:ext cx="8569234" cy="60538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8720" y="0"/>
            <a:ext cx="8490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ГАТС </a:t>
            </a:r>
            <a:r>
              <a:rPr lang="ru-RU" dirty="0" err="1"/>
              <a:t>виокремлюють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4 </a:t>
            </a:r>
            <a:r>
              <a:rPr lang="ru-RU" dirty="0" err="1"/>
              <a:t>способи</a:t>
            </a:r>
            <a:r>
              <a:rPr lang="ru-RU" dirty="0"/>
              <a:t> (</a:t>
            </a:r>
            <a:r>
              <a:rPr lang="ru-RU" dirty="0" err="1"/>
              <a:t>методи</a:t>
            </a:r>
            <a:r>
              <a:rPr lang="ru-RU" dirty="0"/>
              <a:t>)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25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97346"/>
            <a:ext cx="1230521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	</a:t>
            </a:r>
            <a:r>
              <a:rPr lang="ru-RU" dirty="0" err="1"/>
              <a:t>транскордонне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: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фірмою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, а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іншій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консультаційні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через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телефонні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поштою</a:t>
            </a:r>
            <a:r>
              <a:rPr lang="ru-RU" dirty="0"/>
              <a:t>, </a:t>
            </a:r>
            <a:r>
              <a:rPr lang="ru-RU" dirty="0" err="1"/>
              <a:t>переказ</a:t>
            </a:r>
            <a:r>
              <a:rPr lang="ru-RU" dirty="0"/>
              <a:t> грошей через банки). </a:t>
            </a:r>
            <a:r>
              <a:rPr lang="ru-RU" dirty="0" err="1"/>
              <a:t>Постачальник</a:t>
            </a:r>
            <a:r>
              <a:rPr lang="ru-RU" dirty="0"/>
              <a:t> і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не </a:t>
            </a:r>
            <a:r>
              <a:rPr lang="ru-RU" dirty="0" err="1"/>
              <a:t>переміщаються</a:t>
            </a:r>
            <a:r>
              <a:rPr lang="ru-RU" dirty="0"/>
              <a:t> через кордон,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перетинає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;</a:t>
            </a:r>
          </a:p>
          <a:p>
            <a:r>
              <a:rPr lang="ru-RU" dirty="0"/>
              <a:t>2)	</a:t>
            </a:r>
            <a:r>
              <a:rPr lang="ru-RU" dirty="0" err="1"/>
              <a:t>споживання</a:t>
            </a:r>
            <a:r>
              <a:rPr lang="ru-RU" dirty="0"/>
              <a:t> за кордоном: </a:t>
            </a:r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приїзджають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освіту</a:t>
            </a:r>
            <a:r>
              <a:rPr lang="ru-RU" dirty="0"/>
              <a:t>, </a:t>
            </a:r>
            <a:r>
              <a:rPr lang="ru-RU" dirty="0" err="1"/>
              <a:t>медичні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в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Постачальник</a:t>
            </a:r>
            <a:r>
              <a:rPr lang="ru-RU" dirty="0"/>
              <a:t> не </a:t>
            </a:r>
            <a:r>
              <a:rPr lang="ru-RU" dirty="0" err="1"/>
              <a:t>переміщується</a:t>
            </a:r>
            <a:r>
              <a:rPr lang="ru-RU" dirty="0"/>
              <a:t>.</a:t>
            </a:r>
          </a:p>
          <a:p>
            <a:r>
              <a:rPr lang="ru-RU" dirty="0"/>
              <a:t>3)	</a:t>
            </a:r>
            <a:r>
              <a:rPr lang="ru-RU" dirty="0" err="1"/>
              <a:t>комерційна</a:t>
            </a:r>
            <a:r>
              <a:rPr lang="ru-RU" dirty="0"/>
              <a:t>  </a:t>
            </a:r>
            <a:r>
              <a:rPr lang="ru-RU" dirty="0" err="1"/>
              <a:t>присутність</a:t>
            </a:r>
            <a:r>
              <a:rPr lang="ru-RU" dirty="0"/>
              <a:t>:  </a:t>
            </a:r>
            <a:r>
              <a:rPr lang="ru-RU" dirty="0" err="1"/>
              <a:t>постачальник</a:t>
            </a:r>
            <a:r>
              <a:rPr lang="ru-RU" dirty="0"/>
              <a:t>  через	</a:t>
            </a:r>
            <a:r>
              <a:rPr lang="ru-RU" dirty="0" err="1"/>
              <a:t>філіал</a:t>
            </a:r>
            <a:r>
              <a:rPr lang="ru-RU" dirty="0"/>
              <a:t>, </a:t>
            </a:r>
            <a:r>
              <a:rPr lang="ru-RU" dirty="0" err="1"/>
              <a:t>представництво</a:t>
            </a:r>
            <a:r>
              <a:rPr lang="ru-RU" dirty="0"/>
              <a:t>, </a:t>
            </a:r>
            <a:r>
              <a:rPr lang="ru-RU" dirty="0" err="1"/>
              <a:t>дочірню</a:t>
            </a:r>
            <a:r>
              <a:rPr lang="ru-RU" dirty="0"/>
              <a:t> </a:t>
            </a:r>
            <a:r>
              <a:rPr lang="ru-RU" dirty="0" err="1"/>
              <a:t>компанію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структуру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де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філіалу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банку).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постачальник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переміщується</a:t>
            </a:r>
            <a:r>
              <a:rPr lang="ru-RU" dirty="0"/>
              <a:t>, а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.</a:t>
            </a:r>
          </a:p>
          <a:p>
            <a:pPr marL="342900" indent="-342900">
              <a:buAutoNum type="arabicParenR" startAt="4"/>
            </a:pPr>
            <a:r>
              <a:rPr lang="ru-RU" dirty="0" err="1" smtClean="0"/>
              <a:t>присутність</a:t>
            </a:r>
            <a:r>
              <a:rPr lang="ru-RU" dirty="0" smtClean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подорож</a:t>
            </a:r>
            <a:r>
              <a:rPr lang="ru-RU" dirty="0"/>
              <a:t> до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відрядження</a:t>
            </a:r>
            <a:r>
              <a:rPr lang="ru-RU" dirty="0"/>
              <a:t> </a:t>
            </a:r>
            <a:r>
              <a:rPr lang="ru-RU" dirty="0" err="1"/>
              <a:t>консультантів</a:t>
            </a:r>
            <a:r>
              <a:rPr lang="ru-RU" dirty="0"/>
              <a:t>, </a:t>
            </a:r>
            <a:r>
              <a:rPr lang="ru-RU" dirty="0" err="1"/>
              <a:t>медиків</a:t>
            </a:r>
            <a:r>
              <a:rPr lang="ru-RU" dirty="0"/>
              <a:t>, </a:t>
            </a:r>
            <a:r>
              <a:rPr lang="ru-RU" dirty="0" err="1"/>
              <a:t>гастролі</a:t>
            </a:r>
            <a:r>
              <a:rPr lang="ru-RU" dirty="0"/>
              <a:t> </a:t>
            </a:r>
            <a:r>
              <a:rPr lang="ru-RU" dirty="0" err="1"/>
              <a:t>театрів</a:t>
            </a:r>
            <a:r>
              <a:rPr lang="ru-RU" dirty="0"/>
              <a:t>, </a:t>
            </a:r>
            <a:r>
              <a:rPr lang="ru-RU" dirty="0" err="1"/>
              <a:t>артистів</a:t>
            </a:r>
            <a:r>
              <a:rPr lang="ru-RU" dirty="0"/>
              <a:t>, </a:t>
            </a:r>
            <a:r>
              <a:rPr lang="ru-RU" dirty="0" err="1"/>
              <a:t>лекції</a:t>
            </a:r>
            <a:r>
              <a:rPr lang="ru-RU" dirty="0"/>
              <a:t> </a:t>
            </a:r>
            <a:r>
              <a:rPr lang="ru-RU" dirty="0" err="1"/>
              <a:t>професорів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архітекторів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 smtClean="0"/>
              <a:t>).</a:t>
            </a:r>
          </a:p>
          <a:p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зазначене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виокремити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два блоки:</a:t>
            </a:r>
          </a:p>
          <a:p>
            <a:r>
              <a:rPr lang="ru-RU" dirty="0"/>
              <a:t>1)	</a:t>
            </a:r>
            <a:r>
              <a:rPr lang="ru-RU" b="1" dirty="0"/>
              <a:t>структурно-</a:t>
            </a:r>
            <a:r>
              <a:rPr lang="ru-RU" b="1" dirty="0" err="1"/>
              <a:t>галузеві</a:t>
            </a:r>
            <a:r>
              <a:rPr lang="ru-RU" b="1" dirty="0"/>
              <a:t> </a:t>
            </a:r>
            <a:r>
              <a:rPr lang="ru-RU" b="1" dirty="0" err="1"/>
              <a:t>компоненти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:</a:t>
            </a:r>
          </a:p>
          <a:p>
            <a:r>
              <a:rPr lang="ru-RU" dirty="0"/>
              <a:t>	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/>
              <a:t>	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/>
              <a:t>	</a:t>
            </a:r>
            <a:r>
              <a:rPr lang="ru-RU" dirty="0" err="1"/>
              <a:t>міжнародний</a:t>
            </a:r>
            <a:r>
              <a:rPr lang="ru-RU" dirty="0"/>
              <a:t> туризм;</a:t>
            </a:r>
          </a:p>
          <a:p>
            <a:r>
              <a:rPr lang="ru-RU" dirty="0"/>
              <a:t>	</a:t>
            </a:r>
            <a:r>
              <a:rPr lang="ru-RU" dirty="0" err="1"/>
              <a:t>банківсько-страхувальні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/>
              <a:t>2)	</a:t>
            </a:r>
            <a:r>
              <a:rPr lang="ru-RU" b="1" dirty="0" err="1"/>
              <a:t>виробничо-комерційні</a:t>
            </a:r>
            <a:r>
              <a:rPr lang="ru-RU" b="1" dirty="0"/>
              <a:t> </a:t>
            </a:r>
            <a:r>
              <a:rPr lang="ru-RU" b="1" dirty="0" err="1"/>
              <a:t>операції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:</a:t>
            </a:r>
          </a:p>
          <a:p>
            <a:r>
              <a:rPr lang="ru-RU" dirty="0"/>
              <a:t>	</a:t>
            </a:r>
            <a:r>
              <a:rPr lang="ru-RU" dirty="0" err="1"/>
              <a:t>лізинг</a:t>
            </a:r>
            <a:r>
              <a:rPr lang="ru-RU" dirty="0"/>
              <a:t>;</a:t>
            </a:r>
          </a:p>
          <a:p>
            <a:r>
              <a:rPr lang="ru-RU" dirty="0"/>
              <a:t>	франчайзинг;</a:t>
            </a:r>
          </a:p>
          <a:p>
            <a:r>
              <a:rPr lang="ru-RU" dirty="0"/>
              <a:t>	</a:t>
            </a:r>
            <a:r>
              <a:rPr lang="ru-RU" dirty="0" err="1"/>
              <a:t>інжиніринг</a:t>
            </a:r>
            <a:r>
              <a:rPr lang="ru-RU" dirty="0"/>
              <a:t>;</a:t>
            </a:r>
          </a:p>
          <a:p>
            <a:r>
              <a:rPr lang="ru-RU" dirty="0"/>
              <a:t>	</a:t>
            </a:r>
            <a:r>
              <a:rPr lang="ru-RU" dirty="0" err="1"/>
              <a:t>ліцензійний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;</a:t>
            </a:r>
          </a:p>
          <a:p>
            <a:r>
              <a:rPr lang="ru-RU" dirty="0"/>
              <a:t>	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орендні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579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183645"/>
            <a:ext cx="10489474" cy="743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11" y="692331"/>
            <a:ext cx="8516983" cy="30044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696788"/>
            <a:ext cx="11965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актуальною проблемою є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проектуванням</a:t>
            </a:r>
            <a:r>
              <a:rPr lang="ru-RU" dirty="0"/>
              <a:t> і контролем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ключову</a:t>
            </a:r>
            <a:r>
              <a:rPr lang="ru-RU" dirty="0"/>
              <a:t> роль </a:t>
            </a:r>
            <a:r>
              <a:rPr lang="ru-RU" dirty="0" err="1"/>
              <a:t>має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причин, але і </a:t>
            </a:r>
            <a:r>
              <a:rPr lang="ru-RU" dirty="0" err="1"/>
              <a:t>вивчення</a:t>
            </a:r>
            <a:r>
              <a:rPr lang="ru-RU" dirty="0"/>
              <a:t> потреб </a:t>
            </a:r>
            <a:r>
              <a:rPr lang="ru-RU" dirty="0" err="1"/>
              <a:t>клієнтів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потреб.</a:t>
            </a:r>
          </a:p>
          <a:p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багатогранна</a:t>
            </a:r>
            <a:r>
              <a:rPr lang="ru-RU" dirty="0"/>
              <a:t> і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технічні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характеристики,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передпродажної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, </a:t>
            </a:r>
            <a:r>
              <a:rPr lang="ru-RU" dirty="0" err="1"/>
              <a:t>супровід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,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товарної</a:t>
            </a:r>
            <a:r>
              <a:rPr lang="ru-RU" dirty="0"/>
              <a:t> марки на ринку і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престижності</a:t>
            </a:r>
            <a:r>
              <a:rPr lang="ru-RU" dirty="0"/>
              <a:t> в конкурентному </a:t>
            </a:r>
            <a:r>
              <a:rPr lang="ru-RU" dirty="0" err="1"/>
              <a:t>середовищі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47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19" y="451213"/>
            <a:ext cx="8817429" cy="17564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19" y="2403566"/>
            <a:ext cx="8817429" cy="16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" y="0"/>
            <a:ext cx="9810206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08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46" y="93175"/>
            <a:ext cx="12043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насиченому</a:t>
            </a:r>
            <a:r>
              <a:rPr lang="ru-RU" dirty="0"/>
              <a:t> ринку </a:t>
            </a:r>
            <a:r>
              <a:rPr lang="ru-RU" dirty="0" err="1"/>
              <a:t>між</a:t>
            </a:r>
            <a:r>
              <a:rPr lang="ru-RU" dirty="0"/>
              <a:t> товарами і/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однорідних</a:t>
            </a:r>
            <a:r>
              <a:rPr lang="ru-RU" dirty="0"/>
              <a:t> і </a:t>
            </a:r>
            <a:r>
              <a:rPr lang="ru-RU" dirty="0" err="1"/>
              <a:t>різнорідних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конкурентні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обумовлені</a:t>
            </a:r>
            <a:r>
              <a:rPr lang="ru-RU" dirty="0"/>
              <a:t> </a:t>
            </a:r>
            <a:r>
              <a:rPr lang="ru-RU" dirty="0" err="1"/>
              <a:t>боротьбою</a:t>
            </a:r>
            <a:r>
              <a:rPr lang="ru-RU" dirty="0"/>
              <a:t> за </a:t>
            </a:r>
            <a:r>
              <a:rPr lang="ru-RU" dirty="0" err="1"/>
              <a:t>обмежений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платоспроможного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і,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виражаються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конкурентного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закону </a:t>
            </a:r>
            <a:r>
              <a:rPr lang="ru-RU" dirty="0" err="1"/>
              <a:t>єдності</a:t>
            </a:r>
            <a:r>
              <a:rPr lang="ru-RU" dirty="0"/>
              <a:t> і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протилежностей</a:t>
            </a:r>
            <a:r>
              <a:rPr lang="ru-RU" dirty="0"/>
              <a:t>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в </a:t>
            </a:r>
            <a:r>
              <a:rPr lang="ru-RU" dirty="0" err="1"/>
              <a:t>прагненні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хазяюють</a:t>
            </a:r>
            <a:r>
              <a:rPr lang="ru-RU" dirty="0"/>
              <a:t>, </a:t>
            </a:r>
            <a:r>
              <a:rPr lang="ru-RU" dirty="0" err="1"/>
              <a:t>розширювати</a:t>
            </a:r>
            <a:r>
              <a:rPr lang="ru-RU" dirty="0"/>
              <a:t> й </a:t>
            </a:r>
            <a:r>
              <a:rPr lang="ru-RU" dirty="0" err="1"/>
              <a:t>обновляти</a:t>
            </a:r>
            <a:r>
              <a:rPr lang="ru-RU" dirty="0"/>
              <a:t>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вироблених</a:t>
            </a:r>
            <a:r>
              <a:rPr lang="ru-RU" dirty="0"/>
              <a:t> і </a:t>
            </a:r>
            <a:r>
              <a:rPr lang="ru-RU" dirty="0" err="1"/>
              <a:t>реалізованих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потреб, </a:t>
            </a:r>
            <a:r>
              <a:rPr lang="ru-RU" dirty="0" err="1"/>
              <a:t>що</a:t>
            </a:r>
            <a:r>
              <a:rPr lang="ru-RU" dirty="0"/>
              <a:t> приводить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товарами та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випускали</a:t>
            </a:r>
            <a:r>
              <a:rPr lang="ru-RU" dirty="0"/>
              <a:t> і </a:t>
            </a:r>
            <a:r>
              <a:rPr lang="ru-RU" dirty="0" err="1"/>
              <a:t>новими</a:t>
            </a:r>
            <a:r>
              <a:rPr lang="ru-RU" dirty="0"/>
              <a:t> товарами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28" y="2010960"/>
            <a:ext cx="6187440" cy="124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70" y="3150979"/>
            <a:ext cx="5953956" cy="1152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370" y="4291774"/>
            <a:ext cx="5953956" cy="1038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86" y="5175377"/>
            <a:ext cx="6020640" cy="819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028" y="5916540"/>
            <a:ext cx="5953956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38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" y="484632"/>
            <a:ext cx="11943806" cy="429768"/>
          </a:xfrm>
        </p:spPr>
        <p:txBody>
          <a:bodyPr>
            <a:normAutofit fontScale="90000"/>
          </a:bodyPr>
          <a:lstStyle/>
          <a:p>
            <a:r>
              <a:rPr lang="ru-RU" sz="4000" b="1" dirty="0" err="1"/>
              <a:t>Основні</a:t>
            </a:r>
            <a:r>
              <a:rPr lang="ru-RU" sz="4000" b="1" dirty="0"/>
              <a:t> напрямки </a:t>
            </a:r>
            <a:r>
              <a:rPr lang="ru-RU" sz="4000" b="1" dirty="0" err="1"/>
              <a:t>сучасних</a:t>
            </a:r>
            <a:r>
              <a:rPr lang="ru-RU" sz="4000" b="1" dirty="0"/>
              <a:t> </a:t>
            </a:r>
            <a:r>
              <a:rPr lang="ru-RU" sz="4000" b="1" dirty="0" err="1"/>
              <a:t>послуг</a:t>
            </a:r>
            <a:r>
              <a:rPr lang="ru-RU" sz="4000" b="1" dirty="0"/>
              <a:t> у </a:t>
            </a:r>
            <a:r>
              <a:rPr lang="ru-RU" sz="4000" b="1" dirty="0" err="1"/>
              <a:t>товарознавстві</a:t>
            </a:r>
            <a:r>
              <a:rPr lang="ru-RU" b="1" dirty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1371599"/>
            <a:ext cx="11943806" cy="531658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Товарознавство</a:t>
            </a:r>
            <a:r>
              <a:rPr lang="ru-RU" b="1" dirty="0"/>
              <a:t> </a:t>
            </a:r>
            <a:r>
              <a:rPr lang="ru-RU" b="1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розглядає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фізичний</a:t>
            </a:r>
            <a:r>
              <a:rPr lang="ru-RU" dirty="0"/>
              <a:t> товар, а </a:t>
            </a:r>
            <a:r>
              <a:rPr lang="ru-RU" b="1" dirty="0" err="1"/>
              <a:t>комплексну</a:t>
            </a:r>
            <a:r>
              <a:rPr lang="ru-RU" b="1" dirty="0"/>
              <a:t> </a:t>
            </a:r>
            <a:r>
              <a:rPr lang="ru-RU" b="1" dirty="0" err="1"/>
              <a:t>цінність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:</a:t>
            </a:r>
          </a:p>
          <a:p>
            <a:r>
              <a:rPr lang="ru-RU" dirty="0" err="1"/>
              <a:t>матеріальний</a:t>
            </a:r>
            <a:r>
              <a:rPr lang="ru-RU" dirty="0"/>
              <a:t> продукт </a:t>
            </a:r>
          </a:p>
          <a:p>
            <a:r>
              <a:rPr lang="ru-RU" dirty="0" err="1"/>
              <a:t>супутні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</a:p>
          <a:p>
            <a:r>
              <a:rPr lang="ru-RU" dirty="0" err="1"/>
              <a:t>сервісний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</a:p>
          <a:p>
            <a:r>
              <a:rPr lang="en-US" dirty="0"/>
              <a:t>👉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:</a:t>
            </a:r>
            <a:br>
              <a:rPr lang="ru-RU" dirty="0"/>
            </a:br>
            <a:r>
              <a:rPr lang="ru-RU" b="1" dirty="0"/>
              <a:t>“товар + </a:t>
            </a:r>
            <a:r>
              <a:rPr lang="ru-RU" b="1" dirty="0" err="1"/>
              <a:t>послуга</a:t>
            </a:r>
            <a:r>
              <a:rPr lang="ru-RU" b="1" dirty="0"/>
              <a:t> = </a:t>
            </a:r>
            <a:r>
              <a:rPr lang="ru-RU" b="1" dirty="0" err="1"/>
              <a:t>споживча</a:t>
            </a:r>
            <a:r>
              <a:rPr lang="ru-RU" b="1" dirty="0"/>
              <a:t> </a:t>
            </a:r>
            <a:r>
              <a:rPr lang="ru-RU" b="1" dirty="0" err="1"/>
              <a:t>цінність</a:t>
            </a:r>
            <a:r>
              <a:rPr lang="ru-RU" b="1" dirty="0"/>
              <a:t>”</a:t>
            </a:r>
            <a:endParaRPr lang="ru-RU" dirty="0"/>
          </a:p>
          <a:p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b="1" dirty="0"/>
              <a:t>«Товар + </a:t>
            </a:r>
            <a:r>
              <a:rPr lang="ru-RU" b="1" dirty="0" err="1"/>
              <a:t>Послуга</a:t>
            </a:r>
            <a:r>
              <a:rPr lang="ru-RU" b="1" dirty="0"/>
              <a:t> = </a:t>
            </a:r>
            <a:r>
              <a:rPr lang="ru-RU" b="1" dirty="0" err="1"/>
              <a:t>Споживча</a:t>
            </a:r>
            <a:r>
              <a:rPr lang="ru-RU" b="1" dirty="0"/>
              <a:t> </a:t>
            </a:r>
            <a:r>
              <a:rPr lang="ru-RU" b="1" dirty="0" err="1"/>
              <a:t>цінність</a:t>
            </a:r>
            <a:r>
              <a:rPr lang="ru-RU" b="1" dirty="0"/>
              <a:t>»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продукт не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формою. </a:t>
            </a:r>
            <a:r>
              <a:rPr lang="ru-RU" dirty="0" err="1"/>
              <a:t>Цінність</a:t>
            </a:r>
            <a:r>
              <a:rPr lang="ru-RU" dirty="0"/>
              <a:t> для </a:t>
            </a:r>
            <a:r>
              <a:rPr lang="ru-RU" dirty="0" err="1"/>
              <a:t>клієнта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через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самого товару та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сервіс</a:t>
            </a:r>
            <a:r>
              <a:rPr lang="ru-RU" dirty="0"/>
              <a:t>, доставка, </a:t>
            </a:r>
            <a:r>
              <a:rPr lang="ru-RU" dirty="0" err="1"/>
              <a:t>консультації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перетворює</a:t>
            </a:r>
            <a:r>
              <a:rPr lang="ru-RU" dirty="0"/>
              <a:t> </a:t>
            </a:r>
            <a:r>
              <a:rPr lang="ru-RU" dirty="0" err="1"/>
              <a:t>звичайну</a:t>
            </a:r>
            <a:r>
              <a:rPr lang="ru-RU" dirty="0"/>
              <a:t> покупку на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клієнтський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, </a:t>
            </a:r>
            <a:r>
              <a:rPr lang="ru-RU" dirty="0" err="1"/>
              <a:t>підвищуючи</a:t>
            </a:r>
            <a:r>
              <a:rPr lang="ru-RU" dirty="0"/>
              <a:t> </a:t>
            </a:r>
            <a:r>
              <a:rPr lang="ru-RU" dirty="0" err="1"/>
              <a:t>лояльність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складові</a:t>
            </a:r>
            <a:r>
              <a:rPr lang="ru-RU" b="1" dirty="0"/>
              <a:t> </a:t>
            </a:r>
            <a:r>
              <a:rPr lang="ru-RU" b="1" dirty="0" err="1"/>
              <a:t>концепції</a:t>
            </a:r>
            <a:r>
              <a:rPr lang="ru-RU" b="1" dirty="0"/>
              <a:t>:</a:t>
            </a:r>
            <a:endParaRPr lang="ru-RU" dirty="0"/>
          </a:p>
          <a:p>
            <a:r>
              <a:rPr lang="ru-RU" b="1" dirty="0"/>
              <a:t>Товар (</a:t>
            </a:r>
            <a:r>
              <a:rPr lang="ru-RU" b="1" dirty="0" err="1"/>
              <a:t>Матеріальна</a:t>
            </a:r>
            <a:r>
              <a:rPr lang="ru-RU" b="1" dirty="0"/>
              <a:t> </a:t>
            </a:r>
            <a:r>
              <a:rPr lang="ru-RU" b="1" dirty="0" err="1"/>
              <a:t>частина</a:t>
            </a:r>
            <a:r>
              <a:rPr lang="ru-RU" b="1" dirty="0"/>
              <a:t>):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характеристики, </a:t>
            </a:r>
            <a:r>
              <a:rPr lang="ru-RU" dirty="0" err="1"/>
              <a:t>функціональність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, дизайн, упаковка.</a:t>
            </a:r>
          </a:p>
          <a:p>
            <a:r>
              <a:rPr lang="ru-RU" b="1" dirty="0" err="1"/>
              <a:t>Послуга</a:t>
            </a:r>
            <a:r>
              <a:rPr lang="ru-RU" b="1" dirty="0"/>
              <a:t> (</a:t>
            </a:r>
            <a:r>
              <a:rPr lang="ru-RU" b="1" dirty="0" err="1"/>
              <a:t>Нематеріальна</a:t>
            </a:r>
            <a:r>
              <a:rPr lang="ru-RU" b="1" dirty="0"/>
              <a:t> </a:t>
            </a:r>
            <a:r>
              <a:rPr lang="ru-RU" b="1" dirty="0" err="1"/>
              <a:t>частина</a:t>
            </a:r>
            <a:r>
              <a:rPr lang="ru-RU" b="1" dirty="0"/>
              <a:t>):</a:t>
            </a:r>
            <a:r>
              <a:rPr lang="ru-RU" dirty="0"/>
              <a:t> </a:t>
            </a:r>
            <a:r>
              <a:rPr lang="ru-RU" dirty="0" err="1"/>
              <a:t>Сервісне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гарантія</a:t>
            </a:r>
            <a:r>
              <a:rPr lang="ru-RU" dirty="0"/>
              <a:t>, </a:t>
            </a:r>
            <a:r>
              <a:rPr lang="ru-RU" dirty="0" err="1"/>
              <a:t>консультації</a:t>
            </a:r>
            <a:r>
              <a:rPr lang="ru-RU" dirty="0"/>
              <a:t>, </a:t>
            </a:r>
            <a:r>
              <a:rPr lang="ru-RU" dirty="0" err="1"/>
              <a:t>технічна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, </a:t>
            </a:r>
            <a:r>
              <a:rPr lang="ru-RU" dirty="0" err="1"/>
              <a:t>зручність</a:t>
            </a:r>
            <a:r>
              <a:rPr lang="ru-RU" dirty="0"/>
              <a:t> покупки.</a:t>
            </a:r>
          </a:p>
          <a:p>
            <a:r>
              <a:rPr lang="ru-RU" b="1" dirty="0" err="1"/>
              <a:t>Споживча</a:t>
            </a:r>
            <a:r>
              <a:rPr lang="ru-RU" b="1" dirty="0"/>
              <a:t> </a:t>
            </a:r>
            <a:r>
              <a:rPr lang="ru-RU" b="1" dirty="0" err="1"/>
              <a:t>цінність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підсумкова</a:t>
            </a:r>
            <a:r>
              <a:rPr lang="ru-RU" dirty="0"/>
              <a:t> </a:t>
            </a:r>
            <a:r>
              <a:rPr lang="ru-RU" dirty="0" err="1"/>
              <a:t>вигода</a:t>
            </a:r>
            <a:r>
              <a:rPr lang="ru-RU" dirty="0"/>
              <a:t>, яку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. Вона </a:t>
            </a:r>
            <a:r>
              <a:rPr lang="ru-RU" dirty="0" err="1"/>
              <a:t>вища</a:t>
            </a:r>
            <a:r>
              <a:rPr lang="ru-RU" dirty="0"/>
              <a:t> за </a:t>
            </a:r>
            <a:r>
              <a:rPr lang="ru-RU" dirty="0" err="1"/>
              <a:t>ціну</a:t>
            </a:r>
            <a:r>
              <a:rPr lang="ru-RU" dirty="0"/>
              <a:t> товару,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, </a:t>
            </a:r>
            <a:r>
              <a:rPr lang="ru-RU" dirty="0" err="1"/>
              <a:t>зручність</a:t>
            </a:r>
            <a:r>
              <a:rPr lang="ru-RU" dirty="0"/>
              <a:t> та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52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962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Чому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працює</a:t>
            </a:r>
            <a:r>
              <a:rPr lang="ru-RU" b="1" dirty="0"/>
              <a:t>: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ru-RU" b="1" dirty="0" err="1"/>
              <a:t>Диференціація</a:t>
            </a:r>
            <a:r>
              <a:rPr lang="ru-RU" b="1" dirty="0"/>
              <a:t>:</a:t>
            </a:r>
            <a:r>
              <a:rPr lang="ru-RU" dirty="0"/>
              <a:t> У конкурентному </a:t>
            </a:r>
            <a:r>
              <a:rPr lang="ru-RU" dirty="0" err="1"/>
              <a:t>середовищі</a:t>
            </a:r>
            <a:r>
              <a:rPr lang="ru-RU" dirty="0"/>
              <a:t>, де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 (</a:t>
            </a:r>
            <a:r>
              <a:rPr lang="ru-RU" dirty="0" err="1"/>
              <a:t>швидка</a:t>
            </a:r>
            <a:r>
              <a:rPr lang="ru-RU" dirty="0"/>
              <a:t> доставка, </a:t>
            </a:r>
            <a:r>
              <a:rPr lang="ru-RU" dirty="0" err="1"/>
              <a:t>ввічливий</a:t>
            </a:r>
            <a:r>
              <a:rPr lang="ru-RU" dirty="0"/>
              <a:t> персонал)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вирішальним</a:t>
            </a:r>
            <a:r>
              <a:rPr lang="ru-RU" dirty="0"/>
              <a:t> фактором </a:t>
            </a:r>
            <a:r>
              <a:rPr lang="ru-RU" dirty="0" err="1"/>
              <a:t>вибору</a:t>
            </a:r>
            <a:r>
              <a:rPr lang="ru-RU" dirty="0"/>
              <a:t>.</a:t>
            </a:r>
          </a:p>
          <a:p>
            <a:pPr>
              <a:buFont typeface="+mj-lt"/>
              <a:buAutoNum type="arabicPeriod"/>
            </a:pP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ціни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платити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за товар,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якісним</a:t>
            </a:r>
            <a:r>
              <a:rPr lang="ru-RU" dirty="0"/>
              <a:t> </a:t>
            </a:r>
            <a:r>
              <a:rPr lang="ru-RU" dirty="0" err="1"/>
              <a:t>сервісом</a:t>
            </a:r>
            <a:r>
              <a:rPr lang="ru-RU" dirty="0"/>
              <a:t>.</a:t>
            </a:r>
          </a:p>
          <a:p>
            <a:pPr>
              <a:buFont typeface="+mj-lt"/>
              <a:buAutoNum type="arabicPeriod"/>
            </a:pPr>
            <a:r>
              <a:rPr lang="ru-RU" b="1" dirty="0" err="1"/>
              <a:t>Лояльність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Задоволений</a:t>
            </a:r>
            <a:r>
              <a:rPr lang="ru-RU" dirty="0"/>
              <a:t> </a:t>
            </a:r>
            <a:r>
              <a:rPr lang="ru-RU" dirty="0" err="1"/>
              <a:t>сервісом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повертається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товар </a:t>
            </a:r>
            <a:r>
              <a:rPr lang="ru-RU" dirty="0" err="1"/>
              <a:t>коштує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дорожче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конкурентів</a:t>
            </a:r>
            <a:r>
              <a:rPr lang="ru-RU" dirty="0"/>
              <a:t>.</a:t>
            </a:r>
          </a:p>
          <a:p>
            <a:r>
              <a:rPr lang="ru-RU" i="1" dirty="0"/>
              <a:t>Приклад: </a:t>
            </a:r>
            <a:r>
              <a:rPr lang="ru-RU" i="1" dirty="0" err="1"/>
              <a:t>Купівля</a:t>
            </a:r>
            <a:r>
              <a:rPr lang="ru-RU" i="1" dirty="0"/>
              <a:t> смартфона (товар) + </a:t>
            </a:r>
            <a:r>
              <a:rPr lang="ru-RU" i="1" dirty="0" err="1"/>
              <a:t>налаштування</a:t>
            </a:r>
            <a:r>
              <a:rPr lang="ru-RU" i="1" dirty="0"/>
              <a:t>, </a:t>
            </a:r>
            <a:r>
              <a:rPr lang="ru-RU" i="1" dirty="0" err="1"/>
              <a:t>гарантія</a:t>
            </a:r>
            <a:r>
              <a:rPr lang="ru-RU" i="1" dirty="0"/>
              <a:t> та </a:t>
            </a:r>
            <a:r>
              <a:rPr lang="ru-RU" i="1" dirty="0" err="1"/>
              <a:t>навчання</a:t>
            </a:r>
            <a:r>
              <a:rPr lang="ru-RU" i="1" dirty="0"/>
              <a:t> </a:t>
            </a:r>
            <a:r>
              <a:rPr lang="ru-RU" i="1" dirty="0" err="1"/>
              <a:t>користуванню</a:t>
            </a:r>
            <a:r>
              <a:rPr lang="ru-RU" i="1" dirty="0"/>
              <a:t> (</a:t>
            </a:r>
            <a:r>
              <a:rPr lang="ru-RU" i="1" dirty="0" err="1"/>
              <a:t>послуги</a:t>
            </a:r>
            <a:r>
              <a:rPr lang="ru-RU" i="1" dirty="0"/>
              <a:t>) = </a:t>
            </a:r>
            <a:r>
              <a:rPr lang="ru-RU" i="1" dirty="0" err="1"/>
              <a:t>Споживча</a:t>
            </a:r>
            <a:r>
              <a:rPr lang="ru-RU" i="1" dirty="0"/>
              <a:t> </a:t>
            </a:r>
            <a:r>
              <a:rPr lang="ru-RU" i="1" dirty="0" err="1"/>
              <a:t>цінність</a:t>
            </a:r>
            <a:r>
              <a:rPr lang="ru-RU" i="1" dirty="0"/>
              <a:t> (</a:t>
            </a:r>
            <a:r>
              <a:rPr lang="ru-RU" i="1" dirty="0" err="1"/>
              <a:t>готове</a:t>
            </a:r>
            <a:r>
              <a:rPr lang="ru-RU" i="1" dirty="0"/>
              <a:t> </a:t>
            </a:r>
            <a:r>
              <a:rPr lang="ru-RU" i="1" dirty="0" err="1"/>
              <a:t>рішення</a:t>
            </a:r>
            <a:r>
              <a:rPr lang="ru-RU" i="1" dirty="0" smtClean="0"/>
              <a:t>).</a:t>
            </a:r>
          </a:p>
          <a:p>
            <a:endParaRPr lang="ru-RU" dirty="0"/>
          </a:p>
          <a:p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/>
              <a:t>напрямки </a:t>
            </a:r>
            <a:r>
              <a:rPr lang="ru-RU" b="1" dirty="0" err="1"/>
              <a:t>сучасних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 у </a:t>
            </a:r>
            <a:r>
              <a:rPr lang="ru-RU" b="1" dirty="0" err="1"/>
              <a:t>товарознавстві</a:t>
            </a:r>
            <a:r>
              <a:rPr lang="ru-RU" b="1" dirty="0"/>
              <a:t>:</a:t>
            </a:r>
            <a:endParaRPr lang="ru-RU" dirty="0"/>
          </a:p>
          <a:p>
            <a:r>
              <a:rPr lang="ru-RU" b="1" dirty="0" err="1"/>
              <a:t>Логістичні</a:t>
            </a:r>
            <a:r>
              <a:rPr lang="ru-RU" b="1" dirty="0"/>
              <a:t> та </a:t>
            </a:r>
            <a:r>
              <a:rPr lang="ru-RU" b="1" dirty="0" err="1"/>
              <a:t>передпродажні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Пакування</a:t>
            </a:r>
            <a:r>
              <a:rPr lang="ru-RU" dirty="0"/>
              <a:t>, </a:t>
            </a:r>
            <a:r>
              <a:rPr lang="ru-RU" dirty="0" err="1"/>
              <a:t>маркування</a:t>
            </a:r>
            <a:r>
              <a:rPr lang="ru-RU" dirty="0"/>
              <a:t>, </a:t>
            </a:r>
            <a:r>
              <a:rPr lang="ru-RU" dirty="0" err="1"/>
              <a:t>комплектування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 та доставка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збереженість</a:t>
            </a:r>
            <a:r>
              <a:rPr lang="ru-RU" dirty="0"/>
              <a:t> та </a:t>
            </a:r>
            <a:r>
              <a:rPr lang="ru-RU" dirty="0" err="1"/>
              <a:t>готовність</a:t>
            </a:r>
            <a:r>
              <a:rPr lang="ru-RU" dirty="0"/>
              <a:t> до </a:t>
            </a:r>
            <a:r>
              <a:rPr lang="ru-RU" dirty="0" err="1"/>
              <a:t>використання</a:t>
            </a:r>
            <a:r>
              <a:rPr lang="ru-RU" dirty="0"/>
              <a:t>.</a:t>
            </a:r>
          </a:p>
          <a:p>
            <a:r>
              <a:rPr lang="ru-RU" b="1" dirty="0" err="1"/>
              <a:t>Торговельні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Консультування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, </a:t>
            </a:r>
            <a:r>
              <a:rPr lang="ru-RU" dirty="0" err="1"/>
              <a:t>демонстрація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віртуальна</a:t>
            </a:r>
            <a:r>
              <a:rPr lang="ru-RU" dirty="0"/>
              <a:t>),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роздрібної</a:t>
            </a:r>
            <a:r>
              <a:rPr lang="ru-RU" dirty="0"/>
              <a:t> та </a:t>
            </a:r>
            <a:r>
              <a:rPr lang="ru-RU" dirty="0" err="1"/>
              <a:t>гуртової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онлайн-</a:t>
            </a:r>
            <a:r>
              <a:rPr lang="ru-RU" dirty="0" err="1"/>
              <a:t>продажі</a:t>
            </a:r>
            <a:r>
              <a:rPr lang="ru-RU" dirty="0"/>
              <a:t>.</a:t>
            </a:r>
          </a:p>
          <a:p>
            <a:r>
              <a:rPr lang="ru-RU" b="1" dirty="0" err="1"/>
              <a:t>Сервісне</a:t>
            </a:r>
            <a:r>
              <a:rPr lang="ru-RU" b="1" dirty="0"/>
              <a:t> </a:t>
            </a:r>
            <a:r>
              <a:rPr lang="ru-RU" b="1" dirty="0" err="1"/>
              <a:t>обслуговування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, </a:t>
            </a:r>
            <a:r>
              <a:rPr lang="ru-RU" dirty="0" err="1"/>
              <a:t>налаштування</a:t>
            </a:r>
            <a:r>
              <a:rPr lang="ru-RU" dirty="0"/>
              <a:t>, </a:t>
            </a:r>
            <a:r>
              <a:rPr lang="ru-RU" dirty="0" err="1"/>
              <a:t>гарантійний</a:t>
            </a:r>
            <a:r>
              <a:rPr lang="ru-RU" dirty="0"/>
              <a:t> та </a:t>
            </a:r>
            <a:r>
              <a:rPr lang="ru-RU" dirty="0" err="1"/>
              <a:t>післягарантійний</a:t>
            </a:r>
            <a:r>
              <a:rPr lang="ru-RU" dirty="0"/>
              <a:t> ремонт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r>
              <a:rPr lang="ru-RU" b="1" dirty="0" err="1"/>
              <a:t>Товарознавча</a:t>
            </a:r>
            <a:r>
              <a:rPr lang="ru-RU" b="1" dirty="0"/>
              <a:t> </a:t>
            </a:r>
            <a:r>
              <a:rPr lang="ru-RU" b="1" dirty="0" err="1"/>
              <a:t>експертиза</a:t>
            </a:r>
            <a:r>
              <a:rPr lang="ru-RU" b="1" dirty="0"/>
              <a:t> та контроль: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стандартам </a:t>
            </a:r>
            <a:r>
              <a:rPr lang="ru-RU" dirty="0" err="1"/>
              <a:t>якості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сертифікація</a:t>
            </a:r>
            <a:r>
              <a:rPr lang="ru-RU" dirty="0"/>
              <a:t> та </a:t>
            </a:r>
            <a:r>
              <a:rPr lang="ru-RU" dirty="0" err="1"/>
              <a:t>ідентифікація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r>
              <a:rPr lang="ru-RU" b="1" dirty="0" err="1"/>
              <a:t>Інформаційні</a:t>
            </a:r>
            <a:r>
              <a:rPr lang="ru-RU" b="1" dirty="0"/>
              <a:t> та </a:t>
            </a:r>
            <a:r>
              <a:rPr lang="ru-RU" b="1" dirty="0" err="1"/>
              <a:t>цифрові</a:t>
            </a:r>
            <a:r>
              <a:rPr lang="ru-RU" b="1" dirty="0"/>
              <a:t> </a:t>
            </a:r>
            <a:r>
              <a:rPr lang="ru-RU" b="1" dirty="0" err="1"/>
              <a:t>послуги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детальної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товар,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en-US" dirty="0"/>
              <a:t>QR-</a:t>
            </a:r>
            <a:r>
              <a:rPr lang="ru-RU" dirty="0" err="1"/>
              <a:t>кодів</a:t>
            </a:r>
            <a:r>
              <a:rPr lang="ru-RU" dirty="0"/>
              <a:t>, робота з </a:t>
            </a:r>
            <a:r>
              <a:rPr lang="ru-RU" dirty="0" err="1"/>
              <a:t>електронними</a:t>
            </a:r>
            <a:r>
              <a:rPr lang="ru-RU" dirty="0"/>
              <a:t> каталогам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48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Практичний</a:t>
            </a:r>
            <a:r>
              <a:rPr lang="ru-RU" b="1" dirty="0"/>
              <a:t> приклад (</a:t>
            </a:r>
            <a:r>
              <a:rPr lang="ru-RU" b="1" dirty="0" err="1"/>
              <a:t>міні</a:t>
            </a:r>
            <a:r>
              <a:rPr lang="ru-RU" b="1" dirty="0"/>
              <a:t>-кейс)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Ситуація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-магазин </a:t>
            </a:r>
            <a:r>
              <a:rPr lang="ru-RU" dirty="0" err="1"/>
              <a:t>електроніки</a:t>
            </a:r>
            <a:endParaRPr lang="ru-RU" dirty="0"/>
          </a:p>
          <a:p>
            <a:r>
              <a:rPr lang="ru-RU" dirty="0"/>
              <a:t>Проблема:</a:t>
            </a:r>
          </a:p>
          <a:p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повторних</a:t>
            </a:r>
            <a:r>
              <a:rPr lang="ru-RU" dirty="0"/>
              <a:t> </a:t>
            </a:r>
            <a:r>
              <a:rPr lang="ru-RU" dirty="0" smtClean="0"/>
              <a:t>покупок</a:t>
            </a:r>
          </a:p>
          <a:p>
            <a:pPr marL="0" indent="0">
              <a:buNone/>
            </a:pPr>
            <a:r>
              <a:rPr lang="ru-RU" b="1" dirty="0" err="1" smtClean="0"/>
              <a:t>Рішення</a:t>
            </a:r>
            <a:r>
              <a:rPr lang="ru-RU" b="1" dirty="0" smtClean="0"/>
              <a:t>?</a:t>
            </a:r>
            <a:endParaRPr lang="ru-RU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6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" y="332179"/>
            <a:ext cx="10698480" cy="1543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1990046"/>
            <a:ext cx="7850777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3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6" y="148810"/>
            <a:ext cx="11743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Прискореному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секторів</a:t>
            </a:r>
            <a:r>
              <a:rPr lang="ru-RU" dirty="0"/>
              <a:t>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 норма </a:t>
            </a:r>
            <a:r>
              <a:rPr lang="ru-RU" dirty="0" err="1"/>
              <a:t>прибутку</a:t>
            </a:r>
            <a:r>
              <a:rPr lang="ru-RU" dirty="0"/>
              <a:t>,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окупності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багатьма</a:t>
            </a:r>
            <a:r>
              <a:rPr lang="ru-RU" dirty="0"/>
              <a:t> «</a:t>
            </a:r>
            <a:r>
              <a:rPr lang="ru-RU" dirty="0" err="1"/>
              <a:t>товарними</a:t>
            </a:r>
            <a:r>
              <a:rPr lang="ru-RU" dirty="0"/>
              <a:t>» секторами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r>
              <a:rPr lang="ru-RU" dirty="0" err="1"/>
              <a:t>Зростання</a:t>
            </a:r>
            <a:r>
              <a:rPr lang="ru-RU" dirty="0"/>
              <a:t> потреб у </a:t>
            </a:r>
            <a:r>
              <a:rPr lang="ru-RU" dirty="0" err="1"/>
              <a:t>послугах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пов’язане</a:t>
            </a:r>
            <a:r>
              <a:rPr lang="ru-RU" dirty="0"/>
              <a:t> з </a:t>
            </a:r>
            <a:r>
              <a:rPr lang="ru-RU" dirty="0" err="1"/>
              <a:t>дією</a:t>
            </a:r>
            <a:r>
              <a:rPr lang="ru-RU" dirty="0"/>
              <a:t> таких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:</a:t>
            </a:r>
          </a:p>
          <a:p>
            <a:r>
              <a:rPr lang="ru-RU" dirty="0"/>
              <a:t>а) </a:t>
            </a:r>
            <a:r>
              <a:rPr lang="ru-RU" dirty="0" err="1"/>
              <a:t>зумовленість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(</a:t>
            </a:r>
            <a:r>
              <a:rPr lang="ru-RU" dirty="0" err="1"/>
              <a:t>промисловість</a:t>
            </a:r>
            <a:r>
              <a:rPr lang="ru-RU" dirty="0"/>
              <a:t>,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, </a:t>
            </a:r>
            <a:r>
              <a:rPr lang="ru-RU" dirty="0" err="1"/>
              <a:t>будівництво</a:t>
            </a:r>
            <a:r>
              <a:rPr lang="ru-RU" dirty="0"/>
              <a:t>) </a:t>
            </a:r>
            <a:r>
              <a:rPr lang="ru-RU" dirty="0" err="1"/>
              <a:t>адекватним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(транспорт, </a:t>
            </a:r>
            <a:r>
              <a:rPr lang="ru-RU" dirty="0" err="1"/>
              <a:t>зв’язок</a:t>
            </a:r>
            <a:r>
              <a:rPr lang="ru-RU" dirty="0"/>
              <a:t>, </a:t>
            </a:r>
            <a:r>
              <a:rPr lang="ru-RU" dirty="0" err="1"/>
              <a:t>торгівля</a:t>
            </a:r>
            <a:r>
              <a:rPr lang="ru-RU" dirty="0"/>
              <a:t>) і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банківських</a:t>
            </a:r>
            <a:r>
              <a:rPr lang="ru-RU" dirty="0"/>
              <a:t>, </a:t>
            </a:r>
            <a:r>
              <a:rPr lang="ru-RU" dirty="0" err="1"/>
              <a:t>страхових</a:t>
            </a:r>
            <a:r>
              <a:rPr lang="ru-RU" dirty="0"/>
              <a:t>, </a:t>
            </a:r>
            <a:r>
              <a:rPr lang="ru-RU" dirty="0" err="1"/>
              <a:t>юридичних</a:t>
            </a:r>
            <a:r>
              <a:rPr lang="ru-RU" dirty="0"/>
              <a:t>, </a:t>
            </a:r>
            <a:r>
              <a:rPr lang="ru-RU" dirty="0" err="1"/>
              <a:t>інформаційних</a:t>
            </a:r>
            <a:r>
              <a:rPr lang="ru-RU" dirty="0"/>
              <a:t>,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б)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(</a:t>
            </a:r>
            <a:r>
              <a:rPr lang="ru-RU" dirty="0" err="1"/>
              <a:t>тенденція</a:t>
            </a:r>
            <a:r>
              <a:rPr lang="ru-RU" dirty="0"/>
              <a:t> до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при </a:t>
            </a:r>
            <a:r>
              <a:rPr lang="ru-RU" dirty="0" err="1"/>
              <a:t>зростанні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як </a:t>
            </a:r>
            <a:r>
              <a:rPr lang="ru-RU" dirty="0" err="1"/>
              <a:t>фізичних</a:t>
            </a:r>
            <a:r>
              <a:rPr lang="ru-RU" dirty="0"/>
              <a:t>, так і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 smtClean="0"/>
              <a:t>);</a:t>
            </a:r>
          </a:p>
          <a:p>
            <a:r>
              <a:rPr lang="ru-RU" dirty="0"/>
              <a:t>в) </a:t>
            </a:r>
            <a:r>
              <a:rPr lang="ru-RU" dirty="0" err="1"/>
              <a:t>розвиток</a:t>
            </a:r>
            <a:r>
              <a:rPr lang="ru-RU" dirty="0"/>
              <a:t> науки і </a:t>
            </a:r>
            <a:r>
              <a:rPr lang="ru-RU" dirty="0" err="1"/>
              <a:t>техніки</a:t>
            </a:r>
            <a:r>
              <a:rPr lang="ru-RU" dirty="0"/>
              <a:t>, особливо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збором</a:t>
            </a:r>
            <a:r>
              <a:rPr lang="ru-RU" dirty="0"/>
              <a:t>, </a:t>
            </a:r>
            <a:r>
              <a:rPr lang="ru-RU" dirty="0" err="1"/>
              <a:t>обробкою</a:t>
            </a:r>
            <a:r>
              <a:rPr lang="ru-RU" dirty="0"/>
              <a:t>, </a:t>
            </a:r>
            <a:r>
              <a:rPr lang="ru-RU" dirty="0" err="1"/>
              <a:t>збереженням</a:t>
            </a:r>
            <a:r>
              <a:rPr lang="ru-RU" dirty="0"/>
              <a:t> та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r>
              <a:rPr lang="ru-RU" dirty="0"/>
              <a:t>г) </a:t>
            </a:r>
            <a:r>
              <a:rPr lang="ru-RU" dirty="0" err="1"/>
              <a:t>динаміка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конкурентного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спричинює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ними;</a:t>
            </a:r>
          </a:p>
          <a:p>
            <a:r>
              <a:rPr lang="ru-RU" dirty="0"/>
              <a:t>д)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орієнтація</a:t>
            </a:r>
            <a:r>
              <a:rPr lang="ru-RU" dirty="0"/>
              <a:t> </a:t>
            </a:r>
            <a:r>
              <a:rPr lang="ru-RU" dirty="0" err="1"/>
              <a:t>урядових</a:t>
            </a:r>
            <a:r>
              <a:rPr lang="ru-RU" dirty="0"/>
              <a:t> </a:t>
            </a:r>
            <a:r>
              <a:rPr lang="ru-RU" dirty="0" err="1"/>
              <a:t>політик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яка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часу та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стимулюють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таких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як туризм, </a:t>
            </a:r>
            <a:r>
              <a:rPr lang="ru-RU" dirty="0" err="1"/>
              <a:t>освіта</a:t>
            </a:r>
            <a:r>
              <a:rPr lang="ru-RU" dirty="0"/>
              <a:t>, спорт, </a:t>
            </a:r>
            <a:r>
              <a:rPr lang="ru-RU" dirty="0" err="1"/>
              <a:t>оздоровлення</a:t>
            </a:r>
            <a:r>
              <a:rPr lang="ru-RU" dirty="0"/>
              <a:t>, культура </a:t>
            </a:r>
            <a:r>
              <a:rPr lang="ru-RU" dirty="0" err="1"/>
              <a:t>тощо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0" y="4344270"/>
            <a:ext cx="9000309" cy="25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0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2069" y="0"/>
            <a:ext cx="1210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економічній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секторальної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" </a:t>
            </a:r>
            <a:r>
              <a:rPr lang="ru-RU" dirty="0" err="1"/>
              <a:t>економіки</a:t>
            </a:r>
            <a:r>
              <a:rPr lang="ru-RU" dirty="0"/>
              <a:t>,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поділ</a:t>
            </a:r>
            <a:r>
              <a:rPr lang="ru-RU" dirty="0" smtClean="0"/>
              <a:t> </a:t>
            </a:r>
            <a:r>
              <a:rPr lang="ru-RU" dirty="0" err="1"/>
              <a:t>економіки</a:t>
            </a:r>
            <a:r>
              <a:rPr lang="ru-RU" dirty="0"/>
              <a:t> на </a:t>
            </a:r>
            <a:r>
              <a:rPr lang="ru-RU" dirty="0" err="1"/>
              <a:t>сектори</a:t>
            </a:r>
            <a:r>
              <a:rPr lang="ru-RU" dirty="0"/>
              <a:t> за </a:t>
            </a:r>
            <a:r>
              <a:rPr lang="ru-RU" dirty="0" err="1"/>
              <a:t>моделлю</a:t>
            </a:r>
            <a:r>
              <a:rPr lang="ru-RU" dirty="0"/>
              <a:t> </a:t>
            </a:r>
            <a:r>
              <a:rPr lang="ru-RU" dirty="0" err="1"/>
              <a:t>Фішера</a:t>
            </a:r>
            <a:r>
              <a:rPr lang="ru-RU" dirty="0"/>
              <a:t>-Кларка.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до </a:t>
            </a:r>
            <a:r>
              <a:rPr lang="ru-RU" dirty="0" err="1" smtClean="0"/>
              <a:t>первинного</a:t>
            </a:r>
            <a:r>
              <a:rPr lang="ru-RU" dirty="0" smtClean="0"/>
              <a:t> сектора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одержанням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асоційованих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 </a:t>
            </a:r>
            <a:r>
              <a:rPr lang="ru-RU" dirty="0" err="1"/>
              <a:t>виробництва</a:t>
            </a:r>
            <a:r>
              <a:rPr lang="ru-RU" dirty="0"/>
              <a:t> на </a:t>
            </a:r>
            <a:r>
              <a:rPr lang="ru-RU" dirty="0" err="1"/>
              <a:t>зразок</a:t>
            </a:r>
            <a:r>
              <a:rPr lang="ru-RU" dirty="0"/>
              <a:t> "земля" (</a:t>
            </a:r>
            <a:r>
              <a:rPr lang="ru-RU" dirty="0" err="1"/>
              <a:t>сільське</a:t>
            </a:r>
            <a:r>
              <a:rPr lang="ru-RU" dirty="0"/>
              <a:t> й </a:t>
            </a:r>
            <a:r>
              <a:rPr lang="ru-RU" dirty="0" err="1"/>
              <a:t>лісове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, </a:t>
            </a:r>
            <a:r>
              <a:rPr lang="ru-RU" dirty="0" err="1"/>
              <a:t>рибальство</a:t>
            </a:r>
            <a:r>
              <a:rPr lang="ru-RU" dirty="0" smtClean="0"/>
              <a:t>, </a:t>
            </a:r>
            <a:r>
              <a:rPr lang="ru-RU" dirty="0" err="1" smtClean="0"/>
              <a:t>гірничодобувна</a:t>
            </a:r>
            <a:r>
              <a:rPr lang="ru-RU" dirty="0" smtClean="0"/>
              <a:t> </a:t>
            </a:r>
            <a:r>
              <a:rPr lang="ru-RU" dirty="0" err="1"/>
              <a:t>промисловість</a:t>
            </a:r>
            <a:r>
              <a:rPr lang="ru-RU" dirty="0"/>
              <a:t>), а до </a:t>
            </a:r>
            <a:r>
              <a:rPr lang="ru-RU" dirty="0" err="1"/>
              <a:t>вторинного</a:t>
            </a:r>
            <a:r>
              <a:rPr lang="ru-RU" dirty="0"/>
              <a:t> сектора –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обробної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</a:t>
            </a:r>
          </a:p>
          <a:p>
            <a:r>
              <a:rPr lang="ru-RU" dirty="0" err="1"/>
              <a:t>Третинний</a:t>
            </a:r>
            <a:r>
              <a:rPr lang="ru-RU" dirty="0"/>
              <a:t> сектор </a:t>
            </a:r>
            <a:r>
              <a:rPr lang="ru-RU" dirty="0" err="1"/>
              <a:t>охоплює</a:t>
            </a:r>
            <a:r>
              <a:rPr lang="ru-RU" dirty="0"/>
              <a:t> сферу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Фішер</a:t>
            </a:r>
            <a:r>
              <a:rPr lang="ru-RU" dirty="0"/>
              <a:t> </a:t>
            </a:r>
            <a:r>
              <a:rPr lang="ru-RU" dirty="0" err="1"/>
              <a:t>зараховував</a:t>
            </a:r>
            <a:r>
              <a:rPr lang="ru-RU" dirty="0"/>
              <a:t> до "</a:t>
            </a:r>
            <a:r>
              <a:rPr lang="ru-RU" dirty="0" err="1" smtClean="0"/>
              <a:t>нематеріального</a:t>
            </a:r>
            <a:r>
              <a:rPr lang="ru-RU" dirty="0" smtClean="0"/>
              <a:t>« </a:t>
            </a:r>
            <a:r>
              <a:rPr lang="ru-RU" dirty="0" err="1" smtClean="0"/>
              <a:t>виробництва</a:t>
            </a:r>
            <a:r>
              <a:rPr lang="ru-RU" dirty="0"/>
              <a:t>).</a:t>
            </a:r>
          </a:p>
          <a:p>
            <a:r>
              <a:rPr lang="ru-RU" dirty="0"/>
              <a:t>У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на три </a:t>
            </a:r>
            <a:r>
              <a:rPr lang="ru-RU" dirty="0" err="1"/>
              <a:t>сектори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інфраструктурний</a:t>
            </a:r>
            <a:r>
              <a:rPr lang="ru-RU" dirty="0"/>
              <a:t> (транспорт, </a:t>
            </a:r>
            <a:r>
              <a:rPr lang="ru-RU" dirty="0" err="1"/>
              <a:t>зв'язок</a:t>
            </a:r>
            <a:r>
              <a:rPr lang="ru-RU" dirty="0"/>
              <a:t>, передача </a:t>
            </a:r>
            <a:r>
              <a:rPr lang="ru-RU" dirty="0" err="1"/>
              <a:t>електрики</a:t>
            </a:r>
            <a:r>
              <a:rPr lang="ru-RU" dirty="0"/>
              <a:t> і тепла);</a:t>
            </a:r>
          </a:p>
          <a:p>
            <a:r>
              <a:rPr lang="ru-RU" dirty="0"/>
              <a:t>- </a:t>
            </a:r>
            <a:r>
              <a:rPr lang="ru-RU" dirty="0" err="1"/>
              <a:t>розподільчо-обмінний</a:t>
            </a:r>
            <a:r>
              <a:rPr lang="ru-RU" dirty="0"/>
              <a:t> (</a:t>
            </a:r>
            <a:r>
              <a:rPr lang="ru-RU" dirty="0" err="1"/>
              <a:t>торгівля</a:t>
            </a:r>
            <a:r>
              <a:rPr lang="ru-RU" dirty="0"/>
              <a:t>, </a:t>
            </a:r>
            <a:r>
              <a:rPr lang="ru-RU" dirty="0" err="1"/>
              <a:t>страхування</a:t>
            </a:r>
            <a:r>
              <a:rPr lang="ru-RU" dirty="0"/>
              <a:t>, </a:t>
            </a:r>
            <a:r>
              <a:rPr lang="ru-RU" dirty="0" err="1"/>
              <a:t>фінанси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соціально-управлінський</a:t>
            </a:r>
            <a:r>
              <a:rPr lang="ru-RU" dirty="0"/>
              <a:t> (</a:t>
            </a:r>
            <a:r>
              <a:rPr lang="ru-RU" dirty="0" err="1"/>
              <a:t>управління</a:t>
            </a:r>
            <a:r>
              <a:rPr lang="ru-RU" dirty="0"/>
              <a:t>, наука, </a:t>
            </a:r>
            <a:r>
              <a:rPr lang="ru-RU" dirty="0" err="1"/>
              <a:t>освіта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мистецтво</a:t>
            </a:r>
            <a:r>
              <a:rPr lang="ru-RU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3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3" y="624077"/>
            <a:ext cx="8817427" cy="59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351" y="197249"/>
            <a:ext cx="10058400" cy="25995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послуг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862149"/>
            <a:ext cx="11769635" cy="5799908"/>
          </a:xfrm>
        </p:spPr>
        <p:txBody>
          <a:bodyPr/>
          <a:lstStyle/>
          <a:p>
            <a:r>
              <a:rPr lang="ru-RU" dirty="0"/>
              <a:t>1) 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послуга</a:t>
            </a:r>
            <a:r>
              <a:rPr lang="ru-RU" dirty="0"/>
              <a:t>":</a:t>
            </a:r>
          </a:p>
          <a:p>
            <a:r>
              <a:rPr lang="ru-RU" dirty="0"/>
              <a:t>- товар як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платні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дія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те, </a:t>
            </a:r>
            <a:r>
              <a:rPr lang="ru-RU" dirty="0" err="1"/>
              <a:t>щоб</a:t>
            </a:r>
            <a:r>
              <a:rPr lang="ru-RU" dirty="0"/>
              <a:t> принести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споживачу</a:t>
            </a:r>
            <a:r>
              <a:rPr lang="ru-RU" dirty="0"/>
              <a:t> (</a:t>
            </a:r>
            <a:r>
              <a:rPr lang="ru-RU" dirty="0" err="1"/>
              <a:t>безоплатні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);</a:t>
            </a:r>
          </a:p>
          <a:p>
            <a:r>
              <a:rPr lang="ru-RU" dirty="0"/>
              <a:t>2) склад </a:t>
            </a:r>
            <a:r>
              <a:rPr lang="ru-RU" dirty="0" err="1"/>
              <a:t>послуги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прості</a:t>
            </a:r>
            <a:r>
              <a:rPr lang="ru-RU" dirty="0"/>
              <a:t> (</a:t>
            </a:r>
            <a:r>
              <a:rPr lang="ru-RU" dirty="0" err="1"/>
              <a:t>одиничні</a:t>
            </a:r>
            <a:r>
              <a:rPr lang="ru-RU" dirty="0"/>
              <a:t>)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однорідного</a:t>
            </a:r>
            <a:r>
              <a:rPr lang="ru-RU" dirty="0"/>
              <a:t> виду</a:t>
            </a:r>
          </a:p>
          <a:p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транспортні</a:t>
            </a:r>
            <a:r>
              <a:rPr lang="ru-RU" dirty="0"/>
              <a:t>, </a:t>
            </a:r>
            <a:r>
              <a:rPr lang="ru-RU" dirty="0" err="1"/>
              <a:t>освітні</a:t>
            </a:r>
            <a:r>
              <a:rPr lang="ru-RU" dirty="0"/>
              <a:t>, </a:t>
            </a:r>
            <a:r>
              <a:rPr lang="ru-RU" dirty="0" err="1"/>
              <a:t>ветеринарні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комплексу </a:t>
            </a:r>
            <a:r>
              <a:rPr lang="ru-RU" dirty="0" err="1"/>
              <a:t>одиничних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endParaRPr lang="ru-RU" dirty="0"/>
          </a:p>
          <a:p>
            <a:r>
              <a:rPr lang="ru-RU" dirty="0" err="1"/>
              <a:t>цінність</a:t>
            </a:r>
            <a:r>
              <a:rPr lang="ru-RU" dirty="0"/>
              <a:t> для </a:t>
            </a:r>
            <a:r>
              <a:rPr lang="ru-RU" dirty="0" err="1"/>
              <a:t>споживача</a:t>
            </a:r>
            <a:r>
              <a:rPr lang="ru-RU" dirty="0"/>
              <a:t> (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, </a:t>
            </a:r>
            <a:r>
              <a:rPr lang="ru-RU" dirty="0" err="1"/>
              <a:t>готельні</a:t>
            </a:r>
            <a:r>
              <a:rPr lang="ru-RU" dirty="0"/>
              <a:t>, </a:t>
            </a:r>
            <a:r>
              <a:rPr lang="ru-RU" dirty="0" err="1"/>
              <a:t>екскурсійні</a:t>
            </a:r>
            <a:r>
              <a:rPr lang="ru-RU" dirty="0"/>
              <a:t>,</a:t>
            </a:r>
          </a:p>
          <a:p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3)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у </a:t>
            </a:r>
            <a:r>
              <a:rPr lang="ru-RU" dirty="0" err="1"/>
              <a:t>суспільному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скеровані</a:t>
            </a:r>
            <a:r>
              <a:rPr lang="ru-RU" dirty="0"/>
              <a:t> на </a:t>
            </a:r>
            <a:r>
              <a:rPr lang="ru-RU" dirty="0" err="1"/>
              <a:t>виробниче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(</a:t>
            </a:r>
            <a:r>
              <a:rPr lang="ru-RU" dirty="0" err="1"/>
              <a:t>транспортне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,</a:t>
            </a:r>
          </a:p>
          <a:p>
            <a:r>
              <a:rPr lang="ru-RU" dirty="0" err="1"/>
              <a:t>інжиніринг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скеровані</a:t>
            </a:r>
            <a:r>
              <a:rPr lang="ru-RU" dirty="0"/>
              <a:t> на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(туризм, 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6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0"/>
            <a:ext cx="1208749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4) роль у </a:t>
            </a:r>
            <a:r>
              <a:rPr lang="ru-RU" dirty="0" err="1"/>
              <a:t>суспільстві</a:t>
            </a:r>
            <a:r>
              <a:rPr lang="ru-RU" dirty="0"/>
              <a:t> та в </a:t>
            </a:r>
            <a:r>
              <a:rPr lang="ru-RU" dirty="0" err="1"/>
              <a:t>інфраструктурі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задовольняють</a:t>
            </a:r>
            <a:r>
              <a:rPr lang="ru-RU" dirty="0"/>
              <a:t> </a:t>
            </a:r>
            <a:r>
              <a:rPr lang="ru-RU" dirty="0" err="1"/>
              <a:t>споживчі</a:t>
            </a:r>
            <a:r>
              <a:rPr lang="ru-RU" dirty="0"/>
              <a:t> потреби </a:t>
            </a:r>
            <a:r>
              <a:rPr lang="ru-RU" dirty="0" err="1"/>
              <a:t>населення</a:t>
            </a:r>
            <a:r>
              <a:rPr lang="ru-RU" dirty="0"/>
              <a:t> (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/>
              <a:t>здоров'я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інфраструктурний</a:t>
            </a:r>
            <a:r>
              <a:rPr lang="ru-RU" dirty="0"/>
              <a:t> характер (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smtClean="0"/>
              <a:t>торгово-</a:t>
            </a:r>
            <a:r>
              <a:rPr lang="ru-RU" dirty="0" err="1" smtClean="0"/>
              <a:t>посередницькі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/>
              <a:t>, франчайзинг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5) </a:t>
            </a:r>
            <a:r>
              <a:rPr lang="ru-RU" dirty="0" err="1"/>
              <a:t>масовість</a:t>
            </a:r>
            <a:r>
              <a:rPr lang="ru-RU" dirty="0"/>
              <a:t> </a:t>
            </a:r>
            <a:r>
              <a:rPr lang="ru-RU" dirty="0" err="1"/>
              <a:t>клієнтури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індивідуальне</a:t>
            </a:r>
            <a:r>
              <a:rPr lang="ru-RU" dirty="0"/>
              <a:t> </a:t>
            </a:r>
            <a:r>
              <a:rPr lang="ru-RU" dirty="0" err="1"/>
              <a:t>пошиття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, </a:t>
            </a:r>
            <a:r>
              <a:rPr lang="ru-RU" dirty="0" err="1"/>
              <a:t>одягу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групові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поєднаних</a:t>
            </a:r>
            <a:r>
              <a:rPr lang="ru-RU" dirty="0"/>
              <a:t> </a:t>
            </a:r>
            <a:r>
              <a:rPr lang="ru-RU" dirty="0" err="1" smtClean="0"/>
              <a:t>випадковим</a:t>
            </a:r>
            <a:r>
              <a:rPr lang="ru-RU" dirty="0" smtClean="0"/>
              <a:t> чином </a:t>
            </a:r>
            <a:r>
              <a:rPr lang="ru-RU" dirty="0"/>
              <a:t>– </a:t>
            </a:r>
            <a:r>
              <a:rPr lang="ru-RU" dirty="0" err="1"/>
              <a:t>інформаційно-консультативні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 smtClean="0"/>
              <a:t>); 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зв'язку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6) </a:t>
            </a:r>
            <a:r>
              <a:rPr lang="ru-RU" dirty="0" err="1"/>
              <a:t>матеріаломісткість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речовинний</a:t>
            </a:r>
            <a:r>
              <a:rPr lang="ru-RU" dirty="0"/>
              <a:t> характер (</a:t>
            </a:r>
            <a:r>
              <a:rPr lang="ru-RU" dirty="0" err="1" smtClean="0"/>
              <a:t>інженерно-технічні,житлово-комунальні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нематеріальні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інтелектуальних</a:t>
            </a:r>
            <a:r>
              <a:rPr lang="ru-RU" dirty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(</a:t>
            </a:r>
            <a:r>
              <a:rPr lang="ru-RU" dirty="0" err="1"/>
              <a:t>інформаційно-консультаційні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);</a:t>
            </a:r>
          </a:p>
          <a:p>
            <a:r>
              <a:rPr lang="ru-RU" dirty="0"/>
              <a:t>7) характер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висококваліфікованих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(</a:t>
            </a:r>
            <a:r>
              <a:rPr lang="ru-RU" dirty="0" err="1"/>
              <a:t>експертні</a:t>
            </a:r>
            <a:r>
              <a:rPr lang="ru-RU" dirty="0"/>
              <a:t> </a:t>
            </a:r>
            <a:r>
              <a:rPr lang="ru-RU" dirty="0" err="1" smtClean="0"/>
              <a:t>послуги,послуги</a:t>
            </a:r>
            <a:r>
              <a:rPr lang="ru-RU" dirty="0" smtClean="0"/>
              <a:t> </a:t>
            </a:r>
            <a:r>
              <a:rPr lang="ru-RU" dirty="0"/>
              <a:t>науки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висококваліфікованих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пралень</a:t>
            </a:r>
            <a:r>
              <a:rPr lang="ru-RU" dirty="0" smtClean="0"/>
              <a:t>, </a:t>
            </a:r>
            <a:r>
              <a:rPr lang="ru-RU" dirty="0" err="1" smtClean="0"/>
              <a:t>хімчистка</a:t>
            </a:r>
            <a:r>
              <a:rPr lang="ru-RU" dirty="0"/>
              <a:t>, </a:t>
            </a:r>
            <a:r>
              <a:rPr lang="ru-RU" dirty="0" err="1"/>
              <a:t>фарбування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 smtClean="0"/>
              <a:t>.);</a:t>
            </a:r>
          </a:p>
          <a:p>
            <a:r>
              <a:rPr lang="ru-RU" dirty="0"/>
              <a:t>8) </a:t>
            </a:r>
            <a:r>
              <a:rPr lang="ru-RU" dirty="0" err="1"/>
              <a:t>комплексність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основні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стоматологічні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продаж </a:t>
            </a:r>
            <a:r>
              <a:rPr lang="ru-RU" dirty="0" err="1"/>
              <a:t>білетів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супутні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доповнюють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(доставка </a:t>
            </a:r>
            <a:r>
              <a:rPr lang="ru-RU" dirty="0" err="1"/>
              <a:t>товарів</a:t>
            </a:r>
            <a:r>
              <a:rPr lang="ru-RU" dirty="0"/>
              <a:t> за </a:t>
            </a:r>
            <a:r>
              <a:rPr lang="ru-RU" dirty="0" err="1"/>
              <a:t>вказаною</a:t>
            </a:r>
            <a:r>
              <a:rPr lang="ru-RU" dirty="0"/>
              <a:t> </a:t>
            </a:r>
            <a:r>
              <a:rPr lang="ru-RU" dirty="0" err="1" smtClean="0"/>
              <a:t>адресою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роздрібного</a:t>
            </a:r>
            <a:r>
              <a:rPr lang="ru-RU" dirty="0"/>
              <a:t> продажу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допоміжні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сервісному</a:t>
            </a:r>
            <a:r>
              <a:rPr lang="ru-RU" dirty="0"/>
              <a:t> </a:t>
            </a:r>
            <a:r>
              <a:rPr lang="ru-RU" dirty="0" err="1"/>
              <a:t>виконанню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і </a:t>
            </a:r>
            <a:r>
              <a:rPr lang="ru-RU" dirty="0" err="1"/>
              <a:t>супутньої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 smtClean="0"/>
              <a:t>дегустація</a:t>
            </a:r>
            <a:r>
              <a:rPr lang="ru-RU" dirty="0" smtClean="0"/>
              <a:t> </a:t>
            </a:r>
            <a:r>
              <a:rPr lang="ru-RU" dirty="0" err="1" smtClean="0"/>
              <a:t>продовольчих</a:t>
            </a:r>
            <a:r>
              <a:rPr lang="ru-RU" dirty="0" smtClean="0"/>
              <a:t> </a:t>
            </a:r>
            <a:r>
              <a:rPr lang="ru-RU" dirty="0" err="1"/>
              <a:t>товарів</a:t>
            </a:r>
            <a:r>
              <a:rPr lang="ru-RU" dirty="0"/>
              <a:t> у </a:t>
            </a:r>
            <a:r>
              <a:rPr lang="ru-RU" dirty="0" err="1"/>
              <a:t>магазині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комплексні</a:t>
            </a:r>
            <a:r>
              <a:rPr lang="ru-RU" dirty="0"/>
              <a:t> –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торговельні</a:t>
            </a:r>
            <a:r>
              <a:rPr lang="ru-RU" dirty="0"/>
              <a:t>,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5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46" y="197015"/>
            <a:ext cx="120439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9)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продовженням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(ремонт і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, ремонт </a:t>
            </a:r>
            <a:r>
              <a:rPr lang="ru-RU" dirty="0" smtClean="0"/>
              <a:t>і </a:t>
            </a:r>
            <a:r>
              <a:rPr lang="ru-RU" dirty="0" err="1" smtClean="0"/>
              <a:t>технічне</a:t>
            </a:r>
            <a:r>
              <a:rPr lang="ru-RU" dirty="0" smtClean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нормальне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/>
              <a:t>(транспортно-</a:t>
            </a:r>
            <a:r>
              <a:rPr lang="ru-RU" dirty="0" err="1"/>
              <a:t>експедиційні</a:t>
            </a:r>
            <a:r>
              <a:rPr lang="ru-RU" dirty="0"/>
              <a:t>, </a:t>
            </a:r>
            <a:r>
              <a:rPr lang="ru-RU" dirty="0" err="1"/>
              <a:t>торговельні</a:t>
            </a:r>
            <a:r>
              <a:rPr lang="ru-RU" dirty="0"/>
              <a:t>, </a:t>
            </a:r>
            <a:r>
              <a:rPr lang="ru-RU" dirty="0" err="1"/>
              <a:t>страхові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не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smtClean="0"/>
              <a:t>санаторно-</a:t>
            </a:r>
            <a:r>
              <a:rPr lang="ru-RU" dirty="0" err="1" smtClean="0"/>
              <a:t>курортні</a:t>
            </a:r>
            <a:r>
              <a:rPr lang="ru-RU" dirty="0" smtClean="0"/>
              <a:t> </a:t>
            </a:r>
            <a:r>
              <a:rPr lang="ru-RU" dirty="0" err="1"/>
              <a:t>послуги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10)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лізинг</a:t>
            </a:r>
            <a:r>
              <a:rPr lang="ru-RU" dirty="0"/>
              <a:t>, </a:t>
            </a:r>
            <a:r>
              <a:rPr lang="ru-RU" dirty="0" err="1"/>
              <a:t>інжиніринг</a:t>
            </a:r>
            <a:r>
              <a:rPr lang="ru-RU" dirty="0"/>
              <a:t>,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устаткування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розподільчі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торговельні</a:t>
            </a:r>
            <a:r>
              <a:rPr lang="ru-RU" dirty="0"/>
              <a:t>, </a:t>
            </a:r>
            <a:r>
              <a:rPr lang="ru-RU" dirty="0" err="1"/>
              <a:t>транспортні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банківські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err="1"/>
              <a:t>страхові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консалтинг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домашнім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, </a:t>
            </a:r>
            <a:r>
              <a:rPr lang="ru-RU" dirty="0" err="1"/>
              <a:t>дозвіллям</a:t>
            </a:r>
            <a:r>
              <a:rPr lang="ru-RU" dirty="0"/>
              <a:t>,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телебачення</a:t>
            </a:r>
            <a:r>
              <a:rPr lang="ru-RU" dirty="0"/>
              <a:t>, </a:t>
            </a:r>
            <a:r>
              <a:rPr lang="ru-RU" dirty="0" err="1"/>
              <a:t>радіо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, культура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11) </a:t>
            </a:r>
            <a:r>
              <a:rPr lang="ru-RU" dirty="0" err="1"/>
              <a:t>соціальний</a:t>
            </a:r>
            <a:r>
              <a:rPr lang="ru-RU" dirty="0"/>
              <a:t> статус </a:t>
            </a:r>
            <a:r>
              <a:rPr lang="ru-RU" dirty="0" err="1"/>
              <a:t>клієнтури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адресовані</a:t>
            </a:r>
            <a:r>
              <a:rPr lang="ru-RU" dirty="0"/>
              <a:t> </a:t>
            </a:r>
            <a:r>
              <a:rPr lang="ru-RU" dirty="0" err="1"/>
              <a:t>малозахищеним</a:t>
            </a:r>
            <a:r>
              <a:rPr lang="ru-RU" dirty="0"/>
              <a:t> </a:t>
            </a:r>
            <a:r>
              <a:rPr lang="ru-RU" dirty="0" err="1"/>
              <a:t>верствам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 smtClean="0"/>
              <a:t>дошкільного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/>
              <a:t>, </a:t>
            </a:r>
            <a:r>
              <a:rPr lang="ru-RU" dirty="0" err="1"/>
              <a:t>прокатних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-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скеровані</a:t>
            </a:r>
            <a:r>
              <a:rPr lang="ru-RU" dirty="0"/>
              <a:t> на </a:t>
            </a:r>
            <a:r>
              <a:rPr lang="ru-RU" dirty="0" err="1"/>
              <a:t>працююче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(</a:t>
            </a:r>
            <a:r>
              <a:rPr lang="ru-RU" dirty="0" err="1"/>
              <a:t>побутові</a:t>
            </a:r>
            <a:r>
              <a:rPr lang="ru-RU" dirty="0"/>
              <a:t>, </a:t>
            </a:r>
            <a:r>
              <a:rPr lang="ru-RU" dirty="0" err="1"/>
              <a:t>соціально-культурні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елітні</a:t>
            </a:r>
            <a:r>
              <a:rPr lang="ru-RU" dirty="0" smtClean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грального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</a:t>
            </a:r>
            <a:r>
              <a:rPr lang="ru-RU" dirty="0" err="1"/>
              <a:t>екзотичний</a:t>
            </a:r>
            <a:r>
              <a:rPr lang="ru-RU" dirty="0"/>
              <a:t> і </a:t>
            </a:r>
            <a:r>
              <a:rPr lang="ru-RU" dirty="0" err="1"/>
              <a:t>розважальний</a:t>
            </a:r>
            <a:r>
              <a:rPr lang="ru-RU" dirty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туризм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 smtClean="0"/>
              <a:t>.);</a:t>
            </a:r>
          </a:p>
          <a:p>
            <a:r>
              <a:rPr lang="ru-RU" dirty="0"/>
              <a:t>12) вид </a:t>
            </a:r>
            <a:r>
              <a:rPr lang="ru-RU" dirty="0" err="1"/>
              <a:t>обслуговування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виробником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надаватися</a:t>
            </a:r>
            <a:r>
              <a:rPr lang="ru-RU" dirty="0"/>
              <a:t> як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стаціонару</a:t>
            </a:r>
            <a:r>
              <a:rPr lang="ru-RU" dirty="0" smtClean="0"/>
              <a:t>, так </a:t>
            </a:r>
            <a:r>
              <a:rPr lang="ru-RU" dirty="0"/>
              <a:t>і у </a:t>
            </a:r>
            <a:r>
              <a:rPr lang="ru-RU" dirty="0" err="1"/>
              <a:t>вигляді</a:t>
            </a:r>
            <a:r>
              <a:rPr lang="ru-RU" dirty="0"/>
              <a:t> "</a:t>
            </a:r>
            <a:r>
              <a:rPr lang="ru-RU" dirty="0" err="1"/>
              <a:t>виїзних</a:t>
            </a:r>
            <a:r>
              <a:rPr lang="ru-RU" dirty="0"/>
              <a:t>"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медичне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часткове</a:t>
            </a:r>
            <a:r>
              <a:rPr lang="ru-RU" dirty="0"/>
              <a:t> </a:t>
            </a:r>
            <a:r>
              <a:rPr lang="ru-RU" dirty="0" err="1"/>
              <a:t>самообслуговування</a:t>
            </a:r>
            <a:r>
              <a:rPr lang="ru-RU" dirty="0"/>
              <a:t>: </a:t>
            </a:r>
            <a:r>
              <a:rPr lang="ru-RU" dirty="0" err="1"/>
              <a:t>виробник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самообслуговування</a:t>
            </a:r>
            <a:r>
              <a:rPr lang="ru-RU" dirty="0"/>
              <a:t>, але </a:t>
            </a:r>
            <a:r>
              <a:rPr lang="ru-RU" dirty="0" smtClean="0"/>
              <a:t>як правило</a:t>
            </a:r>
            <a:r>
              <a:rPr lang="ru-RU" dirty="0"/>
              <a:t>,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інформаційно-консультативні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бібліотеки</a:t>
            </a:r>
            <a:r>
              <a:rPr lang="ru-RU" dirty="0"/>
              <a:t>,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);</a:t>
            </a:r>
          </a:p>
          <a:p>
            <a:r>
              <a:rPr lang="ru-RU" dirty="0"/>
              <a:t>-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самообслуговування</a:t>
            </a:r>
            <a:r>
              <a:rPr lang="ru-RU" dirty="0"/>
              <a:t>: </a:t>
            </a:r>
            <a:r>
              <a:rPr lang="ru-RU" dirty="0" err="1"/>
              <a:t>виробник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споживачу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 smtClean="0"/>
              <a:t>самостійного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</a:t>
            </a:r>
            <a:r>
              <a:rPr lang="ru-RU" dirty="0" err="1"/>
              <a:t>власних</a:t>
            </a:r>
            <a:r>
              <a:rPr lang="ru-RU" dirty="0"/>
              <a:t> потреб (</a:t>
            </a:r>
            <a:r>
              <a:rPr lang="ru-RU" dirty="0" err="1"/>
              <a:t>автомобільні</a:t>
            </a:r>
            <a:r>
              <a:rPr lang="ru-RU" dirty="0"/>
              <a:t> заправки, </a:t>
            </a:r>
            <a:r>
              <a:rPr lang="ru-RU" dirty="0" err="1"/>
              <a:t>мийки</a:t>
            </a:r>
            <a:r>
              <a:rPr lang="ru-RU" dirty="0"/>
              <a:t>, </a:t>
            </a:r>
            <a:r>
              <a:rPr lang="ru-RU" dirty="0" err="1"/>
              <a:t>банкомати</a:t>
            </a:r>
            <a:r>
              <a:rPr lang="ru-RU" dirty="0"/>
              <a:t>, </a:t>
            </a:r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 smtClean="0"/>
              <a:t>поповнення</a:t>
            </a:r>
            <a:r>
              <a:rPr lang="ru-RU" dirty="0" smtClean="0"/>
              <a:t>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/>
              <a:t>рахунків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63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117</TotalTime>
  <Words>3863</Words>
  <Application>Microsoft Office PowerPoint</Application>
  <PresentationFormat>Широкоэкранный</PresentationFormat>
  <Paragraphs>203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Cambria</vt:lpstr>
      <vt:lpstr>Rockwell</vt:lpstr>
      <vt:lpstr>Rockwell Condensed</vt:lpstr>
      <vt:lpstr>Wingdings</vt:lpstr>
      <vt:lpstr>Дерево</vt:lpstr>
      <vt:lpstr>Товарознавство: послуги</vt:lpstr>
      <vt:lpstr>роль послуг у сучасній економіці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послуг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напрямки сучасних послуг у товарознавстві:</vt:lpstr>
      <vt:lpstr>Презентация PowerPoint</vt:lpstr>
      <vt:lpstr>Практичний приклад (міні-кейс)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Товарознавство: послуги</dc:title>
  <dc:creator>Valeria Tymoshyk</dc:creator>
  <cp:lastModifiedBy>Valeria Tymoshyk</cp:lastModifiedBy>
  <cp:revision>11</cp:revision>
  <dcterms:created xsi:type="dcterms:W3CDTF">2024-04-17T15:08:55Z</dcterms:created>
  <dcterms:modified xsi:type="dcterms:W3CDTF">2026-04-13T12:00:33Z</dcterms:modified>
</cp:coreProperties>
</file>