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5DE7A-421B-45D5-B4F3-F7C1C11A7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E5A9DD-C1CC-418F-A6EA-07B571FA8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9AAF42-BD49-4905-9FAF-B1D3FF0F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6A9604-9927-4ABA-92FC-B35FF333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F54FE4-3A4C-4713-97FF-4161F35F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8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1A36FF-1FFE-40F1-ADD8-ABF3AB48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A5B078-E19D-41DA-A89C-544867408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2CCE7E-07AD-45E3-85B3-B0673F70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4454A6-4C0D-4542-B991-C02EB0364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3AA30D-67B5-46FB-903B-39BEDBBE2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79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E3624F-3AE9-4B75-912E-3EE99BF7D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379EB2-97F1-4F5D-BA92-7F9A451A1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B2ED8F-2FC7-40C5-B11B-E5E52D9E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BD469-5252-4A4D-A58B-EF62B0D4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6FDFF-18E0-4546-9191-3D907C9F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98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5530D-49CB-49E3-B328-C316FDEF6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5C7242-8EE2-4498-B964-3BFFF072E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1D70D3-DFEF-4A23-AD1A-4AD703D23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A7296-A084-44C3-8E87-CA423A14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323CC-4B71-40C8-A462-50F3B725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53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7D679C-E898-461F-A56C-2049F5972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949BD2-9255-44A7-9A54-306D6580D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56AEA4-D040-4BE9-B759-74A6366A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E222F3-F000-437D-9032-914205F4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C75B0A-294B-4266-8B57-EDDB86890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17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0CF0F-6E2F-42F1-A39B-A3B2B3EA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15CCA7-D4CB-4B1A-A83D-FD6F66E8F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7E21B9-4764-4B6C-9C5D-08973C4A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8E7A73-15D8-42F3-A8B6-5CA8A0972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674B0C-CC52-4E20-9A95-AEB7C1F67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79D96A-A590-4EE2-9A5D-7F8D4BC7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1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A4C8B-DBF4-45A3-9733-2D8A0504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F4547B-3DA1-401C-BB6E-35B29F59C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F579DC8-1489-467E-8F53-E8EA73D86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61D718F-BD4E-496A-9CCB-7BF124932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8AC90E-6B0D-4AE9-AC01-0056A2638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FBED79-50C5-449D-AA96-F9D5BB5D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47F4CB3-612A-4660-B80D-CA8146C85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D9FBB4F-69F3-4C37-82E2-891B2E55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15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D9FA67-E7E5-42D1-A744-6C4C46E7F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E21C616-F19C-4CCC-BB55-FAD31AF7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4EEEEB-8903-4924-AFA1-EDD9CCAA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D5C4F4-B812-49ED-8D19-E3F75B86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6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706731-B532-482B-9F7C-B0DE84B29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D56782E-3A2E-4F74-801F-6113F69C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4295B3-FAE9-4956-BAFC-B5A0B6A9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30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CBB93-A406-4618-9FE0-346ACD76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EAE88-6987-4E2F-A44B-CAFD1FD2F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223B29-6995-45ED-BC35-FF3D701E0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30B9D3-008F-40D9-94A6-175731B3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5A2441-16C4-4B32-A4C4-AF4DEF7F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866435-9A8F-40BC-8D1D-F2677B0A6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78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30AFE-FEB4-4A9B-BF69-A5772E41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04E2E78-B3BF-46E5-9B93-C960E7E6B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2B0B1F-A885-4278-93B4-F8DF32A83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F33C4B-97C9-491B-A4AC-20C8B3DB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7D534A-5159-45F6-A474-80465D93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A54429-9E31-4869-A41A-EEBD85C94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23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40CE88-D07D-4F9F-ADB8-ED4005CB9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4F9664-D090-4503-ACEA-F4BC07577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B5D9CE-637F-45B3-8F51-26C5B1884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881AA-8709-4130-ADF4-5EDB6E2B15F0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AA28D4-6783-45E2-A468-FFC2986D5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378EFC-2B60-48FD-888E-FFBB6D4A2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939D-2F1B-4D77-8663-0B2A57D8B9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23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76351-6057-443C-8F9A-74F9999D47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іри центральної тенденції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62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F35EF7-B664-4BEB-9BDF-003D57307A1F}"/>
              </a:ext>
            </a:extLst>
          </p:cNvPr>
          <p:cNvSpPr txBox="1"/>
          <p:nvPr/>
        </p:nvSpPr>
        <p:spPr>
          <a:xfrm>
            <a:off x="1414020" y="1307698"/>
            <a:ext cx="939852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аріаційний ряд та його характеристики. </a:t>
            </a:r>
            <a:r>
              <a:rPr lang="uk-UA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Міри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центральної тенденції.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Варіаційний ряд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ряд, у якому зіставлені (за ступенем зростання чи спадання) варіанти та відповідні їм частоти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Варіанти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окремі кількісні вирази ознаки. Позначаються латинською літерою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Класичне розуміння терміна "варіант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передбачає, що варіант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ою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називається кожне унікальне значення ознаки, без урахування кількості повторів.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у варіаційному ряді показників систолічного артеріального тиску, виміряного у десяти пацієнтів: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110, 120, 120, 130, 130, 130, 140, 140, 160, 170;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варіантами є лише 6 значень: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110, 120, 130, 140, 160, 170.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5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381B1F-3BC1-46B0-86DE-DD5B9B8409C1}"/>
              </a:ext>
            </a:extLst>
          </p:cNvPr>
          <p:cNvSpPr txBox="1"/>
          <p:nvPr/>
        </p:nvSpPr>
        <p:spPr>
          <a:xfrm>
            <a:off x="1894788" y="1030699"/>
            <a:ext cx="8983744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Частота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число, що показує, скільки разів повторюється варіанти. Позначається латинської буквою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Сума всіх частот (яка, зрозуміло, дорівнює числу всіх досліджуваних) позначається як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прикладі частоти прийматимуть такі значения:</a:t>
            </a:r>
          </a:p>
          <a:p>
            <a:pPr indent="450215" algn="just"/>
            <a:r>
              <a:rPr lang="ru-RU" sz="16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110, 120, 120, 130, 130, 130, 140, 140, 160, 170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для варіанти 110 частота Р = 1 (значення 110 зустрічається в одного пацієнта),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для варіанти 120 частота Р = 2 (значення 120 зустрічається у двох пацієнтів),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для варіанти 130 частота Р = 3 (значення 130 зустрічається у трьох пацієнтів),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для варіанти 140 частота Р = 2 (значення 140 зустрічається у двох пацієнтів),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для варіанти 160 частота Р = 1 (значення 160 зустрічається в одного пацієнта),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для варіанти 170 частота Р = 1 (значення 170 зустрічається в одного пацієнта),</a:t>
            </a:r>
          </a:p>
          <a:p>
            <a:pPr indent="450215"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31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649803-600D-465C-9BDB-DF43066A1B0D}"/>
              </a:ext>
            </a:extLst>
          </p:cNvPr>
          <p:cNvSpPr txBox="1"/>
          <p:nvPr/>
        </p:nvSpPr>
        <p:spPr>
          <a:xfrm>
            <a:off x="1140643" y="1584697"/>
            <a:ext cx="99358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 варіаційних рядів: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ростий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це ряд, у якому кожна варіанта зустрічається лише з одного разу (всі частоти у своїй рівні 1);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важений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ряд, у якому одна чи кілька варіантів зустрічаються неодноразово.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Варіаційний ряд служить для опису великих масивів чисел, саме у цій формі спочатку видаються зібрані дані більшості медичних досліджень. Для того, щоб охарактеризувати варіаційний ряд, розраховуються спеціальні показники, у тому числі середні величини, показники варіабельності (так званої дисперсії), показники репрезентативності вибіркових даних.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5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EEB4BA-AAA3-4A59-8976-DCAEE72F29C7}"/>
              </a:ext>
            </a:extLst>
          </p:cNvPr>
          <p:cNvSpPr txBox="1"/>
          <p:nvPr/>
        </p:nvSpPr>
        <p:spPr>
          <a:xfrm>
            <a:off x="471340" y="838986"/>
            <a:ext cx="11019933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 варіаційного ряду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Середн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арифметичн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 це узагальнюючий показник, що характеризує розмір ознаки, що вивчається. Середн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арифметичн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позначається як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є найпоширенішим видом середньої. Середн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арифметичн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розраховується як відношення суми значень показників всіх одиниць спостереження до всіх досліджуваних. Методика розрахунку середньої арифметичної відрізняється для простого та виваженого варіаційного ряду.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Формула для розрахунку просто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 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арифметично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= Σ(V)/n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8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Формула для розрахунку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зваженого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середньо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арифметично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= Σ(V * P) / n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Викид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результат виміру, що не підпадає під загальний розподіл (показник, який відрізняється більш, ніж на 20%).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8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Усічен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середн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відсікання 5-10% макс і мін значень.</a:t>
            </a:r>
          </a:p>
          <a:p>
            <a:pPr indent="450215" algn="just"/>
            <a:endParaRPr lang="ru-RU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Усічен</a:t>
            </a:r>
            <a:r>
              <a:rPr lang="uk-UA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середн</a:t>
            </a:r>
            <a:r>
              <a:rPr lang="uk-UA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відсікання 5-10% макс і мін значень.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uk-UA" sz="1800" b="1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Вінсоризоване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середнє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являє собою вінсоризовану статистичну міру центральної тенденції як певну конволюцію середнього арифметичного та усіченого середнього.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Розрахунок вінсоризованого середнього зводиться до того, що k% найбільших і k% найменших значень (зазвичай від 5% до 25%) замінюється найменшими і найбільшими значеннями з масиву даних, що залишився, після чого розраховується середнє арифметичне.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77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72E7E5-38D0-457E-9F98-15A67CCFDEC3}"/>
              </a:ext>
            </a:extLst>
          </p:cNvPr>
          <p:cNvSpPr txBox="1"/>
          <p:nvPr/>
        </p:nvSpPr>
        <p:spPr>
          <a:xfrm>
            <a:off x="1338606" y="1065229"/>
            <a:ext cx="965304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Мода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ще одна середня величина варіаційного ряду, що відповідає найбільш часто повторюваному варіанті. Або, якщо висловитися інакше, це варіанта, якій відповідає максимальна частота. Позначається як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Мода розраховується тільки для зважених рядів, тому що в простих рядах жодна з варіантів не повторюється і всі частоти рівні одиниці.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у варіаційному ряді значень частоти серцевих скорочень: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80, 84, 84, 86, 86, 86, 90, 94;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моди становить 86, оскільки ця варіанта зустрічається 3 разу, отже її частота 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найбільша.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ru-RU" sz="18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Медіана</a:t>
            </a:r>
            <a:r>
              <a:rPr lang="ru-RU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значення варіанти, що ділить варіаційний ряд навпіл: по обидва боки від неї перебуває рівну кількість варіант. Медіана також, як і середня арифметична та мода, відноситься до середніх величин. Позначається як </a:t>
            </a:r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</a:t>
            </a:r>
            <a:r>
              <a:rPr lang="uk-UA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Медіаною ряду чисел (медіаною числового ряду) називається число, яке стоїть посередині впорядкованого за зростанням ряду чисел - у разі, якщо кількість чисел непарна. Якщо ж кількість чисел у ряді парно, то медіаною ряду є напівсума двох чисел, що стоять посередині, упорядкованого за зростанням ряду.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4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3644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782</Words>
  <Application>Microsoft Office PowerPoint</Application>
  <PresentationFormat>Широкоэкранный</PresentationFormat>
  <Paragraphs>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Міри центральної тенденції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Міри центральної тенденції</dc:title>
  <dc:creator>user</dc:creator>
  <cp:lastModifiedBy>user</cp:lastModifiedBy>
  <cp:revision>2</cp:revision>
  <dcterms:created xsi:type="dcterms:W3CDTF">2022-10-20T09:47:23Z</dcterms:created>
  <dcterms:modified xsi:type="dcterms:W3CDTF">2024-04-18T07:20:52Z</dcterms:modified>
</cp:coreProperties>
</file>