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01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03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42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22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220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5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0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93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44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76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8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32C788E-D9FA-421B-ADF2-7AF8C3347F1E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36B785D-5CEC-4F13-9F1C-19DFC12123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88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53C5-F219-4327-A3B0-2F63EF0BA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Катастрофа "Платформа </a:t>
            </a:r>
            <a:r>
              <a:rPr lang="de-DE" dirty="0"/>
              <a:t>Deepwater Horizon"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CB33B-95D4-4FB4-A612-9B0ABDE4B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427" y="4347713"/>
            <a:ext cx="3657600" cy="1247955"/>
          </a:xfrm>
        </p:spPr>
        <p:txBody>
          <a:bodyPr/>
          <a:lstStyle/>
          <a:p>
            <a:r>
              <a:rPr lang="uk-UA" dirty="0"/>
              <a:t>Виконала ст. 4 крсу ТЗНС</a:t>
            </a:r>
          </a:p>
          <a:p>
            <a:r>
              <a:rPr lang="uk-UA" dirty="0"/>
              <a:t>Морозова Дана</a:t>
            </a:r>
          </a:p>
        </p:txBody>
      </p:sp>
    </p:spTree>
    <p:extLst>
      <p:ext uri="{BB962C8B-B14F-4D97-AF65-F5344CB8AC3E}">
        <p14:creationId xmlns:p14="http://schemas.microsoft.com/office/powerpoint/2010/main" val="100552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8D5F-6F9A-4CD4-AE26-45B9C732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Питання</a:t>
            </a:r>
            <a:endParaRPr lang="de-D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C05051-6433-4085-B810-C8E0ECDC3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519" y="2638425"/>
            <a:ext cx="4652962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55DC-9D6E-4A85-BAFC-7ECE04E4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Вашу увагу</a:t>
            </a:r>
            <a:endParaRPr lang="de-D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F77D64-EF4D-4A79-A5B0-A1E44E706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467" y="2638425"/>
            <a:ext cx="4697066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3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A129-B207-4866-B272-E95BBC18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Вступ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EC8A-3C27-4F30-891E-B2F3CD73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2541917"/>
            <a:ext cx="9426026" cy="3198110"/>
          </a:xfrm>
        </p:spPr>
        <p:txBody>
          <a:bodyPr/>
          <a:lstStyle/>
          <a:p>
            <a:r>
              <a:rPr lang="ru-RU" dirty="0"/>
              <a:t>Платформа надглибокого буріння </a:t>
            </a:r>
            <a:r>
              <a:rPr lang="de-DE" dirty="0"/>
              <a:t>Deepwater Horizon </a:t>
            </a:r>
            <a:r>
              <a:rPr lang="ru-RU" dirty="0"/>
              <a:t>була побудована суднобудівною компанією </a:t>
            </a:r>
            <a:r>
              <a:rPr lang="de-DE" dirty="0"/>
              <a:t>Hundai Industries (</a:t>
            </a:r>
            <a:r>
              <a:rPr lang="ru-RU" dirty="0"/>
              <a:t>Південна Корея) на замовлення </a:t>
            </a:r>
            <a:r>
              <a:rPr lang="de-DE" dirty="0"/>
              <a:t>R&amp;B Falcon (Transocean Ltd.).</a:t>
            </a:r>
            <a:endParaRPr lang="uk-UA" dirty="0"/>
          </a:p>
          <a:p>
            <a:r>
              <a:rPr lang="ru-RU" dirty="0"/>
              <a:t>На воду ця платформа була спущена 2001 року, а через деякий час була здана в оренду британській нафтогазовій компанії British Petroleum (BP).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2CAC3-73A5-4542-82B9-F941F09A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282" y="3688088"/>
            <a:ext cx="4507572" cy="27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6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1FC1-4AF6-438D-A388-88EBA187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Події катастрофи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5D38-01B5-4EB1-BA14-D9235BCB8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20 </a:t>
            </a:r>
            <a:r>
              <a:rPr lang="uk-UA" dirty="0"/>
              <a:t>квітня 2010 року- Вибух;</a:t>
            </a:r>
          </a:p>
          <a:p>
            <a:r>
              <a:rPr lang="uk-UA" dirty="0"/>
              <a:t>35 годин тривала пожежа;</a:t>
            </a:r>
          </a:p>
          <a:p>
            <a:r>
              <a:rPr lang="ru-RU" dirty="0"/>
              <a:t>євакуаційні роботи та пошуки безвісти зниклих людей протягом 4 діб. 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87BD0-4944-4B71-9194-E8167B2CC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178" y="4139871"/>
            <a:ext cx="3738112" cy="24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2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48AA-DD86-4D63-A9A3-D6100C06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Інженерні аспекти 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34CE-C378-401C-BF4C-29CE19C2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Перед початком роботи головний технічний інженер попереджає, що платформа потребує техогляду;</a:t>
            </a:r>
          </a:p>
          <a:p>
            <a:r>
              <a:rPr lang="ru-RU" dirty="0"/>
              <a:t>також не перевірено міцність бетонного фундаменту;</a:t>
            </a:r>
          </a:p>
          <a:p>
            <a:r>
              <a:rPr lang="ru-RU" dirty="0"/>
              <a:t>за результатами випробування негативним тиском справна лише лінія глушення, але не сама труба;</a:t>
            </a:r>
          </a:p>
          <a:p>
            <a:r>
              <a:rPr lang="ru-RU" dirty="0"/>
              <a:t>лінія глушіння стримує витік бурового розчину, тому прийнято рішення про початок буріння.</a:t>
            </a:r>
          </a:p>
          <a:p>
            <a:endParaRPr lang="ru-RU" dirty="0"/>
          </a:p>
          <a:p>
            <a:endParaRPr lang="ru-RU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06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3668-A528-42EE-AC44-1F65A0B1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339970"/>
            <a:ext cx="7729728" cy="4400057"/>
          </a:xfrm>
        </p:spPr>
        <p:txBody>
          <a:bodyPr/>
          <a:lstStyle/>
          <a:p>
            <a:r>
              <a:rPr lang="ru-RU" dirty="0"/>
              <a:t>Тиск в самій трубі занадто високий;</a:t>
            </a:r>
          </a:p>
          <a:p>
            <a:r>
              <a:rPr lang="ru-RU" dirty="0"/>
              <a:t>лінія глушіння не справляється і трапляться витік газу та викид нафти;</a:t>
            </a:r>
          </a:p>
          <a:p>
            <a:r>
              <a:rPr lang="ru-RU" dirty="0"/>
              <a:t>відбувається вибух та починається пожежа.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1C954-2439-4831-964E-67F250FEF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64" y="2844125"/>
            <a:ext cx="6927011" cy="38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5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8647-6161-4476-911E-8CDF2F18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Наслідки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C10E2-9C46-4EC8-B4EE-2E8DF215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40634"/>
            <a:ext cx="7729728" cy="3399393"/>
          </a:xfrm>
        </p:spPr>
        <p:txBody>
          <a:bodyPr/>
          <a:lstStyle/>
          <a:p>
            <a:r>
              <a:rPr lang="ru-RU" dirty="0"/>
              <a:t>11 людей зникли безвісти;</a:t>
            </a:r>
          </a:p>
          <a:p>
            <a:r>
              <a:rPr lang="ru-RU" dirty="0"/>
              <a:t>17 людей отримали поранення, двоє з яких померли</a:t>
            </a:r>
            <a:r>
              <a:rPr lang="uk-UA" dirty="0"/>
              <a:t>;</a:t>
            </a:r>
          </a:p>
          <a:p>
            <a:r>
              <a:rPr lang="ru-RU" dirty="0"/>
              <a:t>вилилося близько 5 млн барелів нафти</a:t>
            </a:r>
            <a:r>
              <a:rPr lang="uk-UA" dirty="0"/>
              <a:t>;</a:t>
            </a:r>
          </a:p>
          <a:p>
            <a:r>
              <a:rPr lang="ru-RU" dirty="0"/>
              <a:t>площа нафтової плями становила 75 тисяч км²</a:t>
            </a:r>
            <a:r>
              <a:rPr lang="uk-UA" dirty="0"/>
              <a:t>;</a:t>
            </a:r>
          </a:p>
          <a:p>
            <a:r>
              <a:rPr lang="ru-RU" dirty="0"/>
              <a:t>підводний нафтовий шлейф розтягнувся на 35 км у довжину на глибині понад 1000 метрів.</a:t>
            </a:r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F971D-0AE9-4FF2-B3D1-C54E1A28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94" y="4395743"/>
            <a:ext cx="3525329" cy="23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CE85-B16A-4CA5-A86F-DD2D130F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Ліквідація наслідків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63D3-0C48-43C0-896E-73E2A49EA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Герметизація свердловини</a:t>
            </a:r>
            <a:r>
              <a:rPr lang="ru-RU" dirty="0"/>
              <a:t>;</a:t>
            </a:r>
            <a:endParaRPr lang="uk-UA" dirty="0"/>
          </a:p>
          <a:p>
            <a:r>
              <a:rPr lang="uk-UA" dirty="0"/>
              <a:t>розпилення диспергентів</a:t>
            </a:r>
            <a:r>
              <a:rPr lang="ru-RU" dirty="0"/>
              <a:t>;</a:t>
            </a:r>
            <a:endParaRPr lang="uk-UA" dirty="0"/>
          </a:p>
          <a:p>
            <a:r>
              <a:rPr lang="uk-UA" dirty="0"/>
              <a:t>встановлено бонові загородження</a:t>
            </a:r>
            <a:r>
              <a:rPr lang="ru-RU" dirty="0"/>
              <a:t>;</a:t>
            </a:r>
            <a:endParaRPr lang="uk-UA" dirty="0"/>
          </a:p>
          <a:p>
            <a:r>
              <a:rPr lang="uk-UA" dirty="0"/>
              <a:t>застосовувався механічний збір нафти</a:t>
            </a:r>
            <a:r>
              <a:rPr lang="ru-RU" dirty="0"/>
              <a:t>;</a:t>
            </a:r>
          </a:p>
          <a:p>
            <a:r>
              <a:rPr lang="uk-UA" dirty="0"/>
              <a:t>випалювання нафтових плям.</a:t>
            </a:r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43210-321B-4FFC-A149-EC83063EE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60" y="3615186"/>
            <a:ext cx="4612257" cy="30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E17E-60A5-4018-BD02-3CDDABBC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Розслідування інциденту</a:t>
            </a:r>
            <a:br>
              <a:rPr lang="ru-RU" dirty="0"/>
            </a:br>
            <a:r>
              <a:rPr lang="ru-RU" dirty="0"/>
              <a:t>причини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9D4F-67C2-49C4-AD35-D5D60AFD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63638"/>
            <a:ext cx="7729728" cy="3376389"/>
          </a:xfrm>
        </p:spPr>
        <p:txBody>
          <a:bodyPr/>
          <a:lstStyle/>
          <a:p>
            <a:r>
              <a:rPr lang="uk-UA" dirty="0"/>
              <a:t>Помилки робочого персоналу</a:t>
            </a:r>
            <a:r>
              <a:rPr lang="ru-RU" dirty="0"/>
              <a:t>;</a:t>
            </a:r>
            <a:endParaRPr lang="uk-UA" dirty="0"/>
          </a:p>
          <a:p>
            <a:r>
              <a:rPr lang="uk-UA" dirty="0"/>
              <a:t>технічні несправності</a:t>
            </a:r>
            <a:r>
              <a:rPr lang="ru-RU" dirty="0"/>
              <a:t>; </a:t>
            </a:r>
          </a:p>
          <a:p>
            <a:r>
              <a:rPr lang="uk-UA" dirty="0"/>
              <a:t>похибки конструкції нафтової платформи</a:t>
            </a:r>
            <a:r>
              <a:rPr lang="ru-RU" dirty="0"/>
              <a:t>;</a:t>
            </a:r>
          </a:p>
          <a:p>
            <a:r>
              <a:rPr lang="ru-RU" dirty="0"/>
              <a:t>зневага до норм безпеки для скорочення витрат на розробку свердловини.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D7282-A2FB-4A71-B8FC-C500735B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744" y="4124346"/>
            <a:ext cx="3922373" cy="26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1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6667-7C77-4599-9AA4-FF09DF9E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Наслідки для екології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39A66-AA29-441B-A618-4E87D4FD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Акваторія була на одну третину закрита для промислу;</a:t>
            </a:r>
          </a:p>
          <a:p>
            <a:r>
              <a:rPr lang="ru-RU" dirty="0"/>
              <a:t>введена практично повна заборона на риболовлю;</a:t>
            </a:r>
          </a:p>
          <a:p>
            <a:r>
              <a:rPr lang="ru-RU" dirty="0"/>
              <a:t>1100 миль узбережжя було забруднено;</a:t>
            </a:r>
          </a:p>
          <a:p>
            <a:r>
              <a:rPr lang="ru-RU" dirty="0"/>
              <a:t>знайдено безліч померлих тварин та птахів;</a:t>
            </a:r>
          </a:p>
          <a:p>
            <a:r>
              <a:rPr lang="uk-UA" dirty="0"/>
              <a:t>тропічні коралові рифи зазнали колосальної шкоди;</a:t>
            </a:r>
          </a:p>
          <a:p>
            <a:r>
              <a:rPr lang="ru-RU" dirty="0"/>
              <a:t>на сьогоднішній день Мексиканська затока практично повністю оговталася від збитків.</a:t>
            </a:r>
          </a:p>
          <a:p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BC260-3E7D-4674-8414-8F3B5623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25" y="3739148"/>
            <a:ext cx="3594340" cy="28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1364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314</Words>
  <Application>Microsoft Office PowerPoint</Application>
  <PresentationFormat>Breitbild</PresentationFormat>
  <Paragraphs>45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Parcel</vt:lpstr>
      <vt:lpstr>Катастрофа "Платформа Deepwater Horizon"</vt:lpstr>
      <vt:lpstr>Вступ</vt:lpstr>
      <vt:lpstr>Події катастрофи</vt:lpstr>
      <vt:lpstr>Інженерні аспекти </vt:lpstr>
      <vt:lpstr>PowerPoint-Präsentation</vt:lpstr>
      <vt:lpstr>Наслідки</vt:lpstr>
      <vt:lpstr>Ліквідація наслідків</vt:lpstr>
      <vt:lpstr>Розслідування інциденту причини</vt:lpstr>
      <vt:lpstr>Наслідки для екології</vt:lpstr>
      <vt:lpstr>Питання</vt:lpstr>
      <vt:lpstr>Дякую за Вашу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Катастрофа "Платформа Deepwater Horizon"</dc:title>
  <dc:creator>Dana</dc:creator>
  <cp:lastModifiedBy>danamorozova027@gmail.com</cp:lastModifiedBy>
  <cp:revision>16</cp:revision>
  <dcterms:created xsi:type="dcterms:W3CDTF">2024-02-27T21:48:54Z</dcterms:created>
  <dcterms:modified xsi:type="dcterms:W3CDTF">2024-03-05T00:27:33Z</dcterms:modified>
</cp:coreProperties>
</file>