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57" r:id="rId5"/>
    <p:sldId id="266" r:id="rId6"/>
    <p:sldId id="263" r:id="rId7"/>
    <p:sldId id="267" r:id="rId8"/>
    <p:sldId id="264" r:id="rId9"/>
    <p:sldId id="268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38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46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47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05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95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7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59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1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30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A017D-0FEF-4C8E-AF0D-394C27C39053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6ED62-C4CA-4F3F-9F58-0CD69E1EC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55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sevier.com/journals/international-journal-for-parasitology/0020-7519/guide-for-authors" TargetMode="External"/><Relationship Id="rId2" Type="http://schemas.openxmlformats.org/officeDocument/2006/relationships/hyperlink" Target="http://open.mendeley.com/use-citation-style/international-journal-for-parasitolog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deley-desktop.en.uptodown.com/windows/download/3393956" TargetMode="External"/><Relationship Id="rId7" Type="http://schemas.openxmlformats.org/officeDocument/2006/relationships/hyperlink" Target="https://lit-review.ru/guides/Mendeley_guide.pdf" TargetMode="External"/><Relationship Id="rId2" Type="http://schemas.openxmlformats.org/officeDocument/2006/relationships/hyperlink" Target="http://www.mendele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zotero.org/" TargetMode="External"/><Relationship Id="rId5" Type="http://schemas.openxmlformats.org/officeDocument/2006/relationships/hyperlink" Target="http://endnote.com/" TargetMode="External"/><Relationship Id="rId4" Type="http://schemas.openxmlformats.org/officeDocument/2006/relationships/hyperlink" Target="https://www.mendeley.com/autoupdates/installers/previe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pus.com/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searchgate.net/" TargetMode="External"/><Relationship Id="rId4" Type="http://schemas.openxmlformats.org/officeDocument/2006/relationships/hyperlink" Target="https://orcid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2775" y="-61348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b="1" dirty="0" err="1"/>
              <a:t>Бібліографічні</a:t>
            </a:r>
            <a:r>
              <a:rPr lang="ru-RU" sz="4800" b="1" dirty="0"/>
              <a:t> </a:t>
            </a:r>
            <a:r>
              <a:rPr lang="ru-RU" sz="4800" b="1" dirty="0" err="1"/>
              <a:t>менеджери</a:t>
            </a:r>
            <a:endParaRPr lang="ru-RU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2707"/>
            <a:ext cx="3179314" cy="1516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4" descr="http://lib.zsmu.edu.ua/upload/intext/endnot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http://lib.zsmu.edu.ua/upload/intext/endnote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89955"/>
            <a:ext cx="3179314" cy="1523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037" y="5308141"/>
            <a:ext cx="3650307" cy="150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037" y="3712707"/>
            <a:ext cx="3650307" cy="1516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0202" y="1129863"/>
            <a:ext cx="7514973" cy="2562299"/>
          </a:xfrm>
        </p:spPr>
        <p:txBody>
          <a:bodyPr>
            <a:normAutofit fontScale="85000" lnSpcReduction="20000"/>
          </a:bodyPr>
          <a:lstStyle/>
          <a:p>
            <a:r>
              <a:rPr lang="uk-UA" dirty="0" err="1">
                <a:solidFill>
                  <a:schemeClr val="tx1"/>
                </a:solidFill>
              </a:rPr>
              <a:t>Габілітований</a:t>
            </a:r>
            <a:r>
              <a:rPr lang="uk-UA" dirty="0">
                <a:solidFill>
                  <a:schemeClr val="tx1"/>
                </a:solidFill>
              </a:rPr>
              <a:t> доктор, доктор біологічних наук</a:t>
            </a:r>
          </a:p>
          <a:p>
            <a:r>
              <a:rPr lang="uk-UA" b="1" u="sng" dirty="0" err="1">
                <a:solidFill>
                  <a:schemeClr val="tx1"/>
                </a:solidFill>
              </a:rPr>
              <a:t>Сарабєєв</a:t>
            </a:r>
            <a:r>
              <a:rPr lang="uk-UA" b="1" u="sng" dirty="0">
                <a:solidFill>
                  <a:schemeClr val="tx1"/>
                </a:solidFill>
              </a:rPr>
              <a:t> Володимир Леонідович</a:t>
            </a:r>
          </a:p>
          <a:p>
            <a:r>
              <a:rPr lang="uk-UA" dirty="0">
                <a:solidFill>
                  <a:schemeClr val="tx1"/>
                </a:solidFill>
              </a:rPr>
              <a:t>Запорізький національний </a:t>
            </a:r>
          </a:p>
          <a:p>
            <a:r>
              <a:rPr lang="uk-UA" dirty="0">
                <a:solidFill>
                  <a:schemeClr val="tx1"/>
                </a:solidFill>
              </a:rPr>
              <a:t>університет</a:t>
            </a:r>
          </a:p>
          <a:p>
            <a:r>
              <a:rPr lang="uk-UA" dirty="0">
                <a:solidFill>
                  <a:schemeClr val="tx1"/>
                </a:solidFill>
              </a:rPr>
              <a:t>Інститут паразитології </a:t>
            </a:r>
          </a:p>
          <a:p>
            <a:r>
              <a:rPr lang="uk-UA" dirty="0">
                <a:solidFill>
                  <a:schemeClr val="tx1"/>
                </a:solidFill>
              </a:rPr>
              <a:t>Словацької академії наук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297" y="2036401"/>
            <a:ext cx="1655761" cy="165576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8264" y="1800914"/>
            <a:ext cx="1959428" cy="19060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6202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967808"/>
            <a:ext cx="7886700" cy="994172"/>
          </a:xfrm>
        </p:spPr>
        <p:txBody>
          <a:bodyPr/>
          <a:lstStyle/>
          <a:p>
            <a:pPr algn="ctr"/>
            <a:r>
              <a:rPr lang="uk-UA" sz="3600" dirty="0"/>
              <a:t>Дякую</a:t>
            </a:r>
            <a:r>
              <a:rPr lang="uk-UA" dirty="0"/>
              <a:t> за увагу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0529" t="7870" r="10776" b="7981"/>
          <a:stretch/>
        </p:blipFill>
        <p:spPr>
          <a:xfrm>
            <a:off x="1839687" y="1961980"/>
            <a:ext cx="5388428" cy="40045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682" y="970974"/>
            <a:ext cx="1241821" cy="12418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8115" y="967808"/>
            <a:ext cx="1469571" cy="1429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 rot="19341162">
            <a:off x="-252252" y="3847280"/>
            <a:ext cx="256192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5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Питання?</a:t>
            </a:r>
            <a:endParaRPr lang="en-US" sz="45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9341162">
            <a:off x="6487883" y="3571857"/>
            <a:ext cx="286482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Questions</a:t>
            </a:r>
            <a:r>
              <a:rPr lang="uk-UA" sz="4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?</a:t>
            </a:r>
            <a:endParaRPr lang="en-US" sz="45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83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56" y="11663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таке</a:t>
            </a:r>
            <a:r>
              <a:rPr lang="ru-RU" b="1" dirty="0"/>
              <a:t> </a:t>
            </a:r>
            <a:r>
              <a:rPr lang="ru-RU" b="1" dirty="0" err="1"/>
              <a:t>бібліографічний</a:t>
            </a:r>
            <a:r>
              <a:rPr lang="ru-RU" b="1" dirty="0"/>
              <a:t> менеджер?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184576"/>
          </a:xfrm>
        </p:spPr>
        <p:txBody>
          <a:bodyPr>
            <a:noAutofit/>
          </a:bodyPr>
          <a:lstStyle/>
          <a:p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програма</a:t>
            </a:r>
            <a:r>
              <a:rPr lang="ru-RU" sz="2200" dirty="0"/>
              <a:t>, </a:t>
            </a:r>
            <a:r>
              <a:rPr lang="ru-RU" sz="2200" dirty="0" err="1"/>
              <a:t>розроблена</a:t>
            </a:r>
            <a:r>
              <a:rPr lang="ru-RU" sz="2200" dirty="0"/>
              <a:t> для </a:t>
            </a:r>
            <a:r>
              <a:rPr lang="ru-RU" sz="2200" dirty="0" err="1"/>
              <a:t>зберігання</a:t>
            </a:r>
            <a:r>
              <a:rPr lang="ru-RU" sz="2200" dirty="0"/>
              <a:t> </a:t>
            </a:r>
            <a:r>
              <a:rPr lang="ru-RU" sz="2200" dirty="0" err="1"/>
              <a:t>бібліографічних</a:t>
            </a:r>
            <a:r>
              <a:rPr lang="ru-RU" sz="2200" dirty="0"/>
              <a:t> </a:t>
            </a:r>
            <a:r>
              <a:rPr lang="ru-RU" sz="2200" dirty="0" err="1"/>
              <a:t>даних</a:t>
            </a:r>
            <a:r>
              <a:rPr lang="ru-RU" sz="2200" dirty="0"/>
              <a:t>, </a:t>
            </a:r>
            <a:r>
              <a:rPr lang="ru-RU" sz="2200" dirty="0" err="1"/>
              <a:t>повнотекстових</a:t>
            </a:r>
            <a:r>
              <a:rPr lang="ru-RU" sz="2200" dirty="0"/>
              <a:t> </a:t>
            </a:r>
            <a:r>
              <a:rPr lang="ru-RU" sz="2200" dirty="0" err="1"/>
              <a:t>публікацій</a:t>
            </a:r>
            <a:r>
              <a:rPr lang="ru-RU" sz="2200" dirty="0"/>
              <a:t>, </a:t>
            </a:r>
            <a:r>
              <a:rPr lang="ru-RU" sz="2200" dirty="0" err="1"/>
              <a:t>оформлення</a:t>
            </a:r>
            <a:r>
              <a:rPr lang="ru-RU" sz="2200" dirty="0"/>
              <a:t> </a:t>
            </a:r>
            <a:r>
              <a:rPr lang="ru-RU" sz="2200" dirty="0" err="1"/>
              <a:t>посилань</a:t>
            </a:r>
            <a:r>
              <a:rPr lang="ru-RU" sz="2200" dirty="0"/>
              <a:t> та </a:t>
            </a:r>
            <a:r>
              <a:rPr lang="ru-RU" sz="2200" dirty="0" err="1"/>
              <a:t>списків</a:t>
            </a:r>
            <a:r>
              <a:rPr lang="ru-RU" sz="2200" dirty="0"/>
              <a:t> </a:t>
            </a:r>
            <a:r>
              <a:rPr lang="ru-RU" sz="2200" dirty="0" err="1"/>
              <a:t>літератури</a:t>
            </a:r>
            <a:r>
              <a:rPr lang="ru-RU" sz="2200" dirty="0"/>
              <a:t> </a:t>
            </a:r>
          </a:p>
          <a:p>
            <a:pPr marL="0" indent="0">
              <a:buNone/>
            </a:pPr>
            <a:r>
              <a:rPr lang="ru-RU" sz="2200" b="1" i="1" dirty="0" err="1"/>
              <a:t>Можливост</a:t>
            </a:r>
            <a:r>
              <a:rPr lang="uk-UA" sz="2200" b="1" i="1" dirty="0"/>
              <a:t>і:</a:t>
            </a:r>
          </a:p>
          <a:p>
            <a:r>
              <a:rPr lang="ru-RU" sz="2200" dirty="0" err="1"/>
              <a:t>Сортування</a:t>
            </a:r>
            <a:r>
              <a:rPr lang="ru-RU" sz="2200" dirty="0"/>
              <a:t> </a:t>
            </a:r>
            <a:r>
              <a:rPr lang="ru-RU" sz="2200" dirty="0" err="1"/>
              <a:t>зібраних</a:t>
            </a:r>
            <a:r>
              <a:rPr lang="ru-RU" sz="2200" dirty="0"/>
              <a:t> </a:t>
            </a:r>
            <a:r>
              <a:rPr lang="ru-RU" sz="2200" dirty="0" err="1"/>
              <a:t>посилань</a:t>
            </a:r>
            <a:r>
              <a:rPr lang="ru-RU" sz="2200" dirty="0"/>
              <a:t> за </a:t>
            </a:r>
            <a:r>
              <a:rPr lang="ru-RU" sz="2200" dirty="0" err="1"/>
              <a:t>різними</a:t>
            </a:r>
            <a:r>
              <a:rPr lang="ru-RU" sz="2200" dirty="0"/>
              <a:t> </a:t>
            </a:r>
            <a:r>
              <a:rPr lang="ru-RU" sz="2200" dirty="0" err="1"/>
              <a:t>критеріями</a:t>
            </a:r>
            <a:r>
              <a:rPr lang="ru-RU" sz="2200" dirty="0"/>
              <a:t>  - автор, дата </a:t>
            </a:r>
            <a:r>
              <a:rPr lang="ru-RU" sz="2200" dirty="0" err="1"/>
              <a:t>публікації</a:t>
            </a:r>
            <a:r>
              <a:rPr lang="ru-RU" sz="2200" dirty="0"/>
              <a:t>, </a:t>
            </a:r>
            <a:r>
              <a:rPr lang="ru-RU" sz="2200" dirty="0" err="1"/>
              <a:t>ключові</a:t>
            </a:r>
            <a:r>
              <a:rPr lang="ru-RU" sz="2200" dirty="0"/>
              <a:t> слова та </a:t>
            </a:r>
            <a:r>
              <a:rPr lang="ru-RU" sz="2200" dirty="0" err="1"/>
              <a:t>ін</a:t>
            </a:r>
            <a:r>
              <a:rPr lang="ru-RU" sz="2200" dirty="0"/>
              <a:t>.</a:t>
            </a:r>
          </a:p>
          <a:p>
            <a:r>
              <a:rPr lang="ru-RU" sz="2200" dirty="0" err="1"/>
              <a:t>Створення</a:t>
            </a:r>
            <a:r>
              <a:rPr lang="ru-RU" sz="2200" dirty="0"/>
              <a:t> </a:t>
            </a:r>
            <a:r>
              <a:rPr lang="ru-RU" sz="2200" dirty="0" err="1"/>
              <a:t>бібліографії</a:t>
            </a:r>
            <a:r>
              <a:rPr lang="ru-RU" sz="2200" dirty="0"/>
              <a:t> за </a:t>
            </a:r>
            <a:r>
              <a:rPr lang="ru-RU" sz="2200" dirty="0" err="1"/>
              <a:t>різними</a:t>
            </a:r>
            <a:r>
              <a:rPr lang="ru-RU" sz="2200" dirty="0"/>
              <a:t> стилями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бібліографічними</a:t>
            </a:r>
            <a:r>
              <a:rPr lang="ru-RU" sz="2200" dirty="0"/>
              <a:t> стандартами. </a:t>
            </a:r>
            <a:endParaRPr lang="en-GB" sz="2200" dirty="0"/>
          </a:p>
          <a:p>
            <a:pPr marL="0" indent="0">
              <a:buNone/>
            </a:pPr>
            <a:r>
              <a:rPr lang="ru-RU" sz="2200" b="1" i="1" dirty="0" err="1"/>
              <a:t>Переваги</a:t>
            </a:r>
            <a:r>
              <a:rPr lang="ru-RU" sz="2200" b="1" i="1" dirty="0"/>
              <a:t> </a:t>
            </a:r>
            <a:r>
              <a:rPr lang="ru-RU" sz="2200" b="1" i="1" dirty="0" err="1"/>
              <a:t>бібліографічних</a:t>
            </a:r>
            <a:r>
              <a:rPr lang="ru-RU" sz="2200" b="1" i="1" dirty="0"/>
              <a:t> </a:t>
            </a:r>
            <a:r>
              <a:rPr lang="ru-RU" sz="2200" b="1" i="1" dirty="0" err="1"/>
              <a:t>менеджерів</a:t>
            </a:r>
            <a:r>
              <a:rPr lang="ru-RU" sz="2200" dirty="0"/>
              <a:t>:</a:t>
            </a:r>
          </a:p>
          <a:p>
            <a:r>
              <a:rPr lang="ru-RU" sz="2200" dirty="0" err="1"/>
              <a:t>адаптованість</a:t>
            </a:r>
            <a:r>
              <a:rPr lang="ru-RU" sz="2200" dirty="0"/>
              <a:t> </a:t>
            </a:r>
            <a:r>
              <a:rPr lang="ru-RU" sz="2200" dirty="0" err="1"/>
              <a:t>під</a:t>
            </a:r>
            <a:r>
              <a:rPr lang="ru-RU" sz="2200" dirty="0"/>
              <a:t> </a:t>
            </a:r>
            <a:r>
              <a:rPr lang="ru-RU" sz="2200" dirty="0" err="1"/>
              <a:t>різні</a:t>
            </a:r>
            <a:r>
              <a:rPr lang="ru-RU" sz="2200" dirty="0"/>
              <a:t> потреби </a:t>
            </a:r>
            <a:r>
              <a:rPr lang="ru-RU" sz="2200" dirty="0" err="1"/>
              <a:t>наукових</a:t>
            </a:r>
            <a:r>
              <a:rPr lang="ru-RU" sz="2200" dirty="0"/>
              <a:t> </a:t>
            </a:r>
            <a:r>
              <a:rPr lang="ru-RU" sz="2200" dirty="0" err="1"/>
              <a:t>дисциплін</a:t>
            </a:r>
            <a:r>
              <a:rPr lang="ru-RU" sz="2200" dirty="0"/>
              <a:t>;</a:t>
            </a:r>
          </a:p>
          <a:p>
            <a:r>
              <a:rPr lang="ru-RU" sz="2200" dirty="0" err="1"/>
              <a:t>інтеграція</a:t>
            </a:r>
            <a:r>
              <a:rPr lang="ru-RU" sz="2200" dirty="0"/>
              <a:t> з базами </a:t>
            </a:r>
            <a:r>
              <a:rPr lang="ru-RU" sz="2200" dirty="0" err="1"/>
              <a:t>даних</a:t>
            </a:r>
            <a:r>
              <a:rPr lang="ru-RU" sz="2200" dirty="0"/>
              <a:t> </a:t>
            </a:r>
            <a:r>
              <a:rPr lang="ru-RU" sz="2200" dirty="0" err="1"/>
              <a:t>наукової</a:t>
            </a:r>
            <a:r>
              <a:rPr lang="ru-RU" sz="2200" dirty="0"/>
              <a:t> </a:t>
            </a:r>
            <a:r>
              <a:rPr lang="ru-RU" sz="2200" dirty="0" err="1"/>
              <a:t>періодики</a:t>
            </a:r>
            <a:r>
              <a:rPr lang="ru-RU" sz="2200" dirty="0"/>
              <a:t>;</a:t>
            </a:r>
          </a:p>
          <a:p>
            <a:r>
              <a:rPr lang="ru-RU" sz="2200" dirty="0" err="1"/>
              <a:t>багатофункціональність</a:t>
            </a:r>
            <a:r>
              <a:rPr lang="ru-RU" sz="2200" dirty="0"/>
              <a:t>: </a:t>
            </a:r>
            <a:r>
              <a:rPr lang="ru-RU" sz="2200" dirty="0" err="1"/>
              <a:t>збереження</a:t>
            </a:r>
            <a:r>
              <a:rPr lang="ru-RU" sz="2200" dirty="0"/>
              <a:t>, </a:t>
            </a:r>
            <a:r>
              <a:rPr lang="ru-RU" sz="2200" dirty="0" err="1"/>
              <a:t>систематизація</a:t>
            </a:r>
            <a:r>
              <a:rPr lang="ru-RU" sz="2200" dirty="0"/>
              <a:t>, </a:t>
            </a:r>
            <a:r>
              <a:rPr lang="ru-RU" sz="2200" dirty="0" err="1"/>
              <a:t>пошук</a:t>
            </a:r>
            <a:r>
              <a:rPr lang="ru-RU" sz="2200" dirty="0"/>
              <a:t> </a:t>
            </a:r>
            <a:r>
              <a:rPr lang="ru-RU" sz="2200" dirty="0" err="1"/>
              <a:t>всередині</a:t>
            </a:r>
            <a:r>
              <a:rPr lang="ru-RU" sz="2200" dirty="0"/>
              <a:t> </a:t>
            </a:r>
            <a:r>
              <a:rPr lang="ru-RU" sz="2200" dirty="0" err="1"/>
              <a:t>колекцій</a:t>
            </a:r>
            <a:r>
              <a:rPr lang="ru-RU" sz="2200" dirty="0"/>
              <a:t>, </a:t>
            </a:r>
            <a:r>
              <a:rPr lang="ru-RU" sz="2200" dirty="0" err="1"/>
              <a:t>цитування</a:t>
            </a:r>
            <a:r>
              <a:rPr lang="ru-RU" sz="2200" dirty="0"/>
              <a:t>, </a:t>
            </a:r>
            <a:r>
              <a:rPr lang="ru-RU" sz="2200" dirty="0" err="1"/>
              <a:t>спільна</a:t>
            </a:r>
            <a:r>
              <a:rPr lang="ru-RU" sz="2200" dirty="0"/>
              <a:t> робота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5825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Витяг з інструкції для авторів журналу </a:t>
            </a:r>
            <a:r>
              <a:rPr lang="en-GB" dirty="0"/>
              <a:t>International Journal for Parasitology</a:t>
            </a:r>
            <a:r>
              <a:rPr lang="uk-UA" dirty="0"/>
              <a:t> (</a:t>
            </a:r>
            <a:r>
              <a:rPr lang="en-GB" dirty="0"/>
              <a:t>Q1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of Mendeley Desktop can easily install the reference style for this journal by clicking the following link:</a:t>
            </a:r>
            <a:br>
              <a:rPr lang="en-US" dirty="0"/>
            </a:br>
            <a:r>
              <a:rPr lang="en-US" dirty="0">
                <a:hlinkClick r:id="rId2"/>
              </a:rPr>
              <a:t>http://open.mendeley.com/use-citation-style/international-journal-for-parasitology</a:t>
            </a:r>
            <a:br>
              <a:rPr lang="en-US" dirty="0"/>
            </a:br>
            <a:r>
              <a:rPr lang="en-US" dirty="0"/>
              <a:t>When preparing your manuscript, you will then be able to select this style using the Mendeley plug-ins for Microsoft Word or </a:t>
            </a:r>
            <a:r>
              <a:rPr lang="en-US" dirty="0" err="1"/>
              <a:t>LibreOffice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72956" y="602128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https://www.elsevier.com/journals/international-journal-for-parasitology/0020-7519/guide-for-authors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63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3" y="206151"/>
            <a:ext cx="8988552" cy="54900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Звідкіля завантажити?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1799" y="1324026"/>
            <a:ext cx="8634476" cy="462525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en-US" dirty="0" err="1"/>
              <a:t>Mendeley</a:t>
            </a:r>
            <a:r>
              <a:rPr lang="en-US" dirty="0"/>
              <a:t> Reference Manager</a:t>
            </a:r>
            <a:r>
              <a:rPr lang="uk-UA" dirty="0"/>
              <a:t> </a:t>
            </a:r>
            <a:r>
              <a:rPr lang="en-US" dirty="0">
                <a:hlinkClick r:id="rId2"/>
              </a:rPr>
              <a:t>http://www.mendeley.com/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uk-UA" dirty="0"/>
              <a:t>     або </a:t>
            </a:r>
            <a:r>
              <a:rPr lang="en-US" dirty="0" err="1"/>
              <a:t>Mendeley</a:t>
            </a:r>
            <a:r>
              <a:rPr lang="en-US" dirty="0"/>
              <a:t> Desktop (</a:t>
            </a:r>
            <a:r>
              <a:rPr lang="uk-UA" dirty="0"/>
              <a:t>попередня версія</a:t>
            </a:r>
            <a:r>
              <a:rPr lang="en-US" dirty="0"/>
              <a:t>)</a:t>
            </a:r>
            <a:r>
              <a:rPr lang="uk-UA" dirty="0"/>
              <a:t> </a:t>
            </a:r>
            <a:r>
              <a:rPr lang="en-US" sz="2200" dirty="0">
                <a:hlinkClick r:id="rId3"/>
              </a:rPr>
              <a:t>https://mendeley-desktop.en.uptodown.com/windows/download/3393956</a:t>
            </a:r>
            <a:r>
              <a:rPr lang="uk-UA" sz="2200" dirty="0"/>
              <a:t> </a:t>
            </a:r>
            <a:endParaRPr lang="en-GB" sz="2200" dirty="0"/>
          </a:p>
          <a:p>
            <a:pPr marL="0" indent="0">
              <a:buNone/>
            </a:pPr>
            <a:r>
              <a:rPr lang="uk-UA" dirty="0"/>
              <a:t>Або </a:t>
            </a:r>
          </a:p>
          <a:p>
            <a:pPr marL="0" indent="0">
              <a:buNone/>
            </a:pPr>
            <a:r>
              <a:rPr lang="en-GB" sz="2600" dirty="0">
                <a:hlinkClick r:id="rId4"/>
              </a:rPr>
              <a:t>https://www.mendeley.com/autoupdates/installers/preview</a:t>
            </a:r>
            <a:r>
              <a:rPr lang="uk-UA" sz="2600" dirty="0"/>
              <a:t> </a:t>
            </a:r>
          </a:p>
          <a:p>
            <a:pPr marL="457200" indent="-457200">
              <a:buFontTx/>
              <a:buChar char="-"/>
            </a:pPr>
            <a:r>
              <a:rPr lang="en-US" dirty="0"/>
              <a:t>EndNote </a:t>
            </a:r>
            <a:r>
              <a:rPr lang="en-US" dirty="0">
                <a:hlinkClick r:id="rId5"/>
              </a:rPr>
              <a:t>http://endnote.com/</a:t>
            </a:r>
            <a:r>
              <a:rPr lang="en-US" dirty="0"/>
              <a:t> </a:t>
            </a:r>
            <a:endParaRPr lang="uk-UA" dirty="0"/>
          </a:p>
          <a:p>
            <a:pPr marL="457200" indent="-457200">
              <a:buFontTx/>
              <a:buChar char="-"/>
            </a:pPr>
            <a:r>
              <a:rPr lang="en-GB" dirty="0" err="1"/>
              <a:t>Zotero</a:t>
            </a:r>
            <a:r>
              <a:rPr lang="en-GB" dirty="0"/>
              <a:t> </a:t>
            </a:r>
            <a:r>
              <a:rPr lang="en-GB" dirty="0">
                <a:hlinkClick r:id="rId6"/>
              </a:rPr>
              <a:t>https://www.zotero.org/</a:t>
            </a:r>
            <a:endParaRPr lang="en-GB" dirty="0"/>
          </a:p>
          <a:p>
            <a:pPr marL="457200" indent="-457200">
              <a:buFontTx/>
              <a:buChar char="-"/>
            </a:pPr>
            <a:r>
              <a:rPr lang="uk-UA" dirty="0"/>
              <a:t>П</a:t>
            </a:r>
            <a:r>
              <a:rPr lang="ru-RU" dirty="0" err="1"/>
              <a:t>осібник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en-US" dirty="0"/>
              <a:t>Mendeley </a:t>
            </a:r>
            <a:r>
              <a:rPr lang="en-GB" dirty="0">
                <a:hlinkClick r:id="rId7"/>
              </a:rPr>
              <a:t>https://lit-review.ru/guides/Mendeley_guide.pdf</a:t>
            </a:r>
            <a:r>
              <a:rPr lang="en-GB" dirty="0"/>
              <a:t> </a:t>
            </a:r>
            <a:endParaRPr lang="ru-RU" dirty="0"/>
          </a:p>
          <a:p>
            <a:pPr marL="457200" indent="-4572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4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77281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Вступ</a:t>
            </a:r>
            <a:endParaRPr lang="ru-RU" dirty="0"/>
          </a:p>
          <a:p>
            <a:r>
              <a:rPr lang="ru-RU" dirty="0"/>
              <a:t>01. </a:t>
            </a:r>
            <a:r>
              <a:rPr lang="ru-RU" dirty="0" err="1"/>
              <a:t>Інтерфейс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столу</a:t>
            </a:r>
          </a:p>
          <a:p>
            <a:r>
              <a:rPr lang="ru-RU" dirty="0"/>
              <a:t>02. </a:t>
            </a:r>
            <a:r>
              <a:rPr lang="ru-RU" dirty="0" err="1"/>
              <a:t>Додавання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endParaRPr lang="ru-RU" dirty="0"/>
          </a:p>
          <a:p>
            <a:r>
              <a:rPr lang="ru-RU" dirty="0"/>
              <a:t>03.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endParaRPr lang="ru-RU" dirty="0"/>
          </a:p>
          <a:p>
            <a:r>
              <a:rPr lang="ru-RU" dirty="0"/>
              <a:t>04. Прочитайте, </a:t>
            </a:r>
            <a:r>
              <a:rPr lang="ru-RU" dirty="0" err="1"/>
              <a:t>виділіть</a:t>
            </a:r>
            <a:r>
              <a:rPr lang="ru-RU" dirty="0"/>
              <a:t> і додайте </a:t>
            </a:r>
            <a:r>
              <a:rPr lang="ru-RU" dirty="0" err="1"/>
              <a:t>примітки</a:t>
            </a:r>
            <a:endParaRPr lang="ru-RU" dirty="0"/>
          </a:p>
          <a:p>
            <a:r>
              <a:rPr lang="ru-RU" dirty="0"/>
              <a:t>05. </a:t>
            </a:r>
            <a:r>
              <a:rPr lang="ru-RU" dirty="0" err="1"/>
              <a:t>Знайдіть</a:t>
            </a:r>
            <a:r>
              <a:rPr lang="ru-RU" dirty="0"/>
              <a:t> та </a:t>
            </a:r>
            <a:r>
              <a:rPr lang="ru-RU" dirty="0" err="1"/>
              <a:t>імпортуйте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endParaRPr lang="ru-RU" dirty="0"/>
          </a:p>
          <a:p>
            <a:r>
              <a:rPr lang="ru-RU" dirty="0"/>
              <a:t>06. </a:t>
            </a:r>
            <a:r>
              <a:rPr lang="ru-RU" dirty="0" err="1"/>
              <a:t>Написання</a:t>
            </a:r>
            <a:r>
              <a:rPr lang="ru-RU" dirty="0"/>
              <a:t> та </a:t>
            </a:r>
            <a:r>
              <a:rPr lang="ru-RU" dirty="0" err="1"/>
              <a:t>цитування</a:t>
            </a:r>
            <a:endParaRPr lang="ru-RU" dirty="0"/>
          </a:p>
          <a:p>
            <a:r>
              <a:rPr lang="ru-RU" dirty="0"/>
              <a:t>07. Як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синхронізація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2225" t="1" b="-15385"/>
          <a:stretch/>
        </p:blipFill>
        <p:spPr>
          <a:xfrm>
            <a:off x="647049" y="116632"/>
            <a:ext cx="7849901" cy="1339552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90512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332656"/>
            <a:ext cx="8712968" cy="883956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Бібліографічний</a:t>
            </a:r>
            <a:r>
              <a:rPr lang="ru-RU" b="1" dirty="0"/>
              <a:t> менеджер </a:t>
            </a:r>
            <a:r>
              <a:rPr lang="en-US" b="1" dirty="0" err="1"/>
              <a:t>Mendeley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4722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/>
              <a:t>Для </a:t>
            </a:r>
            <a:r>
              <a:rPr lang="ru-RU" dirty="0" err="1"/>
              <a:t>отримання</a:t>
            </a:r>
            <a:r>
              <a:rPr lang="ru-RU" dirty="0"/>
              <a:t> доступу до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обліковий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 Mendeley. </a:t>
            </a:r>
          </a:p>
          <a:p>
            <a:r>
              <a:rPr lang="ru-RU" dirty="0"/>
              <a:t>Базовый пакет Mendeley 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безкоштовно</a:t>
            </a:r>
            <a:r>
              <a:rPr lang="ru-RU" dirty="0"/>
              <a:t> </a:t>
            </a:r>
            <a:r>
              <a:rPr lang="ru-RU" b="1" dirty="0"/>
              <a:t>2 ГБ </a:t>
            </a:r>
            <a:r>
              <a:rPr lang="ru-RU" dirty="0" err="1"/>
              <a:t>хмарного</a:t>
            </a:r>
            <a:r>
              <a:rPr lang="ru-RU" dirty="0"/>
              <a:t> </a:t>
            </a:r>
            <a:r>
              <a:rPr lang="ru-RU" dirty="0" err="1"/>
              <a:t>сховища</a:t>
            </a:r>
            <a:r>
              <a:rPr lang="ru-RU" dirty="0"/>
              <a:t> для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достатнього</a:t>
            </a:r>
            <a:r>
              <a:rPr lang="ru-RU" dirty="0"/>
              <a:t> для </a:t>
            </a:r>
            <a:r>
              <a:rPr lang="ru-RU" dirty="0" err="1"/>
              <a:t>зберігання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	а)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карток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	б)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/>
              <a:t>повнорозмірних</a:t>
            </a:r>
            <a:r>
              <a:rPr lang="ru-RU" dirty="0"/>
              <a:t> </a:t>
            </a:r>
            <a:r>
              <a:rPr lang="en-US" dirty="0"/>
              <a:t>PDF </a:t>
            </a:r>
            <a:r>
              <a:rPr lang="uk-UA" dirty="0"/>
              <a:t>версій публікацій</a:t>
            </a:r>
            <a:r>
              <a:rPr lang="ru-RU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2225" t="1" b="-15385"/>
          <a:stretch/>
        </p:blipFill>
        <p:spPr>
          <a:xfrm>
            <a:off x="971600" y="5766792"/>
            <a:ext cx="6329605" cy="1080120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08980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2068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Перш </a:t>
            </a:r>
            <a:r>
              <a:rPr lang="ru-RU" dirty="0" err="1"/>
              <a:t>ніж</a:t>
            </a:r>
            <a:r>
              <a:rPr lang="ru-RU" dirty="0"/>
              <a:t> ми </a:t>
            </a:r>
            <a:r>
              <a:rPr lang="ru-RU" dirty="0" err="1"/>
              <a:t>почнемо</a:t>
            </a:r>
            <a:r>
              <a:rPr lang="ru-RU" dirty="0"/>
              <a:t>, ось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ознайомитися</a:t>
            </a:r>
            <a:r>
              <a:rPr lang="ru-RU" dirty="0"/>
              <a:t>:</a:t>
            </a:r>
          </a:p>
          <a:p>
            <a:r>
              <a:rPr lang="en-US" b="1" dirty="0" err="1"/>
              <a:t>Mendeley</a:t>
            </a:r>
            <a:r>
              <a:rPr lang="en-US" b="1" dirty="0"/>
              <a:t> Desktop</a:t>
            </a:r>
            <a:r>
              <a:rPr lang="uk-UA" b="1" dirty="0"/>
              <a:t> </a:t>
            </a:r>
            <a:r>
              <a:rPr lang="en-US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завантажена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встановленого</a:t>
            </a:r>
            <a:r>
              <a:rPr lang="ru-RU" dirty="0"/>
              <a:t> на </a:t>
            </a:r>
            <a:r>
              <a:rPr lang="ru-RU" dirty="0" err="1"/>
              <a:t>вашому</a:t>
            </a:r>
            <a:r>
              <a:rPr lang="ru-RU" dirty="0"/>
              <a:t> </a:t>
            </a:r>
            <a:r>
              <a:rPr lang="ru-RU" dirty="0" err="1"/>
              <a:t>комп’ютері</a:t>
            </a:r>
            <a:r>
              <a:rPr lang="ru-RU" dirty="0"/>
              <a:t>.</a:t>
            </a:r>
          </a:p>
          <a:p>
            <a:r>
              <a:rPr lang="en-US" b="1" dirty="0" err="1"/>
              <a:t>Mendeley</a:t>
            </a:r>
            <a:r>
              <a:rPr lang="en-US" b="1" dirty="0"/>
              <a:t> Web</a:t>
            </a:r>
            <a:r>
              <a:rPr lang="uk-UA" dirty="0"/>
              <a:t> </a:t>
            </a:r>
            <a:r>
              <a:rPr lang="en-US" dirty="0"/>
              <a:t>— </a:t>
            </a:r>
            <a:r>
              <a:rPr lang="ru-RU" dirty="0" err="1"/>
              <a:t>це</a:t>
            </a:r>
            <a:r>
              <a:rPr lang="ru-RU" dirty="0"/>
              <a:t> веб-сайт </a:t>
            </a:r>
            <a:r>
              <a:rPr lang="en-US" dirty="0" err="1"/>
              <a:t>Mendeley</a:t>
            </a:r>
            <a:r>
              <a:rPr lang="en-US" dirty="0"/>
              <a:t>, </a:t>
            </a:r>
            <a:r>
              <a:rPr lang="ru-RU" dirty="0"/>
              <a:t>де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отримати</a:t>
            </a:r>
            <a:r>
              <a:rPr lang="ru-RU" dirty="0"/>
              <a:t> доступ до веб-</a:t>
            </a:r>
            <a:r>
              <a:rPr lang="ru-RU" dirty="0" err="1"/>
              <a:t>версії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бібліотеки</a:t>
            </a:r>
            <a:r>
              <a:rPr lang="ru-RU" dirty="0"/>
              <a:t>, </a:t>
            </a:r>
            <a:r>
              <a:rPr lang="ru-RU" dirty="0" err="1"/>
              <a:t>редагувати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і </a:t>
            </a:r>
            <a:r>
              <a:rPr lang="ru-RU" dirty="0" err="1"/>
              <a:t>шукати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людей. Ви </a:t>
            </a:r>
            <a:r>
              <a:rPr lang="ru-RU" dirty="0" err="1"/>
              <a:t>також</a:t>
            </a:r>
            <a:r>
              <a:rPr lang="ru-RU" dirty="0"/>
              <a:t> можете </a:t>
            </a:r>
            <a:r>
              <a:rPr lang="ru-RU" dirty="0" err="1"/>
              <a:t>отримати</a:t>
            </a:r>
            <a:r>
              <a:rPr lang="ru-RU" dirty="0"/>
              <a:t> доступ до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en-US" dirty="0" err="1"/>
              <a:t>Mendeley</a:t>
            </a:r>
            <a:r>
              <a:rPr lang="en-US" dirty="0"/>
              <a:t>.</a:t>
            </a:r>
            <a:endParaRPr lang="uk-UA" dirty="0"/>
          </a:p>
          <a:p>
            <a:r>
              <a:rPr lang="ru-RU" b="1" dirty="0" err="1"/>
              <a:t>Синхронізація</a:t>
            </a:r>
            <a:r>
              <a:rPr lang="ru-RU" dirty="0"/>
              <a:t> </a:t>
            </a:r>
            <a:r>
              <a:rPr lang="en-US" dirty="0"/>
              <a:t>—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синхронізації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en-US" dirty="0" err="1"/>
              <a:t>Mendeley</a:t>
            </a:r>
            <a:r>
              <a:rPr lang="en-US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пристроями</a:t>
            </a:r>
            <a:r>
              <a:rPr lang="ru-RU" dirty="0"/>
              <a:t>.</a:t>
            </a:r>
          </a:p>
          <a:p>
            <a:r>
              <a:rPr lang="en-US" b="1" dirty="0"/>
              <a:t>Web Importer</a:t>
            </a:r>
            <a:r>
              <a:rPr lang="uk-UA" b="1" dirty="0"/>
              <a:t> </a:t>
            </a:r>
            <a:r>
              <a:rPr lang="en-US" dirty="0"/>
              <a:t>— </a:t>
            </a:r>
            <a:r>
              <a:rPr lang="uk-UA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для браузера, яке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додавати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 до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бібліотеки</a:t>
            </a:r>
            <a:r>
              <a:rPr lang="ru-RU" dirty="0"/>
              <a:t> з будь-</a:t>
            </a:r>
            <a:r>
              <a:rPr lang="ru-RU" dirty="0" err="1"/>
              <a:t>якої</a:t>
            </a:r>
            <a:r>
              <a:rPr lang="ru-RU" dirty="0"/>
              <a:t> точки </a:t>
            </a:r>
            <a:r>
              <a:rPr lang="ru-RU" dirty="0" err="1"/>
              <a:t>Інтернету</a:t>
            </a:r>
            <a:r>
              <a:rPr lang="ru-RU" dirty="0"/>
              <a:t>.</a:t>
            </a:r>
          </a:p>
          <a:p>
            <a:r>
              <a:rPr lang="ru-RU" b="1" dirty="0" err="1"/>
              <a:t>Плагін</a:t>
            </a:r>
            <a:r>
              <a:rPr lang="ru-RU" b="1" dirty="0"/>
              <a:t> </a:t>
            </a:r>
            <a:r>
              <a:rPr lang="ru-RU" b="1" dirty="0" err="1"/>
              <a:t>цитування</a:t>
            </a:r>
            <a:r>
              <a:rPr lang="ru-RU" b="1" dirty="0"/>
              <a:t> у </a:t>
            </a:r>
            <a:r>
              <a:rPr lang="ru-RU" b="1" dirty="0" err="1"/>
              <a:t>текстовий</a:t>
            </a:r>
            <a:r>
              <a:rPr lang="ru-RU" b="1" dirty="0"/>
              <a:t> редактор </a:t>
            </a:r>
            <a:r>
              <a:rPr lang="en-US" b="1" dirty="0"/>
              <a:t>Word </a:t>
            </a:r>
            <a:r>
              <a:rPr lang="en-US" dirty="0"/>
              <a:t>—</a:t>
            </a:r>
            <a:r>
              <a:rPr lang="ru-RU" dirty="0"/>
              <a:t>  </a:t>
            </a:r>
            <a:r>
              <a:rPr lang="ru-RU" dirty="0" err="1"/>
              <a:t>плагін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та </a:t>
            </a:r>
            <a:r>
              <a:rPr lang="ru-RU" dirty="0" err="1"/>
              <a:t>форматувати</a:t>
            </a:r>
            <a:r>
              <a:rPr lang="ru-RU" dirty="0"/>
              <a:t> </a:t>
            </a:r>
            <a:r>
              <a:rPr lang="ru-RU" dirty="0" err="1"/>
              <a:t>цитати</a:t>
            </a:r>
            <a:r>
              <a:rPr lang="ru-RU" dirty="0"/>
              <a:t> та </a:t>
            </a:r>
            <a:r>
              <a:rPr lang="ru-RU" dirty="0" err="1"/>
              <a:t>бібліографію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вибраного</a:t>
            </a:r>
            <a:r>
              <a:rPr lang="ru-RU" dirty="0"/>
              <a:t> стилю.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81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79"/>
            <a:ext cx="8229600" cy="1143000"/>
          </a:xfrm>
        </p:spPr>
        <p:txBody>
          <a:bodyPr/>
          <a:lstStyle/>
          <a:p>
            <a:r>
              <a:rPr lang="uk-UA" b="1" dirty="0"/>
              <a:t>Порядок дій та можливості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760640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Інсталяція програми та реєстрація або навпаки</a:t>
            </a:r>
          </a:p>
          <a:p>
            <a:r>
              <a:rPr lang="uk-UA" dirty="0"/>
              <a:t>Запуск</a:t>
            </a:r>
          </a:p>
          <a:p>
            <a:r>
              <a:rPr lang="uk-UA" dirty="0"/>
              <a:t>Інсталяція </a:t>
            </a:r>
            <a:r>
              <a:rPr lang="en-GB" dirty="0"/>
              <a:t> MS Word </a:t>
            </a:r>
            <a:r>
              <a:rPr lang="uk-UA" dirty="0"/>
              <a:t>та </a:t>
            </a:r>
            <a:r>
              <a:rPr lang="en-GB" dirty="0"/>
              <a:t>Web Importer Plugins</a:t>
            </a:r>
          </a:p>
          <a:p>
            <a:r>
              <a:rPr lang="uk-UA" dirty="0"/>
              <a:t>Використання та створення папок для організації документів за темами</a:t>
            </a:r>
          </a:p>
          <a:p>
            <a:r>
              <a:rPr lang="uk-UA" dirty="0"/>
              <a:t>Створення груп для поширення документів</a:t>
            </a:r>
          </a:p>
          <a:p>
            <a:r>
              <a:rPr lang="uk-UA" dirty="0"/>
              <a:t>Додавання документів (</a:t>
            </a:r>
            <a:r>
              <a:rPr lang="en-GB" dirty="0"/>
              <a:t>PDF, </a:t>
            </a:r>
            <a:r>
              <a:rPr lang="en-GB" dirty="0" err="1"/>
              <a:t>DOI</a:t>
            </a:r>
            <a:r>
              <a:rPr lang="en-GB" dirty="0"/>
              <a:t>, </a:t>
            </a:r>
            <a:r>
              <a:rPr lang="en-GB" dirty="0" err="1"/>
              <a:t>PMID</a:t>
            </a:r>
            <a:r>
              <a:rPr lang="en-GB" dirty="0"/>
              <a:t>, </a:t>
            </a:r>
            <a:r>
              <a:rPr lang="en-GB" dirty="0" err="1"/>
              <a:t>ArXiv</a:t>
            </a:r>
            <a:r>
              <a:rPr lang="en-GB" dirty="0"/>
              <a:t> ID, </a:t>
            </a:r>
            <a:r>
              <a:rPr lang="uk-UA" dirty="0"/>
              <a:t>імпорт бібліографічних описів у форматі </a:t>
            </a:r>
            <a:r>
              <a:rPr lang="en-GB" dirty="0" err="1"/>
              <a:t>BibTeX</a:t>
            </a:r>
            <a:r>
              <a:rPr lang="uk-UA" dirty="0"/>
              <a:t>, вручну, із бази даних </a:t>
            </a:r>
            <a:r>
              <a:rPr lang="en-GB" dirty="0"/>
              <a:t>Mendeley</a:t>
            </a:r>
            <a:r>
              <a:rPr lang="uk-UA" dirty="0"/>
              <a:t>)</a:t>
            </a:r>
            <a:r>
              <a:rPr lang="en-GB" dirty="0"/>
              <a:t> </a:t>
            </a:r>
            <a:r>
              <a:rPr lang="uk-UA" dirty="0"/>
              <a:t>та синхронізація</a:t>
            </a:r>
          </a:p>
          <a:p>
            <a:r>
              <a:rPr lang="uk-UA" dirty="0"/>
              <a:t>Редагування введених карток (документів)</a:t>
            </a:r>
          </a:p>
          <a:p>
            <a:r>
              <a:rPr lang="uk-UA" dirty="0"/>
              <a:t>Сортування за роком, прізвищем, виданням</a:t>
            </a:r>
          </a:p>
          <a:p>
            <a:r>
              <a:rPr lang="uk-UA" dirty="0"/>
              <a:t>Додавання цитат у текстовий документ</a:t>
            </a:r>
          </a:p>
          <a:p>
            <a:r>
              <a:rPr lang="uk-UA" dirty="0"/>
              <a:t>Стилі цитувань (</a:t>
            </a:r>
            <a:r>
              <a:rPr lang="uk-UA" dirty="0" err="1"/>
              <a:t>плагін</a:t>
            </a:r>
            <a:r>
              <a:rPr lang="uk-UA" dirty="0"/>
              <a:t> до ДСТУ 8302:2015 </a:t>
            </a:r>
            <a:r>
              <a:rPr lang="en-US" sz="2600" u="sng" dirty="0"/>
              <a:t>https://github.com/myshevchuk/dstu-csl/tree/965234b2b611d6768a03aeeb4f3aefaca32d4e85?fbclid=IwAR2mC9S0OTLEj3Obm1FYnS7m35jYQuctku6YXklmbTQlpcKRYmuYc6xv2</a:t>
            </a:r>
            <a:r>
              <a:rPr lang="en-US" u="sng" dirty="0"/>
              <a:t>ic</a:t>
            </a:r>
            <a:r>
              <a:rPr lang="ru-RU" u="sng" dirty="0"/>
              <a:t>)</a:t>
            </a:r>
          </a:p>
          <a:p>
            <a:r>
              <a:rPr lang="uk-UA" dirty="0"/>
              <a:t>Вставка бібліографії</a:t>
            </a:r>
          </a:p>
          <a:p>
            <a:r>
              <a:rPr lang="uk-UA" dirty="0"/>
              <a:t>Зміна стилю цитування та бібліографічного стандарту</a:t>
            </a:r>
          </a:p>
          <a:p>
            <a:r>
              <a:rPr lang="uk-UA" dirty="0"/>
              <a:t>Інші можливості </a:t>
            </a:r>
            <a:r>
              <a:rPr lang="en-GB" dirty="0"/>
              <a:t>Mendeley</a:t>
            </a:r>
            <a:r>
              <a:rPr lang="uk-UA" dirty="0"/>
              <a:t> (бази даних для відкритого доступу)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565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702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err="1"/>
              <a:t>Профілі</a:t>
            </a:r>
            <a:r>
              <a:rPr lang="ru-RU" sz="4000" dirty="0"/>
              <a:t> </a:t>
            </a:r>
            <a:r>
              <a:rPr lang="ru-RU" sz="4000" dirty="0" err="1"/>
              <a:t>науковців</a:t>
            </a:r>
            <a:r>
              <a:rPr lang="ru-RU" sz="4000" dirty="0"/>
              <a:t> як </a:t>
            </a:r>
            <a:r>
              <a:rPr lang="ru-RU" sz="4000" dirty="0" err="1"/>
              <a:t>визітівка</a:t>
            </a:r>
            <a:r>
              <a:rPr lang="ru-RU" sz="4000" dirty="0"/>
              <a:t> </a:t>
            </a:r>
            <a:r>
              <a:rPr lang="ru-RU" sz="4000" dirty="0" err="1"/>
              <a:t>сучасного</a:t>
            </a:r>
            <a:r>
              <a:rPr lang="ru-RU" sz="4000" dirty="0"/>
              <a:t> </a:t>
            </a:r>
            <a:r>
              <a:rPr lang="ru-RU" sz="4000" dirty="0" err="1"/>
              <a:t>науковця</a:t>
            </a:r>
            <a:r>
              <a:rPr lang="ru-RU" sz="4000" dirty="0"/>
              <a:t> у </a:t>
            </a:r>
            <a:r>
              <a:rPr lang="ru-RU" sz="4000" dirty="0" err="1"/>
              <a:t>вітчизняному</a:t>
            </a:r>
            <a:r>
              <a:rPr lang="ru-RU" sz="4000" dirty="0"/>
              <a:t> та </a:t>
            </a:r>
            <a:r>
              <a:rPr lang="ru-RU" sz="4000" dirty="0" err="1"/>
              <a:t>міжнародному</a:t>
            </a:r>
            <a:r>
              <a:rPr lang="ru-RU" sz="4000" dirty="0"/>
              <a:t> </a:t>
            </a:r>
            <a:r>
              <a:rPr lang="ru-RU" sz="4000" dirty="0" err="1"/>
              <a:t>просторі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702" y="1840779"/>
            <a:ext cx="8229600" cy="4525963"/>
          </a:xfrm>
        </p:spPr>
        <p:txBody>
          <a:bodyPr/>
          <a:lstStyle/>
          <a:p>
            <a:endParaRPr lang="ru-RU" dirty="0"/>
          </a:p>
          <a:p>
            <a:r>
              <a:rPr lang="en-US" dirty="0"/>
              <a:t>Google Scholar</a:t>
            </a:r>
            <a:r>
              <a:rPr lang="uk-UA" dirty="0"/>
              <a:t> </a:t>
            </a:r>
            <a:r>
              <a:rPr lang="en-US" dirty="0">
                <a:hlinkClick r:id="rId2"/>
              </a:rPr>
              <a:t>https://scholar.google.com/</a:t>
            </a:r>
            <a:r>
              <a:rPr lang="uk-UA" dirty="0"/>
              <a:t> </a:t>
            </a:r>
          </a:p>
          <a:p>
            <a:r>
              <a:rPr lang="en-US" dirty="0"/>
              <a:t>SCOPUS</a:t>
            </a:r>
            <a:r>
              <a:rPr lang="uk-UA" dirty="0"/>
              <a:t> </a:t>
            </a:r>
            <a:r>
              <a:rPr lang="en-US" dirty="0">
                <a:hlinkClick r:id="rId3"/>
              </a:rPr>
              <a:t>https://www.scopus.com/</a:t>
            </a:r>
            <a:r>
              <a:rPr lang="uk-UA" dirty="0"/>
              <a:t> </a:t>
            </a:r>
          </a:p>
          <a:p>
            <a:r>
              <a:rPr lang="en-US" dirty="0"/>
              <a:t>ORCID </a:t>
            </a:r>
            <a:r>
              <a:rPr lang="en-US" dirty="0">
                <a:hlinkClick r:id="rId4"/>
              </a:rPr>
              <a:t>https://orcid.org/</a:t>
            </a:r>
            <a:r>
              <a:rPr lang="uk-UA" dirty="0"/>
              <a:t> </a:t>
            </a:r>
          </a:p>
          <a:p>
            <a:r>
              <a:rPr lang="en-US" dirty="0" err="1"/>
              <a:t>ResearchGate</a:t>
            </a:r>
            <a:r>
              <a:rPr lang="uk-UA" dirty="0"/>
              <a:t> </a:t>
            </a:r>
            <a:r>
              <a:rPr lang="en-US" dirty="0">
                <a:hlinkClick r:id="rId5"/>
              </a:rPr>
              <a:t>https://www.researchgate.net/</a:t>
            </a:r>
            <a:r>
              <a:rPr lang="uk-UA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24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2576</TotalTime>
  <Words>659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Бібліографічні менеджери</vt:lpstr>
      <vt:lpstr>Що таке бібліографічний менеджер?</vt:lpstr>
      <vt:lpstr>Витяг з інструкції для авторів журналу International Journal for Parasitology (Q1)</vt:lpstr>
      <vt:lpstr>Звідкіля завантажити?</vt:lpstr>
      <vt:lpstr>Презентация PowerPoint</vt:lpstr>
      <vt:lpstr>Бібліографічний менеджер Mendeley</vt:lpstr>
      <vt:lpstr>Деякі терміни</vt:lpstr>
      <vt:lpstr>Порядок дій та можливості</vt:lpstr>
      <vt:lpstr>Профілі науковців як визітівка сучасного науковця у вітчизняному та міжнародному просторі 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Вова</dc:creator>
  <cp:lastModifiedBy>x</cp:lastModifiedBy>
  <cp:revision>37</cp:revision>
  <dcterms:created xsi:type="dcterms:W3CDTF">2019-04-10T21:12:12Z</dcterms:created>
  <dcterms:modified xsi:type="dcterms:W3CDTF">2024-04-29T13:17:07Z</dcterms:modified>
</cp:coreProperties>
</file>