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4/29/2024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4/29/2024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4/29/2024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4/29/2024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4/29/2024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4/29/2024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4/29/2024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4/29/2024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4/29/2024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4/29/2024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4/29/2024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4/29/2024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95252" y="373598"/>
            <a:ext cx="9966960" cy="3035808"/>
          </a:xfrm>
        </p:spPr>
        <p:txBody>
          <a:bodyPr/>
          <a:lstStyle/>
          <a:p>
            <a:r>
              <a:rPr lang="ru-RU" dirty="0"/>
              <a:t>. </a:t>
            </a:r>
            <a:r>
              <a:rPr lang="ru-RU" sz="3600" dirty="0"/>
              <a:t>МЕТОДОЛОГІЯ АУДИТУ ПЕРСОНАЛУ</a:t>
            </a:r>
            <a:endParaRPr lang="en-US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69848" y="2704011"/>
            <a:ext cx="7891272" cy="3618412"/>
          </a:xfrm>
        </p:spPr>
        <p:txBody>
          <a:bodyPr/>
          <a:lstStyle/>
          <a:p>
            <a:r>
              <a:rPr lang="ru-RU" dirty="0" smtClean="0"/>
              <a:t>.</a:t>
            </a:r>
            <a:r>
              <a:rPr lang="ru-RU" dirty="0"/>
              <a:t>1.	Персонал і </a:t>
            </a:r>
            <a:r>
              <a:rPr lang="ru-RU" dirty="0" err="1"/>
              <a:t>кадрова</a:t>
            </a:r>
            <a:r>
              <a:rPr lang="ru-RU" dirty="0"/>
              <a:t> </a:t>
            </a:r>
            <a:r>
              <a:rPr lang="ru-RU" dirty="0" err="1"/>
              <a:t>політика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endParaRPr lang="ru-RU" dirty="0"/>
          </a:p>
          <a:p>
            <a:r>
              <a:rPr lang="ru-RU" dirty="0" smtClean="0"/>
              <a:t>2</a:t>
            </a:r>
            <a:r>
              <a:rPr lang="ru-RU" dirty="0"/>
              <a:t>.	</a:t>
            </a:r>
            <a:r>
              <a:rPr lang="ru-RU" dirty="0" err="1"/>
              <a:t>Діагностика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з персоналом</a:t>
            </a:r>
          </a:p>
          <a:p>
            <a:r>
              <a:rPr lang="ru-RU" dirty="0" smtClean="0"/>
              <a:t>3</a:t>
            </a:r>
            <a:r>
              <a:rPr lang="ru-RU" dirty="0"/>
              <a:t>.	Персонал у </a:t>
            </a:r>
            <a:r>
              <a:rPr lang="ru-RU" dirty="0" err="1"/>
              <a:t>системі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якістю</a:t>
            </a:r>
            <a:endParaRPr lang="ru-RU" dirty="0"/>
          </a:p>
          <a:p>
            <a:r>
              <a:rPr lang="ru-RU" dirty="0" smtClean="0"/>
              <a:t>4</a:t>
            </a:r>
            <a:r>
              <a:rPr lang="ru-RU" dirty="0"/>
              <a:t>.	</a:t>
            </a:r>
            <a:r>
              <a:rPr lang="ru-RU" dirty="0" err="1"/>
              <a:t>Місце</a:t>
            </a:r>
            <a:r>
              <a:rPr lang="ru-RU" dirty="0"/>
              <a:t> аудиту в </a:t>
            </a:r>
            <a:r>
              <a:rPr lang="ru-RU" dirty="0" err="1"/>
              <a:t>системі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персоналом </a:t>
            </a:r>
            <a:r>
              <a:rPr lang="ru-RU" dirty="0" err="1"/>
              <a:t>організації</a:t>
            </a:r>
            <a:endParaRPr lang="ru-RU" dirty="0"/>
          </a:p>
          <a:p>
            <a:r>
              <a:rPr lang="ru-RU" dirty="0" smtClean="0"/>
              <a:t>5</a:t>
            </a:r>
            <a:r>
              <a:rPr lang="ru-RU" dirty="0"/>
              <a:t>.	</a:t>
            </a:r>
            <a:r>
              <a:rPr lang="ru-RU" dirty="0" err="1"/>
              <a:t>Філософія</a:t>
            </a:r>
            <a:r>
              <a:rPr lang="ru-RU" dirty="0"/>
              <a:t> аудиту персоналу </a:t>
            </a:r>
            <a:r>
              <a:rPr lang="ru-RU" dirty="0" err="1"/>
              <a:t>організації</a:t>
            </a: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476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7566" y="197346"/>
            <a:ext cx="12074434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-	</a:t>
            </a:r>
            <a:r>
              <a:rPr lang="ru-RU" dirty="0" err="1"/>
              <a:t>гуртки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вдосконалення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підрозділів</a:t>
            </a:r>
            <a:r>
              <a:rPr lang="ru-RU" dirty="0"/>
              <a:t>;</a:t>
            </a:r>
          </a:p>
          <a:p>
            <a:r>
              <a:rPr lang="ru-RU" dirty="0"/>
              <a:t> </a:t>
            </a:r>
            <a:r>
              <a:rPr lang="ru-RU" dirty="0" smtClean="0"/>
              <a:t>-</a:t>
            </a:r>
            <a:r>
              <a:rPr lang="ru-RU" dirty="0"/>
              <a:t>	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вдосконалення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цільові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.</a:t>
            </a:r>
          </a:p>
          <a:p>
            <a:r>
              <a:rPr lang="ru-RU" dirty="0" err="1"/>
              <a:t>Другий</a:t>
            </a:r>
            <a:r>
              <a:rPr lang="ru-RU" dirty="0"/>
              <a:t> </a:t>
            </a:r>
            <a:r>
              <a:rPr lang="ru-RU" dirty="0" err="1"/>
              <a:t>найважливіший</a:t>
            </a:r>
            <a:r>
              <a:rPr lang="ru-RU" dirty="0"/>
              <a:t> принцип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в тому, </a:t>
            </a:r>
            <a:r>
              <a:rPr lang="ru-RU" dirty="0" err="1"/>
              <a:t>що</a:t>
            </a:r>
            <a:r>
              <a:rPr lang="ru-RU" dirty="0"/>
              <a:t> участь у </a:t>
            </a:r>
            <a:r>
              <a:rPr lang="ru-RU" dirty="0" err="1"/>
              <a:t>команді</a:t>
            </a:r>
            <a:r>
              <a:rPr lang="ru-RU" dirty="0"/>
              <a:t> (</a:t>
            </a:r>
            <a:r>
              <a:rPr lang="ru-RU" dirty="0" err="1"/>
              <a:t>групі</a:t>
            </a:r>
            <a:r>
              <a:rPr lang="ru-RU" dirty="0"/>
              <a:t>) не </a:t>
            </a:r>
            <a:r>
              <a:rPr lang="ru-RU" dirty="0" err="1"/>
              <a:t>обмежує</a:t>
            </a:r>
            <a:r>
              <a:rPr lang="ru-RU" dirty="0"/>
              <a:t> </a:t>
            </a:r>
            <a:r>
              <a:rPr lang="ru-RU" dirty="0" err="1"/>
              <a:t>особисту</a:t>
            </a:r>
            <a:r>
              <a:rPr lang="ru-RU" dirty="0"/>
              <a:t> </a:t>
            </a:r>
            <a:r>
              <a:rPr lang="ru-RU" dirty="0" err="1"/>
              <a:t>ініціативу</a:t>
            </a:r>
            <a:r>
              <a:rPr lang="ru-RU" dirty="0"/>
              <a:t> як у рамках </a:t>
            </a:r>
            <a:r>
              <a:rPr lang="ru-RU" dirty="0" err="1"/>
              <a:t>групи</a:t>
            </a:r>
            <a:r>
              <a:rPr lang="ru-RU" dirty="0"/>
              <a:t>, так і поза нею. </a:t>
            </a:r>
            <a:r>
              <a:rPr lang="ru-RU" dirty="0" err="1"/>
              <a:t>Обидва</a:t>
            </a:r>
            <a:r>
              <a:rPr lang="ru-RU" dirty="0"/>
              <a:t> </a:t>
            </a:r>
            <a:r>
              <a:rPr lang="ru-RU" dirty="0" err="1"/>
              <a:t>принципи</a:t>
            </a:r>
            <a:r>
              <a:rPr lang="ru-RU" dirty="0"/>
              <a:t> </a:t>
            </a:r>
            <a:r>
              <a:rPr lang="ru-RU" dirty="0" err="1"/>
              <a:t>припускають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колективного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− стилю </a:t>
            </a:r>
            <a:r>
              <a:rPr lang="ru-RU" dirty="0" err="1"/>
              <a:t>керівництва</a:t>
            </a:r>
            <a:r>
              <a:rPr lang="ru-RU" dirty="0"/>
              <a:t>, за </a:t>
            </a:r>
            <a:r>
              <a:rPr lang="ru-RU" dirty="0" err="1"/>
              <a:t>якого</a:t>
            </a:r>
            <a:r>
              <a:rPr lang="ru-RU" dirty="0"/>
              <a:t> активна роль у </a:t>
            </a:r>
            <a:r>
              <a:rPr lang="ru-RU" dirty="0" err="1"/>
              <a:t>вирішенні</a:t>
            </a:r>
            <a:r>
              <a:rPr lang="ru-RU" dirty="0"/>
              <a:t> </a:t>
            </a:r>
            <a:r>
              <a:rPr lang="ru-RU" dirty="0" err="1"/>
              <a:t>виробничих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рядовим</a:t>
            </a:r>
            <a:r>
              <a:rPr lang="ru-RU" dirty="0"/>
              <a:t> </a:t>
            </a:r>
            <a:r>
              <a:rPr lang="ru-RU" dirty="0" err="1"/>
              <a:t>працівникам</a:t>
            </a:r>
            <a:r>
              <a:rPr lang="ru-RU" dirty="0"/>
              <a:t>.</a:t>
            </a:r>
          </a:p>
          <a:p>
            <a:r>
              <a:rPr lang="ru-RU" dirty="0" err="1"/>
              <a:t>Підготовка</a:t>
            </a:r>
            <a:r>
              <a:rPr lang="ru-RU" dirty="0"/>
              <a:t> персоналу в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ґрунтується</a:t>
            </a:r>
            <a:r>
              <a:rPr lang="ru-RU" dirty="0"/>
              <a:t> на </a:t>
            </a:r>
            <a:r>
              <a:rPr lang="ru-RU" dirty="0" err="1"/>
              <a:t>досконалому</a:t>
            </a:r>
            <a:r>
              <a:rPr lang="ru-RU" dirty="0"/>
              <a:t> </a:t>
            </a:r>
            <a:r>
              <a:rPr lang="ru-RU" dirty="0" err="1"/>
              <a:t>вивченні</a:t>
            </a:r>
            <a:r>
              <a:rPr lang="ru-RU" dirty="0"/>
              <a:t> </a:t>
            </a:r>
            <a:r>
              <a:rPr lang="ru-RU" dirty="0" err="1"/>
              <a:t>стандартів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en-US" dirty="0"/>
              <a:t>ISO 9001-2000 </a:t>
            </a:r>
            <a:r>
              <a:rPr lang="ru-RU" dirty="0"/>
              <a:t>та </a:t>
            </a:r>
            <a:r>
              <a:rPr lang="ru-RU" dirty="0" err="1"/>
              <a:t>критеріїв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на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рівнях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:</a:t>
            </a:r>
          </a:p>
          <a:p>
            <a:r>
              <a:rPr lang="ru-RU" dirty="0"/>
              <a:t>-	</a:t>
            </a:r>
            <a:r>
              <a:rPr lang="ru-RU" dirty="0" err="1"/>
              <a:t>власних</a:t>
            </a:r>
            <a:r>
              <a:rPr lang="ru-RU" dirty="0"/>
              <a:t> </a:t>
            </a:r>
            <a:r>
              <a:rPr lang="ru-RU" dirty="0" err="1"/>
              <a:t>курсів</a:t>
            </a:r>
            <a:r>
              <a:rPr lang="ru-RU" dirty="0"/>
              <a:t> </a:t>
            </a:r>
            <a:r>
              <a:rPr lang="ru-RU" dirty="0" err="1"/>
              <a:t>підготовки</a:t>
            </a:r>
            <a:r>
              <a:rPr lang="ru-RU" dirty="0"/>
              <a:t> менеджменту </a:t>
            </a:r>
            <a:r>
              <a:rPr lang="ru-RU" dirty="0" err="1"/>
              <a:t>якості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семінарів</a:t>
            </a:r>
            <a:r>
              <a:rPr lang="ru-RU" dirty="0"/>
              <a:t>, </a:t>
            </a:r>
            <a:r>
              <a:rPr lang="ru-RU" dirty="0" err="1"/>
              <a:t>практичних</a:t>
            </a:r>
            <a:r>
              <a:rPr lang="ru-RU" dirty="0"/>
              <a:t> занять </a:t>
            </a:r>
            <a:r>
              <a:rPr lang="ru-RU" dirty="0" err="1"/>
              <a:t>лекцій</a:t>
            </a:r>
            <a:r>
              <a:rPr lang="ru-RU" dirty="0"/>
              <a:t> </a:t>
            </a:r>
            <a:r>
              <a:rPr lang="ru-RU" dirty="0" err="1"/>
              <a:t>відомих</a:t>
            </a:r>
            <a:r>
              <a:rPr lang="ru-RU" dirty="0"/>
              <a:t> </a:t>
            </a:r>
            <a:r>
              <a:rPr lang="ru-RU" dirty="0" err="1"/>
              <a:t>експертів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передачі</a:t>
            </a:r>
            <a:r>
              <a:rPr lang="ru-RU" dirty="0"/>
              <a:t> </a:t>
            </a:r>
            <a:r>
              <a:rPr lang="ru-RU" dirty="0" err="1"/>
              <a:t>існуючого</a:t>
            </a:r>
            <a:r>
              <a:rPr lang="ru-RU" dirty="0"/>
              <a:t> </a:t>
            </a:r>
            <a:r>
              <a:rPr lang="ru-RU" dirty="0" err="1"/>
              <a:t>досвіду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 </a:t>
            </a:r>
            <a:r>
              <a:rPr lang="ru-RU" dirty="0" err="1"/>
              <a:t>сфери</a:t>
            </a:r>
            <a:r>
              <a:rPr lang="ru-RU" dirty="0"/>
              <a:t> </a:t>
            </a:r>
            <a:r>
              <a:rPr lang="ru-RU" dirty="0" err="1"/>
              <a:t>впровадження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;</a:t>
            </a:r>
          </a:p>
          <a:p>
            <a:pPr marL="285750" indent="-285750">
              <a:buFontTx/>
              <a:buChar char="-"/>
            </a:pPr>
            <a:r>
              <a:rPr lang="ru-RU" dirty="0" err="1" smtClean="0"/>
              <a:t>міжнародних</a:t>
            </a:r>
            <a:r>
              <a:rPr lang="ru-RU" dirty="0" smtClean="0"/>
              <a:t> </a:t>
            </a:r>
            <a:r>
              <a:rPr lang="ru-RU" dirty="0" err="1"/>
              <a:t>конференцій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 та проблем </a:t>
            </a:r>
            <a:r>
              <a:rPr lang="ru-RU" dirty="0" err="1"/>
              <a:t>стандартизації</a:t>
            </a:r>
            <a:r>
              <a:rPr lang="ru-RU" dirty="0"/>
              <a:t> </a:t>
            </a:r>
            <a:r>
              <a:rPr lang="ru-RU" dirty="0" err="1"/>
              <a:t>концепції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і т.д</a:t>
            </a:r>
            <a:r>
              <a:rPr lang="ru-RU" dirty="0" smtClean="0"/>
              <a:t>.</a:t>
            </a:r>
          </a:p>
          <a:p>
            <a:pPr marL="285750" indent="-285750">
              <a:buFontTx/>
              <a:buChar char="-"/>
            </a:pPr>
            <a:endParaRPr lang="ru-RU" dirty="0"/>
          </a:p>
          <a:p>
            <a:r>
              <a:rPr lang="ru-RU" b="1" dirty="0"/>
              <a:t>4</a:t>
            </a:r>
            <a:r>
              <a:rPr lang="ru-RU" dirty="0"/>
              <a:t>. Аудит персоналу </a:t>
            </a:r>
            <a:r>
              <a:rPr lang="ru-RU" dirty="0" err="1"/>
              <a:t>займає</a:t>
            </a:r>
            <a:r>
              <a:rPr lang="ru-RU" dirty="0"/>
              <a:t> </a:t>
            </a:r>
            <a:r>
              <a:rPr lang="ru-RU" dirty="0" err="1"/>
              <a:t>особливе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в рамках </a:t>
            </a:r>
            <a:r>
              <a:rPr lang="ru-RU" dirty="0" err="1"/>
              <a:t>управлінського</a:t>
            </a:r>
            <a:r>
              <a:rPr lang="ru-RU" dirty="0"/>
              <a:t> аудиту. </a:t>
            </a:r>
            <a:r>
              <a:rPr lang="ru-RU" dirty="0" err="1"/>
              <a:t>Він</a:t>
            </a:r>
            <a:r>
              <a:rPr lang="ru-RU" dirty="0"/>
              <a:t> є системою, не </a:t>
            </a:r>
            <a:r>
              <a:rPr lang="ru-RU" dirty="0" err="1"/>
              <a:t>порівняною</a:t>
            </a:r>
            <a:r>
              <a:rPr lang="ru-RU" dirty="0"/>
              <a:t> з </a:t>
            </a:r>
            <a:r>
              <a:rPr lang="ru-RU" dirty="0" err="1"/>
              <a:t>діагностикою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. Аудит персоналу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застосовуватися</a:t>
            </a:r>
            <a:r>
              <a:rPr lang="ru-RU" dirty="0"/>
              <a:t> як метод,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управлінських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 і контролю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персоналом</a:t>
            </a:r>
            <a:r>
              <a:rPr lang="ru-RU" dirty="0" smtClean="0"/>
              <a:t>. </a:t>
            </a:r>
            <a:r>
              <a:rPr lang="ru-RU" dirty="0" err="1" smtClean="0"/>
              <a:t>Здійснення</a:t>
            </a:r>
            <a:r>
              <a:rPr lang="ru-RU" dirty="0" smtClean="0"/>
              <a:t> </a:t>
            </a:r>
            <a:r>
              <a:rPr lang="ru-RU" dirty="0"/>
              <a:t>аудиту персоналу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 </a:t>
            </a:r>
            <a:r>
              <a:rPr lang="ru-RU" dirty="0" err="1"/>
              <a:t>впевнитися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трудовий</a:t>
            </a:r>
            <a:r>
              <a:rPr lang="ru-RU" dirty="0"/>
              <a:t> </a:t>
            </a:r>
            <a:r>
              <a:rPr lang="ru-RU" dirty="0" err="1"/>
              <a:t>потенціал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</a:t>
            </a:r>
            <a:r>
              <a:rPr lang="ru-RU" dirty="0" err="1"/>
              <a:t>використовується</a:t>
            </a:r>
            <a:r>
              <a:rPr lang="ru-RU" dirty="0"/>
              <a:t> </a:t>
            </a:r>
            <a:r>
              <a:rPr lang="ru-RU" dirty="0" err="1"/>
              <a:t>повністю</a:t>
            </a:r>
            <a:r>
              <a:rPr lang="ru-RU" dirty="0"/>
              <a:t>, </a:t>
            </a:r>
            <a:r>
              <a:rPr lang="ru-RU" dirty="0" err="1"/>
              <a:t>ефективно</a:t>
            </a:r>
            <a:r>
              <a:rPr lang="ru-RU" dirty="0"/>
              <a:t>. З метою аудиту персонал </a:t>
            </a:r>
            <a:r>
              <a:rPr lang="ru-RU" dirty="0" err="1"/>
              <a:t>підприємства</a:t>
            </a:r>
            <a:r>
              <a:rPr lang="ru-RU" dirty="0"/>
              <a:t> і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відображають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дають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 </a:t>
            </a:r>
            <a:r>
              <a:rPr lang="ru-RU" dirty="0" err="1"/>
              <a:t>охарактеризувати</a:t>
            </a:r>
            <a:r>
              <a:rPr lang="ru-RU" dirty="0"/>
              <a:t>: </a:t>
            </a:r>
            <a:r>
              <a:rPr lang="ru-RU" dirty="0" err="1"/>
              <a:t>результативність</a:t>
            </a:r>
            <a:r>
              <a:rPr lang="ru-RU" dirty="0"/>
              <a:t>,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персоналу;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соціально-трудових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; </a:t>
            </a:r>
            <a:r>
              <a:rPr lang="ru-RU" dirty="0" err="1"/>
              <a:t>ефективність</a:t>
            </a:r>
            <a:r>
              <a:rPr lang="ru-RU" dirty="0"/>
              <a:t> систем </a:t>
            </a:r>
            <a:r>
              <a:rPr lang="ru-RU" dirty="0" err="1"/>
              <a:t>мотивації</a:t>
            </a:r>
            <a:r>
              <a:rPr lang="ru-RU" dirty="0"/>
              <a:t> та оплати </a:t>
            </a:r>
            <a:r>
              <a:rPr lang="ru-RU" dirty="0" err="1"/>
              <a:t>праці</a:t>
            </a:r>
            <a:r>
              <a:rPr lang="ru-RU" dirty="0"/>
              <a:t>; </a:t>
            </a:r>
            <a:r>
              <a:rPr lang="ru-RU" dirty="0" err="1"/>
              <a:t>раціональність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;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робочих</a:t>
            </a:r>
            <a:r>
              <a:rPr lang="ru-RU" dirty="0"/>
              <a:t> </a:t>
            </a:r>
            <a:r>
              <a:rPr lang="ru-RU" dirty="0" err="1"/>
              <a:t>місць</a:t>
            </a:r>
            <a:r>
              <a:rPr lang="ru-RU" dirty="0"/>
              <a:t>, </a:t>
            </a:r>
            <a:r>
              <a:rPr lang="ru-RU" dirty="0" err="1"/>
              <a:t>поділу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;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робочого</a:t>
            </a:r>
            <a:r>
              <a:rPr lang="ru-RU" dirty="0"/>
              <a:t> часу </a:t>
            </a:r>
            <a:r>
              <a:rPr lang="ru-RU" dirty="0" err="1"/>
              <a:t>тощо</a:t>
            </a:r>
            <a:r>
              <a:rPr lang="ru-RU" dirty="0"/>
              <a:t>. </a:t>
            </a:r>
            <a:r>
              <a:rPr lang="ru-RU" b="1" dirty="0" err="1"/>
              <a:t>Тобто</a:t>
            </a:r>
            <a:r>
              <a:rPr lang="ru-RU" b="1" dirty="0"/>
              <a:t> </a:t>
            </a:r>
            <a:r>
              <a:rPr lang="ru-RU" b="1" dirty="0" err="1"/>
              <a:t>об’єктом</a:t>
            </a:r>
            <a:r>
              <a:rPr lang="ru-RU" b="1" dirty="0"/>
              <a:t> аудиту персоналу − персонал та </a:t>
            </a:r>
            <a:r>
              <a:rPr lang="ru-RU" b="1" dirty="0" err="1"/>
              <a:t>всі</a:t>
            </a:r>
            <a:r>
              <a:rPr lang="ru-RU" b="1" dirty="0"/>
              <a:t> </a:t>
            </a:r>
            <a:r>
              <a:rPr lang="ru-RU" b="1" dirty="0" err="1"/>
              <a:t>показники</a:t>
            </a:r>
            <a:r>
              <a:rPr lang="ru-RU" b="1" dirty="0"/>
              <a:t> </a:t>
            </a:r>
            <a:r>
              <a:rPr lang="ru-RU" b="1" dirty="0" err="1"/>
              <a:t>його</a:t>
            </a:r>
            <a:r>
              <a:rPr lang="ru-RU" b="1" dirty="0"/>
              <a:t> </a:t>
            </a:r>
            <a:r>
              <a:rPr lang="ru-RU" b="1" dirty="0" err="1"/>
              <a:t>діяльності</a:t>
            </a:r>
            <a:r>
              <a:rPr lang="ru-RU" b="1" dirty="0"/>
              <a:t> і </a:t>
            </a:r>
            <a:r>
              <a:rPr lang="ru-RU" b="1" dirty="0" err="1"/>
              <a:t>їх</a:t>
            </a:r>
            <a:r>
              <a:rPr lang="ru-RU" b="1" dirty="0"/>
              <a:t> </a:t>
            </a:r>
            <a:r>
              <a:rPr lang="ru-RU" b="1" dirty="0" err="1"/>
              <a:t>ефективність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044413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1874137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оцінку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персоналу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розглядати</a:t>
            </a:r>
            <a:r>
              <a:rPr lang="ru-RU" dirty="0"/>
              <a:t> як </a:t>
            </a:r>
            <a:r>
              <a:rPr lang="ru-RU" dirty="0" err="1"/>
              <a:t>головну</a:t>
            </a:r>
            <a:r>
              <a:rPr lang="ru-RU" dirty="0"/>
              <a:t>, </a:t>
            </a:r>
            <a:r>
              <a:rPr lang="ru-RU" dirty="0" err="1"/>
              <a:t>глобальну</a:t>
            </a:r>
            <a:r>
              <a:rPr lang="ru-RU" dirty="0"/>
              <a:t> мету аудиту персоналу. </a:t>
            </a:r>
            <a:r>
              <a:rPr lang="ru-RU" dirty="0" err="1"/>
              <a:t>Проміжними</a:t>
            </a:r>
            <a:r>
              <a:rPr lang="ru-RU" dirty="0"/>
              <a:t> </a:t>
            </a:r>
            <a:r>
              <a:rPr lang="ru-RU" dirty="0" err="1"/>
              <a:t>цілями</a:t>
            </a:r>
            <a:r>
              <a:rPr lang="ru-RU" dirty="0"/>
              <a:t> аудиту персоналу </a:t>
            </a:r>
            <a:r>
              <a:rPr lang="ru-RU" dirty="0" err="1"/>
              <a:t>виступають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трудових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, </a:t>
            </a:r>
            <a:r>
              <a:rPr lang="ru-RU" dirty="0" err="1"/>
              <a:t>мотивації</a:t>
            </a:r>
            <a:r>
              <a:rPr lang="ru-RU" dirty="0"/>
              <a:t> та оплати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  <a:p>
            <a:r>
              <a:rPr lang="ru-RU" dirty="0" err="1"/>
              <a:t>Значення</a:t>
            </a:r>
            <a:r>
              <a:rPr lang="ru-RU" dirty="0"/>
              <a:t> аудиту у </a:t>
            </a:r>
            <a:r>
              <a:rPr lang="ru-RU" dirty="0" err="1"/>
              <a:t>трудовій</a:t>
            </a:r>
            <a:r>
              <a:rPr lang="ru-RU" dirty="0"/>
              <a:t>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проявляється</a:t>
            </a:r>
            <a:r>
              <a:rPr lang="ru-RU" dirty="0"/>
              <a:t> в такому:</a:t>
            </a:r>
          </a:p>
          <a:p>
            <a:r>
              <a:rPr lang="ru-RU" dirty="0"/>
              <a:t>1)	аудит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 </a:t>
            </a:r>
            <a:r>
              <a:rPr lang="ru-RU" dirty="0" err="1"/>
              <a:t>впевнитися</a:t>
            </a:r>
            <a:r>
              <a:rPr lang="ru-RU" dirty="0"/>
              <a:t> у </a:t>
            </a:r>
            <a:r>
              <a:rPr lang="ru-RU" dirty="0" err="1"/>
              <a:t>відповідності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з </a:t>
            </a:r>
            <a:r>
              <a:rPr lang="ru-RU" dirty="0" err="1"/>
              <a:t>управління</a:t>
            </a:r>
            <a:r>
              <a:rPr lang="ru-RU" dirty="0"/>
              <a:t> персоналом і </a:t>
            </a:r>
            <a:r>
              <a:rPr lang="ru-RU" dirty="0" err="1"/>
              <a:t>стратегії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регламентації</a:t>
            </a:r>
            <a:r>
              <a:rPr lang="ru-RU" dirty="0"/>
              <a:t> </a:t>
            </a:r>
            <a:r>
              <a:rPr lang="ru-RU" dirty="0" err="1"/>
              <a:t>соціально-трудових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законам, правилам, </a:t>
            </a:r>
            <a:r>
              <a:rPr lang="ru-RU" dirty="0" err="1"/>
              <a:t>інструкціям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 </a:t>
            </a:r>
            <a:r>
              <a:rPr lang="ru-RU" dirty="0" err="1"/>
              <a:t>цю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;</a:t>
            </a:r>
          </a:p>
          <a:p>
            <a:r>
              <a:rPr lang="ru-RU" dirty="0"/>
              <a:t>2)	за результатами аудиту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визначені</a:t>
            </a:r>
            <a:r>
              <a:rPr lang="ru-RU" dirty="0"/>
              <a:t> напрямки для </a:t>
            </a:r>
            <a:r>
              <a:rPr lang="ru-RU" dirty="0" err="1"/>
              <a:t>встановлення</a:t>
            </a:r>
            <a:r>
              <a:rPr lang="ru-RU" dirty="0"/>
              <a:t>,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вдосконалення</a:t>
            </a:r>
            <a:r>
              <a:rPr lang="ru-RU" dirty="0"/>
              <a:t> </a:t>
            </a:r>
            <a:r>
              <a:rPr lang="ru-RU" dirty="0" err="1"/>
              <a:t>стандартів</a:t>
            </a:r>
            <a:r>
              <a:rPr lang="ru-RU" dirty="0"/>
              <a:t>;</a:t>
            </a:r>
          </a:p>
          <a:p>
            <a:r>
              <a:rPr lang="ru-RU" dirty="0"/>
              <a:t>3)	аудит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кадровим</a:t>
            </a:r>
            <a:r>
              <a:rPr lang="ru-RU" dirty="0"/>
              <a:t> </a:t>
            </a:r>
            <a:r>
              <a:rPr lang="ru-RU" dirty="0" err="1"/>
              <a:t>змінам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покращують</a:t>
            </a:r>
            <a:r>
              <a:rPr lang="ru-RU" dirty="0"/>
              <a:t> </a:t>
            </a:r>
            <a:r>
              <a:rPr lang="ru-RU" dirty="0" err="1"/>
              <a:t>якісний</a:t>
            </a:r>
            <a:r>
              <a:rPr lang="ru-RU" dirty="0"/>
              <a:t> склад персоналу − </a:t>
            </a:r>
            <a:r>
              <a:rPr lang="ru-RU" dirty="0" err="1"/>
              <a:t>просуванню</a:t>
            </a:r>
            <a:r>
              <a:rPr lang="ru-RU" dirty="0"/>
              <a:t> </a:t>
            </a:r>
            <a:r>
              <a:rPr lang="ru-RU" dirty="0" err="1"/>
              <a:t>перспективних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 і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творчої</a:t>
            </a:r>
            <a:r>
              <a:rPr lang="ru-RU" dirty="0"/>
              <a:t> </a:t>
            </a:r>
            <a:r>
              <a:rPr lang="ru-RU" dirty="0" err="1"/>
              <a:t>активності</a:t>
            </a:r>
            <a:r>
              <a:rPr lang="ru-RU" dirty="0"/>
              <a:t>;</a:t>
            </a:r>
          </a:p>
          <a:p>
            <a:r>
              <a:rPr lang="ru-RU" dirty="0"/>
              <a:t>4)	аудит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 </a:t>
            </a:r>
            <a:r>
              <a:rPr lang="ru-RU" dirty="0" err="1"/>
              <a:t>підвищити</a:t>
            </a:r>
            <a:r>
              <a:rPr lang="ru-RU" dirty="0"/>
              <a:t> роль </a:t>
            </a:r>
            <a:r>
              <a:rPr lang="ru-RU" dirty="0" err="1"/>
              <a:t>кадрової</a:t>
            </a:r>
            <a:r>
              <a:rPr lang="ru-RU" dirty="0"/>
              <a:t> </a:t>
            </a:r>
            <a:r>
              <a:rPr lang="ru-RU" dirty="0" err="1"/>
              <a:t>служби</a:t>
            </a:r>
            <a:r>
              <a:rPr lang="ru-RU" dirty="0"/>
              <a:t>, </a:t>
            </a:r>
            <a:r>
              <a:rPr lang="ru-RU" dirty="0" err="1"/>
              <a:t>наблизити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до </a:t>
            </a:r>
            <a:r>
              <a:rPr lang="ru-RU" dirty="0" err="1"/>
              <a:t>цілей</a:t>
            </a:r>
            <a:r>
              <a:rPr lang="ru-RU" dirty="0"/>
              <a:t> і </a:t>
            </a:r>
            <a:r>
              <a:rPr lang="ru-RU" dirty="0" err="1"/>
              <a:t>завдань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загострити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на </a:t>
            </a:r>
            <a:r>
              <a:rPr lang="ru-RU" dirty="0" err="1"/>
              <a:t>найактуальніших</a:t>
            </a:r>
            <a:r>
              <a:rPr lang="ru-RU" dirty="0"/>
              <a:t> </a:t>
            </a:r>
            <a:r>
              <a:rPr lang="ru-RU" dirty="0" err="1"/>
              <a:t>питаннях</a:t>
            </a:r>
            <a:r>
              <a:rPr lang="ru-RU" dirty="0"/>
              <a:t>.</a:t>
            </a:r>
          </a:p>
          <a:p>
            <a:r>
              <a:rPr lang="ru-RU" dirty="0" err="1"/>
              <a:t>Управління</a:t>
            </a:r>
            <a:r>
              <a:rPr lang="ru-RU" dirty="0"/>
              <a:t> персоналом покликано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ефективну</a:t>
            </a:r>
            <a:r>
              <a:rPr lang="ru-RU" dirty="0"/>
              <a:t> </a:t>
            </a:r>
            <a:r>
              <a:rPr lang="ru-RU" dirty="0" err="1"/>
              <a:t>взаємодію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й </a:t>
            </a:r>
            <a:r>
              <a:rPr lang="ru-RU" dirty="0" err="1"/>
              <a:t>організації</a:t>
            </a:r>
            <a:r>
              <a:rPr lang="ru-RU" dirty="0"/>
              <a:t>.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, </a:t>
            </a:r>
            <a:r>
              <a:rPr lang="ru-RU" dirty="0" err="1"/>
              <a:t>використовуваних</a:t>
            </a:r>
            <a:r>
              <a:rPr lang="ru-RU" dirty="0"/>
              <a:t> в </a:t>
            </a:r>
            <a:r>
              <a:rPr lang="ru-RU" dirty="0" err="1"/>
              <a:t>управлінні</a:t>
            </a:r>
            <a:r>
              <a:rPr lang="ru-RU" dirty="0"/>
              <a:t> персоналом, є </a:t>
            </a:r>
            <a:r>
              <a:rPr lang="ru-RU" dirty="0" err="1"/>
              <a:t>загальні</a:t>
            </a:r>
            <a:r>
              <a:rPr lang="ru-RU" dirty="0"/>
              <a:t>, широко </a:t>
            </a:r>
            <a:r>
              <a:rPr lang="ru-RU" dirty="0" err="1"/>
              <a:t>застосовувані</a:t>
            </a:r>
            <a:r>
              <a:rPr lang="ru-RU" dirty="0"/>
              <a:t> в </a:t>
            </a:r>
            <a:r>
              <a:rPr lang="ru-RU" dirty="0" err="1"/>
              <a:t>управлінні</a:t>
            </a:r>
            <a:r>
              <a:rPr lang="ru-RU" dirty="0"/>
              <a:t>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об'єктами</a:t>
            </a:r>
            <a:r>
              <a:rPr lang="ru-RU" dirty="0"/>
              <a:t> (</a:t>
            </a:r>
            <a:r>
              <a:rPr lang="ru-RU" dirty="0" err="1"/>
              <a:t>виробництвом</a:t>
            </a:r>
            <a:r>
              <a:rPr lang="ru-RU" dirty="0"/>
              <a:t>, </a:t>
            </a:r>
            <a:r>
              <a:rPr lang="ru-RU" dirty="0" err="1"/>
              <a:t>народним</a:t>
            </a:r>
            <a:r>
              <a:rPr lang="ru-RU" dirty="0"/>
              <a:t> </a:t>
            </a:r>
            <a:r>
              <a:rPr lang="ru-RU" dirty="0" err="1"/>
              <a:t>господарством</a:t>
            </a:r>
            <a:r>
              <a:rPr lang="ru-RU" dirty="0"/>
              <a:t> у </a:t>
            </a:r>
            <a:r>
              <a:rPr lang="ru-RU" dirty="0" err="1"/>
              <a:t>цілому</a:t>
            </a:r>
            <a:r>
              <a:rPr lang="ru-RU" dirty="0"/>
              <a:t>): </a:t>
            </a:r>
            <a:r>
              <a:rPr lang="ru-RU" dirty="0" err="1"/>
              <a:t>адміністративні</a:t>
            </a:r>
            <a:r>
              <a:rPr lang="ru-RU" dirty="0"/>
              <a:t>, </a:t>
            </a:r>
            <a:r>
              <a:rPr lang="ru-RU" dirty="0" err="1"/>
              <a:t>економічні</a:t>
            </a:r>
            <a:r>
              <a:rPr lang="ru-RU" dirty="0"/>
              <a:t>, </a:t>
            </a:r>
            <a:r>
              <a:rPr lang="ru-RU" dirty="0" err="1"/>
              <a:t>соціально-психологічні</a:t>
            </a:r>
            <a:r>
              <a:rPr lang="ru-RU" dirty="0"/>
              <a:t> − і велика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конкретних</a:t>
            </a:r>
            <a:r>
              <a:rPr lang="ru-RU" dirty="0"/>
              <a:t>, </a:t>
            </a:r>
            <a:r>
              <a:rPr lang="ru-RU" dirty="0" err="1"/>
              <a:t>часткових</a:t>
            </a:r>
            <a:r>
              <a:rPr lang="ru-RU" dirty="0"/>
              <a:t> </a:t>
            </a:r>
            <a:r>
              <a:rPr lang="ru-RU" dirty="0" err="1" smtClean="0"/>
              <a:t>методів</a:t>
            </a:r>
            <a:endParaRPr lang="ru-RU" dirty="0" smtClean="0"/>
          </a:p>
          <a:p>
            <a:r>
              <a:rPr lang="ru-RU" dirty="0" err="1"/>
              <a:t>Економічні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−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ціла</a:t>
            </a:r>
            <a:r>
              <a:rPr lang="ru-RU" dirty="0"/>
              <a:t> система </a:t>
            </a:r>
            <a:r>
              <a:rPr lang="ru-RU" dirty="0" err="1"/>
              <a:t>мотивів</a:t>
            </a:r>
            <a:r>
              <a:rPr lang="ru-RU" dirty="0"/>
              <a:t> і </a:t>
            </a:r>
            <a:r>
              <a:rPr lang="ru-RU" dirty="0" err="1"/>
              <a:t>стимулів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спонукають</a:t>
            </a:r>
            <a:r>
              <a:rPr lang="ru-RU" dirty="0"/>
              <a:t>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 </a:t>
            </a:r>
            <a:r>
              <a:rPr lang="ru-RU" dirty="0" err="1"/>
              <a:t>плідно</a:t>
            </a:r>
            <a:r>
              <a:rPr lang="ru-RU" dirty="0"/>
              <a:t> </a:t>
            </a:r>
            <a:r>
              <a:rPr lang="ru-RU" dirty="0" err="1"/>
              <a:t>трудитися</a:t>
            </a:r>
            <a:r>
              <a:rPr lang="ru-RU" dirty="0"/>
              <a:t> на </a:t>
            </a:r>
            <a:r>
              <a:rPr lang="ru-RU" dirty="0" err="1"/>
              <a:t>загальне</a:t>
            </a:r>
            <a:r>
              <a:rPr lang="ru-RU" dirty="0"/>
              <a:t> благо (</a:t>
            </a:r>
            <a:r>
              <a:rPr lang="ru-RU" dirty="0" err="1"/>
              <a:t>матеріальне</a:t>
            </a:r>
            <a:r>
              <a:rPr lang="ru-RU" dirty="0"/>
              <a:t> </a:t>
            </a:r>
            <a:r>
              <a:rPr lang="ru-RU" dirty="0" err="1"/>
              <a:t>стимулювання</a:t>
            </a:r>
            <a:r>
              <a:rPr lang="ru-RU" dirty="0"/>
              <a:t> і </a:t>
            </a:r>
            <a:r>
              <a:rPr lang="ru-RU" dirty="0" err="1"/>
              <a:t>санкції</a:t>
            </a:r>
            <a:r>
              <a:rPr lang="ru-RU" dirty="0"/>
              <a:t>, </a:t>
            </a:r>
            <a:r>
              <a:rPr lang="ru-RU" dirty="0" err="1"/>
              <a:t>фінансування</a:t>
            </a:r>
            <a:r>
              <a:rPr lang="ru-RU" dirty="0"/>
              <a:t> і </a:t>
            </a:r>
            <a:r>
              <a:rPr lang="ru-RU" dirty="0" err="1"/>
              <a:t>кредитування</a:t>
            </a:r>
            <a:r>
              <a:rPr lang="ru-RU" dirty="0"/>
              <a:t>, зарплата, </a:t>
            </a:r>
            <a:r>
              <a:rPr lang="ru-RU" dirty="0" err="1"/>
              <a:t>собівартість</a:t>
            </a:r>
            <a:r>
              <a:rPr lang="ru-RU" dirty="0"/>
              <a:t>, </a:t>
            </a:r>
            <a:r>
              <a:rPr lang="ru-RU" dirty="0" err="1"/>
              <a:t>прибуток</a:t>
            </a:r>
            <a:r>
              <a:rPr lang="ru-RU" dirty="0"/>
              <a:t>, </a:t>
            </a:r>
            <a:r>
              <a:rPr lang="ru-RU" dirty="0" err="1"/>
              <a:t>ціна</a:t>
            </a:r>
            <a:r>
              <a:rPr lang="ru-RU" dirty="0"/>
              <a:t>).</a:t>
            </a:r>
          </a:p>
          <a:p>
            <a:r>
              <a:rPr lang="ru-RU" dirty="0" err="1"/>
              <a:t>Адміністративні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−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прямого </a:t>
            </a:r>
            <a:r>
              <a:rPr lang="ru-RU" dirty="0" err="1"/>
              <a:t>впливу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носять</a:t>
            </a:r>
            <a:r>
              <a:rPr lang="ru-RU" dirty="0"/>
              <a:t> </a:t>
            </a:r>
            <a:r>
              <a:rPr lang="ru-RU" dirty="0" err="1"/>
              <a:t>директивний</a:t>
            </a:r>
            <a:r>
              <a:rPr lang="ru-RU" dirty="0"/>
              <a:t>, </a:t>
            </a:r>
            <a:r>
              <a:rPr lang="ru-RU" dirty="0" err="1"/>
              <a:t>обов'язковий</a:t>
            </a:r>
            <a:r>
              <a:rPr lang="ru-RU" dirty="0"/>
              <a:t> характер (</a:t>
            </a:r>
            <a:r>
              <a:rPr lang="ru-RU" dirty="0" err="1"/>
              <a:t>дисципліна</a:t>
            </a:r>
            <a:r>
              <a:rPr lang="ru-RU" dirty="0"/>
              <a:t>, </a:t>
            </a:r>
            <a:r>
              <a:rPr lang="ru-RU" dirty="0" err="1"/>
              <a:t>відповідальність</a:t>
            </a:r>
            <a:r>
              <a:rPr lang="ru-RU" dirty="0"/>
              <a:t>, </a:t>
            </a:r>
            <a:r>
              <a:rPr lang="ru-RU" dirty="0" err="1"/>
              <a:t>влада</a:t>
            </a:r>
            <a:r>
              <a:rPr lang="ru-RU" dirty="0"/>
              <a:t>, примус).</a:t>
            </a:r>
          </a:p>
          <a:p>
            <a:r>
              <a:rPr lang="ru-RU" dirty="0" err="1"/>
              <a:t>Соціально-психологічні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− </a:t>
            </a:r>
            <a:r>
              <a:rPr lang="ru-RU" dirty="0" err="1"/>
              <a:t>моральне</a:t>
            </a:r>
            <a:r>
              <a:rPr lang="ru-RU" dirty="0"/>
              <a:t> </a:t>
            </a:r>
            <a:r>
              <a:rPr lang="ru-RU" dirty="0" err="1"/>
              <a:t>заохочення</a:t>
            </a:r>
            <a:r>
              <a:rPr lang="ru-RU" dirty="0"/>
              <a:t>, </a:t>
            </a:r>
            <a:r>
              <a:rPr lang="ru-RU" dirty="0" err="1"/>
              <a:t>соціальне</a:t>
            </a:r>
            <a:r>
              <a:rPr lang="ru-RU" dirty="0"/>
              <a:t> </a:t>
            </a:r>
            <a:r>
              <a:rPr lang="ru-RU" dirty="0" err="1"/>
              <a:t>планування</a:t>
            </a:r>
            <a:r>
              <a:rPr lang="ru-RU" dirty="0"/>
              <a:t>, </a:t>
            </a:r>
            <a:r>
              <a:rPr lang="ru-RU" dirty="0" err="1"/>
              <a:t>переконання</a:t>
            </a:r>
            <a:r>
              <a:rPr lang="ru-RU" dirty="0"/>
              <a:t>, </a:t>
            </a:r>
            <a:r>
              <a:rPr lang="ru-RU" dirty="0" err="1"/>
              <a:t>особистий</a:t>
            </a:r>
            <a:r>
              <a:rPr lang="ru-RU" dirty="0"/>
              <a:t> приклад,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міжособистісних</a:t>
            </a:r>
            <a:r>
              <a:rPr lang="ru-RU" dirty="0"/>
              <a:t> і </a:t>
            </a:r>
            <a:r>
              <a:rPr lang="ru-RU" dirty="0" err="1"/>
              <a:t>міжгрупових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, </a:t>
            </a:r>
            <a:r>
              <a:rPr lang="ru-RU" dirty="0" err="1"/>
              <a:t>створення</a:t>
            </a:r>
            <a:r>
              <a:rPr lang="ru-RU" dirty="0"/>
              <a:t> і </a:t>
            </a:r>
            <a:r>
              <a:rPr lang="ru-RU" dirty="0" err="1"/>
              <a:t>підтримка</a:t>
            </a:r>
            <a:r>
              <a:rPr lang="ru-RU" dirty="0"/>
              <a:t> морального </a:t>
            </a:r>
            <a:r>
              <a:rPr lang="ru-RU" dirty="0" err="1"/>
              <a:t>клімату</a:t>
            </a:r>
            <a:r>
              <a:rPr lang="ru-RU" dirty="0"/>
              <a:t> в </a:t>
            </a:r>
            <a:r>
              <a:rPr lang="ru-RU" dirty="0" err="1"/>
              <a:t>колективі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58990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29850"/>
            <a:ext cx="12083143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Мотиваційне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концентрується</a:t>
            </a:r>
            <a:r>
              <a:rPr lang="ru-RU" dirty="0"/>
              <a:t> на </a:t>
            </a:r>
            <a:r>
              <a:rPr lang="ru-RU" dirty="0" err="1"/>
              <a:t>впливі</a:t>
            </a:r>
            <a:r>
              <a:rPr lang="ru-RU" dirty="0"/>
              <a:t> на стан </a:t>
            </a:r>
            <a:r>
              <a:rPr lang="ru-RU" dirty="0" err="1"/>
              <a:t>мотивації</a:t>
            </a:r>
            <a:r>
              <a:rPr lang="ru-RU" dirty="0"/>
              <a:t> (</a:t>
            </a:r>
            <a:r>
              <a:rPr lang="ru-RU" dirty="0" err="1"/>
              <a:t>ступеня</a:t>
            </a:r>
            <a:r>
              <a:rPr lang="ru-RU" dirty="0"/>
              <a:t> </a:t>
            </a:r>
            <a:r>
              <a:rPr lang="ru-RU" dirty="0" err="1"/>
              <a:t>ідентифікації</a:t>
            </a:r>
            <a:r>
              <a:rPr lang="ru-RU" dirty="0"/>
              <a:t> </a:t>
            </a:r>
            <a:r>
              <a:rPr lang="ru-RU" dirty="0" err="1"/>
              <a:t>співробітника</a:t>
            </a:r>
            <a:r>
              <a:rPr lang="ru-RU" dirty="0"/>
              <a:t> з </a:t>
            </a:r>
            <a:r>
              <a:rPr lang="ru-RU" dirty="0" err="1"/>
              <a:t>фірмою</a:t>
            </a:r>
            <a:r>
              <a:rPr lang="ru-RU" dirty="0"/>
              <a:t>, </a:t>
            </a:r>
            <a:r>
              <a:rPr lang="ru-RU" dirty="0" err="1"/>
              <a:t>формуванні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мотивів</a:t>
            </a:r>
            <a:r>
              <a:rPr lang="ru-RU" dirty="0"/>
              <a:t>); </a:t>
            </a:r>
            <a:r>
              <a:rPr lang="ru-RU" dirty="0" err="1"/>
              <a:t>почутті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власної</a:t>
            </a:r>
            <a:r>
              <a:rPr lang="ru-RU" dirty="0"/>
              <a:t> </a:t>
            </a:r>
            <a:r>
              <a:rPr lang="ru-RU" dirty="0" err="1"/>
              <a:t>гідності</a:t>
            </a:r>
            <a:r>
              <a:rPr lang="ru-RU" dirty="0"/>
              <a:t> (</a:t>
            </a:r>
            <a:r>
              <a:rPr lang="ru-RU" dirty="0" err="1"/>
              <a:t>поваги</a:t>
            </a:r>
            <a:r>
              <a:rPr lang="ru-RU" dirty="0"/>
              <a:t> як </a:t>
            </a:r>
            <a:r>
              <a:rPr lang="ru-RU" dirty="0" err="1"/>
              <a:t>особистості</a:t>
            </a:r>
            <a:r>
              <a:rPr lang="ru-RU" dirty="0"/>
              <a:t>, </a:t>
            </a:r>
            <a:r>
              <a:rPr lang="ru-RU" dirty="0" err="1"/>
              <a:t>повідомлення</a:t>
            </a:r>
            <a:r>
              <a:rPr lang="ru-RU" dirty="0"/>
              <a:t> про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для </a:t>
            </a:r>
            <a:r>
              <a:rPr lang="ru-RU" dirty="0" err="1"/>
              <a:t>фірми</a:t>
            </a:r>
            <a:r>
              <a:rPr lang="ru-RU" dirty="0"/>
              <a:t>, </a:t>
            </a:r>
            <a:r>
              <a:rPr lang="ru-RU" dirty="0" err="1"/>
              <a:t>очікування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); </a:t>
            </a:r>
            <a:r>
              <a:rPr lang="ru-RU" dirty="0" err="1"/>
              <a:t>приведення</a:t>
            </a:r>
            <a:r>
              <a:rPr lang="ru-RU" dirty="0"/>
              <a:t> </a:t>
            </a:r>
            <a:r>
              <a:rPr lang="ru-RU" dirty="0" err="1"/>
              <a:t>мотивів</a:t>
            </a:r>
            <a:r>
              <a:rPr lang="ru-RU" dirty="0"/>
              <a:t> у </a:t>
            </a:r>
            <a:r>
              <a:rPr lang="ru-RU" dirty="0" err="1"/>
              <a:t>дії</a:t>
            </a:r>
            <a:r>
              <a:rPr lang="ru-RU" dirty="0"/>
              <a:t> (</a:t>
            </a:r>
            <a:r>
              <a:rPr lang="ru-RU" dirty="0" err="1"/>
              <a:t>обговорюються</a:t>
            </a:r>
            <a:r>
              <a:rPr lang="ru-RU" dirty="0"/>
              <a:t> </a:t>
            </a:r>
            <a:r>
              <a:rPr lang="ru-RU" dirty="0" err="1"/>
              <a:t>особисті</a:t>
            </a:r>
            <a:r>
              <a:rPr lang="ru-RU" dirty="0"/>
              <a:t> </a:t>
            </a:r>
            <a:r>
              <a:rPr lang="ru-RU" dirty="0" err="1"/>
              <a:t>інтереси</a:t>
            </a:r>
            <a:r>
              <a:rPr lang="ru-RU" dirty="0"/>
              <a:t> й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співробітника</a:t>
            </a:r>
            <a:r>
              <a:rPr lang="ru-RU" dirty="0"/>
              <a:t>); </a:t>
            </a:r>
            <a:r>
              <a:rPr lang="ru-RU" dirty="0" err="1"/>
              <a:t>посиленні</a:t>
            </a:r>
            <a:r>
              <a:rPr lang="ru-RU" dirty="0"/>
              <a:t> </a:t>
            </a:r>
            <a:r>
              <a:rPr lang="ru-RU" dirty="0" err="1"/>
              <a:t>мотивів</a:t>
            </a:r>
            <a:r>
              <a:rPr lang="ru-RU" dirty="0"/>
              <a:t>; </a:t>
            </a:r>
            <a:r>
              <a:rPr lang="ru-RU" dirty="0" err="1"/>
              <a:t>оцінці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й </a:t>
            </a:r>
            <a:r>
              <a:rPr lang="ru-RU" dirty="0" err="1"/>
              <a:t>атестація</a:t>
            </a:r>
            <a:r>
              <a:rPr lang="ru-RU" dirty="0"/>
              <a:t> (перегляд </a:t>
            </a:r>
            <a:r>
              <a:rPr lang="ru-RU" dirty="0" err="1"/>
              <a:t>зарплати</a:t>
            </a:r>
            <a:r>
              <a:rPr lang="ru-RU" dirty="0"/>
              <a:t>, </a:t>
            </a:r>
            <a:r>
              <a:rPr lang="ru-RU" dirty="0" err="1"/>
              <a:t>ріст</a:t>
            </a:r>
            <a:r>
              <a:rPr lang="ru-RU" dirty="0"/>
              <a:t>, </a:t>
            </a:r>
            <a:r>
              <a:rPr lang="ru-RU" dirty="0" err="1"/>
              <a:t>додаткові</a:t>
            </a:r>
            <a:r>
              <a:rPr lang="ru-RU" dirty="0"/>
              <a:t> </a:t>
            </a:r>
            <a:r>
              <a:rPr lang="ru-RU" dirty="0" err="1"/>
              <a:t>вигоди</a:t>
            </a:r>
            <a:r>
              <a:rPr lang="ru-RU" dirty="0"/>
              <a:t>); </a:t>
            </a:r>
            <a:r>
              <a:rPr lang="ru-RU" dirty="0" err="1"/>
              <a:t>задоволення</a:t>
            </a:r>
            <a:r>
              <a:rPr lang="ru-RU" dirty="0"/>
              <a:t> потреб;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 smtClean="0"/>
              <a:t>мотивації</a:t>
            </a:r>
            <a:endParaRPr lang="ru-RU" dirty="0" smtClean="0"/>
          </a:p>
          <a:p>
            <a:r>
              <a:rPr lang="ru-RU" b="1" dirty="0" err="1"/>
              <a:t>методи</a:t>
            </a:r>
            <a:r>
              <a:rPr lang="ru-RU" b="1" dirty="0"/>
              <a:t> </a:t>
            </a:r>
            <a:r>
              <a:rPr lang="ru-RU" b="1" dirty="0" err="1"/>
              <a:t>ефективного</a:t>
            </a:r>
            <a:r>
              <a:rPr lang="ru-RU" b="1" dirty="0"/>
              <a:t> </a:t>
            </a:r>
            <a:r>
              <a:rPr lang="ru-RU" b="1" dirty="0" err="1"/>
              <a:t>управління</a:t>
            </a:r>
            <a:r>
              <a:rPr lang="ru-RU" b="1" dirty="0"/>
              <a:t> людьми</a:t>
            </a:r>
            <a:r>
              <a:rPr lang="ru-RU" dirty="0"/>
              <a:t>:</a:t>
            </a:r>
          </a:p>
          <a:p>
            <a:r>
              <a:rPr lang="ru-RU" dirty="0"/>
              <a:t>-	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(</a:t>
            </a:r>
            <a:r>
              <a:rPr lang="ru-RU" dirty="0" err="1"/>
              <a:t>визначення</a:t>
            </a:r>
            <a:r>
              <a:rPr lang="ru-RU" dirty="0"/>
              <a:t> характеру </a:t>
            </a:r>
            <a:r>
              <a:rPr lang="ru-RU" dirty="0" err="1"/>
              <a:t>роботи</a:t>
            </a:r>
            <a:r>
              <a:rPr lang="ru-RU" dirty="0"/>
              <a:t> кожного </a:t>
            </a:r>
            <a:r>
              <a:rPr lang="ru-RU" dirty="0" err="1"/>
              <a:t>співробітника</a:t>
            </a:r>
            <a:r>
              <a:rPr lang="ru-RU" dirty="0"/>
              <a:t>);</a:t>
            </a:r>
          </a:p>
          <a:p>
            <a:r>
              <a:rPr lang="ru-RU" dirty="0"/>
              <a:t>-	</a:t>
            </a:r>
            <a:r>
              <a:rPr lang="ru-RU" dirty="0" err="1"/>
              <a:t>планування</a:t>
            </a:r>
            <a:r>
              <a:rPr lang="ru-RU" dirty="0"/>
              <a:t> потреби у </a:t>
            </a:r>
            <a:r>
              <a:rPr lang="ru-RU" dirty="0" err="1"/>
              <a:t>персоналі</a:t>
            </a:r>
            <a:r>
              <a:rPr lang="ru-RU" dirty="0"/>
              <a:t> і </a:t>
            </a:r>
            <a:r>
              <a:rPr lang="ru-RU" dirty="0" err="1"/>
              <a:t>найм</a:t>
            </a:r>
            <a:r>
              <a:rPr lang="ru-RU" dirty="0"/>
              <a:t> </a:t>
            </a:r>
            <a:r>
              <a:rPr lang="ru-RU" dirty="0" err="1"/>
              <a:t>кандидатів</a:t>
            </a:r>
            <a:r>
              <a:rPr lang="ru-RU" dirty="0"/>
              <a:t> на роботу;</a:t>
            </a:r>
          </a:p>
          <a:p>
            <a:r>
              <a:rPr lang="ru-RU" dirty="0"/>
              <a:t>-	</a:t>
            </a:r>
            <a:r>
              <a:rPr lang="ru-RU" dirty="0" err="1"/>
              <a:t>добір</a:t>
            </a:r>
            <a:r>
              <a:rPr lang="ru-RU" dirty="0"/>
              <a:t> </a:t>
            </a:r>
            <a:r>
              <a:rPr lang="ru-RU" dirty="0" err="1"/>
              <a:t>кандидатів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орієнтація</a:t>
            </a:r>
            <a:r>
              <a:rPr lang="ru-RU" dirty="0"/>
              <a:t> і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винагородою</a:t>
            </a:r>
            <a:r>
              <a:rPr lang="ru-RU" dirty="0"/>
              <a:t> й оплатою </a:t>
            </a:r>
            <a:r>
              <a:rPr lang="ru-RU" dirty="0" err="1"/>
              <a:t>праці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мотивації</a:t>
            </a:r>
            <a:r>
              <a:rPr lang="ru-RU" dirty="0"/>
              <a:t> і </a:t>
            </a:r>
            <a:r>
              <a:rPr lang="ru-RU" dirty="0" err="1"/>
              <a:t>пільг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спілкування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навчання</a:t>
            </a:r>
            <a:r>
              <a:rPr lang="ru-RU" dirty="0"/>
              <a:t> і </a:t>
            </a:r>
            <a:r>
              <a:rPr lang="ru-RU" dirty="0" err="1"/>
              <a:t>розвиток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формування</a:t>
            </a:r>
            <a:r>
              <a:rPr lang="ru-RU" dirty="0"/>
              <a:t> у </a:t>
            </a:r>
            <a:r>
              <a:rPr lang="ru-RU" dirty="0" err="1"/>
              <a:t>працівників</a:t>
            </a:r>
            <a:r>
              <a:rPr lang="ru-RU" dirty="0"/>
              <a:t> </a:t>
            </a:r>
            <a:r>
              <a:rPr lang="ru-RU" dirty="0" err="1"/>
              <a:t>почуття</a:t>
            </a:r>
            <a:r>
              <a:rPr lang="ru-RU" dirty="0"/>
              <a:t> </a:t>
            </a:r>
            <a:r>
              <a:rPr lang="ru-RU" dirty="0" err="1"/>
              <a:t>відповідальності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здоров'я</a:t>
            </a:r>
            <a:r>
              <a:rPr lang="ru-RU" dirty="0"/>
              <a:t> і </a:t>
            </a:r>
            <a:r>
              <a:rPr lang="ru-RU" dirty="0" err="1"/>
              <a:t>безпека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;</a:t>
            </a:r>
          </a:p>
          <a:p>
            <a:r>
              <a:rPr lang="ru-RU" dirty="0"/>
              <a:t>-	робота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скаргами</a:t>
            </a:r>
            <a:r>
              <a:rPr lang="ru-RU" dirty="0"/>
              <a:t> і </a:t>
            </a:r>
            <a:r>
              <a:rPr lang="ru-RU" dirty="0" err="1"/>
              <a:t>трудові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.</a:t>
            </a:r>
          </a:p>
          <a:p>
            <a:r>
              <a:rPr lang="ru-RU" dirty="0" err="1"/>
              <a:t>Внутрішньофірмове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персоналом </a:t>
            </a:r>
            <a:r>
              <a:rPr lang="ru-RU" dirty="0" err="1"/>
              <a:t>визначається</a:t>
            </a:r>
            <a:r>
              <a:rPr lang="ru-RU" dirty="0"/>
              <a:t> як </a:t>
            </a:r>
            <a:r>
              <a:rPr lang="ru-RU" b="1" dirty="0"/>
              <a:t>вид </a:t>
            </a:r>
            <a:r>
              <a:rPr lang="ru-RU" b="1" dirty="0" err="1"/>
              <a:t>діяльності</a:t>
            </a:r>
            <a:r>
              <a:rPr lang="ru-RU" b="1" dirty="0"/>
              <a:t> з </a:t>
            </a:r>
            <a:r>
              <a:rPr lang="ru-RU" b="1" dirty="0" err="1"/>
              <a:t>управління</a:t>
            </a:r>
            <a:r>
              <a:rPr lang="ru-RU" b="1" dirty="0"/>
              <a:t> людьми (</a:t>
            </a:r>
            <a:r>
              <a:rPr lang="ru-RU" b="1" dirty="0" err="1"/>
              <a:t>окремими</a:t>
            </a:r>
            <a:r>
              <a:rPr lang="ru-RU" b="1" dirty="0"/>
              <a:t> </a:t>
            </a:r>
            <a:r>
              <a:rPr lang="ru-RU" b="1" dirty="0" err="1"/>
              <a:t>працівниками</a:t>
            </a:r>
            <a:r>
              <a:rPr lang="ru-RU" b="1" dirty="0"/>
              <a:t>, </a:t>
            </a:r>
            <a:r>
              <a:rPr lang="ru-RU" b="1" dirty="0" err="1"/>
              <a:t>групами</a:t>
            </a:r>
            <a:r>
              <a:rPr lang="ru-RU" b="1" dirty="0"/>
              <a:t>, </a:t>
            </a:r>
            <a:r>
              <a:rPr lang="ru-RU" b="1" dirty="0" err="1"/>
              <a:t>колективом</a:t>
            </a:r>
            <a:r>
              <a:rPr lang="ru-RU" b="1" dirty="0"/>
              <a:t>), </a:t>
            </a:r>
            <a:r>
              <a:rPr lang="ru-RU" b="1" dirty="0" err="1"/>
              <a:t>спрямований</a:t>
            </a:r>
            <a:r>
              <a:rPr lang="ru-RU" b="1" dirty="0"/>
              <a:t> на </a:t>
            </a:r>
            <a:r>
              <a:rPr lang="ru-RU" b="1" dirty="0" err="1"/>
              <a:t>досягнення</a:t>
            </a:r>
            <a:r>
              <a:rPr lang="ru-RU" b="1" dirty="0"/>
              <a:t> </a:t>
            </a:r>
            <a:r>
              <a:rPr lang="ru-RU" b="1" dirty="0" err="1"/>
              <a:t>цілей</a:t>
            </a:r>
            <a:r>
              <a:rPr lang="ru-RU" b="1" dirty="0"/>
              <a:t> </a:t>
            </a:r>
            <a:r>
              <a:rPr lang="ru-RU" b="1" dirty="0" err="1"/>
              <a:t>фірми</a:t>
            </a:r>
            <a:r>
              <a:rPr lang="ru-RU" b="1" dirty="0"/>
              <a:t>, </a:t>
            </a:r>
            <a:r>
              <a:rPr lang="ru-RU" b="1" dirty="0" err="1"/>
              <a:t>підприємства</a:t>
            </a:r>
            <a:r>
              <a:rPr lang="ru-RU" b="1" dirty="0"/>
              <a:t> шляхом </a:t>
            </a:r>
            <a:r>
              <a:rPr lang="ru-RU" b="1" dirty="0" err="1"/>
              <a:t>використання</a:t>
            </a:r>
            <a:r>
              <a:rPr lang="ru-RU" b="1" dirty="0"/>
              <a:t> </a:t>
            </a:r>
            <a:r>
              <a:rPr lang="ru-RU" b="1" dirty="0" err="1"/>
              <a:t>праці</a:t>
            </a:r>
            <a:r>
              <a:rPr lang="ru-RU" b="1" dirty="0"/>
              <a:t>, </a:t>
            </a:r>
            <a:r>
              <a:rPr lang="ru-RU" b="1" dirty="0" err="1"/>
              <a:t>досвіду</a:t>
            </a:r>
            <a:r>
              <a:rPr lang="ru-RU" b="1" dirty="0"/>
              <a:t>, таланту </a:t>
            </a:r>
            <a:r>
              <a:rPr lang="ru-RU" b="1" dirty="0" err="1"/>
              <a:t>цих</a:t>
            </a:r>
            <a:r>
              <a:rPr lang="ru-RU" b="1" dirty="0"/>
              <a:t> людей і з </a:t>
            </a:r>
            <a:r>
              <a:rPr lang="ru-RU" b="1" dirty="0" err="1"/>
              <a:t>урахуванням</a:t>
            </a:r>
            <a:r>
              <a:rPr lang="ru-RU" b="1" dirty="0"/>
              <a:t> </a:t>
            </a:r>
            <a:r>
              <a:rPr lang="ru-RU" b="1" dirty="0" err="1"/>
              <a:t>їхньої</a:t>
            </a:r>
            <a:r>
              <a:rPr lang="ru-RU" b="1" dirty="0"/>
              <a:t> </a:t>
            </a:r>
            <a:r>
              <a:rPr lang="ru-RU" b="1" dirty="0" err="1"/>
              <a:t>задоволеності</a:t>
            </a:r>
            <a:r>
              <a:rPr lang="ru-RU" b="1" dirty="0"/>
              <a:t> </a:t>
            </a:r>
            <a:r>
              <a:rPr lang="ru-RU" b="1" dirty="0" err="1"/>
              <a:t>працею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10220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73568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Концепція</a:t>
            </a:r>
            <a:r>
              <a:rPr lang="ru-RU" b="1" dirty="0"/>
              <a:t> </a:t>
            </a:r>
            <a:r>
              <a:rPr lang="ru-RU" b="1" dirty="0" err="1"/>
              <a:t>управління</a:t>
            </a:r>
            <a:r>
              <a:rPr lang="ru-RU" b="1" dirty="0"/>
              <a:t> персоналом − </a:t>
            </a:r>
            <a:r>
              <a:rPr lang="ru-RU" dirty="0"/>
              <a:t>система теоретико-</a:t>
            </a:r>
            <a:r>
              <a:rPr lang="ru-RU" dirty="0" err="1"/>
              <a:t>методологічних</a:t>
            </a:r>
            <a:r>
              <a:rPr lang="ru-RU" dirty="0"/>
              <a:t> </a:t>
            </a:r>
            <a:r>
              <a:rPr lang="ru-RU" dirty="0" err="1"/>
              <a:t>поглядів</a:t>
            </a:r>
            <a:r>
              <a:rPr lang="ru-RU" dirty="0"/>
              <a:t> на </a:t>
            </a:r>
            <a:r>
              <a:rPr lang="ru-RU" dirty="0" err="1"/>
              <a:t>розуміння</a:t>
            </a:r>
            <a:r>
              <a:rPr lang="ru-RU" dirty="0"/>
              <a:t> і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сутності</a:t>
            </a:r>
            <a:r>
              <a:rPr lang="ru-RU" dirty="0"/>
              <a:t>, </a:t>
            </a:r>
            <a:r>
              <a:rPr lang="ru-RU" dirty="0" err="1"/>
              <a:t>утримання</a:t>
            </a:r>
            <a:r>
              <a:rPr lang="ru-RU" dirty="0"/>
              <a:t>, </a:t>
            </a:r>
            <a:r>
              <a:rPr lang="ru-RU" dirty="0" err="1"/>
              <a:t>цілей</a:t>
            </a:r>
            <a:r>
              <a:rPr lang="ru-RU" dirty="0"/>
              <a:t>, задач, </a:t>
            </a:r>
            <a:r>
              <a:rPr lang="ru-RU" dirty="0" err="1"/>
              <a:t>критеріїв</a:t>
            </a:r>
            <a:r>
              <a:rPr lang="ru-RU" dirty="0"/>
              <a:t>, </a:t>
            </a:r>
            <a:r>
              <a:rPr lang="ru-RU" dirty="0" err="1"/>
              <a:t>принципів</a:t>
            </a:r>
            <a:r>
              <a:rPr lang="ru-RU" dirty="0"/>
              <a:t> і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персоналом,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організаційно-практичних</a:t>
            </a:r>
            <a:r>
              <a:rPr lang="ru-RU" dirty="0"/>
              <a:t> </a:t>
            </a:r>
            <a:r>
              <a:rPr lang="ru-RU" dirty="0" err="1"/>
              <a:t>підходів</a:t>
            </a:r>
            <a:r>
              <a:rPr lang="ru-RU" dirty="0"/>
              <a:t> до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механізму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в </a:t>
            </a:r>
            <a:r>
              <a:rPr lang="ru-RU" dirty="0" err="1"/>
              <a:t>конкретних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. Основу </a:t>
            </a:r>
            <a:r>
              <a:rPr lang="ru-RU" dirty="0" err="1"/>
              <a:t>концепції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персоналом </a:t>
            </a:r>
            <a:r>
              <a:rPr lang="ru-RU" dirty="0" err="1"/>
              <a:t>підприємства</a:t>
            </a:r>
            <a:r>
              <a:rPr lang="ru-RU" dirty="0"/>
              <a:t> </a:t>
            </a:r>
            <a:r>
              <a:rPr lang="ru-RU" dirty="0" err="1"/>
              <a:t>складають</a:t>
            </a:r>
            <a:r>
              <a:rPr lang="ru-RU" dirty="0"/>
              <a:t>:</a:t>
            </a:r>
          </a:p>
          <a:p>
            <a:r>
              <a:rPr lang="ru-RU" dirty="0"/>
              <a:t>-	</a:t>
            </a:r>
            <a:r>
              <a:rPr lang="ru-RU" dirty="0" err="1"/>
              <a:t>розробка</a:t>
            </a:r>
            <a:r>
              <a:rPr lang="ru-RU" dirty="0"/>
              <a:t> </a:t>
            </a:r>
            <a:r>
              <a:rPr lang="ru-RU" dirty="0" err="1"/>
              <a:t>принципів</a:t>
            </a:r>
            <a:r>
              <a:rPr lang="ru-RU" dirty="0"/>
              <a:t>, </a:t>
            </a:r>
            <a:r>
              <a:rPr lang="ru-RU" dirty="0" err="1"/>
              <a:t>напрямків</a:t>
            </a:r>
            <a:r>
              <a:rPr lang="ru-RU" dirty="0"/>
              <a:t> та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персоналом;</a:t>
            </a:r>
          </a:p>
          <a:p>
            <a:r>
              <a:rPr lang="ru-RU" dirty="0"/>
              <a:t>-	</a:t>
            </a:r>
            <a:r>
              <a:rPr lang="ru-RU" dirty="0" err="1"/>
              <a:t>урахування</a:t>
            </a:r>
            <a:r>
              <a:rPr lang="ru-RU" dirty="0"/>
              <a:t>	</a:t>
            </a:r>
            <a:r>
              <a:rPr lang="ru-RU" dirty="0" err="1"/>
              <a:t>роботи</a:t>
            </a:r>
            <a:r>
              <a:rPr lang="ru-RU" dirty="0"/>
              <a:t>	з	персоналом	на	</a:t>
            </a:r>
            <a:r>
              <a:rPr lang="ru-RU" dirty="0" err="1"/>
              <a:t>всіх</a:t>
            </a:r>
            <a:r>
              <a:rPr lang="ru-RU" dirty="0"/>
              <a:t>	</a:t>
            </a:r>
            <a:r>
              <a:rPr lang="ru-RU" dirty="0" err="1"/>
              <a:t>рівнях</a:t>
            </a:r>
            <a:r>
              <a:rPr lang="ru-RU" dirty="0"/>
              <a:t>	</a:t>
            </a:r>
            <a:r>
              <a:rPr lang="ru-RU" dirty="0" err="1"/>
              <a:t>стратегічного</a:t>
            </a:r>
            <a:r>
              <a:rPr lang="ru-RU" dirty="0"/>
              <a:t>	</a:t>
            </a:r>
            <a:r>
              <a:rPr lang="ru-RU" dirty="0" err="1"/>
              <a:t>планування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впровадження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і систем </a:t>
            </a:r>
            <a:r>
              <a:rPr lang="ru-RU" dirty="0" err="1"/>
              <a:t>навчання</a:t>
            </a:r>
            <a:r>
              <a:rPr lang="ru-RU" dirty="0"/>
              <a:t> та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кваліфікації</a:t>
            </a:r>
            <a:r>
              <a:rPr lang="ru-RU" dirty="0"/>
              <a:t> персоналу;</a:t>
            </a:r>
          </a:p>
          <a:p>
            <a:r>
              <a:rPr lang="ru-RU" dirty="0"/>
              <a:t>-	</a:t>
            </a:r>
            <a:r>
              <a:rPr lang="ru-RU" dirty="0" err="1"/>
              <a:t>визначення</a:t>
            </a:r>
            <a:r>
              <a:rPr lang="ru-RU" dirty="0"/>
              <a:t> та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скоординованої</a:t>
            </a:r>
            <a:r>
              <a:rPr lang="ru-RU" dirty="0"/>
              <a:t> </a:t>
            </a:r>
            <a:r>
              <a:rPr lang="ru-RU" dirty="0" err="1"/>
              <a:t>єдиної</a:t>
            </a:r>
            <a:r>
              <a:rPr lang="ru-RU" dirty="0"/>
              <a:t> </a:t>
            </a:r>
            <a:r>
              <a:rPr lang="ru-RU" dirty="0" err="1"/>
              <a:t>тарифної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й оплати </a:t>
            </a:r>
            <a:r>
              <a:rPr lang="ru-RU" dirty="0" err="1"/>
              <a:t>праці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розробка</a:t>
            </a:r>
            <a:r>
              <a:rPr lang="ru-RU" dirty="0"/>
              <a:t> і </a:t>
            </a:r>
            <a:r>
              <a:rPr lang="ru-RU" dirty="0" err="1"/>
              <a:t>застосування</a:t>
            </a:r>
            <a:r>
              <a:rPr lang="ru-RU" dirty="0"/>
              <a:t> на </a:t>
            </a:r>
            <a:r>
              <a:rPr lang="ru-RU" dirty="0" err="1"/>
              <a:t>підприємстві</a:t>
            </a:r>
            <a:r>
              <a:rPr lang="ru-RU" dirty="0"/>
              <a:t> </a:t>
            </a:r>
            <a:r>
              <a:rPr lang="ru-RU" dirty="0" err="1"/>
              <a:t>економічних</a:t>
            </a:r>
            <a:r>
              <a:rPr lang="ru-RU" dirty="0"/>
              <a:t> </a:t>
            </a:r>
            <a:r>
              <a:rPr lang="ru-RU" dirty="0" err="1"/>
              <a:t>стимулів</a:t>
            </a:r>
            <a:r>
              <a:rPr lang="ru-RU" dirty="0"/>
              <a:t> і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гарантій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розробка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соціального</a:t>
            </a:r>
            <a:r>
              <a:rPr lang="ru-RU" dirty="0"/>
              <a:t> партнерства.</a:t>
            </a:r>
          </a:p>
          <a:p>
            <a:r>
              <a:rPr lang="ru-RU" dirty="0" err="1"/>
              <a:t>Загалом</a:t>
            </a:r>
            <a:r>
              <a:rPr lang="ru-RU" dirty="0"/>
              <a:t> </a:t>
            </a:r>
            <a:r>
              <a:rPr lang="ru-RU" dirty="0" err="1"/>
              <a:t>сучасні</a:t>
            </a:r>
            <a:r>
              <a:rPr lang="ru-RU" dirty="0"/>
              <a:t> </a:t>
            </a:r>
            <a:r>
              <a:rPr lang="ru-RU" dirty="0" err="1"/>
              <a:t>концепції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персоналом </a:t>
            </a:r>
            <a:r>
              <a:rPr lang="ru-RU" dirty="0" err="1"/>
              <a:t>ґрунтуються</a:t>
            </a:r>
            <a:r>
              <a:rPr lang="ru-RU" dirty="0"/>
              <a:t>, з одного боку, на</a:t>
            </a:r>
          </a:p>
          <a:p>
            <a:r>
              <a:rPr lang="ru-RU" dirty="0"/>
              <a:t> </a:t>
            </a:r>
          </a:p>
          <a:p>
            <a:r>
              <a:rPr lang="ru-RU" dirty="0"/>
              <a:t>принципах і методах </a:t>
            </a:r>
            <a:r>
              <a:rPr lang="ru-RU" dirty="0" err="1"/>
              <a:t>адміністративного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, а з </a:t>
            </a:r>
            <a:r>
              <a:rPr lang="ru-RU" dirty="0" err="1"/>
              <a:t>іншого</a:t>
            </a:r>
            <a:r>
              <a:rPr lang="ru-RU" dirty="0"/>
              <a:t> − на </a:t>
            </a:r>
            <a:r>
              <a:rPr lang="ru-RU" dirty="0" err="1"/>
              <a:t>концепції</a:t>
            </a:r>
            <a:r>
              <a:rPr lang="ru-RU" dirty="0"/>
              <a:t> </a:t>
            </a:r>
            <a:r>
              <a:rPr lang="ru-RU" dirty="0" err="1"/>
              <a:t>всебічного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 й </a:t>
            </a:r>
            <a:r>
              <a:rPr lang="ru-RU" dirty="0" err="1"/>
              <a:t>теорії</a:t>
            </a:r>
            <a:r>
              <a:rPr lang="ru-RU" dirty="0"/>
              <a:t> </a:t>
            </a:r>
            <a:r>
              <a:rPr lang="ru-RU" dirty="0" err="1"/>
              <a:t>людських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.</a:t>
            </a:r>
          </a:p>
          <a:p>
            <a:r>
              <a:rPr lang="ru-RU" dirty="0" err="1"/>
              <a:t>Особливістю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персоналом є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об’єкт</a:t>
            </a:r>
            <a:r>
              <a:rPr lang="ru-RU" dirty="0"/>
              <a:t> і </a:t>
            </a:r>
            <a:r>
              <a:rPr lang="ru-RU" dirty="0" err="1"/>
              <a:t>суб’єкт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персонал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рівнів</a:t>
            </a:r>
            <a:r>
              <a:rPr lang="ru-RU" dirty="0"/>
              <a:t> </a:t>
            </a:r>
            <a:r>
              <a:rPr lang="ru-RU" dirty="0" err="1"/>
              <a:t>керівництва</a:t>
            </a:r>
            <a:r>
              <a:rPr lang="ru-RU" dirty="0"/>
              <a:t>. </a:t>
            </a:r>
            <a:r>
              <a:rPr lang="ru-RU" dirty="0" err="1"/>
              <a:t>Однак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до </a:t>
            </a:r>
            <a:r>
              <a:rPr lang="ru-RU" dirty="0" err="1"/>
              <a:t>об’єкту</a:t>
            </a:r>
            <a:r>
              <a:rPr lang="ru-RU" dirty="0"/>
              <a:t> </a:t>
            </a:r>
            <a:r>
              <a:rPr lang="ru-RU" dirty="0" err="1"/>
              <a:t>відносяться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працівники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, то </a:t>
            </a:r>
            <a:r>
              <a:rPr lang="ru-RU" dirty="0" err="1"/>
              <a:t>суб’єктом</a:t>
            </a:r>
            <a:r>
              <a:rPr lang="ru-RU" dirty="0"/>
              <a:t> </a:t>
            </a:r>
            <a:r>
              <a:rPr lang="ru-RU" dirty="0" err="1"/>
              <a:t>виступають</a:t>
            </a:r>
            <a:r>
              <a:rPr lang="ru-RU" dirty="0"/>
              <a:t> </a:t>
            </a:r>
            <a:r>
              <a:rPr lang="ru-RU" dirty="0" err="1"/>
              <a:t>менеджери</a:t>
            </a:r>
            <a:r>
              <a:rPr lang="ru-RU" dirty="0"/>
              <a:t> та </a:t>
            </a:r>
            <a:r>
              <a:rPr lang="ru-RU" dirty="0" err="1"/>
              <a:t>керівники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рівнів</a:t>
            </a:r>
            <a:r>
              <a:rPr lang="ru-RU" dirty="0"/>
              <a:t> </a:t>
            </a:r>
            <a:r>
              <a:rPr lang="ru-RU" dirty="0" err="1" smtClean="0"/>
              <a:t>управління</a:t>
            </a:r>
            <a:endParaRPr lang="ru-RU" dirty="0" smtClean="0"/>
          </a:p>
          <a:p>
            <a:r>
              <a:rPr lang="ru-RU" dirty="0" err="1"/>
              <a:t>головна</a:t>
            </a:r>
            <a:r>
              <a:rPr lang="ru-RU" dirty="0"/>
              <a:t> </a:t>
            </a:r>
            <a:r>
              <a:rPr lang="ru-RU" dirty="0" err="1"/>
              <a:t>функція</a:t>
            </a:r>
            <a:r>
              <a:rPr lang="ru-RU" dirty="0"/>
              <a:t> </a:t>
            </a:r>
            <a:r>
              <a:rPr lang="ru-RU" dirty="0" err="1"/>
              <a:t>керівництва</a:t>
            </a:r>
            <a:r>
              <a:rPr lang="ru-RU" dirty="0"/>
              <a:t> персоналом − </a:t>
            </a:r>
            <a:r>
              <a:rPr lang="ru-RU" dirty="0" err="1"/>
              <a:t>безпосереднє</a:t>
            </a:r>
            <a:r>
              <a:rPr lang="ru-RU" dirty="0"/>
              <a:t> </a:t>
            </a:r>
            <a:r>
              <a:rPr lang="ru-RU" dirty="0" err="1"/>
              <a:t>щоденне</a:t>
            </a:r>
            <a:r>
              <a:rPr lang="ru-RU" dirty="0"/>
              <a:t> </a:t>
            </a:r>
            <a:r>
              <a:rPr lang="ru-RU" dirty="0" err="1"/>
              <a:t>керівництво</a:t>
            </a:r>
            <a:r>
              <a:rPr lang="ru-RU" dirty="0"/>
              <a:t> персоналом з метою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усієї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в </a:t>
            </a:r>
            <a:r>
              <a:rPr lang="ru-RU" dirty="0" err="1"/>
              <a:t>цілому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стратегічних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. </a:t>
            </a:r>
            <a:r>
              <a:rPr lang="ru-RU" dirty="0" err="1"/>
              <a:t>Керівництво</a:t>
            </a:r>
            <a:r>
              <a:rPr lang="ru-RU" dirty="0"/>
              <a:t> персоналом </a:t>
            </a:r>
            <a:r>
              <a:rPr lang="ru-RU" dirty="0" err="1"/>
              <a:t>виконують</a:t>
            </a:r>
            <a:r>
              <a:rPr lang="ru-RU" dirty="0"/>
              <a:t> </a:t>
            </a:r>
            <a:r>
              <a:rPr lang="ru-RU" dirty="0" err="1"/>
              <a:t>лінійні</a:t>
            </a:r>
            <a:r>
              <a:rPr lang="ru-RU" dirty="0"/>
              <a:t> </a:t>
            </a:r>
            <a:r>
              <a:rPr lang="ru-RU" dirty="0" err="1"/>
              <a:t>керівники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рівнів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,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зводяться</a:t>
            </a:r>
            <a:r>
              <a:rPr lang="ru-RU" dirty="0"/>
              <a:t> до </a:t>
            </a:r>
            <a:r>
              <a:rPr lang="ru-RU" dirty="0" err="1"/>
              <a:t>наступного</a:t>
            </a:r>
            <a:r>
              <a:rPr lang="ru-RU" dirty="0"/>
              <a:t>:</a:t>
            </a:r>
          </a:p>
          <a:p>
            <a:r>
              <a:rPr lang="ru-RU" dirty="0"/>
              <a:t>-	</a:t>
            </a:r>
            <a:r>
              <a:rPr lang="ru-RU" dirty="0" err="1"/>
              <a:t>планування</a:t>
            </a:r>
            <a:r>
              <a:rPr lang="ru-RU" dirty="0"/>
              <a:t> (постановка </a:t>
            </a:r>
            <a:r>
              <a:rPr lang="ru-RU" dirty="0" err="1"/>
              <a:t>цілей</a:t>
            </a:r>
            <a:r>
              <a:rPr lang="ru-RU" dirty="0"/>
              <a:t> та </a:t>
            </a:r>
            <a:r>
              <a:rPr lang="ru-RU" dirty="0" err="1"/>
              <a:t>завдань</a:t>
            </a:r>
            <a:r>
              <a:rPr lang="ru-RU" dirty="0"/>
              <a:t>, </a:t>
            </a:r>
            <a:r>
              <a:rPr lang="ru-RU" dirty="0" err="1"/>
              <a:t>розробка</a:t>
            </a:r>
            <a:r>
              <a:rPr lang="ru-RU" dirty="0"/>
              <a:t> </a:t>
            </a:r>
            <a:r>
              <a:rPr lang="ru-RU" dirty="0" err="1"/>
              <a:t>стандартів</a:t>
            </a:r>
            <a:r>
              <a:rPr lang="ru-RU" dirty="0"/>
              <a:t> та </a:t>
            </a:r>
            <a:r>
              <a:rPr lang="ru-RU" dirty="0" err="1"/>
              <a:t>нормативів</a:t>
            </a:r>
            <a:r>
              <a:rPr lang="ru-RU" dirty="0"/>
              <a:t>, правил </a:t>
            </a:r>
            <a:r>
              <a:rPr lang="ru-RU" dirty="0" err="1"/>
              <a:t>послідовної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розробка</a:t>
            </a:r>
            <a:r>
              <a:rPr lang="ru-RU" dirty="0"/>
              <a:t> </a:t>
            </a:r>
            <a:r>
              <a:rPr lang="ru-RU" dirty="0" err="1"/>
              <a:t>планів</a:t>
            </a:r>
            <a:r>
              <a:rPr lang="ru-RU" dirty="0"/>
              <a:t> та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прогнозів</a:t>
            </a:r>
            <a:r>
              <a:rPr lang="ru-RU" dirty="0"/>
              <a:t>);</a:t>
            </a:r>
          </a:p>
          <a:p>
            <a:r>
              <a:rPr lang="ru-RU" dirty="0"/>
              <a:t>-	</a:t>
            </a:r>
            <a:r>
              <a:rPr lang="ru-RU" dirty="0" err="1"/>
              <a:t>організація</a:t>
            </a:r>
            <a:r>
              <a:rPr lang="ru-RU" dirty="0"/>
              <a:t> (</a:t>
            </a:r>
            <a:r>
              <a:rPr lang="ru-RU" dirty="0" err="1"/>
              <a:t>розподіл</a:t>
            </a:r>
            <a:r>
              <a:rPr lang="ru-RU" dirty="0"/>
              <a:t> на </a:t>
            </a:r>
            <a:r>
              <a:rPr lang="ru-RU" dirty="0" err="1"/>
              <a:t>відділи</a:t>
            </a:r>
            <a:r>
              <a:rPr lang="ru-RU" dirty="0"/>
              <a:t>, </a:t>
            </a:r>
            <a:r>
              <a:rPr lang="ru-RU" dirty="0" err="1"/>
              <a:t>делегування</a:t>
            </a:r>
            <a:r>
              <a:rPr lang="ru-RU" dirty="0"/>
              <a:t> </a:t>
            </a:r>
            <a:r>
              <a:rPr lang="ru-RU" dirty="0" err="1"/>
              <a:t>повноважень</a:t>
            </a:r>
            <a:r>
              <a:rPr lang="ru-RU" dirty="0"/>
              <a:t>, постановка </a:t>
            </a:r>
            <a:r>
              <a:rPr lang="ru-RU" dirty="0" err="1"/>
              <a:t>конкретних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, </a:t>
            </a:r>
            <a:r>
              <a:rPr lang="ru-RU" dirty="0" err="1"/>
              <a:t>реалізація</a:t>
            </a:r>
            <a:r>
              <a:rPr lang="ru-RU" dirty="0"/>
              <a:t> </a:t>
            </a:r>
            <a:r>
              <a:rPr lang="ru-RU" dirty="0" err="1"/>
              <a:t>інформаційної</a:t>
            </a:r>
            <a:r>
              <a:rPr lang="ru-RU" dirty="0"/>
              <a:t> </a:t>
            </a:r>
            <a:r>
              <a:rPr lang="ru-RU" dirty="0" err="1"/>
              <a:t>підтримки</a:t>
            </a:r>
            <a:r>
              <a:rPr lang="ru-RU" dirty="0"/>
              <a:t>, </a:t>
            </a:r>
            <a:r>
              <a:rPr lang="ru-RU" dirty="0" err="1"/>
              <a:t>координація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);</a:t>
            </a:r>
          </a:p>
          <a:p>
            <a:r>
              <a:rPr lang="ru-RU" dirty="0"/>
              <a:t>-	</a:t>
            </a:r>
          </a:p>
        </p:txBody>
      </p:sp>
    </p:spTree>
    <p:extLst>
      <p:ext uri="{BB962C8B-B14F-4D97-AF65-F5344CB8AC3E}">
        <p14:creationId xmlns:p14="http://schemas.microsoft.com/office/powerpoint/2010/main" val="10461876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68708"/>
            <a:ext cx="1219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управління</a:t>
            </a:r>
            <a:r>
              <a:rPr lang="ru-RU" dirty="0"/>
              <a:t> персоналом (</a:t>
            </a:r>
            <a:r>
              <a:rPr lang="ru-RU" dirty="0" err="1"/>
              <a:t>підбір</a:t>
            </a:r>
            <a:r>
              <a:rPr lang="ru-RU" dirty="0"/>
              <a:t> та </a:t>
            </a:r>
            <a:r>
              <a:rPr lang="ru-RU" dirty="0" err="1"/>
              <a:t>найм</a:t>
            </a:r>
            <a:r>
              <a:rPr lang="ru-RU" dirty="0"/>
              <a:t>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кандидатів</a:t>
            </a:r>
            <a:r>
              <a:rPr lang="ru-RU" dirty="0"/>
              <a:t>, </a:t>
            </a:r>
            <a:r>
              <a:rPr lang="ru-RU" dirty="0" err="1"/>
              <a:t>адаптація</a:t>
            </a:r>
            <a:r>
              <a:rPr lang="ru-RU" dirty="0"/>
              <a:t>,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стандартів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розробка</a:t>
            </a:r>
            <a:r>
              <a:rPr lang="ru-RU" dirty="0"/>
              <a:t> систем </a:t>
            </a:r>
            <a:r>
              <a:rPr lang="ru-RU" dirty="0" err="1"/>
              <a:t>стимулювання</a:t>
            </a:r>
            <a:r>
              <a:rPr lang="ru-RU" dirty="0"/>
              <a:t> і </a:t>
            </a:r>
            <a:r>
              <a:rPr lang="ru-RU" dirty="0" err="1"/>
              <a:t>винагороди</a:t>
            </a:r>
            <a:r>
              <a:rPr lang="ru-RU" dirty="0"/>
              <a:t> за </a:t>
            </a:r>
            <a:r>
              <a:rPr lang="ru-RU" dirty="0" err="1"/>
              <a:t>працю</a:t>
            </a:r>
            <a:r>
              <a:rPr lang="ru-RU" dirty="0"/>
              <a:t>, </a:t>
            </a:r>
            <a:r>
              <a:rPr lang="ru-RU" dirty="0" err="1"/>
              <a:t>консультування</a:t>
            </a:r>
            <a:r>
              <a:rPr lang="ru-RU" dirty="0"/>
              <a:t>, </a:t>
            </a:r>
            <a:r>
              <a:rPr lang="ru-RU" dirty="0" err="1"/>
              <a:t>навчання</a:t>
            </a:r>
            <a:r>
              <a:rPr lang="ru-RU" dirty="0"/>
              <a:t> та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робітників</a:t>
            </a:r>
            <a:r>
              <a:rPr lang="ru-RU" dirty="0"/>
              <a:t>);</a:t>
            </a:r>
          </a:p>
          <a:p>
            <a:r>
              <a:rPr lang="ru-RU" dirty="0"/>
              <a:t>-	</a:t>
            </a:r>
            <a:r>
              <a:rPr lang="ru-RU" dirty="0" err="1"/>
              <a:t>керівництво</a:t>
            </a:r>
            <a:r>
              <a:rPr lang="ru-RU" dirty="0"/>
              <a:t> (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мотивації</a:t>
            </a:r>
            <a:r>
              <a:rPr lang="ru-RU" dirty="0"/>
              <a:t> до </a:t>
            </a:r>
            <a:r>
              <a:rPr lang="ru-RU" dirty="0" err="1"/>
              <a:t>праці</a:t>
            </a:r>
            <a:r>
              <a:rPr lang="ru-RU" dirty="0"/>
              <a:t>, моральна та </a:t>
            </a:r>
            <a:r>
              <a:rPr lang="ru-RU" dirty="0" err="1"/>
              <a:t>психологічна</a:t>
            </a:r>
            <a:r>
              <a:rPr lang="ru-RU" dirty="0"/>
              <a:t> </a:t>
            </a:r>
            <a:r>
              <a:rPr lang="ru-RU" dirty="0" err="1"/>
              <a:t>підтримка</a:t>
            </a:r>
            <a:r>
              <a:rPr lang="ru-RU" dirty="0"/>
              <a:t>, </a:t>
            </a:r>
            <a:r>
              <a:rPr lang="ru-RU" dirty="0" err="1"/>
              <a:t>розподіл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);</a:t>
            </a:r>
          </a:p>
          <a:p>
            <a:r>
              <a:rPr lang="ru-RU" dirty="0"/>
              <a:t>-	контроль (</a:t>
            </a:r>
            <a:r>
              <a:rPr lang="ru-RU" dirty="0" err="1"/>
              <a:t>моніторинг</a:t>
            </a:r>
            <a:r>
              <a:rPr lang="ru-RU" dirty="0"/>
              <a:t> та </a:t>
            </a:r>
            <a:r>
              <a:rPr lang="ru-RU" dirty="0" err="1"/>
              <a:t>обстеження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стандартів</a:t>
            </a:r>
            <a:r>
              <a:rPr lang="ru-RU" dirty="0"/>
              <a:t>, </a:t>
            </a:r>
            <a:r>
              <a:rPr lang="ru-RU" dirty="0" err="1"/>
              <a:t>перевірка</a:t>
            </a:r>
            <a:r>
              <a:rPr lang="ru-RU" dirty="0"/>
              <a:t> </a:t>
            </a:r>
            <a:r>
              <a:rPr lang="ru-RU" dirty="0" err="1"/>
              <a:t>відповідності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корегування</a:t>
            </a:r>
            <a:r>
              <a:rPr lang="ru-RU" dirty="0"/>
              <a:t> за </a:t>
            </a:r>
            <a:r>
              <a:rPr lang="ru-RU" dirty="0" err="1"/>
              <a:t>необхідності</a:t>
            </a:r>
            <a:r>
              <a:rPr lang="ru-RU" dirty="0"/>
              <a:t>).</a:t>
            </a:r>
          </a:p>
          <a:p>
            <a:r>
              <a:rPr lang="ru-RU" b="1" dirty="0"/>
              <a:t>Головна </a:t>
            </a:r>
            <a:r>
              <a:rPr lang="ru-RU" b="1" dirty="0" err="1"/>
              <a:t>функція</a:t>
            </a:r>
            <a:r>
              <a:rPr lang="ru-RU" b="1" dirty="0"/>
              <a:t> </a:t>
            </a:r>
            <a:r>
              <a:rPr lang="ru-RU" b="1" dirty="0" err="1"/>
              <a:t>управління</a:t>
            </a:r>
            <a:r>
              <a:rPr lang="ru-RU" b="1" dirty="0"/>
              <a:t> персоналом </a:t>
            </a:r>
            <a:r>
              <a:rPr lang="ru-RU" dirty="0"/>
              <a:t>−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ефективного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шляхом </a:t>
            </a:r>
            <a:r>
              <a:rPr lang="ru-RU" dirty="0" err="1"/>
              <a:t>формування</a:t>
            </a:r>
            <a:r>
              <a:rPr lang="ru-RU" dirty="0"/>
              <a:t> і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кадрового </a:t>
            </a:r>
            <a:r>
              <a:rPr lang="ru-RU" dirty="0" err="1"/>
              <a:t>потенціалу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високими</a:t>
            </a:r>
            <a:r>
              <a:rPr lang="ru-RU" dirty="0"/>
              <a:t> темпами,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змінюється</a:t>
            </a:r>
            <a:r>
              <a:rPr lang="ru-RU" dirty="0"/>
              <a:t> </a:t>
            </a:r>
            <a:r>
              <a:rPr lang="ru-RU" dirty="0" err="1"/>
              <a:t>зовнішнє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.</a:t>
            </a:r>
          </a:p>
          <a:p>
            <a:r>
              <a:rPr lang="ru-RU" dirty="0"/>
              <a:t>Таким чином, при </a:t>
            </a:r>
            <a:r>
              <a:rPr lang="ru-RU" dirty="0" err="1"/>
              <a:t>проведенні</a:t>
            </a:r>
            <a:r>
              <a:rPr lang="ru-RU" dirty="0"/>
              <a:t> аудиту таких </a:t>
            </a:r>
            <a:r>
              <a:rPr lang="ru-RU" dirty="0" err="1"/>
              <a:t>проблематичних</a:t>
            </a:r>
            <a:r>
              <a:rPr lang="ru-RU" dirty="0"/>
              <a:t> систем, як </a:t>
            </a:r>
            <a:r>
              <a:rPr lang="ru-RU" dirty="0" err="1"/>
              <a:t>управління</a:t>
            </a:r>
            <a:r>
              <a:rPr lang="ru-RU" dirty="0"/>
              <a:t> персоналом та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складових</a:t>
            </a:r>
            <a:r>
              <a:rPr lang="ru-RU" dirty="0"/>
              <a:t> </a:t>
            </a:r>
            <a:r>
              <a:rPr lang="ru-RU" dirty="0" err="1"/>
              <a:t>кадрової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персоналу,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на </a:t>
            </a:r>
            <a:r>
              <a:rPr lang="ru-RU" dirty="0" err="1"/>
              <a:t>увазі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 та </a:t>
            </a:r>
            <a:r>
              <a:rPr lang="ru-RU" dirty="0" err="1"/>
              <a:t>розмежування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і </a:t>
            </a:r>
            <a:r>
              <a:rPr lang="ru-RU" dirty="0" err="1"/>
              <a:t>напрямів</a:t>
            </a:r>
            <a:r>
              <a:rPr lang="ru-RU" dirty="0"/>
              <a:t> </a:t>
            </a:r>
            <a:r>
              <a:rPr lang="ru-RU" dirty="0" err="1" smtClean="0"/>
              <a:t>діяльності</a:t>
            </a:r>
            <a:r>
              <a:rPr lang="ru-RU" dirty="0"/>
              <a:t>. </a:t>
            </a:r>
            <a:r>
              <a:rPr lang="ru-RU" dirty="0" err="1"/>
              <a:t>Проведення</a:t>
            </a:r>
            <a:r>
              <a:rPr lang="ru-RU" dirty="0"/>
              <a:t> аудиту персоналу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виявити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розглянуті</a:t>
            </a:r>
            <a:r>
              <a:rPr lang="ru-RU" dirty="0"/>
              <a:t> службою </a:t>
            </a:r>
            <a:r>
              <a:rPr lang="ru-RU" dirty="0" err="1"/>
              <a:t>управління</a:t>
            </a:r>
            <a:r>
              <a:rPr lang="ru-RU" dirty="0"/>
              <a:t> персоналом,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відбувались</a:t>
            </a:r>
            <a:r>
              <a:rPr lang="ru-RU" dirty="0"/>
              <a:t> поза межами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, </a:t>
            </a:r>
            <a:r>
              <a:rPr lang="ru-RU" dirty="0" err="1"/>
              <a:t>хоча</a:t>
            </a:r>
            <a:r>
              <a:rPr lang="ru-RU" dirty="0"/>
              <a:t> і є </a:t>
            </a:r>
            <a:r>
              <a:rPr lang="ru-RU" dirty="0" err="1"/>
              <a:t>пов’язаними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персоналом. </a:t>
            </a:r>
            <a:r>
              <a:rPr lang="ru-RU" dirty="0" err="1"/>
              <a:t>Наприклад</a:t>
            </a:r>
            <a:r>
              <a:rPr lang="ru-RU" dirty="0"/>
              <a:t>, у </a:t>
            </a:r>
            <a:r>
              <a:rPr lang="ru-RU" dirty="0" err="1"/>
              <a:t>службі</a:t>
            </a:r>
            <a:r>
              <a:rPr lang="ru-RU" dirty="0"/>
              <a:t> </a:t>
            </a:r>
            <a:r>
              <a:rPr lang="ru-RU" dirty="0" err="1"/>
              <a:t>збуту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виникнути</a:t>
            </a:r>
            <a:r>
              <a:rPr lang="ru-RU" dirty="0"/>
              <a:t> </a:t>
            </a:r>
            <a:r>
              <a:rPr lang="ru-RU" dirty="0" err="1"/>
              <a:t>конфлікт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клієнтами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не </a:t>
            </a:r>
            <a:r>
              <a:rPr lang="ru-RU" dirty="0" err="1"/>
              <a:t>стосуватиметься</a:t>
            </a:r>
            <a:r>
              <a:rPr lang="ru-RU" dirty="0"/>
              <a:t> </a:t>
            </a:r>
            <a:r>
              <a:rPr lang="ru-RU" dirty="0" err="1"/>
              <a:t>внутрішніх</a:t>
            </a:r>
            <a:r>
              <a:rPr lang="ru-RU" dirty="0"/>
              <a:t> структур, але </a:t>
            </a:r>
            <a:r>
              <a:rPr lang="ru-RU" dirty="0" err="1"/>
              <a:t>впливатиме</a:t>
            </a:r>
            <a:r>
              <a:rPr lang="ru-RU" dirty="0"/>
              <a:t> на </a:t>
            </a:r>
            <a:r>
              <a:rPr lang="ru-RU" dirty="0" err="1"/>
              <a:t>показники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. </a:t>
            </a:r>
            <a:r>
              <a:rPr lang="ru-RU" dirty="0" err="1"/>
              <a:t>Отже</a:t>
            </a:r>
            <a:r>
              <a:rPr lang="ru-RU" dirty="0"/>
              <a:t>, </a:t>
            </a:r>
            <a:r>
              <a:rPr lang="ru-RU" dirty="0" err="1"/>
              <a:t>сторонній</a:t>
            </a:r>
            <a:r>
              <a:rPr lang="ru-RU" dirty="0"/>
              <a:t> </a:t>
            </a:r>
            <a:r>
              <a:rPr lang="ru-RU" dirty="0" err="1"/>
              <a:t>погляд</a:t>
            </a:r>
            <a:r>
              <a:rPr lang="ru-RU" dirty="0"/>
              <a:t> на </a:t>
            </a:r>
            <a:r>
              <a:rPr lang="ru-RU" dirty="0" err="1"/>
              <a:t>відносини</a:t>
            </a:r>
            <a:r>
              <a:rPr lang="ru-RU" dirty="0"/>
              <a:t> у </a:t>
            </a:r>
            <a:r>
              <a:rPr lang="ru-RU" dirty="0" err="1"/>
              <a:t>колективі</a:t>
            </a:r>
            <a:r>
              <a:rPr lang="ru-RU" dirty="0"/>
              <a:t> дозволить </a:t>
            </a:r>
            <a:r>
              <a:rPr lang="ru-RU" dirty="0" err="1"/>
              <a:t>запобігти</a:t>
            </a:r>
            <a:r>
              <a:rPr lang="ru-RU" dirty="0"/>
              <a:t> </a:t>
            </a:r>
            <a:r>
              <a:rPr lang="ru-RU" dirty="0" err="1"/>
              <a:t>поширенню</a:t>
            </a:r>
            <a:r>
              <a:rPr lang="ru-RU" dirty="0"/>
              <a:t> </a:t>
            </a:r>
            <a:r>
              <a:rPr lang="ru-RU" dirty="0" err="1"/>
              <a:t>ворожості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негативних</a:t>
            </a:r>
            <a:r>
              <a:rPr lang="ru-RU" dirty="0"/>
              <a:t> </a:t>
            </a:r>
            <a:r>
              <a:rPr lang="ru-RU" dirty="0" err="1"/>
              <a:t>явищ</a:t>
            </a:r>
            <a:r>
              <a:rPr lang="ru-RU" dirty="0"/>
              <a:t>.</a:t>
            </a:r>
          </a:p>
          <a:p>
            <a:r>
              <a:rPr lang="ru-RU" dirty="0"/>
              <a:t>Аудит персоналу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систематизувати</a:t>
            </a:r>
            <a:r>
              <a:rPr lang="ru-RU" dirty="0"/>
              <a:t> й </a:t>
            </a:r>
            <a:r>
              <a:rPr lang="ru-RU" dirty="0" err="1"/>
              <a:t>інтегрувати</a:t>
            </a:r>
            <a:r>
              <a:rPr lang="ru-RU" dirty="0"/>
              <a:t> в систему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організацією</a:t>
            </a:r>
            <a:r>
              <a:rPr lang="ru-RU" dirty="0"/>
              <a:t> складне </a:t>
            </a:r>
            <a:r>
              <a:rPr lang="ru-RU" dirty="0" err="1"/>
              <a:t>різноманіття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 з </a:t>
            </a:r>
            <a:r>
              <a:rPr lang="ru-RU" dirty="0" err="1"/>
              <a:t>управління</a:t>
            </a:r>
            <a:r>
              <a:rPr lang="ru-RU" dirty="0"/>
              <a:t> персоналом,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здійснюваної</a:t>
            </a:r>
            <a:r>
              <a:rPr lang="ru-RU" dirty="0"/>
              <a:t> </a:t>
            </a:r>
            <a:r>
              <a:rPr lang="ru-RU" dirty="0" err="1"/>
              <a:t>оптимізації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персоналом. Аудит персоналу </a:t>
            </a:r>
            <a:r>
              <a:rPr lang="ru-RU" dirty="0" err="1"/>
              <a:t>формує</a:t>
            </a:r>
            <a:r>
              <a:rPr lang="ru-RU" dirty="0"/>
              <a:t> </a:t>
            </a:r>
            <a:r>
              <a:rPr lang="ru-RU" dirty="0" err="1"/>
              <a:t>стратегічну</a:t>
            </a:r>
            <a:r>
              <a:rPr lang="ru-RU" dirty="0"/>
              <a:t> </a:t>
            </a:r>
            <a:r>
              <a:rPr lang="ru-RU" dirty="0" err="1"/>
              <a:t>перевагу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в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персоналом, </a:t>
            </a:r>
            <a:r>
              <a:rPr lang="ru-RU" dirty="0" err="1"/>
              <a:t>впливає</a:t>
            </a:r>
            <a:r>
              <a:rPr lang="ru-RU" dirty="0"/>
              <a:t> на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організацією</a:t>
            </a:r>
            <a:r>
              <a:rPr lang="ru-RU" dirty="0"/>
              <a:t> в </a:t>
            </a:r>
            <a:r>
              <a:rPr lang="ru-RU" dirty="0" err="1"/>
              <a:t>цілому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бути </a:t>
            </a:r>
            <a:r>
              <a:rPr lang="ru-RU" dirty="0" err="1"/>
              <a:t>лідером</a:t>
            </a:r>
            <a:r>
              <a:rPr lang="ru-RU" dirty="0"/>
              <a:t> у </a:t>
            </a:r>
            <a:r>
              <a:rPr lang="ru-RU" dirty="0" err="1"/>
              <a:t>своїй</a:t>
            </a:r>
            <a:r>
              <a:rPr lang="ru-RU" dirty="0"/>
              <a:t> </a:t>
            </a:r>
            <a:r>
              <a:rPr lang="ru-RU" dirty="0" err="1"/>
              <a:t>галузі</a:t>
            </a:r>
            <a:r>
              <a:rPr lang="ru-RU" dirty="0"/>
              <a:t> за будь-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ситуаційних</a:t>
            </a:r>
            <a:r>
              <a:rPr lang="ru-RU" dirty="0"/>
              <a:t> умов і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побудові</a:t>
            </a:r>
            <a:r>
              <a:rPr lang="ru-RU" dirty="0"/>
              <a:t> "</a:t>
            </a:r>
            <a:r>
              <a:rPr lang="ru-RU" dirty="0" err="1"/>
              <a:t>сильної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", </a:t>
            </a:r>
            <a:r>
              <a:rPr lang="ru-RU" dirty="0" err="1"/>
              <a:t>готової</a:t>
            </a:r>
            <a:r>
              <a:rPr lang="ru-RU" dirty="0"/>
              <a:t> до </a:t>
            </a:r>
            <a:r>
              <a:rPr lang="ru-RU" dirty="0" err="1"/>
              <a:t>змін</a:t>
            </a:r>
            <a:r>
              <a:rPr lang="ru-RU" dirty="0"/>
              <a:t> у </a:t>
            </a:r>
            <a:r>
              <a:rPr lang="ru-RU" dirty="0" err="1"/>
              <a:t>зовнішньому</a:t>
            </a:r>
            <a:r>
              <a:rPr lang="ru-RU" dirty="0"/>
              <a:t> </a:t>
            </a:r>
            <a:r>
              <a:rPr lang="ru-RU" dirty="0" err="1"/>
              <a:t>середовищі</a:t>
            </a:r>
            <a:r>
              <a:rPr lang="ru-RU" dirty="0"/>
              <a:t> і </a:t>
            </a:r>
            <a:r>
              <a:rPr lang="ru-RU" dirty="0" err="1"/>
              <a:t>можливістю</a:t>
            </a:r>
            <a:r>
              <a:rPr lang="ru-RU" dirty="0"/>
              <a:t> </a:t>
            </a:r>
            <a:r>
              <a:rPr lang="ru-RU" dirty="0" err="1"/>
              <a:t>адаптуватися</a:t>
            </a:r>
            <a:r>
              <a:rPr lang="ru-RU" dirty="0"/>
              <a:t> до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з </a:t>
            </a:r>
            <a:r>
              <a:rPr lang="ru-RU" dirty="0" err="1"/>
              <a:t>користю</a:t>
            </a:r>
            <a:r>
              <a:rPr lang="ru-RU" dirty="0"/>
              <a:t> для себе. </a:t>
            </a:r>
          </a:p>
        </p:txBody>
      </p:sp>
    </p:spTree>
    <p:extLst>
      <p:ext uri="{BB962C8B-B14F-4D97-AF65-F5344CB8AC3E}">
        <p14:creationId xmlns:p14="http://schemas.microsoft.com/office/powerpoint/2010/main" val="5478259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8847"/>
            <a:ext cx="1207008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5.</a:t>
            </a:r>
            <a:r>
              <a:rPr lang="ru-RU" dirty="0" smtClean="0"/>
              <a:t> </a:t>
            </a:r>
            <a:r>
              <a:rPr lang="ru-RU" dirty="0" err="1" smtClean="0"/>
              <a:t>Індикатором</a:t>
            </a:r>
            <a:r>
              <a:rPr lang="ru-RU" dirty="0" smtClean="0"/>
              <a:t> </a:t>
            </a:r>
            <a:r>
              <a:rPr lang="ru-RU" dirty="0" err="1"/>
              <a:t>успішності</a:t>
            </a:r>
            <a:r>
              <a:rPr lang="ru-RU" dirty="0"/>
              <a:t> в </a:t>
            </a:r>
            <a:r>
              <a:rPr lang="ru-RU" dirty="0" err="1"/>
              <a:t>управлінні</a:t>
            </a:r>
            <a:r>
              <a:rPr lang="ru-RU" dirty="0"/>
              <a:t> персоналом є </a:t>
            </a:r>
            <a:r>
              <a:rPr lang="ru-RU" dirty="0" err="1"/>
              <a:t>підсумкові</a:t>
            </a:r>
            <a:r>
              <a:rPr lang="ru-RU" dirty="0"/>
              <a:t> </a:t>
            </a:r>
            <a:r>
              <a:rPr lang="ru-RU" dirty="0" err="1"/>
              <a:t>економічні</a:t>
            </a:r>
            <a:r>
              <a:rPr lang="ru-RU" dirty="0"/>
              <a:t> </a:t>
            </a:r>
            <a:r>
              <a:rPr lang="ru-RU" dirty="0" err="1"/>
              <a:t>показники</a:t>
            </a:r>
            <a:r>
              <a:rPr lang="ru-RU" dirty="0"/>
              <a:t>, </a:t>
            </a:r>
            <a:r>
              <a:rPr lang="ru-RU" dirty="0" err="1"/>
              <a:t>стабільність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всієї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стійкість</a:t>
            </a:r>
            <a:r>
              <a:rPr lang="ru-RU" dirty="0"/>
              <a:t> і </a:t>
            </a:r>
            <a:r>
              <a:rPr lang="ru-RU" dirty="0" err="1"/>
              <a:t>положення</a:t>
            </a:r>
            <a:r>
              <a:rPr lang="ru-RU" dirty="0"/>
              <a:t> на ринку, </a:t>
            </a:r>
            <a:r>
              <a:rPr lang="ru-RU" dirty="0" err="1"/>
              <a:t>конкурентоспроможність</a:t>
            </a:r>
            <a:r>
              <a:rPr lang="ru-RU" dirty="0"/>
              <a:t> і т.п. </a:t>
            </a:r>
            <a:r>
              <a:rPr lang="ru-RU" dirty="0" err="1"/>
              <a:t>Окрім</a:t>
            </a:r>
            <a:r>
              <a:rPr lang="ru-RU" dirty="0"/>
              <a:t> них є </a:t>
            </a:r>
            <a:r>
              <a:rPr lang="ru-RU" dirty="0" err="1"/>
              <a:t>показники</a:t>
            </a:r>
            <a:r>
              <a:rPr lang="ru-RU" dirty="0"/>
              <a:t> </a:t>
            </a:r>
            <a:r>
              <a:rPr lang="ru-RU" dirty="0" err="1"/>
              <a:t>специфічні</a:t>
            </a:r>
            <a:r>
              <a:rPr lang="ru-RU" dirty="0"/>
              <a:t>, </a:t>
            </a:r>
            <a:r>
              <a:rPr lang="ru-RU" dirty="0" err="1"/>
              <a:t>притаманні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персоналу та </a:t>
            </a:r>
            <a:r>
              <a:rPr lang="ru-RU" dirty="0" err="1"/>
              <a:t>досліджувані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службою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ним. </a:t>
            </a:r>
            <a:r>
              <a:rPr lang="ru-RU" dirty="0" err="1"/>
              <a:t>Це</a:t>
            </a:r>
            <a:r>
              <a:rPr lang="ru-RU" dirty="0"/>
              <a:t>:</a:t>
            </a:r>
          </a:p>
          <a:p>
            <a:r>
              <a:rPr lang="ru-RU" dirty="0"/>
              <a:t>-	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структурних</a:t>
            </a:r>
            <a:r>
              <a:rPr lang="ru-RU" dirty="0"/>
              <a:t> </a:t>
            </a:r>
            <a:r>
              <a:rPr lang="ru-RU" dirty="0" err="1"/>
              <a:t>підрозділів</a:t>
            </a:r>
            <a:r>
              <a:rPr lang="ru-RU" dirty="0"/>
              <a:t> і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задоволеність</a:t>
            </a:r>
            <a:r>
              <a:rPr lang="ru-RU" dirty="0"/>
              <a:t> персоналу </a:t>
            </a:r>
            <a:r>
              <a:rPr lang="ru-RU" dirty="0" err="1"/>
              <a:t>роботою</a:t>
            </a:r>
            <a:r>
              <a:rPr lang="ru-RU" dirty="0"/>
              <a:t> і </a:t>
            </a:r>
            <a:r>
              <a:rPr lang="ru-RU" dirty="0" err="1"/>
              <a:t>відчуття</a:t>
            </a:r>
            <a:r>
              <a:rPr lang="ru-RU" dirty="0"/>
              <a:t> </a:t>
            </a:r>
            <a:r>
              <a:rPr lang="ru-RU" dirty="0" err="1"/>
              <a:t>приналежності</a:t>
            </a:r>
            <a:r>
              <a:rPr lang="ru-RU" dirty="0"/>
              <a:t> до </a:t>
            </a:r>
            <a:r>
              <a:rPr lang="ru-RU" dirty="0" err="1"/>
              <a:t>організації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дієвість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матеріального</a:t>
            </a:r>
            <a:r>
              <a:rPr lang="ru-RU" dirty="0"/>
              <a:t> і морального </a:t>
            </a:r>
            <a:r>
              <a:rPr lang="ru-RU" dirty="0" err="1"/>
              <a:t>заохочення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плинність</a:t>
            </a:r>
            <a:r>
              <a:rPr lang="ru-RU" dirty="0"/>
              <a:t> </a:t>
            </a:r>
            <a:r>
              <a:rPr lang="ru-RU" dirty="0" err="1"/>
              <a:t>кадрів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дотримання</a:t>
            </a:r>
            <a:r>
              <a:rPr lang="ru-RU" dirty="0"/>
              <a:t> </a:t>
            </a:r>
            <a:r>
              <a:rPr lang="ru-RU" dirty="0" err="1"/>
              <a:t>трудової</a:t>
            </a:r>
            <a:r>
              <a:rPr lang="ru-RU" dirty="0"/>
              <a:t> </a:t>
            </a:r>
            <a:r>
              <a:rPr lang="ru-RU" dirty="0" err="1"/>
              <a:t>дисципліни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конфліктів</a:t>
            </a:r>
            <a:r>
              <a:rPr lang="ru-RU" dirty="0"/>
              <a:t> на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рівнях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;</a:t>
            </a:r>
          </a:p>
          <a:p>
            <a:r>
              <a:rPr lang="ru-RU" dirty="0"/>
              <a:t>-	характер </a:t>
            </a:r>
            <a:r>
              <a:rPr lang="ru-RU" dirty="0" err="1"/>
              <a:t>соціально-психологічного</a:t>
            </a:r>
            <a:r>
              <a:rPr lang="ru-RU" dirty="0"/>
              <a:t> </a:t>
            </a:r>
            <a:r>
              <a:rPr lang="ru-RU" dirty="0" err="1"/>
              <a:t>клімату</a:t>
            </a:r>
            <a:r>
              <a:rPr lang="ru-RU" dirty="0"/>
              <a:t> й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організаційної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в </a:t>
            </a:r>
            <a:r>
              <a:rPr lang="ru-RU" dirty="0" err="1"/>
              <a:t>організації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</a:t>
            </a:r>
          </a:p>
          <a:p>
            <a:r>
              <a:rPr lang="ru-RU" dirty="0"/>
              <a:t>Для </a:t>
            </a:r>
            <a:r>
              <a:rPr lang="ru-RU" dirty="0" err="1"/>
              <a:t>оцінки</a:t>
            </a:r>
            <a:r>
              <a:rPr lang="ru-RU" dirty="0"/>
              <a:t> таких </a:t>
            </a:r>
            <a:r>
              <a:rPr lang="ru-RU" dirty="0" err="1"/>
              <a:t>специфічних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</a:t>
            </a:r>
            <a:r>
              <a:rPr lang="ru-RU" dirty="0" err="1"/>
              <a:t>використовується</a:t>
            </a:r>
            <a:r>
              <a:rPr lang="ru-RU" dirty="0"/>
              <a:t> аудит персоналу, і в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інтерпретації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 аудиту </a:t>
            </a:r>
            <a:r>
              <a:rPr lang="ru-RU" dirty="0" err="1"/>
              <a:t>означає</a:t>
            </a:r>
            <a:r>
              <a:rPr lang="ru-RU" dirty="0"/>
              <a:t> </a:t>
            </a:r>
            <a:r>
              <a:rPr lang="ru-RU" dirty="0" err="1"/>
              <a:t>експертизу</a:t>
            </a:r>
            <a:r>
              <a:rPr lang="ru-RU" dirty="0"/>
              <a:t> </a:t>
            </a:r>
            <a:r>
              <a:rPr lang="ru-RU" dirty="0" err="1"/>
              <a:t>відповідності</a:t>
            </a:r>
            <a:r>
              <a:rPr lang="ru-RU" dirty="0"/>
              <a:t> </a:t>
            </a:r>
            <a:r>
              <a:rPr lang="ru-RU" dirty="0" err="1"/>
              <a:t>організаційної</a:t>
            </a:r>
            <a:r>
              <a:rPr lang="ru-RU" dirty="0"/>
              <a:t>, </a:t>
            </a:r>
            <a:r>
              <a:rPr lang="ru-RU" dirty="0" err="1"/>
              <a:t>функціональної</a:t>
            </a:r>
            <a:r>
              <a:rPr lang="ru-RU" dirty="0"/>
              <a:t> й </a:t>
            </a:r>
            <a:r>
              <a:rPr lang="ru-RU" dirty="0" err="1"/>
              <a:t>інформаційної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, кадрового </a:t>
            </a:r>
            <a:r>
              <a:rPr lang="ru-RU" dirty="0" err="1"/>
              <a:t>потенціалу</a:t>
            </a:r>
            <a:r>
              <a:rPr lang="ru-RU" dirty="0"/>
              <a:t> </a:t>
            </a:r>
            <a:r>
              <a:rPr lang="ru-RU" dirty="0" err="1"/>
              <a:t>цілям</a:t>
            </a:r>
            <a:r>
              <a:rPr lang="ru-RU" dirty="0"/>
              <a:t>, </a:t>
            </a:r>
            <a:r>
              <a:rPr lang="ru-RU" dirty="0" err="1"/>
              <a:t>завданням</a:t>
            </a:r>
            <a:r>
              <a:rPr lang="ru-RU" dirty="0"/>
              <a:t> і </a:t>
            </a:r>
            <a:r>
              <a:rPr lang="ru-RU" dirty="0" err="1"/>
              <a:t>стратегії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і </a:t>
            </a:r>
            <a:r>
              <a:rPr lang="ru-RU" dirty="0" err="1"/>
              <a:t>розробку</a:t>
            </a:r>
            <a:r>
              <a:rPr lang="ru-RU" dirty="0"/>
              <a:t> на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організаційних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/>
              <a:t>За </a:t>
            </a:r>
            <a:r>
              <a:rPr lang="ru-RU" dirty="0" err="1"/>
              <a:t>різними</a:t>
            </a:r>
            <a:r>
              <a:rPr lang="ru-RU" dirty="0"/>
              <a:t> </a:t>
            </a:r>
            <a:r>
              <a:rPr lang="ru-RU" dirty="0" err="1"/>
              <a:t>оцінками</a:t>
            </a:r>
            <a:r>
              <a:rPr lang="ru-RU" dirty="0"/>
              <a:t> 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теорій</a:t>
            </a:r>
            <a:r>
              <a:rPr lang="ru-RU" dirty="0"/>
              <a:t> аудиту:</a:t>
            </a:r>
          </a:p>
          <a:p>
            <a:r>
              <a:rPr lang="ru-RU" dirty="0"/>
              <a:t>1)	</a:t>
            </a:r>
            <a:r>
              <a:rPr lang="ru-RU" dirty="0" err="1"/>
              <a:t>констатація</a:t>
            </a:r>
            <a:r>
              <a:rPr lang="ru-RU" dirty="0"/>
              <a:t>	(</a:t>
            </a:r>
            <a:r>
              <a:rPr lang="ru-RU" dirty="0" err="1"/>
              <a:t>адекватність</a:t>
            </a:r>
            <a:r>
              <a:rPr lang="ru-RU" dirty="0"/>
              <a:t>)	−	</a:t>
            </a:r>
            <a:r>
              <a:rPr lang="ru-RU" dirty="0" err="1"/>
              <a:t>оцінка</a:t>
            </a:r>
            <a:r>
              <a:rPr lang="ru-RU" dirty="0"/>
              <a:t>	</a:t>
            </a:r>
            <a:r>
              <a:rPr lang="ru-RU" dirty="0" err="1"/>
              <a:t>вірогідності</a:t>
            </a:r>
            <a:r>
              <a:rPr lang="ru-RU" dirty="0"/>
              <a:t>	</a:t>
            </a:r>
            <a:r>
              <a:rPr lang="ru-RU" dirty="0" err="1"/>
              <a:t>звітності</a:t>
            </a:r>
            <a:r>
              <a:rPr lang="ru-RU" dirty="0"/>
              <a:t>	</a:t>
            </a:r>
            <a:r>
              <a:rPr lang="ru-RU" dirty="0" err="1"/>
              <a:t>підприємства</a:t>
            </a:r>
            <a:r>
              <a:rPr lang="ru-RU" dirty="0"/>
              <a:t> "постфактум";</a:t>
            </a:r>
          </a:p>
          <a:p>
            <a:r>
              <a:rPr lang="ru-RU" dirty="0"/>
              <a:t>2)	</a:t>
            </a:r>
            <a:r>
              <a:rPr lang="ru-RU" dirty="0" err="1"/>
              <a:t>контролінг</a:t>
            </a:r>
            <a:r>
              <a:rPr lang="ru-RU" dirty="0"/>
              <a:t> − </a:t>
            </a:r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вірогідності</a:t>
            </a:r>
            <a:r>
              <a:rPr lang="ru-RU" dirty="0"/>
              <a:t> </a:t>
            </a:r>
            <a:r>
              <a:rPr lang="ru-RU" dirty="0" err="1"/>
              <a:t>звітності</a:t>
            </a:r>
            <a:r>
              <a:rPr lang="ru-RU" dirty="0"/>
              <a:t>, у </a:t>
            </a:r>
            <a:r>
              <a:rPr lang="ru-RU" dirty="0" err="1"/>
              <a:t>т.ч</a:t>
            </a:r>
            <a:r>
              <a:rPr lang="ru-RU" dirty="0"/>
              <a:t>. з </a:t>
            </a:r>
            <a:r>
              <a:rPr lang="ru-RU" dirty="0" err="1"/>
              <a:t>погляду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й </a:t>
            </a:r>
            <a:r>
              <a:rPr lang="ru-RU" dirty="0" err="1"/>
              <a:t>вдосконалювання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контролю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перевіряється</a:t>
            </a:r>
            <a:r>
              <a:rPr lang="ru-RU" dirty="0"/>
              <a:t>;</a:t>
            </a:r>
          </a:p>
          <a:p>
            <a:r>
              <a:rPr lang="ru-RU" dirty="0"/>
              <a:t>3)	консалтинг − </a:t>
            </a:r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вірогідності</a:t>
            </a:r>
            <a:r>
              <a:rPr lang="ru-RU" dirty="0"/>
              <a:t> </a:t>
            </a:r>
            <a:r>
              <a:rPr lang="ru-RU" dirty="0" err="1"/>
              <a:t>звітності</a:t>
            </a:r>
            <a:r>
              <a:rPr lang="ru-RU" dirty="0"/>
              <a:t> з </a:t>
            </a:r>
            <a:r>
              <a:rPr lang="ru-RU" dirty="0" err="1"/>
              <a:t>аналізом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і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менеджерів</a:t>
            </a:r>
            <a:r>
              <a:rPr lang="ru-RU" dirty="0"/>
              <a:t> з </a:t>
            </a:r>
            <a:r>
              <a:rPr lang="ru-RU" dirty="0" err="1"/>
              <a:t>рекомендаціями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випливають</a:t>
            </a:r>
            <a:r>
              <a:rPr lang="ru-RU" dirty="0"/>
              <a:t> з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[15].</a:t>
            </a:r>
          </a:p>
          <a:p>
            <a:r>
              <a:rPr lang="ru-RU" dirty="0" err="1"/>
              <a:t>Безумовно</a:t>
            </a:r>
            <a:r>
              <a:rPr lang="ru-RU" dirty="0"/>
              <a:t>, аудит персоналу </a:t>
            </a:r>
            <a:r>
              <a:rPr lang="ru-RU" dirty="0" err="1"/>
              <a:t>спрямований</a:t>
            </a:r>
            <a:r>
              <a:rPr lang="ru-RU" dirty="0"/>
              <a:t> на </a:t>
            </a:r>
            <a:r>
              <a:rPr lang="ru-RU" dirty="0" err="1"/>
              <a:t>захист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 </a:t>
            </a:r>
            <a:r>
              <a:rPr lang="ru-RU" dirty="0" err="1"/>
              <a:t>власника</a:t>
            </a:r>
            <a:r>
              <a:rPr lang="ru-RU" dirty="0"/>
              <a:t>. </a:t>
            </a:r>
            <a:r>
              <a:rPr lang="ru-RU" dirty="0" err="1"/>
              <a:t>Ця</a:t>
            </a:r>
            <a:r>
              <a:rPr lang="ru-RU" dirty="0"/>
              <a:t> мета </a:t>
            </a:r>
            <a:r>
              <a:rPr lang="ru-RU" dirty="0" err="1"/>
              <a:t>переслідується</a:t>
            </a:r>
            <a:r>
              <a:rPr lang="ru-RU" dirty="0"/>
              <a:t> будь-</a:t>
            </a:r>
            <a:r>
              <a:rPr lang="ru-RU" dirty="0" err="1"/>
              <a:t>яким</a:t>
            </a:r>
            <a:r>
              <a:rPr lang="ru-RU" dirty="0"/>
              <a:t> аудитором, </a:t>
            </a:r>
            <a:r>
              <a:rPr lang="ru-RU" dirty="0" err="1"/>
              <a:t>який</a:t>
            </a:r>
            <a:r>
              <a:rPr lang="ru-RU" dirty="0"/>
              <a:t> добре </a:t>
            </a:r>
            <a:r>
              <a:rPr lang="ru-RU" dirty="0" err="1"/>
              <a:t>дотримується</a:t>
            </a:r>
            <a:r>
              <a:rPr lang="ru-RU" dirty="0"/>
              <a:t> </a:t>
            </a:r>
            <a:r>
              <a:rPr lang="ru-RU" dirty="0" err="1"/>
              <a:t>принципів</a:t>
            </a:r>
            <a:r>
              <a:rPr lang="ru-RU" dirty="0"/>
              <a:t> </a:t>
            </a:r>
            <a:r>
              <a:rPr lang="ru-RU" dirty="0" err="1"/>
              <a:t>етики</a:t>
            </a:r>
            <a:r>
              <a:rPr lang="ru-RU" dirty="0"/>
              <a:t>.</a:t>
            </a:r>
          </a:p>
          <a:p>
            <a:r>
              <a:rPr lang="ru-RU" dirty="0" err="1"/>
              <a:t>Особливе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аудит персоналу </a:t>
            </a:r>
            <a:r>
              <a:rPr lang="ru-RU" dirty="0" err="1"/>
              <a:t>має</a:t>
            </a:r>
            <a:r>
              <a:rPr lang="ru-RU" dirty="0"/>
              <a:t> для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уточненої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, </a:t>
            </a:r>
            <a:r>
              <a:rPr lang="ru-RU" dirty="0" err="1"/>
              <a:t>установлення</a:t>
            </a:r>
            <a:r>
              <a:rPr lang="ru-RU" dirty="0"/>
              <a:t> </a:t>
            </a:r>
            <a:r>
              <a:rPr lang="ru-RU" dirty="0" err="1"/>
              <a:t>невідповідностей</a:t>
            </a:r>
            <a:r>
              <a:rPr lang="ru-RU" dirty="0"/>
              <a:t> у </a:t>
            </a:r>
            <a:r>
              <a:rPr lang="ru-RU" dirty="0" err="1"/>
              <a:t>виданих</a:t>
            </a:r>
            <a:r>
              <a:rPr lang="ru-RU" dirty="0"/>
              <a:t> </a:t>
            </a:r>
            <a:r>
              <a:rPr lang="ru-RU" dirty="0" err="1"/>
              <a:t>заохоченнях</a:t>
            </a:r>
            <a:r>
              <a:rPr lang="ru-RU" dirty="0"/>
              <a:t>. </a:t>
            </a:r>
            <a:r>
              <a:rPr lang="ru-RU" dirty="0" err="1"/>
              <a:t>Цим</a:t>
            </a:r>
            <a:r>
              <a:rPr lang="ru-RU" dirty="0"/>
              <a:t> аудит </a:t>
            </a:r>
            <a:r>
              <a:rPr lang="ru-RU" dirty="0" err="1"/>
              <a:t>підвищує</a:t>
            </a:r>
            <a:r>
              <a:rPr lang="ru-RU" dirty="0"/>
              <a:t> </a:t>
            </a:r>
            <a:r>
              <a:rPr lang="ru-RU" dirty="0" err="1"/>
              <a:t>якість</a:t>
            </a:r>
            <a:r>
              <a:rPr lang="ru-RU" dirty="0"/>
              <a:t> </a:t>
            </a:r>
            <a:r>
              <a:rPr lang="ru-RU" dirty="0" err="1"/>
              <a:t>прийнятих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,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ринкових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кращому</a:t>
            </a:r>
            <a:r>
              <a:rPr lang="ru-RU" dirty="0"/>
              <a:t> </a:t>
            </a:r>
            <a:r>
              <a:rPr lang="ru-RU" dirty="0" err="1"/>
              <a:t>використанню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знаходяться</a:t>
            </a:r>
            <a:r>
              <a:rPr lang="ru-RU" dirty="0"/>
              <a:t> у </a:t>
            </a:r>
            <a:r>
              <a:rPr lang="ru-RU" dirty="0" err="1"/>
              <a:t>розпорядженні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05288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0476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Таким чином, </a:t>
            </a:r>
            <a:r>
              <a:rPr lang="ru-RU" b="1" dirty="0" err="1"/>
              <a:t>сутність</a:t>
            </a:r>
            <a:r>
              <a:rPr lang="ru-RU" b="1" dirty="0"/>
              <a:t> аудиту персоналу в широкому </a:t>
            </a:r>
            <a:r>
              <a:rPr lang="ru-RU" b="1" dirty="0" err="1"/>
              <a:t>тлумаченні</a:t>
            </a:r>
            <a:r>
              <a:rPr lang="ru-RU" b="1" dirty="0"/>
              <a:t> </a:t>
            </a:r>
            <a:r>
              <a:rPr lang="ru-RU" dirty="0"/>
              <a:t>− </a:t>
            </a:r>
            <a:r>
              <a:rPr lang="ru-RU" dirty="0" err="1"/>
              <a:t>це</a:t>
            </a:r>
            <a:r>
              <a:rPr lang="ru-RU" dirty="0"/>
              <a:t> система </a:t>
            </a:r>
            <a:r>
              <a:rPr lang="ru-RU" dirty="0" err="1"/>
              <a:t>консультаційної</a:t>
            </a:r>
            <a:r>
              <a:rPr lang="ru-RU" dirty="0"/>
              <a:t> </a:t>
            </a:r>
            <a:r>
              <a:rPr lang="ru-RU" dirty="0" err="1"/>
              <a:t>підтримки</a:t>
            </a:r>
            <a:r>
              <a:rPr lang="ru-RU" dirty="0"/>
              <a:t>, </a:t>
            </a:r>
            <a:r>
              <a:rPr lang="ru-RU" dirty="0" err="1"/>
              <a:t>аналітичної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і </a:t>
            </a:r>
            <a:r>
              <a:rPr lang="ru-RU" dirty="0" err="1"/>
              <a:t>незалежної</a:t>
            </a:r>
            <a:r>
              <a:rPr lang="ru-RU" dirty="0"/>
              <a:t> </a:t>
            </a:r>
            <a:r>
              <a:rPr lang="ru-RU" dirty="0" err="1"/>
              <a:t>експертизи</a:t>
            </a:r>
            <a:r>
              <a:rPr lang="ru-RU" dirty="0"/>
              <a:t> кадрового </a:t>
            </a:r>
            <a:r>
              <a:rPr lang="ru-RU" dirty="0" err="1"/>
              <a:t>потенціалу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, </a:t>
            </a:r>
            <a:r>
              <a:rPr lang="ru-RU" dirty="0" err="1"/>
              <a:t>періодична</a:t>
            </a:r>
            <a:r>
              <a:rPr lang="ru-RU" dirty="0"/>
              <a:t> </a:t>
            </a:r>
            <a:r>
              <a:rPr lang="ru-RU" dirty="0" err="1"/>
              <a:t>експертиза</a:t>
            </a:r>
            <a:r>
              <a:rPr lang="ru-RU" dirty="0"/>
              <a:t> стану справ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персоналом.</a:t>
            </a:r>
          </a:p>
          <a:p>
            <a:r>
              <a:rPr lang="ru-RU" b="1" dirty="0"/>
              <a:t>У </a:t>
            </a:r>
            <a:r>
              <a:rPr lang="ru-RU" b="1" dirty="0" err="1"/>
              <a:t>вузькому</a:t>
            </a:r>
            <a:r>
              <a:rPr lang="ru-RU" b="1" dirty="0"/>
              <a:t> </a:t>
            </a:r>
            <a:r>
              <a:rPr lang="ru-RU" b="1" dirty="0" err="1"/>
              <a:t>сенсі</a:t>
            </a:r>
            <a:r>
              <a:rPr lang="ru-RU" b="1" dirty="0"/>
              <a:t> аудит персоналу </a:t>
            </a:r>
            <a:r>
              <a:rPr lang="ru-RU" b="1" dirty="0" err="1"/>
              <a:t>зводиться</a:t>
            </a:r>
            <a:r>
              <a:rPr lang="ru-RU" b="1" dirty="0"/>
              <a:t> </a:t>
            </a:r>
            <a:r>
              <a:rPr lang="ru-RU" dirty="0"/>
              <a:t>до </a:t>
            </a:r>
            <a:r>
              <a:rPr lang="ru-RU" dirty="0" err="1"/>
              <a:t>діагностики</a:t>
            </a:r>
            <a:r>
              <a:rPr lang="ru-RU" dirty="0"/>
              <a:t> причин проблем,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виникають</a:t>
            </a:r>
            <a:r>
              <a:rPr lang="ru-RU" dirty="0"/>
              <a:t> в </a:t>
            </a:r>
            <a:r>
              <a:rPr lang="ru-RU" dirty="0" err="1"/>
              <a:t>організації</a:t>
            </a:r>
            <a:r>
              <a:rPr lang="ru-RU" dirty="0"/>
              <a:t>,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важливості</a:t>
            </a:r>
            <a:r>
              <a:rPr lang="ru-RU" dirty="0"/>
              <a:t> і </a:t>
            </a:r>
            <a:r>
              <a:rPr lang="ru-RU" dirty="0" err="1"/>
              <a:t>можливостей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>, </a:t>
            </a:r>
            <a:r>
              <a:rPr lang="ru-RU" dirty="0" err="1"/>
              <a:t>формулювання</a:t>
            </a:r>
            <a:r>
              <a:rPr lang="ru-RU" dirty="0"/>
              <a:t> </a:t>
            </a:r>
            <a:r>
              <a:rPr lang="ru-RU" dirty="0" err="1"/>
              <a:t>конкретних</a:t>
            </a:r>
            <a:r>
              <a:rPr lang="ru-RU" dirty="0"/>
              <a:t> </a:t>
            </a:r>
            <a:r>
              <a:rPr lang="ru-RU" dirty="0" err="1"/>
              <a:t>рекомендацій</a:t>
            </a:r>
            <a:r>
              <a:rPr lang="ru-RU" dirty="0"/>
              <a:t> для </a:t>
            </a:r>
            <a:r>
              <a:rPr lang="ru-RU" dirty="0" err="1"/>
              <a:t>керівництва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.</a:t>
            </a:r>
          </a:p>
          <a:p>
            <a:r>
              <a:rPr lang="ru-RU" dirty="0"/>
              <a:t>Аудит персоналу є </a:t>
            </a:r>
            <a:r>
              <a:rPr lang="ru-RU" dirty="0" err="1"/>
              <a:t>додатковою</a:t>
            </a:r>
            <a:r>
              <a:rPr lang="ru-RU" dirty="0"/>
              <a:t> формою </a:t>
            </a:r>
            <a:r>
              <a:rPr lang="ru-RU" dirty="0" err="1"/>
              <a:t>аудиторського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проблем </a:t>
            </a:r>
            <a:r>
              <a:rPr lang="ru-RU" dirty="0" err="1"/>
              <a:t>управління</a:t>
            </a:r>
            <a:r>
              <a:rPr lang="ru-RU" dirty="0"/>
              <a:t> персоналом. </a:t>
            </a:r>
            <a:r>
              <a:rPr lang="ru-RU" dirty="0" err="1"/>
              <a:t>Співвідношення</a:t>
            </a:r>
            <a:r>
              <a:rPr lang="ru-RU" dirty="0"/>
              <a:t> </a:t>
            </a:r>
            <a:r>
              <a:rPr lang="ru-RU" dirty="0" err="1"/>
              <a:t>управлінського</a:t>
            </a:r>
            <a:r>
              <a:rPr lang="ru-RU" dirty="0"/>
              <a:t> аудиту до аудиту персоналу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назвати</a:t>
            </a:r>
            <a:r>
              <a:rPr lang="ru-RU" dirty="0"/>
              <a:t> </a:t>
            </a:r>
            <a:r>
              <a:rPr lang="ru-RU" dirty="0" err="1"/>
              <a:t>відношенням</a:t>
            </a:r>
            <a:r>
              <a:rPr lang="ru-RU" dirty="0"/>
              <a:t> "</a:t>
            </a:r>
            <a:r>
              <a:rPr lang="ru-RU" dirty="0" err="1"/>
              <a:t>загального</a:t>
            </a:r>
            <a:r>
              <a:rPr lang="ru-RU" dirty="0"/>
              <a:t>" до "</a:t>
            </a:r>
            <a:r>
              <a:rPr lang="ru-RU" dirty="0" err="1"/>
              <a:t>частки</a:t>
            </a:r>
            <a:r>
              <a:rPr lang="ru-RU" dirty="0"/>
              <a:t>". </a:t>
            </a:r>
            <a:r>
              <a:rPr lang="ru-RU" dirty="0" err="1"/>
              <a:t>Отже</a:t>
            </a:r>
            <a:r>
              <a:rPr lang="ru-RU" dirty="0"/>
              <a:t>, у </a:t>
            </a:r>
            <a:r>
              <a:rPr lang="ru-RU" dirty="0" err="1"/>
              <a:t>своїй</a:t>
            </a:r>
            <a:r>
              <a:rPr lang="ru-RU" dirty="0"/>
              <a:t> </a:t>
            </a:r>
            <a:r>
              <a:rPr lang="ru-RU" dirty="0" err="1"/>
              <a:t>роботі</a:t>
            </a:r>
            <a:r>
              <a:rPr lang="ru-RU" dirty="0"/>
              <a:t> аудит персоналу </a:t>
            </a:r>
            <a:r>
              <a:rPr lang="ru-RU" dirty="0" err="1"/>
              <a:t>спирається</a:t>
            </a:r>
            <a:r>
              <a:rPr lang="ru-RU" dirty="0"/>
              <a:t> на </a:t>
            </a:r>
            <a:r>
              <a:rPr lang="ru-RU" dirty="0" err="1"/>
              <a:t>методологічні</a:t>
            </a:r>
            <a:r>
              <a:rPr lang="ru-RU" dirty="0"/>
              <a:t> </a:t>
            </a:r>
            <a:r>
              <a:rPr lang="ru-RU" dirty="0" err="1"/>
              <a:t>аспекти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r>
              <a:rPr lang="ru-RU" dirty="0"/>
              <a:t> практики аудиту, але </a:t>
            </a:r>
            <a:r>
              <a:rPr lang="ru-RU" dirty="0" err="1"/>
              <a:t>пристосовує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smtClean="0"/>
              <a:t>до </a:t>
            </a:r>
            <a:r>
              <a:rPr lang="ru-RU" dirty="0" err="1" smtClean="0"/>
              <a:t>специфічних</a:t>
            </a:r>
            <a:r>
              <a:rPr lang="ru-RU" dirty="0" smtClean="0"/>
              <a:t> </a:t>
            </a:r>
            <a:r>
              <a:rPr lang="ru-RU" dirty="0" err="1"/>
              <a:t>напрямів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smtClean="0"/>
              <a:t>персоналом.</a:t>
            </a:r>
          </a:p>
          <a:p>
            <a:r>
              <a:rPr lang="ru-RU" dirty="0"/>
              <a:t>Аудит персоналу проводиться з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діагностичного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персоналом,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відмінні</a:t>
            </a:r>
            <a:r>
              <a:rPr lang="ru-RU" dirty="0"/>
              <a:t> </a:t>
            </a:r>
            <a:r>
              <a:rPr lang="ru-RU" dirty="0" err="1"/>
              <a:t>риси</a:t>
            </a:r>
            <a:r>
              <a:rPr lang="ru-RU" dirty="0"/>
              <a:t>:</a:t>
            </a:r>
          </a:p>
          <a:p>
            <a:r>
              <a:rPr lang="ru-RU" dirty="0"/>
              <a:t>-	</a:t>
            </a:r>
            <a:r>
              <a:rPr lang="ru-RU" dirty="0" err="1"/>
              <a:t>націленість</a:t>
            </a:r>
            <a:r>
              <a:rPr lang="ru-RU" dirty="0"/>
              <a:t> на </a:t>
            </a:r>
            <a:r>
              <a:rPr lang="ru-RU" dirty="0" err="1"/>
              <a:t>загальноорганізаційну</a:t>
            </a:r>
            <a:r>
              <a:rPr lang="ru-RU" dirty="0"/>
              <a:t> </a:t>
            </a:r>
            <a:r>
              <a:rPr lang="ru-RU" dirty="0" err="1"/>
              <a:t>ефективність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жорстка</a:t>
            </a:r>
            <a:r>
              <a:rPr lang="ru-RU" dirty="0"/>
              <a:t> форма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, процедур і </a:t>
            </a:r>
            <a:r>
              <a:rPr lang="ru-RU" dirty="0" err="1"/>
              <a:t>висновку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незалежність</a:t>
            </a:r>
            <a:r>
              <a:rPr lang="ru-RU" dirty="0"/>
              <a:t> аудитора </a:t>
            </a:r>
            <a:r>
              <a:rPr lang="ru-RU" dirty="0" err="1"/>
              <a:t>стосовно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професіоналізм</a:t>
            </a:r>
            <a:r>
              <a:rPr lang="ru-RU" dirty="0"/>
              <a:t> у </a:t>
            </a:r>
            <a:r>
              <a:rPr lang="ru-RU" dirty="0" err="1"/>
              <a:t>виконанні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 [28, с.176].</a:t>
            </a:r>
          </a:p>
          <a:p>
            <a:r>
              <a:rPr lang="ru-RU" dirty="0" err="1"/>
              <a:t>Об'єкт</a:t>
            </a:r>
            <a:r>
              <a:rPr lang="ru-RU" dirty="0"/>
              <a:t> аудиту персоналу − система персоналу </a:t>
            </a:r>
            <a:r>
              <a:rPr lang="ru-RU" dirty="0" err="1"/>
              <a:t>організації</a:t>
            </a:r>
            <a:r>
              <a:rPr lang="ru-RU" dirty="0"/>
              <a:t>, як </a:t>
            </a:r>
            <a:r>
              <a:rPr lang="ru-RU" dirty="0" err="1"/>
              <a:t>соціотехнічна</a:t>
            </a:r>
            <a:r>
              <a:rPr lang="ru-RU" dirty="0"/>
              <a:t> система.</a:t>
            </a:r>
          </a:p>
          <a:p>
            <a:r>
              <a:rPr lang="ru-RU" dirty="0" err="1"/>
              <a:t>Конкретизується</a:t>
            </a:r>
            <a:r>
              <a:rPr lang="ru-RU" dirty="0"/>
              <a:t> </a:t>
            </a:r>
            <a:r>
              <a:rPr lang="ru-RU" dirty="0" err="1"/>
              <a:t>об'єкт</a:t>
            </a:r>
            <a:r>
              <a:rPr lang="ru-RU" dirty="0"/>
              <a:t> аудиту персоналу у </a:t>
            </a:r>
            <a:r>
              <a:rPr lang="ru-RU" dirty="0" err="1"/>
              <a:t>формі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персоналом.</a:t>
            </a:r>
          </a:p>
          <a:p>
            <a:r>
              <a:rPr lang="ru-RU" dirty="0"/>
              <a:t>Предмет аудиту персоналу −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, </a:t>
            </a:r>
            <a:r>
              <a:rPr lang="ru-RU" dirty="0" err="1"/>
              <a:t>використання</a:t>
            </a:r>
            <a:r>
              <a:rPr lang="ru-RU" dirty="0"/>
              <a:t> і </a:t>
            </a:r>
            <a:r>
              <a:rPr lang="ru-RU" dirty="0" err="1"/>
              <a:t>розвитку</a:t>
            </a:r>
            <a:r>
              <a:rPr lang="ru-RU" dirty="0"/>
              <a:t> трудового </a:t>
            </a:r>
            <a:r>
              <a:rPr lang="ru-RU" dirty="0" err="1"/>
              <a:t>потенціалу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персоналом.</a:t>
            </a:r>
          </a:p>
          <a:p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сформулювати</a:t>
            </a:r>
            <a:r>
              <a:rPr lang="ru-RU" dirty="0"/>
              <a:t> мету аудиту персоналу −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персоналом і персоналу </a:t>
            </a:r>
            <a:r>
              <a:rPr lang="ru-RU" dirty="0" err="1"/>
              <a:t>взагалі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09852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35246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Виходячи</a:t>
            </a:r>
            <a:r>
              <a:rPr lang="ru-RU" dirty="0"/>
              <a:t> з </a:t>
            </a:r>
            <a:r>
              <a:rPr lang="ru-RU" dirty="0" err="1"/>
              <a:t>цього</a:t>
            </a:r>
            <a:r>
              <a:rPr lang="ru-RU" dirty="0"/>
              <a:t>, </a:t>
            </a:r>
            <a:r>
              <a:rPr lang="ru-RU" dirty="0" err="1"/>
              <a:t>завдання</a:t>
            </a:r>
            <a:r>
              <a:rPr lang="ru-RU" dirty="0"/>
              <a:t> аудиту персоналу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сформулювати</a:t>
            </a:r>
            <a:r>
              <a:rPr lang="ru-RU" dirty="0"/>
              <a:t> в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спосіб</a:t>
            </a:r>
            <a:endParaRPr lang="ru-RU" dirty="0"/>
          </a:p>
          <a:p>
            <a:r>
              <a:rPr lang="ru-RU" dirty="0"/>
              <a:t>[22]:</a:t>
            </a:r>
          </a:p>
          <a:p>
            <a:r>
              <a:rPr lang="ru-RU" dirty="0"/>
              <a:t>-	</a:t>
            </a:r>
            <a:r>
              <a:rPr lang="ru-RU" dirty="0" err="1"/>
              <a:t>перевірка</a:t>
            </a:r>
            <a:r>
              <a:rPr lang="ru-RU" dirty="0"/>
              <a:t> </a:t>
            </a:r>
            <a:r>
              <a:rPr lang="ru-RU" dirty="0" err="1"/>
              <a:t>наявності</a:t>
            </a:r>
            <a:r>
              <a:rPr lang="ru-RU" dirty="0"/>
              <a:t> проблем в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персоналом та </a:t>
            </a:r>
            <a:r>
              <a:rPr lang="ru-RU" dirty="0" err="1"/>
              <a:t>роботі</a:t>
            </a:r>
            <a:r>
              <a:rPr lang="ru-RU" dirty="0"/>
              <a:t> </a:t>
            </a:r>
            <a:r>
              <a:rPr lang="ru-RU" dirty="0" err="1"/>
              <a:t>кадрової</a:t>
            </a:r>
            <a:endParaRPr lang="ru-RU" dirty="0"/>
          </a:p>
          <a:p>
            <a:r>
              <a:rPr lang="ru-RU" dirty="0" err="1"/>
              <a:t>служби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відповідності</a:t>
            </a:r>
            <a:r>
              <a:rPr lang="ru-RU" dirty="0"/>
              <a:t> </a:t>
            </a:r>
            <a:r>
              <a:rPr lang="ru-RU" dirty="0" err="1"/>
              <a:t>отриманих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, </a:t>
            </a:r>
            <a:r>
              <a:rPr lang="ru-RU" dirty="0" err="1"/>
              <a:t>обсягу</a:t>
            </a:r>
            <a:r>
              <a:rPr lang="ru-RU" dirty="0"/>
              <a:t> і </a:t>
            </a:r>
            <a:r>
              <a:rPr lang="ru-RU" dirty="0" err="1"/>
              <a:t>напрямів</a:t>
            </a:r>
            <a:r>
              <a:rPr lang="ru-RU" dirty="0"/>
              <a:t> </a:t>
            </a:r>
            <a:r>
              <a:rPr lang="ru-RU" dirty="0" err="1"/>
              <a:t>здійснюваних</a:t>
            </a:r>
            <a:r>
              <a:rPr lang="ru-RU" dirty="0"/>
              <a:t> </a:t>
            </a:r>
            <a:r>
              <a:rPr lang="ru-RU" dirty="0" err="1"/>
              <a:t>зусиль</a:t>
            </a:r>
            <a:r>
              <a:rPr lang="ru-RU" dirty="0"/>
              <a:t> з </a:t>
            </a:r>
            <a:r>
              <a:rPr lang="ru-RU" dirty="0" err="1"/>
              <a:t>управління</a:t>
            </a:r>
            <a:r>
              <a:rPr lang="ru-RU" dirty="0"/>
              <a:t> персоналом </a:t>
            </a:r>
            <a:r>
              <a:rPr lang="ru-RU" dirty="0" err="1"/>
              <a:t>системі</a:t>
            </a:r>
            <a:r>
              <a:rPr lang="ru-RU" dirty="0"/>
              <a:t> </a:t>
            </a:r>
            <a:r>
              <a:rPr lang="ru-RU" dirty="0" err="1"/>
              <a:t>зовнішніх</a:t>
            </a:r>
            <a:r>
              <a:rPr lang="ru-RU" dirty="0"/>
              <a:t> і </a:t>
            </a:r>
            <a:r>
              <a:rPr lang="ru-RU" dirty="0" err="1"/>
              <a:t>внутрішніх</a:t>
            </a:r>
            <a:r>
              <a:rPr lang="ru-RU" dirty="0"/>
              <a:t> </a:t>
            </a:r>
            <a:r>
              <a:rPr lang="ru-RU" dirty="0" err="1"/>
              <a:t>ситуаційних</a:t>
            </a:r>
            <a:r>
              <a:rPr lang="ru-RU" dirty="0"/>
              <a:t> умов;</a:t>
            </a:r>
          </a:p>
          <a:p>
            <a:r>
              <a:rPr lang="ru-RU" dirty="0"/>
              <a:t>-	</a:t>
            </a:r>
            <a:r>
              <a:rPr lang="ru-RU" dirty="0" err="1"/>
              <a:t>перевірка</a:t>
            </a:r>
            <a:r>
              <a:rPr lang="ru-RU" dirty="0"/>
              <a:t> </a:t>
            </a:r>
            <a:r>
              <a:rPr lang="ru-RU" dirty="0" err="1"/>
              <a:t>відповідності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з </a:t>
            </a:r>
            <a:r>
              <a:rPr lang="ru-RU" dirty="0" err="1"/>
              <a:t>управління</a:t>
            </a:r>
            <a:r>
              <a:rPr lang="ru-RU" dirty="0"/>
              <a:t> персоналом і </a:t>
            </a:r>
            <a:r>
              <a:rPr lang="ru-RU" dirty="0" err="1"/>
              <a:t>стратегії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регламентації</a:t>
            </a:r>
            <a:r>
              <a:rPr lang="ru-RU" dirty="0"/>
              <a:t> </a:t>
            </a:r>
            <a:r>
              <a:rPr lang="ru-RU" dirty="0" err="1"/>
              <a:t>соціально-трудових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законам, правилам, </a:t>
            </a:r>
            <a:r>
              <a:rPr lang="ru-RU" dirty="0" err="1"/>
              <a:t>інструкціям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 </a:t>
            </a:r>
            <a:r>
              <a:rPr lang="ru-RU" dirty="0" err="1"/>
              <a:t>цю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напрямків</a:t>
            </a:r>
            <a:r>
              <a:rPr lang="ru-RU" dirty="0"/>
              <a:t> для </a:t>
            </a:r>
            <a:r>
              <a:rPr lang="ru-RU" dirty="0" err="1"/>
              <a:t>встановлення</a:t>
            </a:r>
            <a:r>
              <a:rPr lang="ru-RU" dirty="0"/>
              <a:t>,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вдосконалення</a:t>
            </a:r>
            <a:r>
              <a:rPr lang="ru-RU" dirty="0"/>
              <a:t> </a:t>
            </a:r>
            <a:r>
              <a:rPr lang="ru-RU" dirty="0" err="1"/>
              <a:t>стандартів</a:t>
            </a:r>
            <a:r>
              <a:rPr lang="ru-RU" dirty="0"/>
              <a:t> у </a:t>
            </a:r>
            <a:r>
              <a:rPr lang="ru-RU" dirty="0" err="1"/>
              <a:t>роботі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персоналом;</a:t>
            </a:r>
          </a:p>
          <a:p>
            <a:r>
              <a:rPr lang="ru-RU" dirty="0"/>
              <a:t>-	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ефективних</a:t>
            </a:r>
            <a:r>
              <a:rPr lang="ru-RU" dirty="0"/>
              <a:t> </a:t>
            </a:r>
            <a:r>
              <a:rPr lang="ru-RU" dirty="0" err="1"/>
              <a:t>ситуаційних</a:t>
            </a:r>
            <a:r>
              <a:rPr lang="ru-RU" dirty="0"/>
              <a:t> умов,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персоналом та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установлення</a:t>
            </a:r>
            <a:r>
              <a:rPr lang="ru-RU" dirty="0"/>
              <a:t> </a:t>
            </a:r>
            <a:r>
              <a:rPr lang="ru-RU" dirty="0" err="1"/>
              <a:t>відповідності</a:t>
            </a:r>
            <a:r>
              <a:rPr lang="ru-RU" dirty="0"/>
              <a:t> </a:t>
            </a:r>
            <a:r>
              <a:rPr lang="ru-RU" dirty="0" err="1"/>
              <a:t>кадрової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вимогам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оптимізація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на </a:t>
            </a:r>
            <a:r>
              <a:rPr lang="ru-RU" dirty="0" err="1"/>
              <a:t>управління</a:t>
            </a:r>
            <a:r>
              <a:rPr lang="ru-RU" dirty="0"/>
              <a:t> персоналом (за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впровадження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ефективних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і процедур);</a:t>
            </a:r>
          </a:p>
          <a:p>
            <a:r>
              <a:rPr lang="ru-RU" dirty="0"/>
              <a:t>-	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внеску</a:t>
            </a:r>
            <a:r>
              <a:rPr lang="ru-RU" dirty="0"/>
              <a:t> </a:t>
            </a:r>
            <a:r>
              <a:rPr lang="ru-RU" dirty="0" err="1"/>
              <a:t>служби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персоналом в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в </a:t>
            </a:r>
            <a:r>
              <a:rPr lang="ru-RU" dirty="0" err="1"/>
              <a:t>цілому</a:t>
            </a:r>
            <a:r>
              <a:rPr lang="ru-RU" dirty="0"/>
              <a:t>, </a:t>
            </a:r>
            <a:r>
              <a:rPr lang="ru-RU" dirty="0" err="1"/>
              <a:t>з’ясування</a:t>
            </a:r>
            <a:r>
              <a:rPr lang="ru-RU" dirty="0"/>
              <a:t> </a:t>
            </a:r>
            <a:r>
              <a:rPr lang="ru-RU" dirty="0" err="1"/>
              <a:t>обов'язків</a:t>
            </a:r>
            <a:r>
              <a:rPr lang="ru-RU" dirty="0"/>
              <a:t> і </a:t>
            </a:r>
            <a:r>
              <a:rPr lang="ru-RU" dirty="0" err="1"/>
              <a:t>відповідальності</a:t>
            </a:r>
            <a:r>
              <a:rPr lang="ru-RU" dirty="0"/>
              <a:t> </a:t>
            </a:r>
            <a:r>
              <a:rPr lang="ru-RU" dirty="0" err="1"/>
              <a:t>служби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персоналом;</a:t>
            </a:r>
          </a:p>
          <a:p>
            <a:pPr marL="285750" indent="-285750">
              <a:buFontTx/>
              <a:buChar char="-"/>
            </a:pPr>
            <a:r>
              <a:rPr lang="ru-RU" dirty="0" err="1" smtClean="0"/>
              <a:t>визначення</a:t>
            </a:r>
            <a:r>
              <a:rPr lang="ru-RU" dirty="0"/>
              <a:t>	</a:t>
            </a:r>
            <a:r>
              <a:rPr lang="ru-RU" dirty="0" err="1"/>
              <a:t>напрямів</a:t>
            </a:r>
            <a:r>
              <a:rPr lang="ru-RU" dirty="0"/>
              <a:t>	</a:t>
            </a:r>
            <a:r>
              <a:rPr lang="ru-RU" dirty="0" err="1"/>
              <a:t>покращення</a:t>
            </a:r>
            <a:r>
              <a:rPr lang="ru-RU" dirty="0"/>
              <a:t>	</a:t>
            </a:r>
            <a:r>
              <a:rPr lang="ru-RU" dirty="0" err="1"/>
              <a:t>якісного</a:t>
            </a:r>
            <a:r>
              <a:rPr lang="ru-RU" dirty="0"/>
              <a:t>	складу	персоналу,	</a:t>
            </a:r>
            <a:r>
              <a:rPr lang="ru-RU" dirty="0" err="1"/>
              <a:t>просуванню</a:t>
            </a:r>
            <a:r>
              <a:rPr lang="ru-RU" dirty="0"/>
              <a:t> </a:t>
            </a:r>
            <a:r>
              <a:rPr lang="ru-RU" dirty="0" err="1"/>
              <a:t>перспективних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 і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творчої</a:t>
            </a:r>
            <a:r>
              <a:rPr lang="ru-RU" dirty="0"/>
              <a:t> </a:t>
            </a:r>
            <a:r>
              <a:rPr lang="ru-RU" dirty="0" err="1" smtClean="0"/>
              <a:t>активності</a:t>
            </a:r>
            <a:endParaRPr lang="ru-RU" dirty="0" smtClean="0"/>
          </a:p>
          <a:p>
            <a:pPr marL="285750" indent="-285750">
              <a:buFontTx/>
              <a:buChar char="-"/>
            </a:pPr>
            <a:r>
              <a:rPr lang="ru-RU" dirty="0"/>
              <a:t>аудит персоналу </a:t>
            </a:r>
            <a:r>
              <a:rPr lang="ru-RU" dirty="0" err="1"/>
              <a:t>теж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класифікувати</a:t>
            </a:r>
            <a:r>
              <a:rPr lang="ru-RU" dirty="0"/>
              <a:t> за </a:t>
            </a:r>
            <a:r>
              <a:rPr lang="ru-RU" dirty="0" err="1"/>
              <a:t>наступними</a:t>
            </a:r>
            <a:r>
              <a:rPr lang="ru-RU" dirty="0"/>
              <a:t> </a:t>
            </a:r>
            <a:r>
              <a:rPr lang="ru-RU" dirty="0" err="1"/>
              <a:t>критеріями</a:t>
            </a:r>
            <a:r>
              <a:rPr lang="ru-RU" dirty="0"/>
              <a:t> у 5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:</a:t>
            </a:r>
          </a:p>
          <a:p>
            <a:pPr marL="285750" indent="-285750">
              <a:buFontTx/>
              <a:buChar char="-"/>
            </a:pPr>
            <a:r>
              <a:rPr lang="ru-RU" dirty="0"/>
              <a:t>1.	за способом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: </a:t>
            </a:r>
            <a:r>
              <a:rPr lang="ru-RU" dirty="0" err="1"/>
              <a:t>зовнішній</a:t>
            </a:r>
            <a:r>
              <a:rPr lang="ru-RU" dirty="0"/>
              <a:t> (</a:t>
            </a:r>
            <a:r>
              <a:rPr lang="ru-RU" dirty="0" err="1"/>
              <a:t>залучення</a:t>
            </a:r>
            <a:r>
              <a:rPr lang="ru-RU" dirty="0"/>
              <a:t> </a:t>
            </a:r>
            <a:r>
              <a:rPr lang="ru-RU" dirty="0" err="1"/>
              <a:t>сторонніх</a:t>
            </a:r>
            <a:r>
              <a:rPr lang="ru-RU" dirty="0"/>
              <a:t> </a:t>
            </a:r>
            <a:r>
              <a:rPr lang="ru-RU" dirty="0" err="1"/>
              <a:t>аудиторів</a:t>
            </a:r>
            <a:r>
              <a:rPr lang="ru-RU" dirty="0"/>
              <a:t>), </a:t>
            </a:r>
            <a:r>
              <a:rPr lang="ru-RU" dirty="0" err="1"/>
              <a:t>внутрішній</a:t>
            </a:r>
            <a:r>
              <a:rPr lang="ru-RU" dirty="0"/>
              <a:t> (</a:t>
            </a:r>
            <a:r>
              <a:rPr lang="ru-RU" dirty="0" err="1"/>
              <a:t>спеціальними</a:t>
            </a:r>
            <a:r>
              <a:rPr lang="ru-RU" dirty="0"/>
              <a:t> </a:t>
            </a:r>
            <a:r>
              <a:rPr lang="ru-RU" dirty="0" err="1"/>
              <a:t>внутрішніми</a:t>
            </a:r>
            <a:r>
              <a:rPr lang="ru-RU" dirty="0"/>
              <a:t> </a:t>
            </a:r>
            <a:r>
              <a:rPr lang="ru-RU" dirty="0" err="1"/>
              <a:t>підрозділами</a:t>
            </a:r>
            <a:r>
              <a:rPr lang="ru-RU" dirty="0"/>
              <a:t>);</a:t>
            </a:r>
          </a:p>
          <a:p>
            <a:pPr marL="285750" indent="-285750">
              <a:buFontTx/>
              <a:buChar char="-"/>
            </a:pPr>
            <a:r>
              <a:rPr lang="ru-RU" dirty="0"/>
              <a:t>2.	за </a:t>
            </a:r>
            <a:r>
              <a:rPr lang="ru-RU" dirty="0" err="1"/>
              <a:t>періодичністю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: </a:t>
            </a:r>
            <a:r>
              <a:rPr lang="ru-RU" dirty="0" err="1"/>
              <a:t>поточний</a:t>
            </a:r>
            <a:r>
              <a:rPr lang="ru-RU" dirty="0"/>
              <a:t> (</a:t>
            </a:r>
            <a:r>
              <a:rPr lang="ru-RU" dirty="0" err="1"/>
              <a:t>заздалегідь</a:t>
            </a:r>
            <a:r>
              <a:rPr lang="ru-RU" dirty="0"/>
              <a:t> в установлений </a:t>
            </a:r>
            <a:r>
              <a:rPr lang="ru-RU" dirty="0" err="1"/>
              <a:t>період</a:t>
            </a:r>
            <a:r>
              <a:rPr lang="ru-RU" dirty="0"/>
              <a:t> часу), </a:t>
            </a:r>
            <a:r>
              <a:rPr lang="ru-RU" dirty="0" err="1"/>
              <a:t>оперативний</a:t>
            </a:r>
            <a:r>
              <a:rPr lang="ru-RU" dirty="0"/>
              <a:t> (в рамках </a:t>
            </a:r>
            <a:r>
              <a:rPr lang="ru-RU" dirty="0" err="1"/>
              <a:t>оперативної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), </a:t>
            </a:r>
            <a:r>
              <a:rPr lang="ru-RU" dirty="0" err="1"/>
              <a:t>регулярний</a:t>
            </a:r>
            <a:r>
              <a:rPr lang="ru-RU" dirty="0"/>
              <a:t> (через </a:t>
            </a:r>
            <a:r>
              <a:rPr lang="ru-RU" dirty="0" err="1"/>
              <a:t>визначені</a:t>
            </a:r>
            <a:r>
              <a:rPr lang="ru-RU" dirty="0"/>
              <a:t> </a:t>
            </a:r>
            <a:r>
              <a:rPr lang="ru-RU" dirty="0" err="1"/>
              <a:t>проміжки</a:t>
            </a:r>
            <a:r>
              <a:rPr lang="ru-RU" dirty="0"/>
              <a:t> часу), </a:t>
            </a:r>
            <a:r>
              <a:rPr lang="ru-RU" dirty="0" err="1"/>
              <a:t>панельний</a:t>
            </a:r>
            <a:r>
              <a:rPr lang="ru-RU" dirty="0"/>
              <a:t> (за </a:t>
            </a:r>
            <a:r>
              <a:rPr lang="ru-RU" dirty="0" err="1"/>
              <a:t>визначеною</a:t>
            </a:r>
            <a:r>
              <a:rPr lang="ru-RU" dirty="0"/>
              <a:t> методикою і </a:t>
            </a:r>
            <a:r>
              <a:rPr lang="ru-RU" dirty="0" err="1"/>
              <a:t>періодичністю</a:t>
            </a:r>
            <a:r>
              <a:rPr lang="ru-RU" dirty="0"/>
              <a:t> в </a:t>
            </a:r>
            <a:r>
              <a:rPr lang="ru-RU" dirty="0" err="1"/>
              <a:t>обраній</a:t>
            </a:r>
            <a:r>
              <a:rPr lang="ru-RU" dirty="0"/>
              <a:t> </a:t>
            </a:r>
            <a:r>
              <a:rPr lang="ru-RU" dirty="0" err="1"/>
              <a:t>заздалегідь</a:t>
            </a:r>
            <a:r>
              <a:rPr lang="ru-RU" dirty="0"/>
              <a:t> </a:t>
            </a:r>
            <a:r>
              <a:rPr lang="ru-RU" dirty="0" err="1"/>
              <a:t>групі</a:t>
            </a:r>
            <a:r>
              <a:rPr lang="ru-RU" dirty="0"/>
              <a:t> людей);</a:t>
            </a:r>
          </a:p>
          <a:p>
            <a:pPr marL="285750" indent="-285750"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88672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9006" y="92677"/>
            <a:ext cx="118872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3.	за </a:t>
            </a:r>
            <a:r>
              <a:rPr lang="ru-RU" dirty="0" err="1"/>
              <a:t>повнотою</a:t>
            </a:r>
            <a:r>
              <a:rPr lang="ru-RU" dirty="0"/>
              <a:t> </a:t>
            </a:r>
            <a:r>
              <a:rPr lang="ru-RU" dirty="0" err="1"/>
              <a:t>охоплення</a:t>
            </a:r>
            <a:r>
              <a:rPr lang="ru-RU" dirty="0"/>
              <a:t>: </a:t>
            </a:r>
            <a:r>
              <a:rPr lang="ru-RU" dirty="0" err="1"/>
              <a:t>повний</a:t>
            </a:r>
            <a:r>
              <a:rPr lang="ru-RU" dirty="0"/>
              <a:t> (</a:t>
            </a:r>
            <a:r>
              <a:rPr lang="ru-RU" dirty="0" err="1"/>
              <a:t>вивчає</a:t>
            </a:r>
            <a:r>
              <a:rPr lang="ru-RU" dirty="0"/>
              <a:t> 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об’єкти</a:t>
            </a:r>
            <a:r>
              <a:rPr lang="ru-RU" dirty="0"/>
              <a:t>), </a:t>
            </a:r>
            <a:r>
              <a:rPr lang="ru-RU" dirty="0" err="1"/>
              <a:t>локальний</a:t>
            </a:r>
            <a:r>
              <a:rPr lang="ru-RU" dirty="0"/>
              <a:t> (по </a:t>
            </a:r>
            <a:r>
              <a:rPr lang="ru-RU" dirty="0" err="1"/>
              <a:t>окремій</a:t>
            </a:r>
            <a:r>
              <a:rPr lang="ru-RU" dirty="0"/>
              <a:t> </a:t>
            </a:r>
            <a:r>
              <a:rPr lang="ru-RU" dirty="0" err="1"/>
              <a:t>визначеній</a:t>
            </a:r>
            <a:r>
              <a:rPr lang="ru-RU" dirty="0"/>
              <a:t> </a:t>
            </a:r>
            <a:r>
              <a:rPr lang="ru-RU" dirty="0" err="1"/>
              <a:t>групі</a:t>
            </a:r>
            <a:r>
              <a:rPr lang="ru-RU" dirty="0"/>
              <a:t>), </a:t>
            </a:r>
            <a:r>
              <a:rPr lang="ru-RU" dirty="0" err="1"/>
              <a:t>тематичний</a:t>
            </a:r>
            <a:r>
              <a:rPr lang="ru-RU" dirty="0"/>
              <a:t> (за </a:t>
            </a:r>
            <a:r>
              <a:rPr lang="ru-RU" dirty="0" err="1"/>
              <a:t>окремою</a:t>
            </a:r>
            <a:r>
              <a:rPr lang="ru-RU" dirty="0"/>
              <a:t> тематикою);</a:t>
            </a:r>
          </a:p>
          <a:p>
            <a:r>
              <a:rPr lang="ru-RU" dirty="0"/>
              <a:t>4.	за методикою </a:t>
            </a:r>
            <a:r>
              <a:rPr lang="ru-RU" dirty="0" err="1"/>
              <a:t>аналізу</a:t>
            </a:r>
            <a:r>
              <a:rPr lang="ru-RU" dirty="0"/>
              <a:t>: </a:t>
            </a:r>
            <a:r>
              <a:rPr lang="ru-RU" dirty="0" err="1"/>
              <a:t>комплексний</a:t>
            </a:r>
            <a:r>
              <a:rPr lang="ru-RU" dirty="0"/>
              <a:t> (з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та </a:t>
            </a:r>
            <a:r>
              <a:rPr lang="ru-RU" dirty="0" err="1"/>
              <a:t>повного</a:t>
            </a:r>
            <a:r>
              <a:rPr lang="ru-RU" dirty="0"/>
              <a:t> </a:t>
            </a:r>
            <a:r>
              <a:rPr lang="ru-RU" dirty="0" err="1"/>
              <a:t>обсягу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), </a:t>
            </a:r>
            <a:r>
              <a:rPr lang="ru-RU" dirty="0" err="1"/>
              <a:t>вибірковий</a:t>
            </a:r>
            <a:r>
              <a:rPr lang="ru-RU" dirty="0"/>
              <a:t> (на </a:t>
            </a:r>
            <a:r>
              <a:rPr lang="ru-RU" dirty="0" err="1"/>
              <a:t>окремій</a:t>
            </a:r>
            <a:r>
              <a:rPr lang="ru-RU" dirty="0"/>
              <a:t> </a:t>
            </a:r>
            <a:r>
              <a:rPr lang="ru-RU" dirty="0" err="1"/>
              <a:t>групі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показнику</a:t>
            </a:r>
            <a:r>
              <a:rPr lang="ru-RU" dirty="0"/>
              <a:t>);</a:t>
            </a:r>
          </a:p>
          <a:p>
            <a:r>
              <a:rPr lang="ru-RU" dirty="0"/>
              <a:t> </a:t>
            </a:r>
          </a:p>
          <a:p>
            <a:r>
              <a:rPr lang="ru-RU" dirty="0"/>
              <a:t>5.	за </a:t>
            </a:r>
            <a:r>
              <a:rPr lang="ru-RU" dirty="0" err="1"/>
              <a:t>рівнями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: </a:t>
            </a:r>
            <a:r>
              <a:rPr lang="ru-RU" dirty="0" err="1"/>
              <a:t>стратегічний</a:t>
            </a:r>
            <a:r>
              <a:rPr lang="ru-RU" dirty="0"/>
              <a:t> (</a:t>
            </a:r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рівню</a:t>
            </a:r>
            <a:r>
              <a:rPr lang="ru-RU" dirty="0"/>
              <a:t> </a:t>
            </a:r>
            <a:r>
              <a:rPr lang="ru-RU" dirty="0" err="1"/>
              <a:t>вищого</a:t>
            </a:r>
            <a:r>
              <a:rPr lang="ru-RU" dirty="0"/>
              <a:t> </a:t>
            </a:r>
            <a:r>
              <a:rPr lang="ru-RU" dirty="0" err="1"/>
              <a:t>керівництва</a:t>
            </a:r>
            <a:r>
              <a:rPr lang="ru-RU" dirty="0"/>
              <a:t>), </a:t>
            </a:r>
            <a:r>
              <a:rPr lang="ru-RU" dirty="0" err="1"/>
              <a:t>управлінський</a:t>
            </a:r>
            <a:r>
              <a:rPr lang="ru-RU" dirty="0"/>
              <a:t>, (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лінійних</a:t>
            </a:r>
            <a:r>
              <a:rPr lang="ru-RU" dirty="0"/>
              <a:t> </a:t>
            </a:r>
            <a:r>
              <a:rPr lang="ru-RU" dirty="0" err="1"/>
              <a:t>керівників</a:t>
            </a:r>
            <a:r>
              <a:rPr lang="ru-RU" dirty="0"/>
              <a:t>), </a:t>
            </a:r>
            <a:r>
              <a:rPr lang="ru-RU" dirty="0" err="1"/>
              <a:t>тактичний</a:t>
            </a:r>
            <a:r>
              <a:rPr lang="ru-RU" dirty="0"/>
              <a:t> (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служби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персоналом).</a:t>
            </a:r>
          </a:p>
          <a:p>
            <a:r>
              <a:rPr lang="ru-RU" dirty="0" err="1"/>
              <a:t>Процес</a:t>
            </a:r>
            <a:r>
              <a:rPr lang="ru-RU" dirty="0"/>
              <a:t> аудиту персоналу </a:t>
            </a:r>
            <a:r>
              <a:rPr lang="ru-RU" dirty="0" err="1"/>
              <a:t>складається</a:t>
            </a:r>
            <a:r>
              <a:rPr lang="ru-RU" dirty="0"/>
              <a:t> за </a:t>
            </a:r>
            <a:r>
              <a:rPr lang="ru-RU" dirty="0" err="1"/>
              <a:t>наступних</a:t>
            </a:r>
            <a:r>
              <a:rPr lang="ru-RU" dirty="0"/>
              <a:t> </a:t>
            </a:r>
            <a:r>
              <a:rPr lang="ru-RU" dirty="0" err="1"/>
              <a:t>етапів</a:t>
            </a:r>
            <a:r>
              <a:rPr lang="ru-RU" dirty="0"/>
              <a:t>:</a:t>
            </a:r>
          </a:p>
          <a:p>
            <a:r>
              <a:rPr lang="ru-RU" dirty="0"/>
              <a:t>-	</a:t>
            </a:r>
            <a:r>
              <a:rPr lang="ru-RU" dirty="0" err="1"/>
              <a:t>вибір</a:t>
            </a:r>
            <a:r>
              <a:rPr lang="ru-RU" dirty="0"/>
              <a:t> </a:t>
            </a:r>
            <a:r>
              <a:rPr lang="ru-RU" dirty="0" err="1"/>
              <a:t>об’єкту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, постановка </a:t>
            </a:r>
            <a:r>
              <a:rPr lang="ru-RU" dirty="0" err="1"/>
              <a:t>цілей</a:t>
            </a:r>
            <a:r>
              <a:rPr lang="ru-RU" dirty="0"/>
              <a:t> і </a:t>
            </a:r>
            <a:r>
              <a:rPr lang="ru-RU" dirty="0" err="1"/>
              <a:t>завдань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інструментарію</a:t>
            </a:r>
            <a:r>
              <a:rPr lang="ru-RU" dirty="0"/>
              <a:t> та </a:t>
            </a:r>
            <a:r>
              <a:rPr lang="ru-RU" dirty="0" err="1"/>
              <a:t>методології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збір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попередньої</a:t>
            </a:r>
            <a:r>
              <a:rPr lang="ru-RU" dirty="0"/>
              <a:t> </a:t>
            </a:r>
            <a:r>
              <a:rPr lang="ru-RU" dirty="0" err="1"/>
              <a:t>діагностики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комплексної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та </a:t>
            </a:r>
            <a:r>
              <a:rPr lang="ru-RU" dirty="0" err="1"/>
              <a:t>аналізу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підведення</a:t>
            </a:r>
            <a:r>
              <a:rPr lang="ru-RU" dirty="0"/>
              <a:t> </a:t>
            </a:r>
            <a:r>
              <a:rPr lang="ru-RU" dirty="0" err="1"/>
              <a:t>підсумків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аудиторського</a:t>
            </a:r>
            <a:r>
              <a:rPr lang="ru-RU" dirty="0"/>
              <a:t> </a:t>
            </a:r>
            <a:r>
              <a:rPr lang="ru-RU" dirty="0" err="1"/>
              <a:t>висновку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зворотній</a:t>
            </a:r>
            <a:r>
              <a:rPr lang="ru-RU" dirty="0"/>
              <a:t> </a:t>
            </a:r>
            <a:r>
              <a:rPr lang="ru-RU" dirty="0" err="1"/>
              <a:t>зв'язок</a:t>
            </a:r>
            <a:r>
              <a:rPr lang="ru-RU" dirty="0"/>
              <a:t> [28, с.180].</a:t>
            </a:r>
          </a:p>
          <a:p>
            <a:r>
              <a:rPr lang="ru-RU" dirty="0" err="1"/>
              <a:t>Аудиторська</a:t>
            </a:r>
            <a:r>
              <a:rPr lang="ru-RU" dirty="0"/>
              <a:t> команда сама </a:t>
            </a:r>
            <a:r>
              <a:rPr lang="ru-RU" dirty="0" err="1"/>
              <a:t>вибирає</a:t>
            </a:r>
            <a:r>
              <a:rPr lang="ru-RU" dirty="0"/>
              <a:t> </a:t>
            </a:r>
            <a:r>
              <a:rPr lang="ru-RU" dirty="0" err="1"/>
              <a:t>визначені</a:t>
            </a:r>
            <a:r>
              <a:rPr lang="ru-RU" dirty="0"/>
              <a:t> </a:t>
            </a:r>
            <a:r>
              <a:rPr lang="ru-RU" dirty="0" err="1"/>
              <a:t>інструменти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зібрати</a:t>
            </a:r>
            <a:r>
              <a:rPr lang="ru-RU" dirty="0"/>
              <a:t> </a:t>
            </a:r>
            <a:r>
              <a:rPr lang="ru-RU" dirty="0" err="1"/>
              <a:t>потрібну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. </a:t>
            </a:r>
            <a:r>
              <a:rPr lang="ru-RU" dirty="0" err="1"/>
              <a:t>Сприятливий</a:t>
            </a:r>
            <a:r>
              <a:rPr lang="ru-RU" dirty="0"/>
              <a:t> </a:t>
            </a:r>
            <a:r>
              <a:rPr lang="ru-RU" dirty="0" err="1"/>
              <a:t>зворотний</a:t>
            </a:r>
            <a:r>
              <a:rPr lang="ru-RU" dirty="0"/>
              <a:t> </a:t>
            </a:r>
            <a:r>
              <a:rPr lang="ru-RU" dirty="0" err="1"/>
              <a:t>зв'язок</a:t>
            </a:r>
            <a:r>
              <a:rPr lang="ru-RU" dirty="0"/>
              <a:t> приводить до </a:t>
            </a:r>
            <a:r>
              <a:rPr lang="ru-RU" dirty="0" err="1"/>
              <a:t>коригувального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з </a:t>
            </a:r>
            <a:r>
              <a:rPr lang="ru-RU" dirty="0" err="1"/>
              <a:t>поліпшення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з </a:t>
            </a:r>
            <a:r>
              <a:rPr lang="ru-RU" dirty="0" err="1"/>
              <a:t>управління</a:t>
            </a:r>
            <a:r>
              <a:rPr lang="ru-RU" dirty="0"/>
              <a:t> персоналом</a:t>
            </a:r>
          </a:p>
        </p:txBody>
      </p:sp>
    </p:spTree>
    <p:extLst>
      <p:ext uri="{BB962C8B-B14F-4D97-AF65-F5344CB8AC3E}">
        <p14:creationId xmlns:p14="http://schemas.microsoft.com/office/powerpoint/2010/main" val="1991743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04503" y="0"/>
            <a:ext cx="1191332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Трудовий</a:t>
            </a:r>
            <a:r>
              <a:rPr lang="ru-RU" dirty="0"/>
              <a:t> </a:t>
            </a:r>
            <a:r>
              <a:rPr lang="ru-RU" dirty="0" err="1"/>
              <a:t>потенціал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є складною системою і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наступні</a:t>
            </a:r>
            <a:r>
              <a:rPr lang="ru-RU" dirty="0"/>
              <a:t> </a:t>
            </a:r>
            <a:r>
              <a:rPr lang="ru-RU" dirty="0" err="1"/>
              <a:t>компоненти</a:t>
            </a:r>
            <a:r>
              <a:rPr lang="ru-RU" dirty="0"/>
              <a:t>:</a:t>
            </a:r>
          </a:p>
          <a:p>
            <a:r>
              <a:rPr lang="ru-RU" dirty="0"/>
              <a:t>1)	</a:t>
            </a:r>
            <a:r>
              <a:rPr lang="ru-RU" dirty="0" err="1"/>
              <a:t>кадровий</a:t>
            </a:r>
            <a:r>
              <a:rPr lang="ru-RU" dirty="0"/>
              <a:t> (</a:t>
            </a:r>
            <a:r>
              <a:rPr lang="ru-RU" dirty="0" err="1"/>
              <a:t>професійні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, </a:t>
            </a:r>
            <a:r>
              <a:rPr lang="ru-RU" dirty="0" err="1"/>
              <a:t>уміння</a:t>
            </a:r>
            <a:r>
              <a:rPr lang="ru-RU" dirty="0"/>
              <a:t> і </a:t>
            </a:r>
            <a:r>
              <a:rPr lang="ru-RU" dirty="0" err="1"/>
              <a:t>навички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обумовлюють</a:t>
            </a:r>
            <a:r>
              <a:rPr lang="ru-RU" dirty="0"/>
              <a:t> </a:t>
            </a:r>
            <a:r>
              <a:rPr lang="ru-RU" dirty="0" err="1"/>
              <a:t>професійну</a:t>
            </a:r>
            <a:r>
              <a:rPr lang="ru-RU" dirty="0"/>
              <a:t> </a:t>
            </a:r>
            <a:r>
              <a:rPr lang="ru-RU" dirty="0" err="1"/>
              <a:t>компетентність</a:t>
            </a:r>
            <a:r>
              <a:rPr lang="ru-RU" dirty="0"/>
              <a:t> та </a:t>
            </a:r>
            <a:r>
              <a:rPr lang="ru-RU" dirty="0" err="1"/>
              <a:t>пізнавальні</a:t>
            </a:r>
            <a:r>
              <a:rPr lang="ru-RU" dirty="0"/>
              <a:t> </a:t>
            </a:r>
            <a:r>
              <a:rPr lang="ru-RU" dirty="0" err="1"/>
              <a:t>здібності</a:t>
            </a:r>
            <a:r>
              <a:rPr lang="ru-RU" dirty="0"/>
              <a:t>);</a:t>
            </a:r>
          </a:p>
          <a:p>
            <a:r>
              <a:rPr lang="ru-RU" dirty="0"/>
              <a:t>2)	</a:t>
            </a:r>
            <a:r>
              <a:rPr lang="ru-RU" dirty="0" err="1"/>
              <a:t>професійний</a:t>
            </a:r>
            <a:r>
              <a:rPr lang="ru-RU" dirty="0"/>
              <a:t> (система </a:t>
            </a:r>
            <a:r>
              <a:rPr lang="ru-RU" dirty="0" err="1"/>
              <a:t>вимог</a:t>
            </a:r>
            <a:r>
              <a:rPr lang="ru-RU" dirty="0"/>
              <a:t>, </a:t>
            </a:r>
            <a:r>
              <a:rPr lang="ru-RU" dirty="0" err="1"/>
              <a:t>запропонованих</a:t>
            </a:r>
            <a:r>
              <a:rPr lang="ru-RU" dirty="0"/>
              <a:t> до трудового </a:t>
            </a:r>
            <a:r>
              <a:rPr lang="ru-RU" dirty="0" err="1"/>
              <a:t>потенціалу</a:t>
            </a:r>
            <a:r>
              <a:rPr lang="ru-RU" dirty="0"/>
              <a:t>, </a:t>
            </a:r>
            <a:r>
              <a:rPr lang="ru-RU" dirty="0" err="1"/>
              <a:t>реалізована</a:t>
            </a:r>
            <a:r>
              <a:rPr lang="ru-RU" dirty="0"/>
              <a:t> у </a:t>
            </a:r>
            <a:r>
              <a:rPr lang="ru-RU" dirty="0" err="1"/>
              <a:t>робочих</a:t>
            </a:r>
            <a:r>
              <a:rPr lang="ru-RU" dirty="0"/>
              <a:t> </a:t>
            </a:r>
            <a:r>
              <a:rPr lang="ru-RU" dirty="0" err="1"/>
              <a:t>місцях</a:t>
            </a:r>
            <a:r>
              <a:rPr lang="ru-RU" dirty="0"/>
              <a:t>);</a:t>
            </a:r>
          </a:p>
          <a:p>
            <a:r>
              <a:rPr lang="ru-RU" dirty="0"/>
              <a:t>3)	</a:t>
            </a:r>
            <a:r>
              <a:rPr lang="ru-RU" dirty="0" err="1"/>
              <a:t>кваліфікаційний</a:t>
            </a:r>
            <a:r>
              <a:rPr lang="ru-RU" dirty="0"/>
              <a:t> (</a:t>
            </a:r>
            <a:r>
              <a:rPr lang="ru-RU" dirty="0" err="1"/>
              <a:t>обумовлена</a:t>
            </a:r>
            <a:r>
              <a:rPr lang="ru-RU" dirty="0"/>
              <a:t> </a:t>
            </a:r>
            <a:r>
              <a:rPr lang="ru-RU" dirty="0" err="1"/>
              <a:t>якісними</a:t>
            </a:r>
            <a:r>
              <a:rPr lang="ru-RU" dirty="0"/>
              <a:t> </a:t>
            </a:r>
            <a:r>
              <a:rPr lang="ru-RU" dirty="0" err="1"/>
              <a:t>змінами</a:t>
            </a:r>
            <a:r>
              <a:rPr lang="ru-RU" dirty="0"/>
              <a:t> в трудовому </a:t>
            </a:r>
            <a:r>
              <a:rPr lang="ru-RU" dirty="0" err="1"/>
              <a:t>потенціалі</a:t>
            </a:r>
            <a:r>
              <a:rPr lang="ru-RU" dirty="0"/>
              <a:t> (</a:t>
            </a:r>
            <a:r>
              <a:rPr lang="ru-RU" dirty="0" err="1"/>
              <a:t>ріст</a:t>
            </a:r>
            <a:r>
              <a:rPr lang="ru-RU" dirty="0"/>
              <a:t> </a:t>
            </a:r>
            <a:r>
              <a:rPr lang="ru-RU" dirty="0" err="1"/>
              <a:t>умінь</a:t>
            </a:r>
            <a:r>
              <a:rPr lang="ru-RU" dirty="0"/>
              <a:t>, </a:t>
            </a:r>
            <a:r>
              <a:rPr lang="ru-RU" dirty="0" err="1"/>
              <a:t>знань</a:t>
            </a:r>
            <a:r>
              <a:rPr lang="ru-RU" dirty="0"/>
              <a:t>, </a:t>
            </a:r>
            <a:r>
              <a:rPr lang="ru-RU" dirty="0" err="1"/>
              <a:t>навичок</a:t>
            </a:r>
            <a:r>
              <a:rPr lang="ru-RU" dirty="0"/>
              <a:t>), </a:t>
            </a:r>
            <a:r>
              <a:rPr lang="ru-RU" dirty="0" err="1"/>
              <a:t>відображає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в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особистісній</a:t>
            </a:r>
            <a:r>
              <a:rPr lang="ru-RU" dirty="0"/>
              <a:t> </a:t>
            </a:r>
            <a:r>
              <a:rPr lang="ru-RU" dirty="0" err="1"/>
              <a:t>складовій</a:t>
            </a:r>
            <a:r>
              <a:rPr lang="ru-RU" dirty="0"/>
              <a:t>);</a:t>
            </a:r>
          </a:p>
          <a:p>
            <a:r>
              <a:rPr lang="ru-RU" dirty="0"/>
              <a:t>4)	</a:t>
            </a:r>
            <a:r>
              <a:rPr lang="ru-RU" dirty="0" err="1"/>
              <a:t>організаційний</a:t>
            </a:r>
            <a:r>
              <a:rPr lang="ru-RU" dirty="0"/>
              <a:t> (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трудового </a:t>
            </a:r>
            <a:r>
              <a:rPr lang="ru-RU" dirty="0" err="1"/>
              <a:t>колективу</a:t>
            </a:r>
            <a:r>
              <a:rPr lang="ru-RU" dirty="0"/>
              <a:t> як </a:t>
            </a:r>
            <a:r>
              <a:rPr lang="ru-RU" dirty="0" err="1"/>
              <a:t>системи</a:t>
            </a:r>
            <a:r>
              <a:rPr lang="ru-RU" dirty="0"/>
              <a:t> у </a:t>
            </a:r>
            <a:r>
              <a:rPr lang="ru-RU" dirty="0" err="1"/>
              <a:t>цілому</a:t>
            </a:r>
            <a:r>
              <a:rPr lang="ru-RU" dirty="0"/>
              <a:t> і кожного </a:t>
            </a:r>
            <a:r>
              <a:rPr lang="ru-RU" dirty="0" err="1"/>
              <a:t>працівника</a:t>
            </a:r>
            <a:r>
              <a:rPr lang="ru-RU" dirty="0"/>
              <a:t> </a:t>
            </a:r>
            <a:r>
              <a:rPr lang="ru-RU" dirty="0" err="1"/>
              <a:t>зокрема</a:t>
            </a:r>
            <a:r>
              <a:rPr lang="ru-RU" dirty="0"/>
              <a:t>).</a:t>
            </a:r>
          </a:p>
          <a:p>
            <a:r>
              <a:rPr lang="ru-RU" dirty="0" err="1"/>
              <a:t>Висока</a:t>
            </a:r>
            <a:r>
              <a:rPr lang="ru-RU" dirty="0"/>
              <a:t> </a:t>
            </a:r>
            <a:r>
              <a:rPr lang="ru-RU" dirty="0" err="1"/>
              <a:t>організація</a:t>
            </a:r>
            <a:r>
              <a:rPr lang="ru-RU" dirty="0"/>
              <a:t> і культура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проявляється</a:t>
            </a:r>
            <a:r>
              <a:rPr lang="ru-RU" dirty="0"/>
              <a:t> у </a:t>
            </a:r>
            <a:r>
              <a:rPr lang="ru-RU" dirty="0" err="1"/>
              <a:t>чіткості</a:t>
            </a:r>
            <a:r>
              <a:rPr lang="ru-RU" dirty="0"/>
              <a:t>, </a:t>
            </a:r>
            <a:r>
              <a:rPr lang="ru-RU" dirty="0" err="1"/>
              <a:t>ритмічності</a:t>
            </a:r>
            <a:r>
              <a:rPr lang="ru-RU" dirty="0"/>
              <a:t>, </a:t>
            </a:r>
            <a:r>
              <a:rPr lang="ru-RU" dirty="0" err="1"/>
              <a:t>узгодженості</a:t>
            </a:r>
            <a:r>
              <a:rPr lang="ru-RU" dirty="0"/>
              <a:t> </a:t>
            </a:r>
            <a:r>
              <a:rPr lang="ru-RU" dirty="0" err="1"/>
              <a:t>трудових</a:t>
            </a:r>
            <a:r>
              <a:rPr lang="ru-RU" dirty="0"/>
              <a:t> </a:t>
            </a:r>
            <a:r>
              <a:rPr lang="ru-RU" dirty="0" err="1"/>
              <a:t>зусиль</a:t>
            </a:r>
            <a:r>
              <a:rPr lang="ru-RU" dirty="0"/>
              <a:t> і </a:t>
            </a:r>
            <a:r>
              <a:rPr lang="ru-RU" dirty="0" err="1"/>
              <a:t>високого</a:t>
            </a:r>
            <a:r>
              <a:rPr lang="ru-RU" dirty="0"/>
              <a:t> </a:t>
            </a:r>
            <a:r>
              <a:rPr lang="ru-RU" dirty="0" err="1"/>
              <a:t>ступеня</a:t>
            </a:r>
            <a:r>
              <a:rPr lang="ru-RU" dirty="0"/>
              <a:t> </a:t>
            </a:r>
            <a:r>
              <a:rPr lang="ru-RU" dirty="0" err="1"/>
              <a:t>задоволеності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 </a:t>
            </a:r>
            <a:r>
              <a:rPr lang="ru-RU" dirty="0" err="1"/>
              <a:t>своєю</a:t>
            </a:r>
            <a:r>
              <a:rPr lang="ru-RU" dirty="0"/>
              <a:t> </a:t>
            </a:r>
            <a:r>
              <a:rPr lang="ru-RU" dirty="0" err="1"/>
              <a:t>працею</a:t>
            </a:r>
            <a:r>
              <a:rPr lang="ru-RU" dirty="0"/>
              <a:t>, </a:t>
            </a:r>
            <a:r>
              <a:rPr lang="ru-RU" dirty="0" err="1" smtClean="0"/>
              <a:t>сприяє</a:t>
            </a:r>
            <a:r>
              <a:rPr lang="ru-RU" dirty="0" smtClean="0"/>
              <a:t> </a:t>
            </a:r>
            <a:r>
              <a:rPr lang="ru-RU" dirty="0" err="1" smtClean="0"/>
              <a:t>ефективному</a:t>
            </a:r>
            <a:r>
              <a:rPr lang="ru-RU" dirty="0" smtClean="0"/>
              <a:t> </a:t>
            </a:r>
            <a:r>
              <a:rPr lang="ru-RU" dirty="0" err="1"/>
              <a:t>використанню</a:t>
            </a:r>
            <a:r>
              <a:rPr lang="ru-RU" dirty="0"/>
              <a:t> трудового </a:t>
            </a:r>
            <a:r>
              <a:rPr lang="ru-RU" dirty="0" err="1"/>
              <a:t>потенціалу</a:t>
            </a:r>
            <a:r>
              <a:rPr lang="ru-RU" dirty="0"/>
              <a:t> </a:t>
            </a:r>
            <a:r>
              <a:rPr lang="ru-RU" dirty="0" err="1"/>
              <a:t>працівника</a:t>
            </a:r>
            <a:r>
              <a:rPr lang="ru-RU" dirty="0"/>
              <a:t> і трудового </a:t>
            </a:r>
            <a:r>
              <a:rPr lang="ru-RU" dirty="0" err="1"/>
              <a:t>потенціалу</a:t>
            </a:r>
            <a:r>
              <a:rPr lang="ru-RU" dirty="0"/>
              <a:t> </a:t>
            </a:r>
            <a:r>
              <a:rPr lang="ru-RU" dirty="0" err="1"/>
              <a:t>колективу</a:t>
            </a:r>
            <a:r>
              <a:rPr lang="ru-RU" dirty="0"/>
              <a:t>.</a:t>
            </a:r>
          </a:p>
          <a:p>
            <a:r>
              <a:rPr lang="ru-RU" dirty="0" err="1"/>
              <a:t>Принципово</a:t>
            </a:r>
            <a:r>
              <a:rPr lang="ru-RU" dirty="0"/>
              <a:t> </a:t>
            </a:r>
            <a:r>
              <a:rPr lang="ru-RU" dirty="0" err="1"/>
              <a:t>важливо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кадрова</a:t>
            </a:r>
            <a:r>
              <a:rPr lang="ru-RU" dirty="0"/>
              <a:t> </a:t>
            </a:r>
            <a:r>
              <a:rPr lang="ru-RU" dirty="0" err="1"/>
              <a:t>політика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відповідала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корпоративній</a:t>
            </a:r>
            <a:r>
              <a:rPr lang="ru-RU" dirty="0"/>
              <a:t> </a:t>
            </a:r>
            <a:r>
              <a:rPr lang="ru-RU" dirty="0" err="1"/>
              <a:t>культурі</a:t>
            </a:r>
            <a:r>
              <a:rPr lang="ru-RU" dirty="0"/>
              <a:t>. У </a:t>
            </a:r>
            <a:r>
              <a:rPr lang="ru-RU" dirty="0" err="1"/>
              <a:t>протилежному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реальні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у </a:t>
            </a:r>
            <a:r>
              <a:rPr lang="ru-RU" dirty="0" err="1"/>
              <a:t>відношенні</a:t>
            </a:r>
            <a:r>
              <a:rPr lang="ru-RU" dirty="0"/>
              <a:t> персоналу (</a:t>
            </a:r>
            <a:r>
              <a:rPr lang="ru-RU" dirty="0" err="1"/>
              <a:t>способів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залучення</a:t>
            </a:r>
            <a:r>
              <a:rPr lang="ru-RU" dirty="0"/>
              <a:t>, добору, </a:t>
            </a:r>
            <a:r>
              <a:rPr lang="ru-RU" dirty="0" err="1"/>
              <a:t>планування</a:t>
            </a:r>
            <a:r>
              <a:rPr lang="ru-RU" dirty="0"/>
              <a:t> </a:t>
            </a:r>
            <a:r>
              <a:rPr lang="ru-RU" dirty="0" err="1"/>
              <a:t>кар'єри</a:t>
            </a:r>
            <a:r>
              <a:rPr lang="ru-RU" dirty="0"/>
              <a:t>, </a:t>
            </a:r>
            <a:r>
              <a:rPr lang="ru-RU" dirty="0" err="1"/>
              <a:t>стимулювання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і т.д.) </a:t>
            </a:r>
            <a:r>
              <a:rPr lang="ru-RU" dirty="0" err="1"/>
              <a:t>будуть</a:t>
            </a:r>
            <a:r>
              <a:rPr lang="ru-RU" dirty="0"/>
              <a:t> </a:t>
            </a:r>
            <a:r>
              <a:rPr lang="ru-RU" dirty="0" err="1"/>
              <a:t>руйнувати</a:t>
            </a:r>
            <a:r>
              <a:rPr lang="ru-RU" dirty="0"/>
              <a:t> </a:t>
            </a:r>
            <a:r>
              <a:rPr lang="ru-RU" dirty="0" err="1"/>
              <a:t>корпоративну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 й у </a:t>
            </a:r>
            <a:r>
              <a:rPr lang="ru-RU" dirty="0" err="1"/>
              <a:t>підсумку</a:t>
            </a:r>
            <a:r>
              <a:rPr lang="ru-RU" dirty="0"/>
              <a:t> </a:t>
            </a:r>
            <a:r>
              <a:rPr lang="ru-RU" dirty="0" err="1"/>
              <a:t>призведуть</a:t>
            </a:r>
            <a:r>
              <a:rPr lang="ru-RU" dirty="0"/>
              <a:t> до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повної</a:t>
            </a:r>
            <a:r>
              <a:rPr lang="ru-RU" dirty="0"/>
              <a:t> </a:t>
            </a:r>
            <a:r>
              <a:rPr lang="ru-RU" dirty="0" err="1"/>
              <a:t>заміни</a:t>
            </a:r>
            <a:r>
              <a:rPr lang="ru-RU" dirty="0"/>
              <a:t>.</a:t>
            </a:r>
          </a:p>
          <a:p>
            <a:r>
              <a:rPr lang="ru-RU" dirty="0" err="1"/>
              <a:t>Термін</a:t>
            </a:r>
            <a:r>
              <a:rPr lang="ru-RU" dirty="0"/>
              <a:t> "</a:t>
            </a:r>
            <a:r>
              <a:rPr lang="ru-RU" dirty="0" err="1"/>
              <a:t>кадрова</a:t>
            </a:r>
            <a:r>
              <a:rPr lang="ru-RU" dirty="0"/>
              <a:t> </a:t>
            </a:r>
            <a:r>
              <a:rPr lang="ru-RU" dirty="0" err="1"/>
              <a:t>політика</a:t>
            </a:r>
            <a:r>
              <a:rPr lang="ru-RU" dirty="0"/>
              <a:t>" </a:t>
            </a:r>
            <a:r>
              <a:rPr lang="ru-RU" dirty="0" err="1"/>
              <a:t>має</a:t>
            </a:r>
            <a:r>
              <a:rPr lang="ru-RU" dirty="0"/>
              <a:t> два − </a:t>
            </a:r>
            <a:r>
              <a:rPr lang="ru-RU" dirty="0" err="1"/>
              <a:t>широке</a:t>
            </a:r>
            <a:r>
              <a:rPr lang="ru-RU" dirty="0"/>
              <a:t> і </a:t>
            </a:r>
            <a:r>
              <a:rPr lang="ru-RU" dirty="0" err="1"/>
              <a:t>вузьке</a:t>
            </a:r>
            <a:r>
              <a:rPr lang="ru-RU" dirty="0"/>
              <a:t> − </a:t>
            </a:r>
            <a:r>
              <a:rPr lang="ru-RU" dirty="0" err="1"/>
              <a:t>тлумачення</a:t>
            </a:r>
            <a:r>
              <a:rPr lang="ru-RU" dirty="0"/>
              <a:t>:</a:t>
            </a:r>
          </a:p>
          <a:p>
            <a:r>
              <a:rPr lang="ru-RU" dirty="0"/>
              <a:t>1</a:t>
            </a:r>
            <a:r>
              <a:rPr lang="ru-RU" b="1" dirty="0"/>
              <a:t>)	система </a:t>
            </a:r>
            <a:r>
              <a:rPr lang="ru-RU" b="1" dirty="0" err="1"/>
              <a:t>усвідомлених</a:t>
            </a:r>
            <a:r>
              <a:rPr lang="ru-RU" b="1" dirty="0"/>
              <a:t> та </a:t>
            </a:r>
            <a:r>
              <a:rPr lang="ru-RU" b="1" dirty="0" err="1"/>
              <a:t>певним</a:t>
            </a:r>
            <a:r>
              <a:rPr lang="ru-RU" b="1" dirty="0"/>
              <a:t> чином </a:t>
            </a:r>
            <a:r>
              <a:rPr lang="ru-RU" b="1" dirty="0" err="1"/>
              <a:t>сформульованих</a:t>
            </a:r>
            <a:r>
              <a:rPr lang="ru-RU" b="1" dirty="0"/>
              <a:t> та </a:t>
            </a:r>
            <a:r>
              <a:rPr lang="ru-RU" b="1" dirty="0" err="1"/>
              <a:t>закріплених</a:t>
            </a:r>
            <a:r>
              <a:rPr lang="ru-RU" b="1" dirty="0"/>
              <a:t> правил, норм, </a:t>
            </a:r>
            <a:r>
              <a:rPr lang="ru-RU" b="1" dirty="0" err="1"/>
              <a:t>які</a:t>
            </a:r>
            <a:r>
              <a:rPr lang="ru-RU" b="1" dirty="0"/>
              <a:t> </a:t>
            </a:r>
            <a:r>
              <a:rPr lang="ru-RU" b="1" dirty="0" err="1"/>
              <a:t>приводять</a:t>
            </a:r>
            <a:r>
              <a:rPr lang="ru-RU" b="1" dirty="0"/>
              <a:t> </a:t>
            </a:r>
            <a:r>
              <a:rPr lang="ru-RU" b="1" dirty="0" err="1"/>
              <a:t>людський</a:t>
            </a:r>
            <a:r>
              <a:rPr lang="ru-RU" b="1" dirty="0"/>
              <a:t> ресурс у </a:t>
            </a:r>
            <a:r>
              <a:rPr lang="ru-RU" b="1" dirty="0" err="1"/>
              <a:t>відповідність</a:t>
            </a:r>
            <a:r>
              <a:rPr lang="ru-RU" b="1" dirty="0"/>
              <a:t> </a:t>
            </a:r>
            <a:r>
              <a:rPr lang="ru-RU" b="1" dirty="0" err="1"/>
              <a:t>із</a:t>
            </a:r>
            <a:r>
              <a:rPr lang="ru-RU" b="1" dirty="0"/>
              <a:t> </a:t>
            </a:r>
            <a:r>
              <a:rPr lang="ru-RU" b="1" dirty="0" err="1"/>
              <a:t>довгостроковою</a:t>
            </a:r>
            <a:r>
              <a:rPr lang="ru-RU" b="1" dirty="0"/>
              <a:t> </a:t>
            </a:r>
            <a:r>
              <a:rPr lang="ru-RU" b="1" dirty="0" err="1"/>
              <a:t>стратегією</a:t>
            </a:r>
            <a:r>
              <a:rPr lang="ru-RU" b="1" dirty="0"/>
              <a:t> </a:t>
            </a:r>
            <a:r>
              <a:rPr lang="ru-RU" b="1" dirty="0" err="1"/>
              <a:t>фірми</a:t>
            </a:r>
            <a:r>
              <a:rPr lang="ru-RU" b="1" dirty="0"/>
              <a:t>.</a:t>
            </a:r>
          </a:p>
          <a:p>
            <a:r>
              <a:rPr lang="ru-RU" b="1" dirty="0"/>
              <a:t>2)	</a:t>
            </a:r>
            <a:r>
              <a:rPr lang="ru-RU" b="1" dirty="0" err="1"/>
              <a:t>набір</a:t>
            </a:r>
            <a:r>
              <a:rPr lang="ru-RU" b="1" dirty="0"/>
              <a:t> </a:t>
            </a:r>
            <a:r>
              <a:rPr lang="ru-RU" b="1" dirty="0" err="1"/>
              <a:t>конкретних</a:t>
            </a:r>
            <a:r>
              <a:rPr lang="ru-RU" b="1" dirty="0"/>
              <a:t> правил, </a:t>
            </a:r>
            <a:r>
              <a:rPr lang="ru-RU" b="1" dirty="0" err="1"/>
              <a:t>заборон</a:t>
            </a:r>
            <a:r>
              <a:rPr lang="ru-RU" b="1" dirty="0"/>
              <a:t>, </a:t>
            </a:r>
            <a:r>
              <a:rPr lang="ru-RU" b="1" dirty="0" err="1"/>
              <a:t>які</a:t>
            </a:r>
            <a:r>
              <a:rPr lang="ru-RU" b="1" dirty="0"/>
              <a:t> </a:t>
            </a:r>
            <a:r>
              <a:rPr lang="ru-RU" b="1" dirty="0" err="1"/>
              <a:t>реалізуються</a:t>
            </a:r>
            <a:r>
              <a:rPr lang="ru-RU" b="1" dirty="0"/>
              <a:t>, як в </a:t>
            </a:r>
            <a:r>
              <a:rPr lang="ru-RU" b="1" dirty="0" err="1"/>
              <a:t>процесі</a:t>
            </a:r>
            <a:r>
              <a:rPr lang="ru-RU" b="1" dirty="0"/>
              <a:t> </a:t>
            </a:r>
            <a:r>
              <a:rPr lang="ru-RU" b="1" dirty="0" err="1"/>
              <a:t>безпосередніх</a:t>
            </a:r>
            <a:r>
              <a:rPr lang="ru-RU" b="1" dirty="0"/>
              <a:t> </a:t>
            </a:r>
            <a:r>
              <a:rPr lang="ru-RU" b="1" dirty="0" err="1"/>
              <a:t>взаємодій</a:t>
            </a:r>
            <a:r>
              <a:rPr lang="ru-RU" b="1" dirty="0"/>
              <a:t> </a:t>
            </a:r>
            <a:r>
              <a:rPr lang="ru-RU" b="1" dirty="0" err="1"/>
              <a:t>між</a:t>
            </a:r>
            <a:r>
              <a:rPr lang="ru-RU" b="1" dirty="0"/>
              <a:t> </a:t>
            </a:r>
            <a:r>
              <a:rPr lang="ru-RU" b="1" dirty="0" err="1"/>
              <a:t>співробітниками</a:t>
            </a:r>
            <a:r>
              <a:rPr lang="ru-RU" b="1" dirty="0"/>
              <a:t>, </a:t>
            </a:r>
            <a:r>
              <a:rPr lang="ru-RU" b="1" dirty="0" err="1"/>
              <a:t>також</a:t>
            </a:r>
            <a:r>
              <a:rPr lang="ru-RU" b="1" dirty="0"/>
              <a:t> і у </a:t>
            </a:r>
            <a:r>
              <a:rPr lang="ru-RU" b="1" dirty="0" err="1"/>
              <a:t>взаємовідносинах</a:t>
            </a:r>
            <a:r>
              <a:rPr lang="ru-RU" b="1" dirty="0"/>
              <a:t> </a:t>
            </a:r>
            <a:r>
              <a:rPr lang="ru-RU" b="1" dirty="0" err="1"/>
              <a:t>між</a:t>
            </a:r>
            <a:r>
              <a:rPr lang="ru-RU" b="1" dirty="0"/>
              <a:t> </a:t>
            </a:r>
            <a:r>
              <a:rPr lang="ru-RU" b="1" dirty="0" err="1"/>
              <a:t>робітниками</a:t>
            </a:r>
            <a:r>
              <a:rPr lang="ru-RU" b="1" dirty="0"/>
              <a:t> та </a:t>
            </a:r>
            <a:r>
              <a:rPr lang="ru-RU" b="1" dirty="0" err="1"/>
              <a:t>організацією</a:t>
            </a:r>
            <a:r>
              <a:rPr lang="ru-RU" b="1" dirty="0"/>
              <a:t> в </a:t>
            </a:r>
            <a:r>
              <a:rPr lang="ru-RU" b="1" dirty="0" err="1"/>
              <a:t>цілому</a:t>
            </a:r>
            <a:r>
              <a:rPr lang="ru-RU" dirty="0"/>
              <a:t>.</a:t>
            </a:r>
          </a:p>
          <a:p>
            <a:r>
              <a:rPr lang="ru-RU" dirty="0"/>
              <a:t>Суть </a:t>
            </a:r>
            <a:r>
              <a:rPr lang="ru-RU" dirty="0" err="1"/>
              <a:t>кадрової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− робота з персоналом,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відповідає</a:t>
            </a:r>
            <a:r>
              <a:rPr lang="ru-RU" dirty="0"/>
              <a:t> </a:t>
            </a:r>
            <a:r>
              <a:rPr lang="ru-RU" dirty="0" err="1"/>
              <a:t>концепції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.</a:t>
            </a:r>
          </a:p>
          <a:p>
            <a:r>
              <a:rPr lang="ru-RU" dirty="0"/>
              <a:t>Мета </a:t>
            </a:r>
            <a:r>
              <a:rPr lang="ru-RU" dirty="0" err="1"/>
              <a:t>кадрової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− </a:t>
            </a:r>
            <a:r>
              <a:rPr lang="ru-RU" dirty="0" err="1"/>
              <a:t>своєчасне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людськими</a:t>
            </a:r>
            <a:r>
              <a:rPr lang="ru-RU" dirty="0"/>
              <a:t> ресурсами </a:t>
            </a:r>
            <a:r>
              <a:rPr lang="ru-RU" dirty="0" err="1"/>
              <a:t>необхідної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і </a:t>
            </a:r>
            <a:r>
              <a:rPr lang="ru-RU" dirty="0" err="1"/>
              <a:t>кількості</a:t>
            </a:r>
            <a:r>
              <a:rPr lang="ru-RU" dirty="0"/>
              <a:t> та оптимального балансу </a:t>
            </a:r>
            <a:r>
              <a:rPr lang="ru-RU" dirty="0" err="1"/>
              <a:t>процесів</a:t>
            </a:r>
            <a:r>
              <a:rPr lang="ru-RU" dirty="0"/>
              <a:t> </a:t>
            </a:r>
            <a:r>
              <a:rPr lang="ru-RU" dirty="0" err="1"/>
              <a:t>відновлення</a:t>
            </a:r>
            <a:r>
              <a:rPr lang="ru-RU" dirty="0"/>
              <a:t> і </a:t>
            </a:r>
            <a:r>
              <a:rPr lang="ru-RU" dirty="0" err="1"/>
              <a:t>збереження</a:t>
            </a:r>
            <a:r>
              <a:rPr lang="ru-RU" dirty="0"/>
              <a:t> </a:t>
            </a:r>
            <a:r>
              <a:rPr lang="ru-RU" dirty="0" err="1"/>
              <a:t>чисельного</a:t>
            </a:r>
            <a:r>
              <a:rPr lang="ru-RU" dirty="0"/>
              <a:t> і </a:t>
            </a:r>
            <a:r>
              <a:rPr lang="ru-RU" dirty="0" err="1"/>
              <a:t>якісного</a:t>
            </a:r>
            <a:r>
              <a:rPr lang="ru-RU" dirty="0"/>
              <a:t> складу </a:t>
            </a:r>
            <a:r>
              <a:rPr lang="ru-RU" dirty="0" err="1"/>
              <a:t>кадрів</a:t>
            </a:r>
            <a:r>
              <a:rPr lang="ru-RU" dirty="0"/>
              <a:t> у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потреб </a:t>
            </a:r>
            <a:r>
              <a:rPr lang="ru-RU" dirty="0" err="1"/>
              <a:t>самої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,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діючого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, стану ринку </a:t>
            </a:r>
            <a:r>
              <a:rPr lang="ru-RU" dirty="0" err="1"/>
              <a:t>праці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66672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440" y="0"/>
            <a:ext cx="1210056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Етапи</a:t>
            </a:r>
            <a:r>
              <a:rPr lang="ru-RU" b="1" dirty="0"/>
              <a:t> </a:t>
            </a:r>
            <a:r>
              <a:rPr lang="ru-RU" b="1" dirty="0" err="1"/>
              <a:t>побудови</a:t>
            </a:r>
            <a:r>
              <a:rPr lang="ru-RU" b="1" dirty="0"/>
              <a:t> </a:t>
            </a:r>
            <a:r>
              <a:rPr lang="ru-RU" b="1" dirty="0" err="1"/>
              <a:t>кадрової</a:t>
            </a:r>
            <a:r>
              <a:rPr lang="ru-RU" b="1" dirty="0"/>
              <a:t> </a:t>
            </a:r>
            <a:r>
              <a:rPr lang="ru-RU" b="1" dirty="0" err="1"/>
              <a:t>політики</a:t>
            </a:r>
            <a:r>
              <a:rPr lang="ru-RU" dirty="0"/>
              <a:t>:</a:t>
            </a:r>
          </a:p>
          <a:p>
            <a:r>
              <a:rPr lang="ru-RU" dirty="0"/>
              <a:t>1)	</a:t>
            </a:r>
            <a:r>
              <a:rPr lang="ru-RU" dirty="0" err="1"/>
              <a:t>рефлексія</a:t>
            </a:r>
            <a:r>
              <a:rPr lang="ru-RU" dirty="0"/>
              <a:t>: </a:t>
            </a:r>
            <a:r>
              <a:rPr lang="ru-RU" dirty="0" err="1"/>
              <a:t>усвідомлення</a:t>
            </a:r>
            <a:r>
              <a:rPr lang="ru-RU" dirty="0"/>
              <a:t> </a:t>
            </a:r>
            <a:r>
              <a:rPr lang="ru-RU" dirty="0" err="1"/>
              <a:t>присутніх</a:t>
            </a:r>
            <a:r>
              <a:rPr lang="ru-RU" dirty="0"/>
              <a:t> в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стереотипів</a:t>
            </a:r>
            <a:r>
              <a:rPr lang="ru-RU" dirty="0"/>
              <a:t> у </a:t>
            </a:r>
            <a:r>
              <a:rPr lang="ru-RU" dirty="0" err="1"/>
              <a:t>відношенні</a:t>
            </a:r>
            <a:r>
              <a:rPr lang="ru-RU" dirty="0"/>
              <a:t> </a:t>
            </a:r>
            <a:r>
              <a:rPr lang="ru-RU" dirty="0" err="1"/>
              <a:t>найважливіших</a:t>
            </a:r>
            <a:r>
              <a:rPr lang="ru-RU" dirty="0"/>
              <a:t> </a:t>
            </a:r>
            <a:r>
              <a:rPr lang="ru-RU" dirty="0" err="1"/>
              <a:t>параметрів</a:t>
            </a:r>
            <a:r>
              <a:rPr lang="ru-RU" dirty="0"/>
              <a:t> </a:t>
            </a:r>
            <a:r>
              <a:rPr lang="ru-RU" dirty="0" err="1"/>
              <a:t>корпоративної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(</a:t>
            </a:r>
            <a:r>
              <a:rPr lang="ru-RU" dirty="0" err="1"/>
              <a:t>місія</a:t>
            </a:r>
            <a:r>
              <a:rPr lang="ru-RU" dirty="0"/>
              <a:t> і </a:t>
            </a:r>
            <a:r>
              <a:rPr lang="ru-RU" dirty="0" err="1"/>
              <a:t>ціль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в </a:t>
            </a:r>
            <a:r>
              <a:rPr lang="ru-RU" dirty="0" err="1"/>
              <a:t>цілому</a:t>
            </a:r>
            <a:r>
              <a:rPr lang="ru-RU" dirty="0"/>
              <a:t> і за </a:t>
            </a:r>
            <a:r>
              <a:rPr lang="ru-RU" dirty="0" err="1"/>
              <a:t>окремими</a:t>
            </a:r>
            <a:r>
              <a:rPr lang="ru-RU" dirty="0"/>
              <a:t> </a:t>
            </a:r>
            <a:r>
              <a:rPr lang="ru-RU" dirty="0" err="1"/>
              <a:t>напрямками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обирає</a:t>
            </a:r>
            <a:r>
              <a:rPr lang="ru-RU" dirty="0"/>
              <a:t> </a:t>
            </a:r>
            <a:r>
              <a:rPr lang="ru-RU" dirty="0" err="1"/>
              <a:t>клієнт</a:t>
            </a:r>
            <a:r>
              <a:rPr lang="ru-RU" dirty="0"/>
              <a:t>, </a:t>
            </a:r>
            <a:r>
              <a:rPr lang="ru-RU" dirty="0" err="1"/>
              <a:t>стратегія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, </a:t>
            </a:r>
            <a:r>
              <a:rPr lang="ru-RU" dirty="0" err="1"/>
              <a:t>використовувані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 і т.д.);</a:t>
            </a:r>
          </a:p>
          <a:p>
            <a:r>
              <a:rPr lang="ru-RU" dirty="0"/>
              <a:t>2)	</a:t>
            </a:r>
            <a:r>
              <a:rPr lang="ru-RU" dirty="0" err="1"/>
              <a:t>нормування</a:t>
            </a:r>
            <a:r>
              <a:rPr lang="ru-RU" dirty="0"/>
              <a:t>: </a:t>
            </a:r>
            <a:r>
              <a:rPr lang="ru-RU" dirty="0" err="1"/>
              <a:t>узгодження</a:t>
            </a:r>
            <a:r>
              <a:rPr lang="ru-RU" dirty="0"/>
              <a:t> </a:t>
            </a:r>
            <a:r>
              <a:rPr lang="ru-RU" dirty="0" err="1"/>
              <a:t>принципів</a:t>
            </a:r>
            <a:r>
              <a:rPr lang="ru-RU" dirty="0"/>
              <a:t> і </a:t>
            </a:r>
            <a:r>
              <a:rPr lang="ru-RU" dirty="0" err="1"/>
              <a:t>цілей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з персоналом, </a:t>
            </a:r>
            <a:r>
              <a:rPr lang="ru-RU" dirty="0" err="1"/>
              <a:t>із</a:t>
            </a:r>
            <a:r>
              <a:rPr lang="ru-RU" dirty="0"/>
              <a:t> принципами й </a:t>
            </a:r>
            <a:r>
              <a:rPr lang="ru-RU" dirty="0" err="1"/>
              <a:t>цілями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в </a:t>
            </a:r>
            <a:r>
              <a:rPr lang="ru-RU" dirty="0" err="1"/>
              <a:t>цілому</a:t>
            </a:r>
            <a:r>
              <a:rPr lang="ru-RU" dirty="0"/>
              <a:t>, </a:t>
            </a:r>
            <a:r>
              <a:rPr lang="ru-RU" dirty="0" err="1"/>
              <a:t>стратегією</a:t>
            </a:r>
            <a:r>
              <a:rPr lang="ru-RU" dirty="0"/>
              <a:t> й </a:t>
            </a:r>
            <a:r>
              <a:rPr lang="ru-RU" dirty="0" err="1"/>
              <a:t>етапом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(проводиться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корпоративної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, </a:t>
            </a:r>
            <a:r>
              <a:rPr lang="ru-RU" dirty="0" err="1"/>
              <a:t>стратегії</a:t>
            </a:r>
            <a:r>
              <a:rPr lang="ru-RU" dirty="0"/>
              <a:t> й </a:t>
            </a:r>
            <a:r>
              <a:rPr lang="ru-RU" dirty="0" err="1"/>
              <a:t>етапу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, </a:t>
            </a:r>
            <a:r>
              <a:rPr lang="ru-RU" dirty="0" err="1"/>
              <a:t>прогнозуються</a:t>
            </a:r>
            <a:r>
              <a:rPr lang="ru-RU" dirty="0"/>
              <a:t> </a:t>
            </a:r>
            <a:r>
              <a:rPr lang="ru-RU" dirty="0" err="1"/>
              <a:t>можливі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, </a:t>
            </a:r>
            <a:r>
              <a:rPr lang="ru-RU" dirty="0" err="1"/>
              <a:t>конкретизується</a:t>
            </a:r>
            <a:r>
              <a:rPr lang="ru-RU" dirty="0"/>
              <a:t> образ </a:t>
            </a:r>
            <a:r>
              <a:rPr lang="ru-RU" dirty="0" err="1"/>
              <a:t>бажаного</a:t>
            </a:r>
            <a:r>
              <a:rPr lang="ru-RU" dirty="0"/>
              <a:t> </a:t>
            </a:r>
            <a:r>
              <a:rPr lang="ru-RU" dirty="0" err="1"/>
              <a:t>співробітника</a:t>
            </a:r>
            <a:r>
              <a:rPr lang="ru-RU" dirty="0"/>
              <a:t>, шляхи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й мета </a:t>
            </a:r>
            <a:r>
              <a:rPr lang="ru-RU" dirty="0" err="1"/>
              <a:t>роботи</a:t>
            </a:r>
            <a:r>
              <a:rPr lang="ru-RU" dirty="0"/>
              <a:t> з персоналом);</a:t>
            </a:r>
          </a:p>
          <a:p>
            <a:r>
              <a:rPr lang="ru-RU" dirty="0"/>
              <a:t>3)	</a:t>
            </a:r>
            <a:r>
              <a:rPr lang="ru-RU" dirty="0" err="1"/>
              <a:t>програмування</a:t>
            </a:r>
            <a:r>
              <a:rPr lang="ru-RU" dirty="0"/>
              <a:t>: </a:t>
            </a:r>
            <a:r>
              <a:rPr lang="ru-RU" dirty="0" err="1"/>
              <a:t>розробка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ru-RU" dirty="0"/>
              <a:t>, </a:t>
            </a:r>
            <a:r>
              <a:rPr lang="ru-RU" dirty="0" err="1"/>
              <a:t>шляхів</a:t>
            </a:r>
            <a:r>
              <a:rPr lang="ru-RU" dirty="0"/>
              <a:t>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 </a:t>
            </a:r>
            <a:r>
              <a:rPr lang="ru-RU" dirty="0" err="1"/>
              <a:t>кадрової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, </a:t>
            </a:r>
            <a:r>
              <a:rPr lang="ru-RU" dirty="0" err="1"/>
              <a:t>конкретизованих</a:t>
            </a:r>
            <a:r>
              <a:rPr lang="ru-RU" dirty="0"/>
              <a:t> з </a:t>
            </a:r>
            <a:r>
              <a:rPr lang="ru-RU" dirty="0" err="1"/>
              <a:t>урахуванням</a:t>
            </a:r>
            <a:r>
              <a:rPr lang="ru-RU" dirty="0"/>
              <a:t> умов </a:t>
            </a:r>
            <a:r>
              <a:rPr lang="ru-RU" dirty="0" err="1"/>
              <a:t>нинішніх</a:t>
            </a:r>
            <a:r>
              <a:rPr lang="ru-RU" dirty="0"/>
              <a:t> і </a:t>
            </a:r>
            <a:r>
              <a:rPr lang="ru-RU" dirty="0" err="1"/>
              <a:t>можливих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в </a:t>
            </a:r>
            <a:r>
              <a:rPr lang="ru-RU" dirty="0" err="1"/>
              <a:t>ситуації</a:t>
            </a:r>
            <a:r>
              <a:rPr lang="ru-RU" dirty="0"/>
              <a:t> (</a:t>
            </a:r>
            <a:r>
              <a:rPr lang="ru-RU" dirty="0" err="1"/>
              <a:t>будується</a:t>
            </a:r>
            <a:r>
              <a:rPr lang="ru-RU" dirty="0"/>
              <a:t> система процедур і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 і </a:t>
            </a:r>
            <a:r>
              <a:rPr lang="ru-RU" dirty="0" err="1"/>
              <a:t>можливостей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у них);</a:t>
            </a:r>
          </a:p>
          <a:p>
            <a:r>
              <a:rPr lang="ru-RU" dirty="0"/>
              <a:t>4)	</a:t>
            </a:r>
            <a:r>
              <a:rPr lang="ru-RU" dirty="0" err="1"/>
              <a:t>моніторинг</a:t>
            </a:r>
            <a:r>
              <a:rPr lang="ru-RU" dirty="0"/>
              <a:t> персоналу: </a:t>
            </a:r>
            <a:r>
              <a:rPr lang="ru-RU" dirty="0" err="1"/>
              <a:t>розробка</a:t>
            </a:r>
            <a:r>
              <a:rPr lang="ru-RU" dirty="0"/>
              <a:t> процедур </a:t>
            </a:r>
            <a:r>
              <a:rPr lang="ru-RU" dirty="0" err="1"/>
              <a:t>діагностики</a:t>
            </a:r>
            <a:r>
              <a:rPr lang="ru-RU" dirty="0"/>
              <a:t> й </a:t>
            </a:r>
            <a:r>
              <a:rPr lang="ru-RU" dirty="0" err="1"/>
              <a:t>прогнозування</a:t>
            </a:r>
            <a:r>
              <a:rPr lang="ru-RU" dirty="0"/>
              <a:t> </a:t>
            </a:r>
            <a:r>
              <a:rPr lang="ru-RU" dirty="0" err="1"/>
              <a:t>кадрової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, </a:t>
            </a:r>
            <a:r>
              <a:rPr lang="ru-RU" dirty="0" err="1"/>
              <a:t>відпрацьовування</a:t>
            </a:r>
            <a:r>
              <a:rPr lang="ru-RU" dirty="0"/>
              <a:t> </a:t>
            </a:r>
            <a:r>
              <a:rPr lang="ru-RU" dirty="0" err="1"/>
              <a:t>конкретних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для </a:t>
            </a:r>
            <a:r>
              <a:rPr lang="ru-RU" dirty="0" err="1"/>
              <a:t>розвитку</a:t>
            </a:r>
            <a:r>
              <a:rPr lang="ru-RU" dirty="0"/>
              <a:t> і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, </a:t>
            </a:r>
            <a:r>
              <a:rPr lang="ru-RU" dirty="0" err="1"/>
              <a:t>умінь</a:t>
            </a:r>
            <a:r>
              <a:rPr lang="ru-RU" dirty="0"/>
              <a:t> і </a:t>
            </a:r>
            <a:r>
              <a:rPr lang="ru-RU" dirty="0" err="1"/>
              <a:t>навичок</a:t>
            </a:r>
            <a:r>
              <a:rPr lang="ru-RU" dirty="0"/>
              <a:t> персоналу, </a:t>
            </a:r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мір</a:t>
            </a:r>
            <a:r>
              <a:rPr lang="ru-RU" dirty="0"/>
              <a:t>.</a:t>
            </a:r>
          </a:p>
          <a:p>
            <a:r>
              <a:rPr lang="ru-RU" dirty="0"/>
              <a:t>Робота з персоналом повинна </a:t>
            </a:r>
            <a:r>
              <a:rPr lang="ru-RU" dirty="0" err="1"/>
              <a:t>будуватись</a:t>
            </a:r>
            <a:r>
              <a:rPr lang="ru-RU" dirty="0"/>
              <a:t> так,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найкоротшим</a:t>
            </a:r>
            <a:r>
              <a:rPr lang="ru-RU" dirty="0"/>
              <a:t> шляхом </a:t>
            </a:r>
            <a:r>
              <a:rPr lang="ru-RU" dirty="0" err="1"/>
              <a:t>приводити</a:t>
            </a:r>
            <a:r>
              <a:rPr lang="ru-RU" dirty="0"/>
              <a:t> до </a:t>
            </a:r>
            <a:r>
              <a:rPr lang="ru-RU" dirty="0" err="1"/>
              <a:t>бажаного</a:t>
            </a:r>
            <a:r>
              <a:rPr lang="ru-RU" dirty="0"/>
              <a:t> результату </a:t>
            </a:r>
            <a:r>
              <a:rPr lang="ru-RU" dirty="0" err="1"/>
              <a:t>щодо</a:t>
            </a:r>
            <a:r>
              <a:rPr lang="ru-RU" dirty="0"/>
              <a:t> будь-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 в </a:t>
            </a:r>
            <a:r>
              <a:rPr lang="ru-RU" dirty="0" err="1"/>
              <a:t>кадровій</a:t>
            </a:r>
            <a:r>
              <a:rPr lang="ru-RU" dirty="0"/>
              <a:t> </a:t>
            </a:r>
            <a:r>
              <a:rPr lang="ru-RU" dirty="0" err="1"/>
              <a:t>сфері</a:t>
            </a:r>
            <a:r>
              <a:rPr lang="ru-RU" dirty="0"/>
              <a:t>. Для </a:t>
            </a:r>
            <a:r>
              <a:rPr lang="ru-RU" dirty="0" err="1"/>
              <a:t>ефективного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кадрової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вона </a:t>
            </a:r>
            <a:r>
              <a:rPr lang="ru-RU" dirty="0" err="1"/>
              <a:t>реалізується</a:t>
            </a:r>
            <a:r>
              <a:rPr lang="ru-RU" dirty="0"/>
              <a:t> такою </a:t>
            </a:r>
            <a:r>
              <a:rPr lang="ru-RU" dirty="0" err="1"/>
              <a:t>послідовністю</a:t>
            </a:r>
            <a:r>
              <a:rPr lang="ru-RU" dirty="0"/>
              <a:t> </a:t>
            </a:r>
            <a:r>
              <a:rPr lang="ru-RU" dirty="0" err="1"/>
              <a:t>етапів</a:t>
            </a:r>
            <a:r>
              <a:rPr lang="ru-RU" dirty="0"/>
              <a:t>:</a:t>
            </a:r>
          </a:p>
          <a:p>
            <a:r>
              <a:rPr lang="ru-RU" dirty="0"/>
              <a:t>1)	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головних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 </a:t>
            </a:r>
            <a:r>
              <a:rPr lang="ru-RU" dirty="0" err="1"/>
              <a:t>кадрової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пріоритетів</a:t>
            </a:r>
            <a:r>
              <a:rPr lang="ru-RU" dirty="0"/>
              <a:t>, </a:t>
            </a:r>
            <a:r>
              <a:rPr lang="ru-RU" dirty="0" err="1"/>
              <a:t>виходячи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стратегії</a:t>
            </a:r>
            <a:r>
              <a:rPr lang="ru-RU" dirty="0"/>
              <a:t>, </a:t>
            </a:r>
            <a:r>
              <a:rPr lang="ru-RU" dirty="0" err="1"/>
              <a:t>програм</a:t>
            </a:r>
            <a:r>
              <a:rPr lang="ru-RU" dirty="0"/>
              <a:t> і </a:t>
            </a:r>
            <a:r>
              <a:rPr lang="ru-RU" dirty="0" err="1"/>
              <a:t>планів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;</a:t>
            </a:r>
          </a:p>
          <a:p>
            <a:r>
              <a:rPr lang="ru-RU" dirty="0"/>
              <a:t>2)	</a:t>
            </a:r>
            <a:r>
              <a:rPr lang="ru-RU" dirty="0" err="1"/>
              <a:t>формулювання</a:t>
            </a:r>
            <a:r>
              <a:rPr lang="ru-RU" dirty="0"/>
              <a:t> </a:t>
            </a:r>
            <a:r>
              <a:rPr lang="ru-RU" dirty="0" err="1"/>
              <a:t>проміжних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випливають</a:t>
            </a:r>
            <a:r>
              <a:rPr lang="ru-RU" dirty="0"/>
              <a:t> з </a:t>
            </a:r>
            <a:r>
              <a:rPr lang="ru-RU" dirty="0" err="1"/>
              <a:t>головних</a:t>
            </a:r>
            <a:r>
              <a:rPr lang="ru-RU" dirty="0"/>
              <a:t>, з </a:t>
            </a:r>
            <a:r>
              <a:rPr lang="ru-RU" dirty="0" err="1"/>
              <a:t>урахуванням</a:t>
            </a:r>
            <a:r>
              <a:rPr lang="ru-RU" dirty="0"/>
              <a:t> умов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(</a:t>
            </a:r>
            <a:r>
              <a:rPr lang="ru-RU" dirty="0" err="1"/>
              <a:t>структуризація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);</a:t>
            </a:r>
          </a:p>
          <a:p>
            <a:r>
              <a:rPr lang="ru-RU" dirty="0"/>
              <a:t>3)	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сукупності</a:t>
            </a:r>
            <a:r>
              <a:rPr lang="ru-RU" dirty="0"/>
              <a:t> </a:t>
            </a:r>
            <a:r>
              <a:rPr lang="ru-RU" dirty="0" err="1"/>
              <a:t>взаємопов’язаних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, </a:t>
            </a:r>
            <a:r>
              <a:rPr lang="ru-RU" dirty="0" err="1"/>
              <a:t>необхідних</a:t>
            </a:r>
            <a:r>
              <a:rPr lang="ru-RU" dirty="0"/>
              <a:t> для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прийнятих</a:t>
            </a:r>
            <a:r>
              <a:rPr lang="ru-RU" dirty="0"/>
              <a:t> </a:t>
            </a:r>
            <a:r>
              <a:rPr lang="ru-RU" dirty="0" err="1"/>
              <a:t>стратегій</a:t>
            </a:r>
            <a:r>
              <a:rPr lang="ru-RU" dirty="0"/>
              <a:t> та </a:t>
            </a:r>
            <a:r>
              <a:rPr lang="ru-RU" dirty="0" err="1"/>
              <a:t>концепцій</a:t>
            </a:r>
            <a:r>
              <a:rPr lang="ru-RU" dirty="0"/>
              <a:t>;</a:t>
            </a:r>
          </a:p>
          <a:p>
            <a:r>
              <a:rPr lang="ru-RU" dirty="0"/>
              <a:t>4)	</a:t>
            </a:r>
            <a:r>
              <a:rPr lang="ru-RU" dirty="0" err="1"/>
              <a:t>з’ясування</a:t>
            </a:r>
            <a:r>
              <a:rPr lang="ru-RU" dirty="0"/>
              <a:t> умов та </a:t>
            </a:r>
            <a:r>
              <a:rPr lang="ru-RU" dirty="0" err="1"/>
              <a:t>обмежень</a:t>
            </a:r>
            <a:r>
              <a:rPr lang="ru-RU" dirty="0"/>
              <a:t>, за </a:t>
            </a:r>
            <a:r>
              <a:rPr lang="ru-RU" dirty="0" err="1"/>
              <a:t>яких</a:t>
            </a:r>
            <a:r>
              <a:rPr lang="ru-RU" dirty="0"/>
              <a:t> буде </a:t>
            </a:r>
            <a:r>
              <a:rPr lang="ru-RU" dirty="0" err="1"/>
              <a:t>реалізовуватися</a:t>
            </a:r>
            <a:r>
              <a:rPr lang="ru-RU" dirty="0"/>
              <a:t> </a:t>
            </a:r>
            <a:r>
              <a:rPr lang="ru-RU" dirty="0" err="1"/>
              <a:t>політика</a:t>
            </a:r>
            <a:r>
              <a:rPr lang="ru-RU" dirty="0"/>
              <a:t>;</a:t>
            </a:r>
          </a:p>
          <a:p>
            <a:r>
              <a:rPr lang="ru-RU" dirty="0"/>
              <a:t>5)	</a:t>
            </a:r>
            <a:r>
              <a:rPr lang="ru-RU" dirty="0" err="1"/>
              <a:t>вибір</a:t>
            </a:r>
            <a:r>
              <a:rPr lang="ru-RU" dirty="0"/>
              <a:t>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, </a:t>
            </a:r>
            <a:r>
              <a:rPr lang="ru-RU" dirty="0" err="1"/>
              <a:t>інструментів</a:t>
            </a:r>
            <a:r>
              <a:rPr lang="ru-RU" dirty="0"/>
              <a:t> і </a:t>
            </a:r>
            <a:r>
              <a:rPr lang="ru-RU" dirty="0" err="1"/>
              <a:t>дій</a:t>
            </a:r>
            <a:r>
              <a:rPr lang="ru-RU" dirty="0"/>
              <a:t> у межах </a:t>
            </a:r>
            <a:r>
              <a:rPr lang="ru-RU" dirty="0" err="1"/>
              <a:t>обраної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4068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5008"/>
            <a:ext cx="12061371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arenR" startAt="6"/>
            </a:pPr>
            <a:r>
              <a:rPr lang="ru-RU" dirty="0" err="1" smtClean="0"/>
              <a:t>виявлення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/>
              <a:t>діагностування</a:t>
            </a:r>
            <a:r>
              <a:rPr lang="ru-RU" dirty="0"/>
              <a:t> проблем у межах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обраної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b="1" dirty="0"/>
              <a:t>На </a:t>
            </a:r>
            <a:r>
              <a:rPr lang="ru-RU" b="1" dirty="0" err="1"/>
              <a:t>практиці</a:t>
            </a:r>
            <a:r>
              <a:rPr lang="ru-RU" b="1" dirty="0"/>
              <a:t> </a:t>
            </a:r>
            <a:r>
              <a:rPr lang="ru-RU" b="1" dirty="0" err="1"/>
              <a:t>виділяють</a:t>
            </a:r>
            <a:r>
              <a:rPr lang="ru-RU" b="1" dirty="0"/>
              <a:t> </a:t>
            </a:r>
            <a:r>
              <a:rPr lang="ru-RU" b="1" dirty="0" err="1"/>
              <a:t>чотири</a:t>
            </a:r>
            <a:r>
              <a:rPr lang="ru-RU" b="1" dirty="0"/>
              <a:t> </a:t>
            </a:r>
            <a:r>
              <a:rPr lang="ru-RU" b="1" dirty="0" err="1"/>
              <a:t>типи</a:t>
            </a:r>
            <a:r>
              <a:rPr lang="ru-RU" b="1" dirty="0"/>
              <a:t> </a:t>
            </a:r>
            <a:r>
              <a:rPr lang="ru-RU" b="1" dirty="0" err="1"/>
              <a:t>кадрової</a:t>
            </a:r>
            <a:r>
              <a:rPr lang="ru-RU" b="1" dirty="0"/>
              <a:t> </a:t>
            </a:r>
            <a:r>
              <a:rPr lang="ru-RU" b="1" dirty="0" err="1"/>
              <a:t>політики</a:t>
            </a:r>
            <a:r>
              <a:rPr lang="ru-RU" b="1" dirty="0"/>
              <a:t>:</a:t>
            </a:r>
          </a:p>
          <a:p>
            <a:r>
              <a:rPr lang="ru-RU" dirty="0"/>
              <a:t>1)	</a:t>
            </a:r>
            <a:r>
              <a:rPr lang="ru-RU" dirty="0" err="1"/>
              <a:t>Пасивна</a:t>
            </a:r>
            <a:r>
              <a:rPr lang="ru-RU" dirty="0"/>
              <a:t>.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в </a:t>
            </a:r>
            <a:r>
              <a:rPr lang="ru-RU" dirty="0" err="1"/>
              <a:t>ситуації</a:t>
            </a:r>
            <a:r>
              <a:rPr lang="ru-RU" dirty="0"/>
              <a:t>, у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керівництво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не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вираженої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людських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, а </a:t>
            </a:r>
            <a:r>
              <a:rPr lang="ru-RU" dirty="0" err="1"/>
              <a:t>кадрова</a:t>
            </a:r>
            <a:r>
              <a:rPr lang="ru-RU" dirty="0"/>
              <a:t> робота </a:t>
            </a:r>
            <a:r>
              <a:rPr lang="ru-RU" dirty="0" err="1"/>
              <a:t>зводиться</a:t>
            </a:r>
            <a:r>
              <a:rPr lang="ru-RU" dirty="0"/>
              <a:t> до </a:t>
            </a:r>
            <a:r>
              <a:rPr lang="ru-RU" dirty="0" err="1"/>
              <a:t>ліквідації</a:t>
            </a:r>
            <a:r>
              <a:rPr lang="ru-RU" dirty="0"/>
              <a:t> </a:t>
            </a:r>
            <a:r>
              <a:rPr lang="ru-RU" dirty="0" err="1"/>
              <a:t>негативних</a:t>
            </a:r>
            <a:r>
              <a:rPr lang="ru-RU" dirty="0"/>
              <a:t> </a:t>
            </a:r>
            <a:r>
              <a:rPr lang="ru-RU" dirty="0" err="1"/>
              <a:t>наслідків</a:t>
            </a:r>
            <a:r>
              <a:rPr lang="ru-RU" dirty="0"/>
              <a:t>. Для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характерна </a:t>
            </a:r>
            <a:r>
              <a:rPr lang="ru-RU" dirty="0" err="1"/>
              <a:t>відсутність</a:t>
            </a:r>
            <a:r>
              <a:rPr lang="ru-RU" dirty="0"/>
              <a:t> прогнозу </a:t>
            </a:r>
            <a:r>
              <a:rPr lang="ru-RU" dirty="0" err="1"/>
              <a:t>кадрових</a:t>
            </a:r>
            <a:r>
              <a:rPr lang="ru-RU" dirty="0"/>
              <a:t> потреб,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і персоналу, </a:t>
            </a:r>
            <a:r>
              <a:rPr lang="ru-RU" dirty="0" err="1"/>
              <a:t>діагностики</a:t>
            </a:r>
            <a:r>
              <a:rPr lang="ru-RU" dirty="0"/>
              <a:t> </a:t>
            </a:r>
            <a:r>
              <a:rPr lang="ru-RU" dirty="0" err="1"/>
              <a:t>кадрової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 в </a:t>
            </a:r>
            <a:r>
              <a:rPr lang="ru-RU" dirty="0" err="1"/>
              <a:t>цілому</a:t>
            </a:r>
            <a:r>
              <a:rPr lang="ru-RU" dirty="0"/>
              <a:t>. </a:t>
            </a:r>
            <a:r>
              <a:rPr lang="ru-RU" dirty="0" err="1"/>
              <a:t>Керівництво</a:t>
            </a:r>
            <a:r>
              <a:rPr lang="ru-RU" dirty="0"/>
              <a:t> в </a:t>
            </a:r>
            <a:r>
              <a:rPr lang="ru-RU" dirty="0" err="1"/>
              <a:t>ситуації</a:t>
            </a:r>
            <a:r>
              <a:rPr lang="ru-RU" dirty="0"/>
              <a:t> </a:t>
            </a:r>
            <a:r>
              <a:rPr lang="ru-RU" dirty="0" err="1"/>
              <a:t>подібної</a:t>
            </a:r>
            <a:r>
              <a:rPr lang="ru-RU" dirty="0"/>
              <a:t> </a:t>
            </a:r>
            <a:r>
              <a:rPr lang="ru-RU" dirty="0" err="1"/>
              <a:t>кадрової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працює</a:t>
            </a:r>
            <a:r>
              <a:rPr lang="ru-RU" dirty="0"/>
              <a:t> в </a:t>
            </a:r>
            <a:r>
              <a:rPr lang="ru-RU" dirty="0" err="1"/>
              <a:t>режимі</a:t>
            </a:r>
            <a:r>
              <a:rPr lang="ru-RU" dirty="0"/>
              <a:t> </a:t>
            </a:r>
            <a:r>
              <a:rPr lang="ru-RU" dirty="0" err="1"/>
              <a:t>екстреного</a:t>
            </a:r>
            <a:r>
              <a:rPr lang="ru-RU" dirty="0"/>
              <a:t> </a:t>
            </a:r>
            <a:r>
              <a:rPr lang="ru-RU" dirty="0" err="1"/>
              <a:t>реагування</a:t>
            </a:r>
            <a:r>
              <a:rPr lang="ru-RU" dirty="0"/>
              <a:t> на </a:t>
            </a:r>
            <a:r>
              <a:rPr lang="ru-RU" dirty="0" err="1"/>
              <a:t>виникаючі</a:t>
            </a:r>
            <a:r>
              <a:rPr lang="ru-RU" dirty="0"/>
              <a:t> </a:t>
            </a:r>
            <a:r>
              <a:rPr lang="ru-RU" dirty="0" err="1"/>
              <a:t>конфліктні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прагне</a:t>
            </a:r>
            <a:r>
              <a:rPr lang="ru-RU" dirty="0"/>
              <a:t> </a:t>
            </a:r>
            <a:r>
              <a:rPr lang="ru-RU" dirty="0" err="1"/>
              <a:t>погасити</a:t>
            </a:r>
            <a:r>
              <a:rPr lang="ru-RU" dirty="0"/>
              <a:t> будь-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засобами</a:t>
            </a:r>
            <a:r>
              <a:rPr lang="ru-RU" dirty="0"/>
              <a:t>, </a:t>
            </a:r>
            <a:r>
              <a:rPr lang="ru-RU" dirty="0" err="1"/>
              <a:t>найчастіше</a:t>
            </a:r>
            <a:r>
              <a:rPr lang="ru-RU" dirty="0"/>
              <a:t> без </a:t>
            </a:r>
            <a:r>
              <a:rPr lang="ru-RU" dirty="0" err="1"/>
              <a:t>спроб</a:t>
            </a:r>
            <a:r>
              <a:rPr lang="ru-RU" dirty="0"/>
              <a:t> </a:t>
            </a:r>
            <a:r>
              <a:rPr lang="ru-RU" dirty="0" err="1"/>
              <a:t>зрозуміти</a:t>
            </a:r>
            <a:r>
              <a:rPr lang="ru-RU" dirty="0"/>
              <a:t> причини і </a:t>
            </a:r>
            <a:r>
              <a:rPr lang="ru-RU" dirty="0" err="1"/>
              <a:t>можливі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.</a:t>
            </a:r>
          </a:p>
          <a:p>
            <a:pPr marL="342900" indent="-342900">
              <a:buAutoNum type="arabicParenR" startAt="2"/>
            </a:pPr>
            <a:r>
              <a:rPr lang="ru-RU" dirty="0" err="1" smtClean="0"/>
              <a:t>Реактивна</a:t>
            </a:r>
            <a:r>
              <a:rPr lang="ru-RU" dirty="0"/>
              <a:t>. У </a:t>
            </a:r>
            <a:r>
              <a:rPr lang="ru-RU" dirty="0" err="1"/>
              <a:t>руслі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керівництво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контроль за симптомами негативного стану в </a:t>
            </a:r>
            <a:r>
              <a:rPr lang="ru-RU" dirty="0" err="1"/>
              <a:t>роботі</a:t>
            </a:r>
            <a:r>
              <a:rPr lang="ru-RU" dirty="0"/>
              <a:t> з </a:t>
            </a:r>
            <a:r>
              <a:rPr lang="ru-RU" dirty="0" err="1"/>
              <a:t>людськими</a:t>
            </a:r>
            <a:r>
              <a:rPr lang="ru-RU" dirty="0"/>
              <a:t> ресурсами, причинами і </a:t>
            </a:r>
            <a:r>
              <a:rPr lang="ru-RU" dirty="0" err="1"/>
              <a:t>ситуацією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кризи</a:t>
            </a:r>
            <a:r>
              <a:rPr lang="ru-RU" dirty="0"/>
              <a:t>: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конфліктних</a:t>
            </a:r>
            <a:r>
              <a:rPr lang="ru-RU" dirty="0"/>
              <a:t> </a:t>
            </a:r>
            <a:r>
              <a:rPr lang="ru-RU" dirty="0" err="1"/>
              <a:t>ситуацій</a:t>
            </a:r>
            <a:r>
              <a:rPr lang="ru-RU" dirty="0"/>
              <a:t>,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достатньо</a:t>
            </a:r>
            <a:r>
              <a:rPr lang="ru-RU" dirty="0"/>
              <a:t> </a:t>
            </a:r>
            <a:r>
              <a:rPr lang="ru-RU" dirty="0" err="1"/>
              <a:t>кваліфікованої</a:t>
            </a:r>
            <a:r>
              <a:rPr lang="ru-RU" dirty="0"/>
              <a:t> </a:t>
            </a:r>
            <a:r>
              <a:rPr lang="ru-RU" dirty="0" err="1"/>
              <a:t>робочої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 для </a:t>
            </a:r>
            <a:r>
              <a:rPr lang="ru-RU" dirty="0" err="1"/>
              <a:t>розв'язання</a:t>
            </a:r>
            <a:r>
              <a:rPr lang="ru-RU" dirty="0"/>
              <a:t> </a:t>
            </a:r>
            <a:r>
              <a:rPr lang="ru-RU" dirty="0" err="1"/>
              <a:t>поточних</a:t>
            </a:r>
            <a:r>
              <a:rPr lang="ru-RU" dirty="0"/>
              <a:t> задач,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мотивації</a:t>
            </a:r>
            <a:r>
              <a:rPr lang="ru-RU" dirty="0"/>
              <a:t> до </a:t>
            </a:r>
            <a:r>
              <a:rPr lang="ru-RU" dirty="0" err="1"/>
              <a:t>високопродуктивної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. </a:t>
            </a:r>
            <a:r>
              <a:rPr lang="ru-RU" dirty="0" err="1"/>
              <a:t>Керівництво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вживає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з </a:t>
            </a:r>
            <a:r>
              <a:rPr lang="ru-RU" dirty="0" err="1"/>
              <a:t>локалізації</a:t>
            </a:r>
            <a:r>
              <a:rPr lang="ru-RU" dirty="0"/>
              <a:t> </a:t>
            </a:r>
            <a:r>
              <a:rPr lang="ru-RU" dirty="0" err="1"/>
              <a:t>кризи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орієнтоване</a:t>
            </a:r>
            <a:r>
              <a:rPr lang="ru-RU" dirty="0"/>
              <a:t> на </a:t>
            </a:r>
            <a:r>
              <a:rPr lang="ru-RU" dirty="0" err="1"/>
              <a:t>розуміння</a:t>
            </a:r>
            <a:r>
              <a:rPr lang="ru-RU" dirty="0"/>
              <a:t> причин,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призвели</a:t>
            </a:r>
            <a:r>
              <a:rPr lang="ru-RU" dirty="0"/>
              <a:t> до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кадрових</a:t>
            </a:r>
            <a:r>
              <a:rPr lang="ru-RU" dirty="0"/>
              <a:t> проблем. </a:t>
            </a:r>
            <a:r>
              <a:rPr lang="ru-RU" dirty="0" err="1"/>
              <a:t>Кадрові</a:t>
            </a:r>
            <a:r>
              <a:rPr lang="ru-RU" dirty="0"/>
              <a:t> </a:t>
            </a:r>
            <a:r>
              <a:rPr lang="ru-RU" dirty="0" err="1"/>
              <a:t>служби</a:t>
            </a:r>
            <a:r>
              <a:rPr lang="ru-RU" dirty="0"/>
              <a:t> таких </a:t>
            </a:r>
            <a:r>
              <a:rPr lang="ru-RU" dirty="0" err="1"/>
              <a:t>організацій</a:t>
            </a:r>
            <a:r>
              <a:rPr lang="ru-RU" dirty="0"/>
              <a:t>, як правило, </a:t>
            </a:r>
            <a:r>
              <a:rPr lang="ru-RU" dirty="0" err="1"/>
              <a:t>мають</a:t>
            </a:r>
            <a:r>
              <a:rPr lang="ru-RU" dirty="0"/>
              <a:t> у </a:t>
            </a:r>
            <a:r>
              <a:rPr lang="ru-RU" dirty="0" err="1"/>
              <a:t>своєму</a:t>
            </a:r>
            <a:r>
              <a:rPr lang="ru-RU" dirty="0"/>
              <a:t> </a:t>
            </a:r>
            <a:r>
              <a:rPr lang="ru-RU" dirty="0" err="1"/>
              <a:t>розпорядженні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діагностики</a:t>
            </a:r>
            <a:r>
              <a:rPr lang="ru-RU" dirty="0"/>
              <a:t> </a:t>
            </a:r>
            <a:r>
              <a:rPr lang="ru-RU" dirty="0" err="1"/>
              <a:t>існуючої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 й </a:t>
            </a:r>
            <a:r>
              <a:rPr lang="ru-RU" dirty="0" err="1"/>
              <a:t>адекватної</a:t>
            </a:r>
            <a:r>
              <a:rPr lang="ru-RU" dirty="0"/>
              <a:t> </a:t>
            </a:r>
            <a:r>
              <a:rPr lang="ru-RU" dirty="0" err="1"/>
              <a:t>екстреної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. </a:t>
            </a:r>
            <a:r>
              <a:rPr lang="ru-RU" dirty="0" err="1"/>
              <a:t>Хоча</a:t>
            </a:r>
            <a:r>
              <a:rPr lang="ru-RU" dirty="0"/>
              <a:t> в </a:t>
            </a:r>
            <a:r>
              <a:rPr lang="ru-RU" dirty="0" err="1"/>
              <a:t>програмах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кадрові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 </a:t>
            </a:r>
            <a:r>
              <a:rPr lang="ru-RU" dirty="0" err="1"/>
              <a:t>виділяються</a:t>
            </a:r>
            <a:r>
              <a:rPr lang="ru-RU" dirty="0"/>
              <a:t> і </a:t>
            </a:r>
            <a:r>
              <a:rPr lang="ru-RU" dirty="0" err="1"/>
              <a:t>розглядаються</a:t>
            </a:r>
            <a:r>
              <a:rPr lang="ru-RU" dirty="0"/>
              <a:t> </a:t>
            </a:r>
            <a:r>
              <a:rPr lang="ru-RU" dirty="0" err="1"/>
              <a:t>спеціально</a:t>
            </a:r>
            <a:r>
              <a:rPr lang="ru-RU" dirty="0"/>
              <a:t>,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труднощі</a:t>
            </a:r>
            <a:r>
              <a:rPr lang="ru-RU" dirty="0"/>
              <a:t> </a:t>
            </a:r>
            <a:r>
              <a:rPr lang="ru-RU" dirty="0" err="1"/>
              <a:t>виникають</a:t>
            </a:r>
            <a:r>
              <a:rPr lang="ru-RU" dirty="0"/>
              <a:t> при </a:t>
            </a:r>
            <a:r>
              <a:rPr lang="ru-RU" dirty="0" err="1"/>
              <a:t>середньостроковому</a:t>
            </a:r>
            <a:r>
              <a:rPr lang="ru-RU" dirty="0"/>
              <a:t> </a:t>
            </a:r>
            <a:r>
              <a:rPr lang="ru-RU" dirty="0" err="1" smtClean="0"/>
              <a:t>прогнозуванні</a:t>
            </a:r>
            <a:endParaRPr lang="ru-RU" dirty="0" smtClean="0"/>
          </a:p>
          <a:p>
            <a:pPr marL="342900" indent="-342900">
              <a:buAutoNum type="arabicParenR" startAt="2"/>
            </a:pPr>
            <a:r>
              <a:rPr lang="ru-RU" dirty="0"/>
              <a:t>3)	Превентивна </a:t>
            </a:r>
            <a:r>
              <a:rPr lang="ru-RU" dirty="0" err="1"/>
              <a:t>кадрова</a:t>
            </a:r>
            <a:r>
              <a:rPr lang="ru-RU" dirty="0"/>
              <a:t> </a:t>
            </a:r>
            <a:r>
              <a:rPr lang="ru-RU" dirty="0" err="1"/>
              <a:t>політика</a:t>
            </a:r>
            <a:r>
              <a:rPr lang="ru-RU" dirty="0"/>
              <a:t>. У </a:t>
            </a:r>
            <a:r>
              <a:rPr lang="ru-RU" dirty="0" err="1"/>
              <a:t>справжньому</a:t>
            </a:r>
            <a:r>
              <a:rPr lang="ru-RU" dirty="0"/>
              <a:t> </a:t>
            </a:r>
            <a:r>
              <a:rPr lang="ru-RU" dirty="0" err="1"/>
              <a:t>значенні</a:t>
            </a:r>
            <a:r>
              <a:rPr lang="ru-RU" dirty="0"/>
              <a:t> слова </a:t>
            </a:r>
            <a:r>
              <a:rPr lang="ru-RU" dirty="0" err="1"/>
              <a:t>політика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тоді</a:t>
            </a:r>
            <a:r>
              <a:rPr lang="ru-RU" dirty="0"/>
              <a:t>, коли </a:t>
            </a:r>
            <a:r>
              <a:rPr lang="ru-RU" dirty="0" err="1"/>
              <a:t>керівництво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обґрунтовані</a:t>
            </a:r>
            <a:r>
              <a:rPr lang="ru-RU" dirty="0"/>
              <a:t> </a:t>
            </a:r>
            <a:r>
              <a:rPr lang="ru-RU" dirty="0" err="1"/>
              <a:t>прогнози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. </a:t>
            </a:r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організація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наявністю</a:t>
            </a:r>
            <a:r>
              <a:rPr lang="ru-RU" dirty="0"/>
              <a:t> </a:t>
            </a:r>
            <a:r>
              <a:rPr lang="ru-RU" dirty="0" err="1"/>
              <a:t>превентивної</a:t>
            </a:r>
            <a:r>
              <a:rPr lang="ru-RU" dirty="0"/>
              <a:t> </a:t>
            </a:r>
            <a:r>
              <a:rPr lang="ru-RU" dirty="0" err="1"/>
              <a:t>кадрової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, не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для </a:t>
            </a:r>
            <a:r>
              <a:rPr lang="ru-RU" dirty="0" err="1"/>
              <a:t>впливу</a:t>
            </a:r>
            <a:r>
              <a:rPr lang="ru-RU" dirty="0"/>
              <a:t> на </a:t>
            </a:r>
            <a:r>
              <a:rPr lang="ru-RU" dirty="0" err="1"/>
              <a:t>неї</a:t>
            </a:r>
            <a:r>
              <a:rPr lang="ru-RU" dirty="0"/>
              <a:t>. </a:t>
            </a:r>
            <a:r>
              <a:rPr lang="ru-RU" dirty="0" err="1"/>
              <a:t>Кадрова</a:t>
            </a:r>
            <a:r>
              <a:rPr lang="ru-RU" dirty="0"/>
              <a:t> служба </a:t>
            </a:r>
            <a:r>
              <a:rPr lang="ru-RU" dirty="0" err="1"/>
              <a:t>подібних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діагностики</a:t>
            </a:r>
            <a:r>
              <a:rPr lang="ru-RU" dirty="0"/>
              <a:t> </a:t>
            </a:r>
            <a:r>
              <a:rPr lang="ru-RU" dirty="0" err="1"/>
              <a:t>людських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, але і </a:t>
            </a:r>
            <a:r>
              <a:rPr lang="ru-RU" dirty="0" err="1"/>
              <a:t>прогнозування</a:t>
            </a:r>
            <a:r>
              <a:rPr lang="ru-RU" dirty="0"/>
              <a:t> </a:t>
            </a:r>
            <a:r>
              <a:rPr lang="ru-RU" dirty="0" err="1"/>
              <a:t>кадрової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 на </a:t>
            </a:r>
            <a:r>
              <a:rPr lang="ru-RU" dirty="0" err="1"/>
              <a:t>середньостроковий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. У </a:t>
            </a:r>
            <a:r>
              <a:rPr lang="ru-RU" dirty="0" err="1"/>
              <a:t>програмах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утримуються</a:t>
            </a:r>
            <a:r>
              <a:rPr lang="ru-RU" dirty="0"/>
              <a:t> </a:t>
            </a:r>
            <a:r>
              <a:rPr lang="ru-RU" dirty="0" err="1"/>
              <a:t>короткостроковий</a:t>
            </a:r>
            <a:r>
              <a:rPr lang="ru-RU" dirty="0"/>
              <a:t> і </a:t>
            </a:r>
            <a:r>
              <a:rPr lang="ru-RU" dirty="0" err="1"/>
              <a:t>середньостроковий</a:t>
            </a:r>
            <a:r>
              <a:rPr lang="ru-RU" dirty="0"/>
              <a:t> </a:t>
            </a:r>
            <a:r>
              <a:rPr lang="ru-RU" dirty="0" err="1"/>
              <a:t>прогнози</a:t>
            </a:r>
            <a:r>
              <a:rPr lang="ru-RU" dirty="0"/>
              <a:t> потреби в кадрах як </a:t>
            </a:r>
            <a:r>
              <a:rPr lang="ru-RU" dirty="0" err="1"/>
              <a:t>якісні</a:t>
            </a:r>
            <a:r>
              <a:rPr lang="ru-RU" dirty="0"/>
              <a:t>, так і </a:t>
            </a:r>
            <a:r>
              <a:rPr lang="ru-RU" dirty="0" err="1"/>
              <a:t>кількісні</a:t>
            </a:r>
            <a:r>
              <a:rPr lang="ru-RU" dirty="0"/>
              <a:t>, </a:t>
            </a:r>
            <a:r>
              <a:rPr lang="ru-RU" dirty="0" err="1"/>
              <a:t>сформульовані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 з </a:t>
            </a:r>
            <a:r>
              <a:rPr lang="ru-RU" dirty="0" err="1"/>
              <a:t>розвитку</a:t>
            </a:r>
            <a:r>
              <a:rPr lang="ru-RU" dirty="0"/>
              <a:t> персоналу. </a:t>
            </a:r>
            <a:r>
              <a:rPr lang="ru-RU" dirty="0" err="1"/>
              <a:t>Основна</a:t>
            </a:r>
            <a:r>
              <a:rPr lang="ru-RU" dirty="0"/>
              <a:t> проблема таких </a:t>
            </a:r>
            <a:r>
              <a:rPr lang="ru-RU" dirty="0" err="1"/>
              <a:t>організацій</a:t>
            </a:r>
            <a:r>
              <a:rPr lang="ru-RU" dirty="0"/>
              <a:t> − </a:t>
            </a:r>
            <a:r>
              <a:rPr lang="ru-RU" dirty="0" err="1"/>
              <a:t>розроблення</a:t>
            </a:r>
            <a:r>
              <a:rPr lang="ru-RU" dirty="0"/>
              <a:t> </a:t>
            </a:r>
            <a:r>
              <a:rPr lang="ru-RU" dirty="0" err="1"/>
              <a:t>цільових</a:t>
            </a:r>
            <a:r>
              <a:rPr lang="ru-RU" dirty="0"/>
              <a:t> </a:t>
            </a:r>
            <a:r>
              <a:rPr lang="ru-RU" dirty="0" err="1"/>
              <a:t>кадрових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ru-RU" dirty="0"/>
              <a:t>.</a:t>
            </a:r>
          </a:p>
          <a:p>
            <a:pPr marL="342900" indent="-342900">
              <a:buAutoNum type="arabicParenR" startAt="2"/>
            </a:pPr>
            <a:r>
              <a:rPr lang="ru-RU" dirty="0" smtClean="0"/>
              <a:t>.</a:t>
            </a:r>
            <a:endParaRPr lang="ru-RU" dirty="0"/>
          </a:p>
          <a:p>
            <a:pPr marL="342900" indent="-342900">
              <a:buAutoNum type="arabicParenR" startAt="2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9145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818" y="140401"/>
            <a:ext cx="1219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arenR" startAt="4"/>
            </a:pPr>
            <a:r>
              <a:rPr lang="ru-RU" dirty="0" smtClean="0"/>
              <a:t>Активна </a:t>
            </a:r>
            <a:r>
              <a:rPr lang="ru-RU" dirty="0" err="1"/>
              <a:t>кадрова</a:t>
            </a:r>
            <a:r>
              <a:rPr lang="ru-RU" dirty="0"/>
              <a:t> </a:t>
            </a:r>
            <a:r>
              <a:rPr lang="ru-RU" dirty="0" err="1"/>
              <a:t>політика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керівництво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прогноз, але й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на </a:t>
            </a:r>
            <a:r>
              <a:rPr lang="ru-RU" dirty="0" err="1"/>
              <a:t>ситуацію</a:t>
            </a:r>
            <a:r>
              <a:rPr lang="ru-RU" dirty="0"/>
              <a:t>, а </a:t>
            </a:r>
            <a:r>
              <a:rPr lang="ru-RU" dirty="0" err="1"/>
              <a:t>кадрова</a:t>
            </a:r>
            <a:r>
              <a:rPr lang="ru-RU" dirty="0"/>
              <a:t> служба </a:t>
            </a:r>
            <a:r>
              <a:rPr lang="ru-RU" dirty="0" err="1"/>
              <a:t>здатна</a:t>
            </a:r>
            <a:r>
              <a:rPr lang="ru-RU" dirty="0"/>
              <a:t> </a:t>
            </a:r>
            <a:r>
              <a:rPr lang="ru-RU" dirty="0" err="1"/>
              <a:t>розробити</a:t>
            </a:r>
            <a:r>
              <a:rPr lang="ru-RU" dirty="0"/>
              <a:t> </a:t>
            </a:r>
            <a:r>
              <a:rPr lang="ru-RU" dirty="0" err="1"/>
              <a:t>антикризові</a:t>
            </a:r>
            <a:r>
              <a:rPr lang="ru-RU" dirty="0"/>
              <a:t> </a:t>
            </a:r>
            <a:r>
              <a:rPr lang="ru-RU" dirty="0" err="1"/>
              <a:t>кадрові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, </a:t>
            </a:r>
            <a:r>
              <a:rPr lang="ru-RU" dirty="0" err="1"/>
              <a:t>проводити</a:t>
            </a:r>
            <a:r>
              <a:rPr lang="ru-RU" dirty="0"/>
              <a:t> </a:t>
            </a:r>
            <a:r>
              <a:rPr lang="ru-RU" dirty="0" err="1"/>
              <a:t>постійний</a:t>
            </a:r>
            <a:r>
              <a:rPr lang="ru-RU" dirty="0"/>
              <a:t> </a:t>
            </a:r>
            <a:r>
              <a:rPr lang="ru-RU" dirty="0" err="1"/>
              <a:t>моніторинг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 і </a:t>
            </a:r>
            <a:r>
              <a:rPr lang="ru-RU" dirty="0" err="1"/>
              <a:t>корегувати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параметрів</a:t>
            </a:r>
            <a:r>
              <a:rPr lang="ru-RU" dirty="0"/>
              <a:t> </a:t>
            </a:r>
            <a:r>
              <a:rPr lang="ru-RU" dirty="0" err="1"/>
              <a:t>зовнішньої</a:t>
            </a:r>
            <a:r>
              <a:rPr lang="ru-RU" dirty="0"/>
              <a:t> і </a:t>
            </a:r>
            <a:r>
              <a:rPr lang="ru-RU" dirty="0" err="1"/>
              <a:t>внутрішньої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, то ми </a:t>
            </a:r>
            <a:r>
              <a:rPr lang="ru-RU" dirty="0" err="1"/>
              <a:t>можемо</a:t>
            </a:r>
            <a:r>
              <a:rPr lang="ru-RU" dirty="0"/>
              <a:t> </a:t>
            </a:r>
            <a:r>
              <a:rPr lang="ru-RU" dirty="0" err="1"/>
              <a:t>говорити</a:t>
            </a:r>
            <a:r>
              <a:rPr lang="ru-RU" dirty="0"/>
              <a:t> про </a:t>
            </a:r>
            <a:r>
              <a:rPr lang="ru-RU" dirty="0" err="1"/>
              <a:t>справді</a:t>
            </a:r>
            <a:r>
              <a:rPr lang="ru-RU" dirty="0"/>
              <a:t> </a:t>
            </a:r>
            <a:r>
              <a:rPr lang="ru-RU" dirty="0" err="1"/>
              <a:t>активну</a:t>
            </a:r>
            <a:r>
              <a:rPr lang="ru-RU" dirty="0"/>
              <a:t> </a:t>
            </a:r>
            <a:r>
              <a:rPr lang="ru-RU" dirty="0" err="1" smtClean="0"/>
              <a:t>політику</a:t>
            </a:r>
            <a:endParaRPr lang="ru-RU" dirty="0" smtClean="0"/>
          </a:p>
          <a:p>
            <a:pPr marL="342900" indent="-342900">
              <a:buAutoNum type="arabicParenR" startAt="4"/>
            </a:pPr>
            <a:endParaRPr lang="ru-RU" dirty="0"/>
          </a:p>
          <a:p>
            <a:r>
              <a:rPr lang="ru-RU" b="1" dirty="0"/>
              <a:t>2.</a:t>
            </a:r>
            <a:r>
              <a:rPr lang="ru-RU" dirty="0"/>
              <a:t> </a:t>
            </a:r>
            <a:r>
              <a:rPr lang="ru-RU" dirty="0" err="1"/>
              <a:t>Діагностика</a:t>
            </a:r>
            <a:r>
              <a:rPr lang="ru-RU" dirty="0"/>
              <a:t> </a:t>
            </a:r>
            <a:r>
              <a:rPr lang="ru-RU" dirty="0" err="1"/>
              <a:t>сфери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персоналом </a:t>
            </a:r>
            <a:r>
              <a:rPr lang="ru-RU" dirty="0" err="1"/>
              <a:t>базується</a:t>
            </a:r>
            <a:r>
              <a:rPr lang="ru-RU" dirty="0"/>
              <a:t> на </a:t>
            </a:r>
            <a:r>
              <a:rPr lang="ru-RU" dirty="0" err="1"/>
              <a:t>зборі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про </a:t>
            </a:r>
            <a:r>
              <a:rPr lang="ru-RU" dirty="0" err="1"/>
              <a:t>діяльність</a:t>
            </a:r>
            <a:r>
              <a:rPr lang="ru-RU" dirty="0"/>
              <a:t> в </a:t>
            </a:r>
            <a:r>
              <a:rPr lang="ru-RU" dirty="0" err="1"/>
              <a:t>організації</a:t>
            </a:r>
            <a:r>
              <a:rPr lang="ru-RU" dirty="0"/>
              <a:t>. </a:t>
            </a:r>
            <a:r>
              <a:rPr lang="ru-RU" dirty="0" err="1"/>
              <a:t>Основна</a:t>
            </a:r>
            <a:r>
              <a:rPr lang="ru-RU" dirty="0"/>
              <a:t> причина </a:t>
            </a:r>
            <a:r>
              <a:rPr lang="ru-RU" dirty="0" err="1"/>
              <a:t>складності</a:t>
            </a:r>
            <a:r>
              <a:rPr lang="ru-RU" dirty="0"/>
              <a:t> </a:t>
            </a:r>
            <a:r>
              <a:rPr lang="ru-RU" dirty="0" err="1"/>
              <a:t>діагностики</a:t>
            </a:r>
            <a:r>
              <a:rPr lang="ru-RU" dirty="0"/>
              <a:t> у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важко</a:t>
            </a:r>
            <a:r>
              <a:rPr lang="ru-RU" dirty="0"/>
              <a:t> </a:t>
            </a:r>
            <a:r>
              <a:rPr lang="ru-RU" dirty="0" err="1"/>
              <a:t>оцінити</a:t>
            </a:r>
            <a:r>
              <a:rPr lang="ru-RU" dirty="0"/>
              <a:t>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використовуваних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</a:t>
            </a:r>
            <a:r>
              <a:rPr lang="ru-RU" dirty="0" err="1"/>
              <a:t>суб'єктивні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і </a:t>
            </a:r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конкретної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.</a:t>
            </a:r>
          </a:p>
          <a:p>
            <a:r>
              <a:rPr lang="ru-RU" dirty="0" err="1"/>
              <a:t>Сучасні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зводять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діагностики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персоналом до таких </a:t>
            </a:r>
            <a:r>
              <a:rPr lang="ru-RU" dirty="0" err="1"/>
              <a:t>підходів</a:t>
            </a:r>
            <a:r>
              <a:rPr lang="ru-RU" dirty="0"/>
              <a:t> </a:t>
            </a:r>
            <a:r>
              <a:rPr lang="ru-RU" dirty="0" smtClean="0"/>
              <a:t>:</a:t>
            </a:r>
          </a:p>
          <a:p>
            <a:r>
              <a:rPr lang="ru-RU" dirty="0"/>
              <a:t>1)	Перший </a:t>
            </a:r>
            <a:r>
              <a:rPr lang="ru-RU" dirty="0" err="1"/>
              <a:t>підхід</a:t>
            </a:r>
            <a:r>
              <a:rPr lang="ru-RU" dirty="0"/>
              <a:t> </a:t>
            </a:r>
            <a:r>
              <a:rPr lang="ru-RU" dirty="0" err="1"/>
              <a:t>припускає</a:t>
            </a:r>
            <a:r>
              <a:rPr lang="ru-RU" dirty="0"/>
              <a:t> </a:t>
            </a:r>
            <a:r>
              <a:rPr lang="ru-RU" dirty="0" err="1"/>
              <a:t>оцінку</a:t>
            </a:r>
            <a:r>
              <a:rPr lang="ru-RU" dirty="0"/>
              <a:t> </a:t>
            </a:r>
            <a:r>
              <a:rPr lang="ru-RU" dirty="0" err="1"/>
              <a:t>всього</a:t>
            </a:r>
            <a:r>
              <a:rPr lang="ru-RU" dirty="0"/>
              <a:t> персоналу </a:t>
            </a:r>
            <a:r>
              <a:rPr lang="ru-RU" dirty="0" err="1"/>
              <a:t>підприємства</a:t>
            </a:r>
            <a:r>
              <a:rPr lang="ru-RU" dirty="0"/>
              <a:t> як </a:t>
            </a:r>
            <a:r>
              <a:rPr lang="ru-RU" dirty="0" err="1"/>
              <a:t>сукупного</a:t>
            </a:r>
            <a:r>
              <a:rPr lang="ru-RU" dirty="0"/>
              <a:t> </a:t>
            </a:r>
            <a:r>
              <a:rPr lang="ru-RU" dirty="0" err="1"/>
              <a:t>суспільного</a:t>
            </a:r>
            <a:r>
              <a:rPr lang="ru-RU" dirty="0"/>
              <a:t> </a:t>
            </a:r>
            <a:r>
              <a:rPr lang="ru-RU" dirty="0" err="1"/>
              <a:t>працівника</a:t>
            </a:r>
            <a:r>
              <a:rPr lang="ru-RU" dirty="0"/>
              <a:t>,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кінцевими</a:t>
            </a:r>
            <a:r>
              <a:rPr lang="ru-RU" dirty="0"/>
              <a:t> результатами </a:t>
            </a:r>
            <a:r>
              <a:rPr lang="ru-RU" dirty="0" err="1"/>
              <a:t>виробництва</a:t>
            </a:r>
            <a:r>
              <a:rPr lang="ru-RU" dirty="0"/>
              <a:t> за </a:t>
            </a:r>
            <a:r>
              <a:rPr lang="ru-RU" dirty="0" err="1"/>
              <a:t>період</a:t>
            </a:r>
            <a:r>
              <a:rPr lang="ru-RU" dirty="0"/>
              <a:t> (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за </a:t>
            </a:r>
            <a:r>
              <a:rPr lang="ru-RU" dirty="0" err="1"/>
              <a:t>конкретний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endParaRPr lang="ru-RU" dirty="0"/>
          </a:p>
          <a:p>
            <a:r>
              <a:rPr lang="ru-RU" dirty="0"/>
              <a:t>− </a:t>
            </a:r>
            <a:r>
              <a:rPr lang="ru-RU" dirty="0" err="1"/>
              <a:t>обсяг</a:t>
            </a:r>
            <a:r>
              <a:rPr lang="ru-RU" dirty="0"/>
              <a:t> </a:t>
            </a:r>
            <a:r>
              <a:rPr lang="ru-RU" dirty="0" err="1"/>
              <a:t>товарної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якість</a:t>
            </a:r>
            <a:r>
              <a:rPr lang="ru-RU" dirty="0"/>
              <a:t>, </a:t>
            </a:r>
            <a:r>
              <a:rPr lang="ru-RU" dirty="0" err="1"/>
              <a:t>прибуток</a:t>
            </a:r>
            <a:r>
              <a:rPr lang="ru-RU" dirty="0"/>
              <a:t>, </a:t>
            </a:r>
            <a:r>
              <a:rPr lang="ru-RU" dirty="0" err="1"/>
              <a:t>собівартість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, </a:t>
            </a:r>
            <a:r>
              <a:rPr lang="ru-RU" dirty="0" err="1"/>
              <a:t>рентабельність</a:t>
            </a:r>
            <a:r>
              <a:rPr lang="ru-RU" dirty="0"/>
              <a:t>, </a:t>
            </a:r>
            <a:r>
              <a:rPr lang="ru-RU" dirty="0" err="1"/>
              <a:t>дохід</a:t>
            </a:r>
            <a:r>
              <a:rPr lang="ru-RU" dirty="0"/>
              <a:t>, </a:t>
            </a:r>
            <a:r>
              <a:rPr lang="ru-RU" dirty="0" err="1"/>
              <a:t>коефіцієнти</a:t>
            </a:r>
            <a:r>
              <a:rPr lang="ru-RU" dirty="0"/>
              <a:t> </a:t>
            </a:r>
            <a:r>
              <a:rPr lang="ru-RU" dirty="0" err="1"/>
              <a:t>економічної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, строк </a:t>
            </a:r>
            <a:r>
              <a:rPr lang="ru-RU" dirty="0" err="1"/>
              <a:t>окупності</a:t>
            </a:r>
            <a:r>
              <a:rPr lang="ru-RU" dirty="0"/>
              <a:t> </a:t>
            </a:r>
            <a:r>
              <a:rPr lang="ru-RU" dirty="0" err="1"/>
              <a:t>капіталовкладень</a:t>
            </a:r>
            <a:r>
              <a:rPr lang="ru-RU" dirty="0"/>
              <a:t>, </a:t>
            </a:r>
            <a:r>
              <a:rPr lang="ru-RU" dirty="0" err="1"/>
              <a:t>дивіденди</a:t>
            </a:r>
            <a:r>
              <a:rPr lang="ru-RU" dirty="0"/>
              <a:t> на одну </a:t>
            </a:r>
            <a:r>
              <a:rPr lang="ru-RU" dirty="0" err="1"/>
              <a:t>акцію</a:t>
            </a:r>
            <a:r>
              <a:rPr lang="ru-RU" dirty="0"/>
              <a:t> і т.д.).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перевага</a:t>
            </a:r>
            <a:r>
              <a:rPr lang="ru-RU" dirty="0"/>
              <a:t> у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результативність</a:t>
            </a:r>
            <a:r>
              <a:rPr lang="ru-RU" dirty="0"/>
              <a:t> персоналу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кінцевими</a:t>
            </a:r>
            <a:r>
              <a:rPr lang="ru-RU" dirty="0"/>
              <a:t> результатами </a:t>
            </a:r>
            <a:r>
              <a:rPr lang="ru-RU" dirty="0" err="1"/>
              <a:t>всієї</a:t>
            </a:r>
            <a:r>
              <a:rPr lang="ru-RU" dirty="0"/>
              <a:t> </a:t>
            </a:r>
            <a:r>
              <a:rPr lang="ru-RU" dirty="0" err="1"/>
              <a:t>фірми</a:t>
            </a:r>
            <a:r>
              <a:rPr lang="ru-RU" dirty="0"/>
              <a:t>. Але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підхід</a:t>
            </a:r>
            <a:r>
              <a:rPr lang="ru-RU" dirty="0"/>
              <a:t> не </a:t>
            </a:r>
            <a:r>
              <a:rPr lang="ru-RU" dirty="0" err="1"/>
              <a:t>враховує</a:t>
            </a:r>
            <a:r>
              <a:rPr lang="ru-RU" dirty="0"/>
              <a:t>, як,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засобами</a:t>
            </a:r>
            <a:r>
              <a:rPr lang="ru-RU" dirty="0"/>
              <a:t> </a:t>
            </a:r>
            <a:r>
              <a:rPr lang="ru-RU" dirty="0" err="1"/>
              <a:t>досягнуто</a:t>
            </a:r>
            <a:r>
              <a:rPr lang="ru-RU" dirty="0"/>
              <a:t> </a:t>
            </a:r>
            <a:r>
              <a:rPr lang="ru-RU" dirty="0" err="1"/>
              <a:t>вказаний</a:t>
            </a:r>
            <a:r>
              <a:rPr lang="ru-RU" dirty="0"/>
              <a:t> результат.</a:t>
            </a:r>
          </a:p>
          <a:p>
            <a:r>
              <a:rPr lang="ru-RU" dirty="0"/>
              <a:t>2)	</a:t>
            </a:r>
            <a:r>
              <a:rPr lang="ru-RU" dirty="0" err="1"/>
              <a:t>Другий</a:t>
            </a:r>
            <a:r>
              <a:rPr lang="ru-RU" dirty="0"/>
              <a:t> </a:t>
            </a:r>
            <a:r>
              <a:rPr lang="ru-RU" dirty="0" err="1"/>
              <a:t>підхід</a:t>
            </a:r>
            <a:r>
              <a:rPr lang="ru-RU" dirty="0"/>
              <a:t> </a:t>
            </a:r>
            <a:r>
              <a:rPr lang="ru-RU" dirty="0" err="1"/>
              <a:t>ґрунтується</a:t>
            </a:r>
            <a:r>
              <a:rPr lang="ru-RU" dirty="0"/>
              <a:t> на </a:t>
            </a:r>
            <a:r>
              <a:rPr lang="ru-RU" dirty="0" err="1"/>
              <a:t>критеріальних</a:t>
            </a:r>
            <a:r>
              <a:rPr lang="ru-RU" dirty="0"/>
              <a:t> </a:t>
            </a:r>
            <a:r>
              <a:rPr lang="ru-RU" dirty="0" err="1"/>
              <a:t>показниках</a:t>
            </a:r>
            <a:r>
              <a:rPr lang="ru-RU" dirty="0"/>
              <a:t> </a:t>
            </a:r>
            <a:r>
              <a:rPr lang="ru-RU" dirty="0" err="1"/>
              <a:t>результативності</a:t>
            </a:r>
            <a:r>
              <a:rPr lang="ru-RU" dirty="0"/>
              <a:t> і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живої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(</a:t>
            </a:r>
            <a:r>
              <a:rPr lang="ru-RU" dirty="0" err="1"/>
              <a:t>продуктивність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і </a:t>
            </a:r>
            <a:r>
              <a:rPr lang="ru-RU" dirty="0" err="1"/>
              <a:t>динаміка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, </a:t>
            </a:r>
            <a:r>
              <a:rPr lang="ru-RU" dirty="0" err="1"/>
              <a:t>питома</a:t>
            </a:r>
            <a:r>
              <a:rPr lang="ru-RU" dirty="0"/>
              <a:t> вага оплати </a:t>
            </a:r>
            <a:r>
              <a:rPr lang="ru-RU" dirty="0" err="1"/>
              <a:t>праці</a:t>
            </a:r>
            <a:r>
              <a:rPr lang="ru-RU" dirty="0"/>
              <a:t> у </a:t>
            </a:r>
            <a:r>
              <a:rPr lang="ru-RU" dirty="0" err="1"/>
              <a:t>собівартості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, </a:t>
            </a:r>
            <a:r>
              <a:rPr lang="ru-RU" dirty="0" err="1"/>
              <a:t>відсоток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норм </a:t>
            </a:r>
            <a:r>
              <a:rPr lang="ru-RU" dirty="0" err="1"/>
              <a:t>виробітку</a:t>
            </a:r>
            <a:r>
              <a:rPr lang="ru-RU" dirty="0"/>
              <a:t>, </a:t>
            </a:r>
            <a:r>
              <a:rPr lang="ru-RU" dirty="0" err="1"/>
              <a:t>трудомісткість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, </a:t>
            </a:r>
            <a:r>
              <a:rPr lang="ru-RU" dirty="0" err="1"/>
              <a:t>фондоозброєність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втрати</a:t>
            </a:r>
            <a:r>
              <a:rPr lang="ru-RU" dirty="0"/>
              <a:t> </a:t>
            </a:r>
            <a:r>
              <a:rPr lang="ru-RU" dirty="0" err="1"/>
              <a:t>робочого</a:t>
            </a:r>
            <a:r>
              <a:rPr lang="ru-RU" dirty="0"/>
              <a:t> часу, </a:t>
            </a:r>
            <a:r>
              <a:rPr lang="ru-RU" dirty="0" err="1"/>
              <a:t>якість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коефіцієнти</a:t>
            </a:r>
            <a:r>
              <a:rPr lang="ru-RU" dirty="0"/>
              <a:t> </a:t>
            </a:r>
            <a:r>
              <a:rPr lang="ru-RU" dirty="0" err="1"/>
              <a:t>складності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,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виробничого</a:t>
            </a:r>
            <a:r>
              <a:rPr lang="ru-RU" dirty="0"/>
              <a:t> травматизму і т.д.). Друга </a:t>
            </a:r>
            <a:r>
              <a:rPr lang="ru-RU" dirty="0" err="1"/>
              <a:t>концепція</a:t>
            </a:r>
            <a:r>
              <a:rPr lang="ru-RU" dirty="0"/>
              <a:t> </a:t>
            </a:r>
            <a:r>
              <a:rPr lang="ru-RU" dirty="0" err="1"/>
              <a:t>розділяє</a:t>
            </a:r>
            <a:r>
              <a:rPr lang="ru-RU" dirty="0"/>
              <a:t> персонал за </a:t>
            </a:r>
            <a:r>
              <a:rPr lang="ru-RU" dirty="0" err="1"/>
              <a:t>диференціацією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та не </a:t>
            </a:r>
            <a:r>
              <a:rPr lang="ru-RU" dirty="0" err="1"/>
              <a:t>враховує</a:t>
            </a:r>
            <a:r>
              <a:rPr lang="ru-RU" dirty="0"/>
              <a:t> </a:t>
            </a:r>
            <a:r>
              <a:rPr lang="ru-RU" dirty="0" err="1"/>
              <a:t>ринковий</a:t>
            </a:r>
            <a:r>
              <a:rPr lang="ru-RU" dirty="0"/>
              <a:t> компонент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9658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50618"/>
            <a:ext cx="1192638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3)	</a:t>
            </a:r>
            <a:r>
              <a:rPr lang="ru-RU" dirty="0" err="1"/>
              <a:t>Третій</a:t>
            </a:r>
            <a:r>
              <a:rPr lang="ru-RU" dirty="0"/>
              <a:t> </a:t>
            </a:r>
            <a:r>
              <a:rPr lang="ru-RU" dirty="0" err="1"/>
              <a:t>підхід</a:t>
            </a:r>
            <a:r>
              <a:rPr lang="ru-RU" dirty="0"/>
              <a:t> </a:t>
            </a:r>
            <a:r>
              <a:rPr lang="ru-RU" dirty="0" err="1"/>
              <a:t>пропонує</a:t>
            </a:r>
            <a:r>
              <a:rPr lang="ru-RU" dirty="0"/>
              <a:t> </a:t>
            </a:r>
            <a:r>
              <a:rPr lang="ru-RU" dirty="0" err="1"/>
              <a:t>концепцію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персоналу в </a:t>
            </a:r>
            <a:r>
              <a:rPr lang="ru-RU" dirty="0" err="1"/>
              <a:t>залежності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форм і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з ним,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персоналу, </a:t>
            </a:r>
            <a:r>
              <a:rPr lang="ru-RU" dirty="0" err="1"/>
              <a:t>мотивації</a:t>
            </a:r>
            <a:r>
              <a:rPr lang="ru-RU" dirty="0"/>
              <a:t>, </a:t>
            </a:r>
            <a:r>
              <a:rPr lang="ru-RU" dirty="0" err="1"/>
              <a:t>соціально</a:t>
            </a:r>
            <a:r>
              <a:rPr lang="ru-RU" dirty="0"/>
              <a:t>- </a:t>
            </a:r>
            <a:r>
              <a:rPr lang="ru-RU" dirty="0" err="1"/>
              <a:t>психологічного</a:t>
            </a:r>
            <a:r>
              <a:rPr lang="ru-RU" dirty="0"/>
              <a:t> </a:t>
            </a:r>
            <a:r>
              <a:rPr lang="ru-RU" dirty="0" err="1"/>
              <a:t>клімату</a:t>
            </a:r>
            <a:r>
              <a:rPr lang="ru-RU" dirty="0"/>
              <a:t> в </a:t>
            </a:r>
            <a:r>
              <a:rPr lang="ru-RU" dirty="0" err="1"/>
              <a:t>колективі</a:t>
            </a:r>
            <a:r>
              <a:rPr lang="ru-RU" dirty="0"/>
              <a:t> (</a:t>
            </a:r>
            <a:r>
              <a:rPr lang="ru-RU" dirty="0" err="1"/>
              <a:t>критеріальними</a:t>
            </a:r>
            <a:r>
              <a:rPr lang="ru-RU" dirty="0"/>
              <a:t> </a:t>
            </a:r>
            <a:r>
              <a:rPr lang="ru-RU" dirty="0" err="1"/>
              <a:t>показниками</a:t>
            </a:r>
            <a:r>
              <a:rPr lang="ru-RU" dirty="0"/>
              <a:t> є структура персоналу,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кваліфікації</a:t>
            </a:r>
            <a:r>
              <a:rPr lang="ru-RU" dirty="0"/>
              <a:t>, </a:t>
            </a:r>
            <a:r>
              <a:rPr lang="ru-RU" dirty="0" err="1"/>
              <a:t>плинність</a:t>
            </a:r>
            <a:r>
              <a:rPr lang="ru-RU" dirty="0"/>
              <a:t> </a:t>
            </a:r>
            <a:r>
              <a:rPr lang="ru-RU" dirty="0" err="1"/>
              <a:t>кадрів</a:t>
            </a:r>
            <a:r>
              <a:rPr lang="ru-RU" dirty="0"/>
              <a:t>, </a:t>
            </a:r>
            <a:r>
              <a:rPr lang="ru-RU" dirty="0" err="1"/>
              <a:t>дисципліна</a:t>
            </a:r>
            <a:r>
              <a:rPr lang="ru-RU" dirty="0"/>
              <a:t>, </a:t>
            </a:r>
            <a:r>
              <a:rPr lang="ru-RU" dirty="0" err="1"/>
              <a:t>використання</a:t>
            </a:r>
            <a:r>
              <a:rPr lang="ru-RU" dirty="0"/>
              <a:t> фонду </a:t>
            </a:r>
            <a:r>
              <a:rPr lang="ru-RU" dirty="0" err="1"/>
              <a:t>робочого</a:t>
            </a:r>
            <a:r>
              <a:rPr lang="ru-RU" dirty="0"/>
              <a:t> часу, </a:t>
            </a:r>
            <a:r>
              <a:rPr lang="ru-RU" dirty="0" err="1"/>
              <a:t>рівномірність</a:t>
            </a:r>
            <a:r>
              <a:rPr lang="ru-RU" dirty="0"/>
              <a:t> </a:t>
            </a:r>
            <a:r>
              <a:rPr lang="ru-RU" dirty="0" err="1"/>
              <a:t>завантаження</a:t>
            </a:r>
            <a:r>
              <a:rPr lang="ru-RU" dirty="0"/>
              <a:t> персоналу, </a:t>
            </a:r>
            <a:r>
              <a:rPr lang="ru-RU" dirty="0" err="1"/>
              <a:t>витрати</a:t>
            </a:r>
            <a:r>
              <a:rPr lang="ru-RU" dirty="0"/>
              <a:t> на одного </a:t>
            </a:r>
            <a:r>
              <a:rPr lang="ru-RU" dirty="0" err="1"/>
              <a:t>працюючого</a:t>
            </a:r>
            <a:r>
              <a:rPr lang="ru-RU" dirty="0"/>
              <a:t>, </a:t>
            </a:r>
            <a:r>
              <a:rPr lang="ru-RU" dirty="0" err="1"/>
              <a:t>виконання</a:t>
            </a:r>
            <a:r>
              <a:rPr lang="ru-RU" dirty="0"/>
              <a:t> плану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, </a:t>
            </a:r>
            <a:r>
              <a:rPr lang="ru-RU" dirty="0" err="1"/>
              <a:t>соціально-психологічний</a:t>
            </a:r>
            <a:r>
              <a:rPr lang="ru-RU" dirty="0"/>
              <a:t> </a:t>
            </a:r>
            <a:r>
              <a:rPr lang="ru-RU" dirty="0" err="1"/>
              <a:t>клімат</a:t>
            </a:r>
            <a:r>
              <a:rPr lang="ru-RU" dirty="0"/>
              <a:t> у </a:t>
            </a:r>
            <a:r>
              <a:rPr lang="ru-RU" dirty="0" err="1"/>
              <a:t>колективі</a:t>
            </a:r>
            <a:r>
              <a:rPr lang="ru-RU" dirty="0"/>
              <a:t> і т.д.).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підхід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диференціює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 за видами </a:t>
            </a:r>
            <a:r>
              <a:rPr lang="ru-RU" dirty="0" err="1"/>
              <a:t>праці</a:t>
            </a:r>
            <a:r>
              <a:rPr lang="ru-RU" dirty="0"/>
              <a:t> та </a:t>
            </a:r>
            <a:r>
              <a:rPr lang="ru-RU" dirty="0" err="1"/>
              <a:t>враховує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соціально-психологічні</a:t>
            </a:r>
            <a:r>
              <a:rPr lang="ru-RU" dirty="0"/>
              <a:t> потреби і </a:t>
            </a:r>
            <a:r>
              <a:rPr lang="ru-RU" dirty="0" err="1"/>
              <a:t>необхідність</a:t>
            </a:r>
            <a:r>
              <a:rPr lang="ru-RU" dirty="0"/>
              <a:t> </a:t>
            </a:r>
            <a:r>
              <a:rPr lang="ru-RU" dirty="0" err="1"/>
              <a:t>самореалізації</a:t>
            </a:r>
            <a:r>
              <a:rPr lang="ru-RU" dirty="0"/>
              <a:t>.</a:t>
            </a:r>
          </a:p>
          <a:p>
            <a:r>
              <a:rPr lang="ru-RU" dirty="0"/>
              <a:t>У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описаних</a:t>
            </a:r>
            <a:r>
              <a:rPr lang="ru-RU" dirty="0"/>
              <a:t> </a:t>
            </a:r>
            <a:r>
              <a:rPr lang="ru-RU" dirty="0" err="1"/>
              <a:t>концепціях</a:t>
            </a:r>
            <a:r>
              <a:rPr lang="ru-RU" dirty="0"/>
              <a:t> </a:t>
            </a:r>
            <a:r>
              <a:rPr lang="ru-RU" dirty="0" err="1"/>
              <a:t>різний</a:t>
            </a:r>
            <a:r>
              <a:rPr lang="ru-RU" dirty="0"/>
              <a:t> </a:t>
            </a:r>
            <a:r>
              <a:rPr lang="ru-RU" dirty="0" err="1"/>
              <a:t>об'єкт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, тому до </a:t>
            </a:r>
            <a:r>
              <a:rPr lang="ru-RU" dirty="0" err="1"/>
              <a:t>особливостей</a:t>
            </a:r>
            <a:r>
              <a:rPr lang="ru-RU" dirty="0"/>
              <a:t> </a:t>
            </a:r>
            <a:r>
              <a:rPr lang="ru-RU" dirty="0" err="1"/>
              <a:t>діагностики</a:t>
            </a:r>
            <a:r>
              <a:rPr lang="ru-RU" dirty="0"/>
              <a:t> </a:t>
            </a:r>
            <a:r>
              <a:rPr lang="ru-RU" dirty="0" err="1"/>
              <a:t>кадрової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віднести</a:t>
            </a:r>
            <a:r>
              <a:rPr lang="ru-RU" dirty="0"/>
              <a:t>:</a:t>
            </a:r>
          </a:p>
          <a:p>
            <a:r>
              <a:rPr lang="ru-RU" dirty="0"/>
              <a:t>-	</a:t>
            </a:r>
            <a:r>
              <a:rPr lang="ru-RU" dirty="0" err="1"/>
              <a:t>складнощі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служб </a:t>
            </a:r>
            <a:r>
              <a:rPr lang="ru-RU" dirty="0" err="1"/>
              <a:t>управління</a:t>
            </a:r>
            <a:r>
              <a:rPr lang="ru-RU" dirty="0"/>
              <a:t> персоналом;</a:t>
            </a:r>
          </a:p>
          <a:p>
            <a:r>
              <a:rPr lang="ru-RU" dirty="0"/>
              <a:t>-	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стандартизованих</a:t>
            </a:r>
            <a:r>
              <a:rPr lang="ru-RU" dirty="0"/>
              <a:t> </a:t>
            </a:r>
            <a:r>
              <a:rPr lang="ru-RU" dirty="0" err="1"/>
              <a:t>критеріїв</a:t>
            </a:r>
            <a:r>
              <a:rPr lang="ru-RU" dirty="0"/>
              <a:t>, </a:t>
            </a:r>
            <a:r>
              <a:rPr lang="ru-RU" dirty="0" err="1"/>
              <a:t>спрямованих</a:t>
            </a:r>
            <a:r>
              <a:rPr lang="ru-RU" dirty="0"/>
              <a:t> на </a:t>
            </a:r>
            <a:r>
              <a:rPr lang="ru-RU" dirty="0" err="1"/>
              <a:t>діагностику</a:t>
            </a:r>
            <a:r>
              <a:rPr lang="ru-RU" dirty="0"/>
              <a:t> </a:t>
            </a:r>
            <a:r>
              <a:rPr lang="ru-RU" dirty="0" err="1"/>
              <a:t>організаційної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і кадрового </a:t>
            </a:r>
            <a:r>
              <a:rPr lang="ru-RU" dirty="0" err="1"/>
              <a:t>потенціалу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важкість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на конкретному </a:t>
            </a:r>
            <a:r>
              <a:rPr lang="ru-RU" dirty="0" err="1"/>
              <a:t>підприємстві</a:t>
            </a:r>
            <a:r>
              <a:rPr lang="ru-RU" dirty="0"/>
              <a:t> за </a:t>
            </a:r>
            <a:r>
              <a:rPr lang="ru-RU" dirty="0" err="1"/>
              <a:t>кількісними</a:t>
            </a:r>
            <a:r>
              <a:rPr lang="ru-RU" dirty="0"/>
              <a:t> </a:t>
            </a:r>
            <a:r>
              <a:rPr lang="ru-RU" dirty="0" err="1"/>
              <a:t>показниками</a:t>
            </a:r>
            <a:r>
              <a:rPr lang="ru-RU" dirty="0"/>
              <a:t> і </a:t>
            </a:r>
            <a:r>
              <a:rPr lang="ru-RU" dirty="0" err="1"/>
              <a:t>якісними</a:t>
            </a:r>
            <a:r>
              <a:rPr lang="ru-RU" dirty="0"/>
              <a:t> характеристиками;</a:t>
            </a:r>
          </a:p>
          <a:p>
            <a:r>
              <a:rPr lang="ru-RU" dirty="0"/>
              <a:t>-	</a:t>
            </a:r>
            <a:r>
              <a:rPr lang="ru-RU" dirty="0" err="1"/>
              <a:t>розходження</a:t>
            </a:r>
            <a:r>
              <a:rPr lang="ru-RU" dirty="0"/>
              <a:t> в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на </a:t>
            </a:r>
            <a:r>
              <a:rPr lang="ru-RU" dirty="0" err="1"/>
              <a:t>організаційному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,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лінійного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і </a:t>
            </a:r>
            <a:r>
              <a:rPr lang="ru-RU" dirty="0" err="1"/>
              <a:t>організаційної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персоналом;</a:t>
            </a:r>
          </a:p>
          <a:p>
            <a:r>
              <a:rPr lang="ru-RU" dirty="0"/>
              <a:t>-	</a:t>
            </a:r>
            <a:r>
              <a:rPr lang="ru-RU" dirty="0" err="1"/>
              <a:t>різниця</a:t>
            </a:r>
            <a:r>
              <a:rPr lang="ru-RU" dirty="0"/>
              <a:t> у методиках </a:t>
            </a:r>
            <a:r>
              <a:rPr lang="ru-RU" dirty="0" err="1"/>
              <a:t>соціально-психологічної</a:t>
            </a:r>
            <a:r>
              <a:rPr lang="ru-RU" dirty="0"/>
              <a:t> </a:t>
            </a:r>
            <a:r>
              <a:rPr lang="ru-RU" dirty="0" err="1"/>
              <a:t>діагностики</a:t>
            </a:r>
            <a:r>
              <a:rPr lang="ru-RU" dirty="0"/>
              <a:t>, </a:t>
            </a:r>
            <a:r>
              <a:rPr lang="ru-RU" dirty="0" err="1"/>
              <a:t>спеціалізованих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збору</a:t>
            </a:r>
            <a:r>
              <a:rPr lang="ru-RU" dirty="0"/>
              <a:t> й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, </a:t>
            </a:r>
            <a:r>
              <a:rPr lang="ru-RU" dirty="0" err="1"/>
              <a:t>соціометрії</a:t>
            </a:r>
            <a:r>
              <a:rPr lang="ru-RU" dirty="0"/>
              <a:t>, </a:t>
            </a:r>
            <a:r>
              <a:rPr lang="ru-RU" dirty="0" err="1"/>
              <a:t>групових</a:t>
            </a:r>
            <a:r>
              <a:rPr lang="ru-RU" dirty="0"/>
              <a:t> </a:t>
            </a:r>
            <a:r>
              <a:rPr lang="ru-RU" dirty="0" err="1"/>
              <a:t>оцінювальних</a:t>
            </a:r>
            <a:r>
              <a:rPr lang="ru-RU" dirty="0"/>
              <a:t> </a:t>
            </a:r>
            <a:r>
              <a:rPr lang="ru-RU" dirty="0" err="1"/>
              <a:t>сесій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</a:t>
            </a:r>
          </a:p>
          <a:p>
            <a:r>
              <a:rPr lang="ru-RU" dirty="0"/>
              <a:t>В </a:t>
            </a:r>
            <a:r>
              <a:rPr lang="ru-RU" dirty="0" err="1"/>
              <a:t>ході</a:t>
            </a:r>
            <a:r>
              <a:rPr lang="ru-RU" dirty="0"/>
              <a:t> </a:t>
            </a:r>
            <a:r>
              <a:rPr lang="ru-RU" dirty="0" err="1"/>
              <a:t>діагностики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систем </a:t>
            </a:r>
            <a:r>
              <a:rPr lang="ru-RU" dirty="0" err="1"/>
              <a:t>управління</a:t>
            </a:r>
            <a:r>
              <a:rPr lang="ru-RU" dirty="0"/>
              <a:t> персоналом </a:t>
            </a:r>
            <a:r>
              <a:rPr lang="ru-RU" dirty="0" err="1"/>
              <a:t>оцінюється</a:t>
            </a:r>
            <a:r>
              <a:rPr lang="ru-RU" dirty="0"/>
              <a:t>:</a:t>
            </a:r>
          </a:p>
          <a:p>
            <a:r>
              <a:rPr lang="ru-RU" dirty="0"/>
              <a:t>1)	</a:t>
            </a:r>
            <a:r>
              <a:rPr lang="ru-RU" dirty="0" err="1"/>
              <a:t>підготовленість</a:t>
            </a:r>
            <a:r>
              <a:rPr lang="ru-RU" dirty="0"/>
              <a:t> </a:t>
            </a:r>
            <a:r>
              <a:rPr lang="ru-RU" dirty="0" err="1"/>
              <a:t>керівників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ступенів</a:t>
            </a:r>
            <a:r>
              <a:rPr lang="ru-RU" dirty="0"/>
              <a:t> до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поставлених</a:t>
            </a:r>
            <a:r>
              <a:rPr lang="ru-RU" dirty="0"/>
              <a:t> </a:t>
            </a:r>
            <a:r>
              <a:rPr lang="ru-RU" dirty="0" err="1"/>
              <a:t>стратегічних</a:t>
            </a:r>
            <a:r>
              <a:rPr lang="ru-RU" dirty="0"/>
              <a:t> та </a:t>
            </a:r>
            <a:r>
              <a:rPr lang="ru-RU" dirty="0" err="1"/>
              <a:t>поточних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:</a:t>
            </a:r>
          </a:p>
          <a:p>
            <a:r>
              <a:rPr lang="ru-RU" dirty="0"/>
              <a:t>-	</a:t>
            </a:r>
            <a:r>
              <a:rPr lang="ru-RU" dirty="0" err="1"/>
              <a:t>розуміння</a:t>
            </a:r>
            <a:r>
              <a:rPr lang="ru-RU" dirty="0"/>
              <a:t> і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стратегічних</a:t>
            </a:r>
            <a:r>
              <a:rPr lang="ru-RU" dirty="0"/>
              <a:t> установок </a:t>
            </a:r>
            <a:r>
              <a:rPr lang="ru-RU" dirty="0" err="1"/>
              <a:t>керівництва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самостійність</a:t>
            </a:r>
            <a:r>
              <a:rPr lang="ru-RU" dirty="0"/>
              <a:t> постановки </a:t>
            </a:r>
            <a:r>
              <a:rPr lang="ru-RU" dirty="0" err="1"/>
              <a:t>цілей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і </a:t>
            </a:r>
            <a:r>
              <a:rPr lang="ru-RU" dirty="0" err="1"/>
              <a:t>компетенції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управлінського</a:t>
            </a:r>
            <a:r>
              <a:rPr lang="ru-RU" dirty="0"/>
              <a:t> </a:t>
            </a:r>
            <a:r>
              <a:rPr lang="ru-RU" dirty="0" err="1"/>
              <a:t>потенціалу</a:t>
            </a:r>
            <a:r>
              <a:rPr lang="ru-RU" dirty="0"/>
              <a:t> (</a:t>
            </a:r>
            <a:r>
              <a:rPr lang="ru-RU" dirty="0" err="1"/>
              <a:t>лідерські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, стиль </a:t>
            </a:r>
            <a:r>
              <a:rPr lang="ru-RU" dirty="0" err="1"/>
              <a:t>управління</a:t>
            </a:r>
            <a:r>
              <a:rPr lang="ru-RU" dirty="0"/>
              <a:t>, </a:t>
            </a:r>
            <a:r>
              <a:rPr lang="ru-RU" dirty="0" err="1"/>
              <a:t>орієнтація</a:t>
            </a:r>
            <a:r>
              <a:rPr lang="ru-RU" dirty="0"/>
              <a:t> на результат, </a:t>
            </a:r>
            <a:r>
              <a:rPr lang="ru-RU" dirty="0" err="1"/>
              <a:t>висока</a:t>
            </a:r>
            <a:r>
              <a:rPr lang="ru-RU" dirty="0"/>
              <a:t> </a:t>
            </a:r>
            <a:r>
              <a:rPr lang="ru-RU" dirty="0" err="1"/>
              <a:t>працездатність</a:t>
            </a:r>
            <a:r>
              <a:rPr lang="ru-RU" dirty="0"/>
              <a:t>, авторитет);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1301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6423" y="140401"/>
            <a:ext cx="11965577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-	робота в </a:t>
            </a:r>
            <a:r>
              <a:rPr lang="ru-RU" dirty="0" err="1"/>
              <a:t>команді</a:t>
            </a:r>
            <a:r>
              <a:rPr lang="ru-RU" dirty="0"/>
              <a:t> і </a:t>
            </a:r>
            <a:r>
              <a:rPr lang="ru-RU" dirty="0" err="1"/>
              <a:t>сформованість</a:t>
            </a:r>
            <a:r>
              <a:rPr lang="ru-RU" dirty="0"/>
              <a:t> </a:t>
            </a:r>
            <a:r>
              <a:rPr lang="ru-RU" dirty="0" err="1"/>
              <a:t>професійних</a:t>
            </a:r>
            <a:r>
              <a:rPr lang="ru-RU" dirty="0"/>
              <a:t> і </a:t>
            </a:r>
            <a:r>
              <a:rPr lang="ru-RU" dirty="0" err="1"/>
              <a:t>міжособистісних</a:t>
            </a:r>
            <a:r>
              <a:rPr lang="ru-RU" dirty="0"/>
              <a:t> </a:t>
            </a:r>
            <a:r>
              <a:rPr lang="ru-RU" dirty="0" err="1"/>
              <a:t>зв'язків</a:t>
            </a:r>
            <a:r>
              <a:rPr lang="ru-RU" dirty="0"/>
              <a:t>;</a:t>
            </a:r>
          </a:p>
          <a:p>
            <a:pPr marL="342900" indent="-342900">
              <a:buAutoNum type="arabicParenR" startAt="2"/>
            </a:pPr>
            <a:r>
              <a:rPr lang="ru-RU" dirty="0" smtClean="0"/>
              <a:t>структура </a:t>
            </a:r>
            <a:r>
              <a:rPr lang="ru-RU" dirty="0"/>
              <a:t>і </a:t>
            </a:r>
            <a:r>
              <a:rPr lang="ru-RU" dirty="0" err="1"/>
              <a:t>чисельність</a:t>
            </a:r>
            <a:r>
              <a:rPr lang="ru-RU" dirty="0"/>
              <a:t> кадрового складу (</a:t>
            </a:r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пропорції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 smtClean="0"/>
              <a:t>управлінським</a:t>
            </a:r>
            <a:r>
              <a:rPr lang="ru-RU" dirty="0" smtClean="0"/>
              <a:t> персоналом</a:t>
            </a:r>
            <a:r>
              <a:rPr lang="ru-RU" dirty="0"/>
              <a:t>, </a:t>
            </a:r>
            <a:r>
              <a:rPr lang="ru-RU" dirty="0" err="1"/>
              <a:t>фахівцями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категорій</a:t>
            </a:r>
            <a:r>
              <a:rPr lang="ru-RU" dirty="0"/>
              <a:t> персоналу і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відповідності</a:t>
            </a:r>
            <a:r>
              <a:rPr lang="ru-RU" dirty="0"/>
              <a:t> </a:t>
            </a:r>
            <a:r>
              <a:rPr lang="ru-RU" dirty="0" err="1"/>
              <a:t>сформованим</a:t>
            </a:r>
            <a:r>
              <a:rPr lang="ru-RU" dirty="0"/>
              <a:t> нормативам</a:t>
            </a:r>
            <a:r>
              <a:rPr lang="ru-RU" dirty="0" smtClean="0"/>
              <a:t>).</a:t>
            </a:r>
          </a:p>
          <a:p>
            <a:r>
              <a:rPr lang="ru-RU" b="1" dirty="0" err="1" smtClean="0"/>
              <a:t>оцінка</a:t>
            </a:r>
            <a:r>
              <a:rPr lang="ru-RU" b="1" dirty="0" smtClean="0"/>
              <a:t> </a:t>
            </a:r>
            <a:r>
              <a:rPr lang="ru-RU" b="1" dirty="0" err="1"/>
              <a:t>рівня</a:t>
            </a:r>
            <a:r>
              <a:rPr lang="ru-RU" b="1" dirty="0"/>
              <a:t> </a:t>
            </a:r>
            <a:r>
              <a:rPr lang="ru-RU" b="1" dirty="0" err="1" smtClean="0"/>
              <a:t>кваліфікації</a:t>
            </a:r>
            <a:r>
              <a:rPr lang="ru-RU" dirty="0"/>
              <a:t>.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така</a:t>
            </a:r>
            <a:r>
              <a:rPr lang="ru-RU" dirty="0"/>
              <a:t> </a:t>
            </a:r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з:</a:t>
            </a:r>
          </a:p>
          <a:p>
            <a:r>
              <a:rPr lang="ru-RU" dirty="0"/>
              <a:t>-	</a:t>
            </a:r>
            <a:r>
              <a:rPr lang="ru-RU" dirty="0" err="1"/>
              <a:t>перевірки</a:t>
            </a:r>
            <a:r>
              <a:rPr lang="ru-RU" dirty="0"/>
              <a:t> </a:t>
            </a:r>
            <a:r>
              <a:rPr lang="ru-RU" dirty="0" err="1"/>
              <a:t>понятійного</a:t>
            </a:r>
            <a:r>
              <a:rPr lang="ru-RU" dirty="0"/>
              <a:t> </a:t>
            </a:r>
            <a:r>
              <a:rPr lang="ru-RU" dirty="0" err="1"/>
              <a:t>апарату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напрямку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та </a:t>
            </a:r>
            <a:r>
              <a:rPr lang="ru-RU" dirty="0" err="1"/>
              <a:t>відповідності</a:t>
            </a:r>
            <a:r>
              <a:rPr lang="ru-RU" dirty="0"/>
              <a:t> </a:t>
            </a:r>
            <a:r>
              <a:rPr lang="ru-RU" dirty="0" err="1"/>
              <a:t>наявної</a:t>
            </a:r>
            <a:r>
              <a:rPr lang="ru-RU" dirty="0"/>
              <a:t> </a:t>
            </a:r>
            <a:r>
              <a:rPr lang="ru-RU" dirty="0" err="1"/>
              <a:t>кваліфікації</a:t>
            </a:r>
            <a:r>
              <a:rPr lang="ru-RU" dirty="0"/>
              <a:t> </a:t>
            </a:r>
            <a:r>
              <a:rPr lang="ru-RU" dirty="0" err="1"/>
              <a:t>отриманій</a:t>
            </a:r>
            <a:r>
              <a:rPr lang="ru-RU" dirty="0"/>
              <a:t> </a:t>
            </a:r>
            <a:r>
              <a:rPr lang="ru-RU" dirty="0" err="1"/>
              <a:t>посаді</a:t>
            </a:r>
            <a:r>
              <a:rPr lang="ru-RU" dirty="0"/>
              <a:t> (сфера маркетингу, </a:t>
            </a:r>
            <a:r>
              <a:rPr lang="ru-RU" dirty="0" err="1"/>
              <a:t>логістики</a:t>
            </a:r>
            <a:r>
              <a:rPr lang="ru-RU" dirty="0"/>
              <a:t>, </a:t>
            </a:r>
            <a:r>
              <a:rPr lang="ru-RU" dirty="0" err="1"/>
              <a:t>фінансів</a:t>
            </a:r>
            <a:r>
              <a:rPr lang="ru-RU" dirty="0"/>
              <a:t>, </a:t>
            </a:r>
            <a:r>
              <a:rPr lang="ru-RU" dirty="0" err="1"/>
              <a:t>управління</a:t>
            </a:r>
            <a:r>
              <a:rPr lang="ru-RU" dirty="0"/>
              <a:t> і т.д.);</a:t>
            </a:r>
          </a:p>
          <a:p>
            <a:r>
              <a:rPr lang="ru-RU" dirty="0"/>
              <a:t>-	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обсягу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про склад і </a:t>
            </a:r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 у </a:t>
            </a:r>
            <a:r>
              <a:rPr lang="ru-RU" dirty="0" err="1"/>
              <a:t>своїх</a:t>
            </a:r>
            <a:r>
              <a:rPr lang="ru-RU" dirty="0"/>
              <a:t> і </a:t>
            </a:r>
            <a:r>
              <a:rPr lang="ru-RU" dirty="0" err="1"/>
              <a:t>суміжних</a:t>
            </a:r>
            <a:r>
              <a:rPr lang="ru-RU" dirty="0"/>
              <a:t> сферах </a:t>
            </a:r>
            <a:r>
              <a:rPr lang="ru-RU" dirty="0" err="1"/>
              <a:t>діяльності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досвіду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типових</a:t>
            </a:r>
            <a:r>
              <a:rPr lang="ru-RU" dirty="0"/>
              <a:t> і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нестандартних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обстеження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, </a:t>
            </a:r>
            <a:r>
              <a:rPr lang="ru-RU" dirty="0" err="1"/>
              <a:t>навичок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співробітниками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відділів</a:t>
            </a:r>
            <a:r>
              <a:rPr lang="ru-RU" dirty="0"/>
              <a:t>, </a:t>
            </a:r>
            <a:r>
              <a:rPr lang="ru-RU" dirty="0" err="1"/>
              <a:t>репутації</a:t>
            </a:r>
            <a:r>
              <a:rPr lang="ru-RU" dirty="0"/>
              <a:t>, </a:t>
            </a:r>
            <a:r>
              <a:rPr lang="ru-RU" dirty="0" err="1"/>
              <a:t>відношення</a:t>
            </a:r>
            <a:r>
              <a:rPr lang="ru-RU" dirty="0"/>
              <a:t> до </a:t>
            </a:r>
            <a:r>
              <a:rPr lang="ru-RU" dirty="0" err="1"/>
              <a:t>виконуваної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,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співробітників</a:t>
            </a:r>
            <a:r>
              <a:rPr lang="ru-RU" dirty="0"/>
              <a:t>, </a:t>
            </a:r>
            <a:r>
              <a:rPr lang="ru-RU" dirty="0" err="1"/>
              <a:t>цілей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і </a:t>
            </a:r>
            <a:r>
              <a:rPr lang="ru-RU" dirty="0" err="1"/>
              <a:t>вищого</a:t>
            </a:r>
            <a:r>
              <a:rPr lang="ru-RU" dirty="0"/>
              <a:t> </a:t>
            </a:r>
            <a:r>
              <a:rPr lang="ru-RU" dirty="0" err="1"/>
              <a:t>керівництва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наявності</a:t>
            </a:r>
            <a:r>
              <a:rPr lang="ru-RU" dirty="0"/>
              <a:t> у </a:t>
            </a:r>
            <a:r>
              <a:rPr lang="ru-RU" dirty="0" err="1"/>
              <a:t>працівників</a:t>
            </a:r>
            <a:r>
              <a:rPr lang="ru-RU" dirty="0"/>
              <a:t> </a:t>
            </a:r>
            <a:r>
              <a:rPr lang="ru-RU" dirty="0" err="1"/>
              <a:t>здатності</a:t>
            </a:r>
            <a:r>
              <a:rPr lang="ru-RU" dirty="0"/>
              <a:t> до </a:t>
            </a:r>
            <a:r>
              <a:rPr lang="ru-RU" dirty="0" err="1"/>
              <a:t>засвоєння</a:t>
            </a:r>
            <a:r>
              <a:rPr lang="ru-RU" dirty="0"/>
              <a:t> </a:t>
            </a:r>
            <a:r>
              <a:rPr lang="ru-RU" dirty="0" err="1"/>
              <a:t>нової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, </a:t>
            </a:r>
            <a:r>
              <a:rPr lang="ru-RU" dirty="0" err="1"/>
              <a:t>придбання</a:t>
            </a:r>
            <a:r>
              <a:rPr lang="ru-RU" dirty="0"/>
              <a:t> </a:t>
            </a:r>
            <a:r>
              <a:rPr lang="ru-RU" dirty="0" err="1"/>
              <a:t>досвіду</a:t>
            </a:r>
            <a:r>
              <a:rPr lang="ru-RU" dirty="0"/>
              <a:t>, </a:t>
            </a:r>
            <a:r>
              <a:rPr lang="ru-RU" dirty="0" err="1"/>
              <a:t>творчого</a:t>
            </a:r>
            <a:r>
              <a:rPr lang="ru-RU" dirty="0"/>
              <a:t> </a:t>
            </a:r>
            <a:r>
              <a:rPr lang="ru-RU" dirty="0" err="1"/>
              <a:t>підходу</a:t>
            </a:r>
            <a:r>
              <a:rPr lang="ru-RU" dirty="0"/>
              <a:t> та </a:t>
            </a:r>
            <a:r>
              <a:rPr lang="ru-RU" dirty="0" err="1"/>
              <a:t>зацікавленості</a:t>
            </a:r>
            <a:r>
              <a:rPr lang="ru-RU" dirty="0"/>
              <a:t> у </a:t>
            </a:r>
            <a:r>
              <a:rPr lang="ru-RU" dirty="0" err="1"/>
              <a:t>покращенні</a:t>
            </a:r>
            <a:r>
              <a:rPr lang="ru-RU" dirty="0"/>
              <a:t> </a:t>
            </a:r>
            <a:r>
              <a:rPr lang="ru-RU" dirty="0" err="1"/>
              <a:t>наявних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, </a:t>
            </a:r>
            <a:r>
              <a:rPr lang="ru-RU" dirty="0" err="1"/>
              <a:t>умінь</a:t>
            </a:r>
            <a:r>
              <a:rPr lang="ru-RU" dirty="0"/>
              <a:t> і </a:t>
            </a:r>
            <a:r>
              <a:rPr lang="ru-RU" dirty="0" err="1"/>
              <a:t>навичок</a:t>
            </a:r>
            <a:r>
              <a:rPr lang="ru-RU" dirty="0"/>
              <a:t>.</a:t>
            </a:r>
          </a:p>
          <a:p>
            <a:r>
              <a:rPr lang="ru-RU" dirty="0" err="1"/>
              <a:t>Важливим</a:t>
            </a:r>
            <a:r>
              <a:rPr lang="ru-RU" dirty="0"/>
              <a:t> </a:t>
            </a:r>
            <a:r>
              <a:rPr lang="ru-RU" dirty="0" err="1"/>
              <a:t>кроком</a:t>
            </a:r>
            <a:r>
              <a:rPr lang="ru-RU" dirty="0"/>
              <a:t> є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індивідуальних</a:t>
            </a:r>
            <a:r>
              <a:rPr lang="ru-RU" dirty="0"/>
              <a:t> </a:t>
            </a:r>
            <a:r>
              <a:rPr lang="ru-RU" dirty="0" err="1"/>
              <a:t>психологічних</a:t>
            </a:r>
            <a:r>
              <a:rPr lang="ru-RU" dirty="0"/>
              <a:t> характеристик </a:t>
            </a:r>
            <a:r>
              <a:rPr lang="ru-RU" dirty="0" err="1"/>
              <a:t>працівників</a:t>
            </a:r>
            <a:r>
              <a:rPr lang="ru-RU" dirty="0"/>
              <a:t>, яка </a:t>
            </a:r>
            <a:r>
              <a:rPr lang="ru-RU" dirty="0" err="1"/>
              <a:t>включає</a:t>
            </a:r>
            <a:r>
              <a:rPr lang="ru-RU" dirty="0"/>
              <a:t> в себе </a:t>
            </a:r>
            <a:r>
              <a:rPr lang="ru-RU" dirty="0" err="1"/>
              <a:t>діагностику</a:t>
            </a:r>
            <a:r>
              <a:rPr lang="ru-RU" dirty="0"/>
              <a:t> таких </a:t>
            </a:r>
            <a:r>
              <a:rPr lang="ru-RU" dirty="0" err="1"/>
              <a:t>показників</a:t>
            </a:r>
            <a:r>
              <a:rPr lang="ru-RU" dirty="0"/>
              <a:t>:</a:t>
            </a:r>
          </a:p>
          <a:p>
            <a:r>
              <a:rPr lang="ru-RU" dirty="0"/>
              <a:t>-	</a:t>
            </a:r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(</a:t>
            </a:r>
            <a:r>
              <a:rPr lang="ru-RU" dirty="0" err="1"/>
              <a:t>працездатність</a:t>
            </a:r>
            <a:r>
              <a:rPr lang="ru-RU" dirty="0"/>
              <a:t>, </a:t>
            </a:r>
            <a:r>
              <a:rPr lang="ru-RU" dirty="0" err="1"/>
              <a:t>здатність</a:t>
            </a:r>
            <a:r>
              <a:rPr lang="ru-RU" dirty="0"/>
              <a:t> до </a:t>
            </a:r>
            <a:r>
              <a:rPr lang="ru-RU" dirty="0" err="1"/>
              <a:t>швидкої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одного виду </a:t>
            </a:r>
            <a:r>
              <a:rPr lang="ru-RU" dirty="0" err="1"/>
              <a:t>діяльності</a:t>
            </a:r>
            <a:r>
              <a:rPr lang="ru-RU" dirty="0"/>
              <a:t> на </a:t>
            </a:r>
            <a:r>
              <a:rPr lang="ru-RU" dirty="0" err="1"/>
              <a:t>інший</a:t>
            </a:r>
            <a:r>
              <a:rPr lang="ru-RU" dirty="0"/>
              <a:t>, </a:t>
            </a:r>
            <a:r>
              <a:rPr lang="ru-RU" dirty="0" err="1"/>
              <a:t>вміння</a:t>
            </a:r>
            <a:r>
              <a:rPr lang="ru-RU" dirty="0"/>
              <a:t> </a:t>
            </a:r>
            <a:r>
              <a:rPr lang="ru-RU" dirty="0" err="1"/>
              <a:t>вірно</a:t>
            </a:r>
            <a:r>
              <a:rPr lang="ru-RU" dirty="0"/>
              <a:t> </a:t>
            </a:r>
            <a:r>
              <a:rPr lang="ru-RU" dirty="0" err="1"/>
              <a:t>керувати</a:t>
            </a:r>
            <a:r>
              <a:rPr lang="ru-RU" dirty="0"/>
              <a:t> </a:t>
            </a:r>
            <a:r>
              <a:rPr lang="ru-RU" dirty="0" err="1"/>
              <a:t>своїм</a:t>
            </a:r>
            <a:r>
              <a:rPr lang="ru-RU" dirty="0"/>
              <a:t> </a:t>
            </a:r>
            <a:r>
              <a:rPr lang="ru-RU" dirty="0" err="1"/>
              <a:t>робочим</a:t>
            </a:r>
            <a:r>
              <a:rPr lang="ru-RU" dirty="0"/>
              <a:t> часом);</a:t>
            </a:r>
          </a:p>
          <a:p>
            <a:r>
              <a:rPr lang="ru-RU" dirty="0"/>
              <a:t>-	</a:t>
            </a:r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співробітника</a:t>
            </a:r>
            <a:r>
              <a:rPr lang="ru-RU" dirty="0"/>
              <a:t> як </a:t>
            </a:r>
            <a:r>
              <a:rPr lang="ru-RU" dirty="0" err="1"/>
              <a:t>керівника</a:t>
            </a:r>
            <a:r>
              <a:rPr lang="ru-RU" dirty="0"/>
              <a:t> (</a:t>
            </a:r>
            <a:r>
              <a:rPr lang="ru-RU" dirty="0" err="1"/>
              <a:t>лідерські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, стиль </a:t>
            </a:r>
            <a:r>
              <a:rPr lang="ru-RU" dirty="0" err="1"/>
              <a:t>керівництва</a:t>
            </a:r>
            <a:r>
              <a:rPr lang="ru-RU" dirty="0"/>
              <a:t>, </a:t>
            </a:r>
            <a:r>
              <a:rPr lang="ru-RU" dirty="0" err="1"/>
              <a:t>вміння</a:t>
            </a:r>
            <a:r>
              <a:rPr lang="ru-RU" dirty="0"/>
              <a:t> </a:t>
            </a:r>
            <a:r>
              <a:rPr lang="ru-RU" dirty="0" err="1"/>
              <a:t>працювати</a:t>
            </a:r>
            <a:r>
              <a:rPr lang="ru-RU" dirty="0"/>
              <a:t> в </a:t>
            </a:r>
            <a:r>
              <a:rPr lang="ru-RU" dirty="0" err="1"/>
              <a:t>команді</a:t>
            </a:r>
            <a:r>
              <a:rPr lang="ru-RU" dirty="0"/>
              <a:t>);</a:t>
            </a:r>
          </a:p>
          <a:p>
            <a:r>
              <a:rPr lang="ru-RU" dirty="0"/>
              <a:t>-	</a:t>
            </a:r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співробітника</a:t>
            </a:r>
            <a:r>
              <a:rPr lang="ru-RU" dirty="0"/>
              <a:t> як </a:t>
            </a:r>
            <a:r>
              <a:rPr lang="ru-RU" dirty="0" err="1"/>
              <a:t>підлеглого</a:t>
            </a:r>
            <a:r>
              <a:rPr lang="ru-RU" dirty="0"/>
              <a:t> (</a:t>
            </a:r>
            <a:r>
              <a:rPr lang="ru-RU" dirty="0" err="1"/>
              <a:t>керованість</a:t>
            </a:r>
            <a:r>
              <a:rPr lang="ru-RU" dirty="0"/>
              <a:t>, </a:t>
            </a:r>
            <a:r>
              <a:rPr lang="ru-RU" dirty="0" err="1"/>
              <a:t>ретельність</a:t>
            </a:r>
            <a:r>
              <a:rPr lang="ru-RU" dirty="0"/>
              <a:t>, </a:t>
            </a:r>
            <a:r>
              <a:rPr lang="ru-RU" dirty="0" err="1"/>
              <a:t>націленість</a:t>
            </a:r>
            <a:r>
              <a:rPr lang="ru-RU" dirty="0"/>
              <a:t> на результат);</a:t>
            </a:r>
          </a:p>
          <a:p>
            <a:r>
              <a:rPr lang="ru-RU" dirty="0"/>
              <a:t>-	</a:t>
            </a:r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 в </a:t>
            </a:r>
            <a:r>
              <a:rPr lang="ru-RU" dirty="0" err="1"/>
              <a:t>конфліктних</a:t>
            </a:r>
            <a:r>
              <a:rPr lang="ru-RU" dirty="0"/>
              <a:t> </a:t>
            </a:r>
            <a:r>
              <a:rPr lang="ru-RU" dirty="0" err="1"/>
              <a:t>ситуаціях</a:t>
            </a:r>
            <a:r>
              <a:rPr lang="ru-RU" dirty="0"/>
              <a:t> (активна, </a:t>
            </a:r>
            <a:r>
              <a:rPr lang="ru-RU" dirty="0" err="1"/>
              <a:t>пасивна</a:t>
            </a:r>
            <a:r>
              <a:rPr lang="ru-RU" dirty="0"/>
              <a:t>, </a:t>
            </a:r>
            <a:r>
              <a:rPr lang="ru-RU" dirty="0" err="1"/>
              <a:t>медіативна</a:t>
            </a:r>
            <a:r>
              <a:rPr lang="ru-RU" dirty="0"/>
              <a:t> </a:t>
            </a:r>
            <a:r>
              <a:rPr lang="ru-RU" dirty="0" err="1"/>
              <a:t>поведінка</a:t>
            </a:r>
            <a:r>
              <a:rPr lang="ru-RU" dirty="0"/>
              <a:t>, 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врегулювати</a:t>
            </a:r>
            <a:r>
              <a:rPr lang="ru-RU" dirty="0"/>
              <a:t> </a:t>
            </a:r>
            <a:r>
              <a:rPr lang="ru-RU" dirty="0" err="1"/>
              <a:t>конфліктну</a:t>
            </a:r>
            <a:r>
              <a:rPr lang="ru-RU" dirty="0"/>
              <a:t> </a:t>
            </a:r>
            <a:r>
              <a:rPr lang="ru-RU" dirty="0" err="1"/>
              <a:t>ситуацію</a:t>
            </a:r>
            <a:r>
              <a:rPr lang="ru-RU" dirty="0"/>
              <a:t> та не буди </a:t>
            </a:r>
            <a:r>
              <a:rPr lang="ru-RU" dirty="0" err="1"/>
              <a:t>її</a:t>
            </a:r>
            <a:r>
              <a:rPr lang="ru-RU" dirty="0"/>
              <a:t> провокатором);</a:t>
            </a:r>
          </a:p>
          <a:p>
            <a:r>
              <a:rPr lang="ru-RU" dirty="0"/>
              <a:t>-	</a:t>
            </a:r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психологічної</a:t>
            </a:r>
            <a:r>
              <a:rPr lang="ru-RU" dirty="0"/>
              <a:t> </a:t>
            </a:r>
            <a:r>
              <a:rPr lang="ru-RU" dirty="0" err="1"/>
              <a:t>стійкості</a:t>
            </a:r>
            <a:r>
              <a:rPr lang="ru-RU" dirty="0"/>
              <a:t> (</a:t>
            </a:r>
            <a:r>
              <a:rPr lang="ru-RU" dirty="0" err="1"/>
              <a:t>чутливість</a:t>
            </a:r>
            <a:r>
              <a:rPr lang="ru-RU" dirty="0"/>
              <a:t> до </a:t>
            </a:r>
            <a:r>
              <a:rPr lang="ru-RU" dirty="0" err="1"/>
              <a:t>успіхів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невдач</a:t>
            </a:r>
            <a:r>
              <a:rPr lang="ru-RU" dirty="0"/>
              <a:t> у </a:t>
            </a:r>
            <a:r>
              <a:rPr lang="ru-RU" dirty="0" err="1"/>
              <a:t>роботі</a:t>
            </a:r>
            <a:r>
              <a:rPr lang="ru-RU" dirty="0"/>
              <a:t> й </a:t>
            </a:r>
            <a:r>
              <a:rPr lang="ru-RU" dirty="0" err="1"/>
              <a:t>спілкуванні</a:t>
            </a:r>
            <a:r>
              <a:rPr lang="ru-RU" dirty="0"/>
              <a:t>, </a:t>
            </a:r>
            <a:r>
              <a:rPr lang="ru-RU" dirty="0" err="1"/>
              <a:t>реакція</a:t>
            </a:r>
            <a:r>
              <a:rPr lang="ru-RU" dirty="0"/>
              <a:t> на </a:t>
            </a:r>
            <a:r>
              <a:rPr lang="ru-RU" dirty="0" err="1"/>
              <a:t>зміни</a:t>
            </a:r>
            <a:r>
              <a:rPr lang="ru-RU" dirty="0"/>
              <a:t> в </a:t>
            </a:r>
            <a:r>
              <a:rPr lang="ru-RU" dirty="0" err="1"/>
              <a:t>колективі</a:t>
            </a:r>
            <a:r>
              <a:rPr lang="ru-RU" dirty="0"/>
              <a:t> та в </a:t>
            </a:r>
            <a:r>
              <a:rPr lang="ru-RU" dirty="0" err="1"/>
              <a:t>організації</a:t>
            </a:r>
            <a:r>
              <a:rPr lang="ru-RU" dirty="0"/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5526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96206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Окрім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, в </a:t>
            </a:r>
            <a:r>
              <a:rPr lang="ru-RU" dirty="0" err="1"/>
              <a:t>діагностиці</a:t>
            </a:r>
            <a:r>
              <a:rPr lang="ru-RU" dirty="0"/>
              <a:t> проводиться </a:t>
            </a:r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формальних</a:t>
            </a:r>
            <a:r>
              <a:rPr lang="ru-RU" dirty="0"/>
              <a:t> і </a:t>
            </a:r>
            <a:r>
              <a:rPr lang="ru-RU" dirty="0" err="1"/>
              <a:t>неформальних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 та </a:t>
            </a:r>
            <a:r>
              <a:rPr lang="ru-RU" dirty="0" err="1"/>
              <a:t>каналів</a:t>
            </a:r>
            <a:r>
              <a:rPr lang="ru-RU" dirty="0"/>
              <a:t> </a:t>
            </a:r>
            <a:r>
              <a:rPr lang="ru-RU" dirty="0" err="1"/>
              <a:t>інформаційного</a:t>
            </a:r>
            <a:r>
              <a:rPr lang="ru-RU" dirty="0"/>
              <a:t> </a:t>
            </a:r>
            <a:r>
              <a:rPr lang="ru-RU" dirty="0" err="1"/>
              <a:t>обміну</a:t>
            </a:r>
            <a:r>
              <a:rPr lang="ru-RU" dirty="0"/>
              <a:t> за </a:t>
            </a:r>
            <a:r>
              <a:rPr lang="ru-RU" dirty="0" err="1"/>
              <a:t>наступними</a:t>
            </a:r>
            <a:r>
              <a:rPr lang="ru-RU" dirty="0"/>
              <a:t> параметрами:</a:t>
            </a:r>
          </a:p>
          <a:p>
            <a:r>
              <a:rPr lang="ru-RU" dirty="0"/>
              <a:t>-	</a:t>
            </a:r>
            <a:r>
              <a:rPr lang="ru-RU" dirty="0" err="1"/>
              <a:t>знання</a:t>
            </a:r>
            <a:r>
              <a:rPr lang="ru-RU" dirty="0"/>
              <a:t> </a:t>
            </a:r>
            <a:r>
              <a:rPr lang="ru-RU" dirty="0" err="1"/>
              <a:t>потоків</a:t>
            </a:r>
            <a:r>
              <a:rPr lang="ru-RU" dirty="0"/>
              <a:t> </a:t>
            </a:r>
            <a:r>
              <a:rPr lang="ru-RU" dirty="0" err="1"/>
              <a:t>підпорядкування</a:t>
            </a:r>
            <a:r>
              <a:rPr lang="ru-RU" dirty="0"/>
              <a:t> в </a:t>
            </a:r>
            <a:r>
              <a:rPr lang="ru-RU" dirty="0" err="1"/>
              <a:t>організації</a:t>
            </a:r>
            <a:r>
              <a:rPr lang="ru-RU" dirty="0"/>
              <a:t> та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в </a:t>
            </a:r>
            <a:r>
              <a:rPr lang="ru-RU" dirty="0" err="1"/>
              <a:t>структурі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угруповань</a:t>
            </a:r>
            <a:r>
              <a:rPr lang="ru-RU" dirty="0"/>
              <a:t> і </a:t>
            </a:r>
            <a:r>
              <a:rPr lang="ru-RU" dirty="0" err="1"/>
              <a:t>неформальних</a:t>
            </a:r>
            <a:r>
              <a:rPr lang="ru-RU" dirty="0"/>
              <a:t> </a:t>
            </a:r>
            <a:r>
              <a:rPr lang="ru-RU" dirty="0" err="1"/>
              <a:t>лідерів</a:t>
            </a:r>
            <a:r>
              <a:rPr lang="ru-RU" dirty="0"/>
              <a:t> в </a:t>
            </a:r>
            <a:r>
              <a:rPr lang="ru-RU" dirty="0" err="1"/>
              <a:t>колективі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готовність</a:t>
            </a:r>
            <a:r>
              <a:rPr lang="ru-RU" dirty="0"/>
              <a:t> до </a:t>
            </a:r>
            <a:r>
              <a:rPr lang="ru-RU" dirty="0" err="1"/>
              <a:t>командної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, </a:t>
            </a:r>
            <a:r>
              <a:rPr lang="ru-RU" dirty="0" err="1"/>
              <a:t>згуртованість</a:t>
            </a:r>
            <a:r>
              <a:rPr lang="ru-RU" dirty="0"/>
              <a:t>;</a:t>
            </a:r>
          </a:p>
          <a:p>
            <a:r>
              <a:rPr lang="ru-RU" dirty="0"/>
              <a:t>-	причини і стан </a:t>
            </a:r>
            <a:r>
              <a:rPr lang="ru-RU" dirty="0" err="1"/>
              <a:t>соціально-психологічної</a:t>
            </a:r>
            <a:r>
              <a:rPr lang="ru-RU" dirty="0"/>
              <a:t> </a:t>
            </a:r>
            <a:r>
              <a:rPr lang="ru-RU" dirty="0" err="1"/>
              <a:t>напруженості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налагодженість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 й </a:t>
            </a:r>
            <a:r>
              <a:rPr lang="ru-RU" dirty="0" err="1"/>
              <a:t>інформаційного</a:t>
            </a:r>
            <a:r>
              <a:rPr lang="ru-RU" dirty="0"/>
              <a:t> </a:t>
            </a:r>
            <a:r>
              <a:rPr lang="ru-RU" dirty="0" err="1"/>
              <a:t>обміну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структурними</a:t>
            </a:r>
            <a:r>
              <a:rPr lang="ru-RU" dirty="0"/>
              <a:t> </a:t>
            </a:r>
            <a:r>
              <a:rPr lang="ru-RU" dirty="0" err="1"/>
              <a:t>підрозділами</a:t>
            </a:r>
            <a:r>
              <a:rPr lang="ru-RU" dirty="0"/>
              <a:t> та </a:t>
            </a:r>
            <a:r>
              <a:rPr lang="ru-RU" dirty="0" err="1"/>
              <a:t>зв'язок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вищими</a:t>
            </a:r>
            <a:r>
              <a:rPr lang="ru-RU" dirty="0"/>
              <a:t> ланками </a:t>
            </a:r>
            <a:r>
              <a:rPr lang="ru-RU" dirty="0" err="1"/>
              <a:t>керівництва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складності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інформаційного</a:t>
            </a:r>
            <a:r>
              <a:rPr lang="ru-RU" dirty="0"/>
              <a:t> </a:t>
            </a:r>
            <a:r>
              <a:rPr lang="ru-RU" dirty="0" err="1"/>
              <a:t>обміну</a:t>
            </a:r>
            <a:r>
              <a:rPr lang="ru-RU" dirty="0"/>
              <a:t>, </a:t>
            </a:r>
            <a:r>
              <a:rPr lang="ru-RU" dirty="0" err="1"/>
              <a:t>своєчасність</a:t>
            </a:r>
            <a:r>
              <a:rPr lang="ru-RU" dirty="0"/>
              <a:t>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соціально-психологічного</a:t>
            </a:r>
            <a:r>
              <a:rPr lang="ru-RU" dirty="0"/>
              <a:t> </a:t>
            </a:r>
            <a:r>
              <a:rPr lang="ru-RU" dirty="0" err="1"/>
              <a:t>клімату</a:t>
            </a:r>
            <a:r>
              <a:rPr lang="ru-RU" dirty="0"/>
              <a:t> в </a:t>
            </a:r>
            <a:r>
              <a:rPr lang="ru-RU" dirty="0" err="1"/>
              <a:t>цілому</a:t>
            </a:r>
            <a:r>
              <a:rPr lang="ru-RU" dirty="0"/>
              <a:t> на </a:t>
            </a:r>
            <a:r>
              <a:rPr lang="ru-RU" dirty="0" err="1"/>
              <a:t>підприємстві</a:t>
            </a:r>
            <a:r>
              <a:rPr lang="ru-RU" dirty="0"/>
              <a:t> та в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підрозділах</a:t>
            </a:r>
            <a:r>
              <a:rPr lang="ru-RU" dirty="0"/>
              <a:t> [22].</a:t>
            </a:r>
          </a:p>
          <a:p>
            <a:r>
              <a:rPr lang="ru-RU" dirty="0"/>
              <a:t>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отриманих</a:t>
            </a:r>
            <a:r>
              <a:rPr lang="ru-RU" dirty="0"/>
              <a:t> </a:t>
            </a:r>
            <a:r>
              <a:rPr lang="ru-RU" dirty="0" err="1"/>
              <a:t>оцінок</a:t>
            </a:r>
            <a:r>
              <a:rPr lang="ru-RU" dirty="0"/>
              <a:t> </a:t>
            </a:r>
            <a:r>
              <a:rPr lang="ru-RU" dirty="0" err="1"/>
              <a:t>робляться</a:t>
            </a:r>
            <a:r>
              <a:rPr lang="ru-RU" dirty="0"/>
              <a:t> </a:t>
            </a:r>
            <a:r>
              <a:rPr lang="ru-RU" dirty="0" err="1"/>
              <a:t>висновки</a:t>
            </a:r>
            <a:r>
              <a:rPr lang="ru-RU" dirty="0"/>
              <a:t> про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необхідних</a:t>
            </a:r>
            <a:r>
              <a:rPr lang="ru-RU" dirty="0"/>
              <a:t> для </a:t>
            </a:r>
            <a:r>
              <a:rPr lang="ru-RU" dirty="0" err="1"/>
              <a:t>ефективного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підприємством</a:t>
            </a:r>
            <a:r>
              <a:rPr lang="ru-RU" dirty="0"/>
              <a:t> </a:t>
            </a:r>
            <a:r>
              <a:rPr lang="ru-RU" dirty="0" err="1"/>
              <a:t>кадрів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визначаються</a:t>
            </a:r>
            <a:r>
              <a:rPr lang="ru-RU" dirty="0"/>
              <a:t> потреби в </a:t>
            </a:r>
            <a:r>
              <a:rPr lang="ru-RU" dirty="0" err="1"/>
              <a:t>перепідготовці</a:t>
            </a:r>
            <a:r>
              <a:rPr lang="ru-RU" dirty="0"/>
              <a:t> </a:t>
            </a:r>
            <a:r>
              <a:rPr lang="ru-RU" dirty="0" err="1"/>
              <a:t>працюючих</a:t>
            </a:r>
            <a:r>
              <a:rPr lang="ru-RU" dirty="0"/>
              <a:t> </a:t>
            </a:r>
            <a:r>
              <a:rPr lang="ru-RU" dirty="0" err="1"/>
              <a:t>співробітників</a:t>
            </a:r>
            <a:r>
              <a:rPr lang="ru-RU" dirty="0"/>
              <a:t> і </a:t>
            </a:r>
            <a:r>
              <a:rPr lang="ru-RU" dirty="0" err="1"/>
              <a:t>залучення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.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 </a:t>
            </a:r>
            <a:r>
              <a:rPr lang="ru-RU" dirty="0" err="1"/>
              <a:t>управлінського</a:t>
            </a:r>
            <a:r>
              <a:rPr lang="ru-RU" dirty="0"/>
              <a:t> і кадрового аудиту </a:t>
            </a:r>
            <a:r>
              <a:rPr lang="ru-RU" dirty="0" err="1" smtClean="0"/>
              <a:t>визначаються</a:t>
            </a:r>
            <a:r>
              <a:rPr lang="ru-RU" dirty="0" smtClean="0"/>
              <a:t> потреби </a:t>
            </a:r>
            <a:r>
              <a:rPr lang="ru-RU" dirty="0"/>
              <a:t>у </a:t>
            </a:r>
            <a:r>
              <a:rPr lang="ru-RU" dirty="0" err="1"/>
              <a:t>зміні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і </a:t>
            </a:r>
            <a:r>
              <a:rPr lang="ru-RU" dirty="0" err="1"/>
              <a:t>залучення</a:t>
            </a:r>
            <a:r>
              <a:rPr lang="ru-RU" dirty="0"/>
              <a:t> </a:t>
            </a:r>
            <a:r>
              <a:rPr lang="ru-RU" dirty="0" err="1"/>
              <a:t>співробітників</a:t>
            </a:r>
            <a:r>
              <a:rPr lang="ru-RU" dirty="0"/>
              <a:t>. </a:t>
            </a:r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, </a:t>
            </a:r>
            <a:r>
              <a:rPr lang="ru-RU" dirty="0" err="1"/>
              <a:t>необхідних</a:t>
            </a:r>
            <a:r>
              <a:rPr lang="ru-RU" dirty="0"/>
              <a:t> для </a:t>
            </a:r>
            <a:r>
              <a:rPr lang="ru-RU" dirty="0" err="1"/>
              <a:t>задоволення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потреб,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одержати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адекватну</a:t>
            </a:r>
            <a:r>
              <a:rPr lang="ru-RU" dirty="0"/>
              <a:t> </a:t>
            </a:r>
            <a:r>
              <a:rPr lang="ru-RU" dirty="0" err="1"/>
              <a:t>оцінку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придбання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інвестування</a:t>
            </a:r>
            <a:r>
              <a:rPr lang="ru-RU" dirty="0"/>
              <a:t> в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b="1" dirty="0" smtClean="0"/>
              <a:t>3</a:t>
            </a:r>
            <a:r>
              <a:rPr lang="ru-RU" dirty="0"/>
              <a:t>.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/>
              <a:t>виділити</a:t>
            </a:r>
            <a:r>
              <a:rPr lang="ru-RU" dirty="0"/>
              <a:t> </a:t>
            </a:r>
            <a:r>
              <a:rPr lang="ru-RU" dirty="0" err="1"/>
              <a:t>наступну</a:t>
            </a:r>
            <a:r>
              <a:rPr lang="ru-RU" dirty="0"/>
              <a:t> </a:t>
            </a:r>
            <a:r>
              <a:rPr lang="ru-RU" dirty="0" err="1"/>
              <a:t>найважливішу</a:t>
            </a:r>
            <a:r>
              <a:rPr lang="ru-RU" dirty="0"/>
              <a:t> </a:t>
            </a:r>
            <a:r>
              <a:rPr lang="ru-RU" dirty="0" err="1"/>
              <a:t>зміну</a:t>
            </a:r>
            <a:r>
              <a:rPr lang="ru-RU" dirty="0"/>
              <a:t>, </a:t>
            </a:r>
            <a:r>
              <a:rPr lang="ru-RU" dirty="0" err="1"/>
              <a:t>адекватну</a:t>
            </a:r>
            <a:r>
              <a:rPr lang="ru-RU" dirty="0"/>
              <a:t> </a:t>
            </a:r>
            <a:r>
              <a:rPr lang="ru-RU" dirty="0" err="1"/>
              <a:t>вимогам</a:t>
            </a:r>
            <a:r>
              <a:rPr lang="ru-RU" dirty="0"/>
              <a:t> </a:t>
            </a:r>
            <a:r>
              <a:rPr lang="ru-RU" dirty="0" err="1"/>
              <a:t>загального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якістю</a:t>
            </a:r>
            <a:r>
              <a:rPr lang="ru-RU" dirty="0"/>
              <a:t>: "</a:t>
            </a:r>
            <a:r>
              <a:rPr lang="ru-RU" dirty="0" err="1"/>
              <a:t>перерозподіл</a:t>
            </a:r>
            <a:r>
              <a:rPr lang="ru-RU" dirty="0"/>
              <a:t>" </a:t>
            </a:r>
            <a:r>
              <a:rPr lang="ru-RU" dirty="0" err="1"/>
              <a:t>функцій</a:t>
            </a:r>
            <a:r>
              <a:rPr lang="ru-RU" dirty="0"/>
              <a:t>, ролей </a:t>
            </a:r>
            <a:r>
              <a:rPr lang="ru-RU" dirty="0" err="1"/>
              <a:t>суб'єктів</a:t>
            </a:r>
            <a:r>
              <a:rPr lang="ru-RU" dirty="0"/>
              <a:t> і </a:t>
            </a:r>
            <a:r>
              <a:rPr lang="ru-RU" dirty="0" err="1"/>
              <a:t>об'єктів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.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перерозподіл</a:t>
            </a:r>
            <a:r>
              <a:rPr lang="ru-RU" dirty="0"/>
              <a:t> </a:t>
            </a:r>
            <a:r>
              <a:rPr lang="ru-RU" dirty="0" err="1"/>
              <a:t>стосується</a:t>
            </a:r>
            <a:r>
              <a:rPr lang="ru-RU" dirty="0"/>
              <a:t>, </a:t>
            </a:r>
            <a:r>
              <a:rPr lang="ru-RU" dirty="0" err="1"/>
              <a:t>насамперед</a:t>
            </a:r>
            <a:r>
              <a:rPr lang="ru-RU" dirty="0"/>
              <a:t>, </a:t>
            </a:r>
            <a:r>
              <a:rPr lang="ru-RU" dirty="0" err="1"/>
              <a:t>перетворення</a:t>
            </a:r>
            <a:r>
              <a:rPr lang="ru-RU" dirty="0"/>
              <a:t> </a:t>
            </a:r>
            <a:r>
              <a:rPr lang="ru-RU" dirty="0" err="1"/>
              <a:t>об'єкта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у </a:t>
            </a:r>
            <a:r>
              <a:rPr lang="ru-RU" dirty="0" err="1"/>
              <a:t>суб'єкт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:</a:t>
            </a:r>
          </a:p>
          <a:p>
            <a:r>
              <a:rPr lang="ru-RU" dirty="0"/>
              <a:t>-	</a:t>
            </a:r>
            <a:r>
              <a:rPr lang="ru-RU" dirty="0" err="1"/>
              <a:t>самоврядування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делегування</a:t>
            </a:r>
            <a:r>
              <a:rPr lang="ru-RU" dirty="0"/>
              <a:t> </a:t>
            </a:r>
            <a:r>
              <a:rPr lang="ru-RU" dirty="0" err="1"/>
              <a:t>повноважень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залучення</a:t>
            </a:r>
            <a:r>
              <a:rPr lang="ru-RU" dirty="0"/>
              <a:t> </a:t>
            </a:r>
            <a:r>
              <a:rPr lang="ru-RU" dirty="0" err="1"/>
              <a:t>всього</a:t>
            </a:r>
            <a:r>
              <a:rPr lang="ru-RU" dirty="0"/>
              <a:t> персоналу до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якістю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принципів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 </a:t>
            </a:r>
            <a:r>
              <a:rPr lang="ru-RU" dirty="0" err="1"/>
              <a:t>суб'єктів</a:t>
            </a:r>
            <a:r>
              <a:rPr lang="ru-RU" dirty="0"/>
              <a:t> і </a:t>
            </a:r>
            <a:r>
              <a:rPr lang="ru-RU" dirty="0" err="1"/>
              <a:t>об'єктів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відповідальності</a:t>
            </a:r>
            <a:r>
              <a:rPr lang="ru-RU" dirty="0"/>
              <a:t> і </a:t>
            </a:r>
            <a:r>
              <a:rPr lang="ru-RU" dirty="0" err="1"/>
              <a:t>ролі</a:t>
            </a:r>
            <a:r>
              <a:rPr lang="ru-RU" dirty="0"/>
              <a:t> </a:t>
            </a:r>
            <a:r>
              <a:rPr lang="ru-RU" dirty="0" err="1"/>
              <a:t>лідерства</a:t>
            </a:r>
            <a:r>
              <a:rPr lang="ru-RU" dirty="0"/>
              <a:t>.</a:t>
            </a:r>
          </a:p>
          <a:p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8920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30630" y="0"/>
            <a:ext cx="12057017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Концепція</a:t>
            </a:r>
            <a:r>
              <a:rPr lang="ru-RU" dirty="0"/>
              <a:t> </a:t>
            </a:r>
            <a:r>
              <a:rPr lang="ru-RU" dirty="0" err="1"/>
              <a:t>самокерованих</a:t>
            </a:r>
            <a:r>
              <a:rPr lang="ru-RU" dirty="0"/>
              <a:t> команд </a:t>
            </a:r>
            <a:r>
              <a:rPr lang="ru-RU" dirty="0" err="1"/>
              <a:t>була</a:t>
            </a:r>
            <a:r>
              <a:rPr lang="ru-RU" dirty="0"/>
              <a:t> введена у </a:t>
            </a:r>
            <a:r>
              <a:rPr lang="ru-RU" dirty="0" err="1"/>
              <a:t>теорію</a:t>
            </a:r>
            <a:r>
              <a:rPr lang="ru-RU" dirty="0"/>
              <a:t> і практику </a:t>
            </a:r>
            <a:r>
              <a:rPr lang="ru-RU" dirty="0" err="1"/>
              <a:t>управління</a:t>
            </a:r>
            <a:r>
              <a:rPr lang="ru-RU" dirty="0"/>
              <a:t> у </a:t>
            </a:r>
            <a:r>
              <a:rPr lang="ru-RU" dirty="0" err="1"/>
              <a:t>середині</a:t>
            </a:r>
            <a:r>
              <a:rPr lang="ru-RU" dirty="0"/>
              <a:t> 20-х </a:t>
            </a:r>
            <a:r>
              <a:rPr lang="ru-RU" dirty="0" err="1"/>
              <a:t>років</a:t>
            </a:r>
            <a:r>
              <a:rPr lang="ru-RU" dirty="0"/>
              <a:t> XX </a:t>
            </a:r>
            <a:r>
              <a:rPr lang="ru-RU" dirty="0" err="1"/>
              <a:t>століття</a:t>
            </a:r>
            <a:r>
              <a:rPr lang="ru-RU" dirty="0"/>
              <a:t> і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глибоко</a:t>
            </a:r>
            <a:r>
              <a:rPr lang="ru-RU" dirty="0"/>
              <a:t> </a:t>
            </a:r>
            <a:r>
              <a:rPr lang="ru-RU" dirty="0" err="1"/>
              <a:t>розроблена</a:t>
            </a:r>
            <a:r>
              <a:rPr lang="ru-RU" dirty="0"/>
              <a:t> </a:t>
            </a:r>
            <a:r>
              <a:rPr lang="ru-RU" dirty="0" err="1"/>
              <a:t>наприкінці</a:t>
            </a:r>
            <a:r>
              <a:rPr lang="ru-RU" dirty="0"/>
              <a:t> 50-х </a:t>
            </a:r>
            <a:r>
              <a:rPr lang="ru-RU" dirty="0" err="1"/>
              <a:t>років</a:t>
            </a:r>
            <a:r>
              <a:rPr lang="ru-RU" dirty="0"/>
              <a:t> XX </a:t>
            </a:r>
            <a:r>
              <a:rPr lang="ru-RU" dirty="0" err="1"/>
              <a:t>століття</a:t>
            </a:r>
            <a:r>
              <a:rPr lang="ru-RU" dirty="0"/>
              <a:t>. </a:t>
            </a:r>
            <a:r>
              <a:rPr lang="ru-RU" dirty="0" err="1"/>
              <a:t>Японський</a:t>
            </a:r>
            <a:r>
              <a:rPr lang="ru-RU" dirty="0"/>
              <a:t> менеджмент першим </a:t>
            </a:r>
            <a:r>
              <a:rPr lang="ru-RU" dirty="0" err="1"/>
              <a:t>офіційно</a:t>
            </a:r>
            <a:r>
              <a:rPr lang="ru-RU" dirty="0"/>
              <a:t> </a:t>
            </a:r>
            <a:r>
              <a:rPr lang="ru-RU" dirty="0" err="1"/>
              <a:t>визнав</a:t>
            </a:r>
            <a:r>
              <a:rPr lang="ru-RU" dirty="0"/>
              <a:t> </a:t>
            </a:r>
            <a:r>
              <a:rPr lang="ru-RU" dirty="0" err="1"/>
              <a:t>цю</a:t>
            </a:r>
            <a:r>
              <a:rPr lang="ru-RU" dirty="0"/>
              <a:t> </a:t>
            </a:r>
            <a:r>
              <a:rPr lang="ru-RU" dirty="0" err="1"/>
              <a:t>концепцію</a:t>
            </a:r>
            <a:r>
              <a:rPr lang="ru-RU" dirty="0"/>
              <a:t>, </a:t>
            </a:r>
            <a:r>
              <a:rPr lang="ru-RU" dirty="0" err="1"/>
              <a:t>хоча</a:t>
            </a:r>
            <a:r>
              <a:rPr lang="ru-RU" dirty="0"/>
              <a:t> </a:t>
            </a:r>
            <a:r>
              <a:rPr lang="ru-RU" dirty="0" err="1"/>
              <a:t>зародилася</a:t>
            </a:r>
            <a:r>
              <a:rPr lang="ru-RU" dirty="0"/>
              <a:t> вона в США. До </a:t>
            </a:r>
            <a:r>
              <a:rPr lang="ru-RU" dirty="0" err="1"/>
              <a:t>нинішнього</a:t>
            </a:r>
            <a:r>
              <a:rPr lang="ru-RU" dirty="0"/>
              <a:t> часу у </a:t>
            </a:r>
            <a:r>
              <a:rPr lang="ru-RU" dirty="0" err="1"/>
              <a:t>світі</a:t>
            </a:r>
            <a:r>
              <a:rPr lang="ru-RU" dirty="0"/>
              <a:t> </a:t>
            </a:r>
            <a:r>
              <a:rPr lang="ru-RU" dirty="0" err="1"/>
              <a:t>накопичено</a:t>
            </a:r>
            <a:r>
              <a:rPr lang="ru-RU" dirty="0"/>
              <a:t> </a:t>
            </a:r>
            <a:r>
              <a:rPr lang="ru-RU" dirty="0" err="1"/>
              <a:t>багатий</a:t>
            </a:r>
            <a:r>
              <a:rPr lang="ru-RU" dirty="0"/>
              <a:t> </a:t>
            </a:r>
            <a:r>
              <a:rPr lang="ru-RU" dirty="0" err="1"/>
              <a:t>досвід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 (команд) у </a:t>
            </a:r>
            <a:r>
              <a:rPr lang="ru-RU" dirty="0" err="1"/>
              <a:t>справі</a:t>
            </a:r>
            <a:r>
              <a:rPr lang="ru-RU" dirty="0"/>
              <a:t> </a:t>
            </a:r>
            <a:r>
              <a:rPr lang="ru-RU" dirty="0" err="1"/>
              <a:t>поліпшення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широко </a:t>
            </a:r>
            <a:r>
              <a:rPr lang="ru-RU" dirty="0" err="1"/>
              <a:t>освітлена</a:t>
            </a:r>
            <a:r>
              <a:rPr lang="ru-RU" dirty="0"/>
              <a:t> в </a:t>
            </a:r>
            <a:r>
              <a:rPr lang="ru-RU" dirty="0" err="1"/>
              <a:t>спеціальній</a:t>
            </a:r>
            <a:r>
              <a:rPr lang="ru-RU" dirty="0"/>
              <a:t> </a:t>
            </a:r>
            <a:r>
              <a:rPr lang="ru-RU" dirty="0" err="1"/>
              <a:t>науковій</a:t>
            </a:r>
            <a:r>
              <a:rPr lang="ru-RU" dirty="0"/>
              <a:t> </a:t>
            </a:r>
            <a:r>
              <a:rPr lang="ru-RU" dirty="0" err="1"/>
              <a:t>літературі</a:t>
            </a:r>
            <a:r>
              <a:rPr lang="ru-RU" dirty="0"/>
              <a:t> як </a:t>
            </a:r>
            <a:r>
              <a:rPr lang="ru-RU" dirty="0" err="1"/>
              <a:t>із</a:t>
            </a:r>
            <a:r>
              <a:rPr lang="ru-RU" dirty="0"/>
              <a:t> проблем </a:t>
            </a:r>
            <a:r>
              <a:rPr lang="ru-RU" dirty="0" err="1"/>
              <a:t>якості</a:t>
            </a:r>
            <a:r>
              <a:rPr lang="ru-RU" dirty="0"/>
              <a:t>, так і </a:t>
            </a:r>
            <a:r>
              <a:rPr lang="ru-RU" dirty="0" err="1"/>
              <a:t>управління</a:t>
            </a:r>
            <a:r>
              <a:rPr lang="ru-RU" dirty="0"/>
              <a:t> персоналом [22].</a:t>
            </a:r>
          </a:p>
          <a:p>
            <a:r>
              <a:rPr lang="ru-RU" dirty="0" err="1"/>
              <a:t>Делегування</a:t>
            </a:r>
            <a:r>
              <a:rPr lang="ru-RU" dirty="0"/>
              <a:t> </a:t>
            </a:r>
            <a:r>
              <a:rPr lang="ru-RU" dirty="0" err="1"/>
              <a:t>повноважень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і участь в </a:t>
            </a:r>
            <a:r>
              <a:rPr lang="ru-RU" dirty="0" err="1"/>
              <a:t>управлінні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здійснюватися</a:t>
            </a:r>
            <a:r>
              <a:rPr lang="ru-RU" dirty="0"/>
              <a:t> як </a:t>
            </a:r>
            <a:r>
              <a:rPr lang="ru-RU" dirty="0" err="1"/>
              <a:t>індивідуально</a:t>
            </a:r>
            <a:r>
              <a:rPr lang="ru-RU" dirty="0"/>
              <a:t>, так і </a:t>
            </a:r>
            <a:r>
              <a:rPr lang="ru-RU" dirty="0" err="1"/>
              <a:t>колективно</a:t>
            </a:r>
            <a:r>
              <a:rPr lang="ru-RU" dirty="0"/>
              <a:t> (у командах). </a:t>
            </a:r>
            <a:r>
              <a:rPr lang="ru-RU" dirty="0" err="1"/>
              <a:t>Делегування</a:t>
            </a:r>
            <a:r>
              <a:rPr lang="ru-RU" dirty="0"/>
              <a:t> прав </a:t>
            </a:r>
            <a:r>
              <a:rPr lang="ru-RU" dirty="0" err="1"/>
              <a:t>працівникам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, </a:t>
            </a:r>
            <a:r>
              <a:rPr lang="ru-RU" dirty="0" err="1"/>
              <a:t>визнання</a:t>
            </a:r>
            <a:r>
              <a:rPr lang="ru-RU" dirty="0"/>
              <a:t> і </a:t>
            </a:r>
            <a:r>
              <a:rPr lang="ru-RU" dirty="0" err="1" smtClean="0"/>
              <a:t>винагороди</a:t>
            </a:r>
            <a:r>
              <a:rPr lang="ru-RU" dirty="0" smtClean="0"/>
              <a:t>.</a:t>
            </a:r>
          </a:p>
          <a:p>
            <a:r>
              <a:rPr lang="ru-RU" dirty="0"/>
              <a:t>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делегування</a:t>
            </a:r>
            <a:r>
              <a:rPr lang="ru-RU" dirty="0"/>
              <a:t> </a:t>
            </a:r>
            <a:r>
              <a:rPr lang="ru-RU" dirty="0" err="1"/>
              <a:t>повноважень</a:t>
            </a:r>
            <a:r>
              <a:rPr lang="ru-RU" dirty="0"/>
              <a:t> </a:t>
            </a:r>
            <a:r>
              <a:rPr lang="ru-RU" dirty="0" err="1"/>
              <a:t>співробітникам</a:t>
            </a:r>
            <a:r>
              <a:rPr lang="ru-RU" dirty="0"/>
              <a:t> </a:t>
            </a:r>
            <a:r>
              <a:rPr lang="ru-RU" dirty="0" err="1"/>
              <a:t>розмиваються</a:t>
            </a:r>
            <a:r>
              <a:rPr lang="ru-RU" dirty="0"/>
              <a:t> </a:t>
            </a:r>
            <a:r>
              <a:rPr lang="ru-RU" dirty="0" err="1"/>
              <a:t>кордони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керівником</a:t>
            </a:r>
            <a:r>
              <a:rPr lang="ru-RU" dirty="0"/>
              <a:t> і </a:t>
            </a:r>
            <a:r>
              <a:rPr lang="ru-RU" dirty="0" err="1"/>
              <a:t>підлеглими</a:t>
            </a:r>
            <a:r>
              <a:rPr lang="ru-RU" dirty="0"/>
              <a:t>, </a:t>
            </a:r>
            <a:r>
              <a:rPr lang="ru-RU" dirty="0" err="1"/>
              <a:t>створюються</a:t>
            </a:r>
            <a:r>
              <a:rPr lang="ru-RU" dirty="0"/>
              <a:t> "</a:t>
            </a:r>
            <a:r>
              <a:rPr lang="ru-RU" dirty="0" err="1"/>
              <a:t>компанії</a:t>
            </a:r>
            <a:r>
              <a:rPr lang="ru-RU" dirty="0"/>
              <a:t> без </a:t>
            </a:r>
            <a:r>
              <a:rPr lang="ru-RU" dirty="0" err="1"/>
              <a:t>кордонів</a:t>
            </a:r>
            <a:r>
              <a:rPr lang="ru-RU" dirty="0"/>
              <a:t>". </a:t>
            </a:r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</a:t>
            </a:r>
            <a:r>
              <a:rPr lang="ru-RU" dirty="0" err="1"/>
              <a:t>організаційно-інституціональної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персоналом повинна </a:t>
            </a:r>
            <a:r>
              <a:rPr lang="ru-RU" dirty="0" err="1"/>
              <a:t>базуватися</a:t>
            </a:r>
            <a:r>
              <a:rPr lang="ru-RU" dirty="0"/>
              <a:t> на таких </a:t>
            </a:r>
            <a:r>
              <a:rPr lang="ru-RU" dirty="0" err="1"/>
              <a:t>цінностях</a:t>
            </a:r>
            <a:r>
              <a:rPr lang="ru-RU" dirty="0"/>
              <a:t>, як:</a:t>
            </a:r>
          </a:p>
          <a:p>
            <a:r>
              <a:rPr lang="ru-RU" dirty="0"/>
              <a:t>-	</a:t>
            </a:r>
            <a:r>
              <a:rPr lang="ru-RU" dirty="0" err="1"/>
              <a:t>повага</a:t>
            </a:r>
            <a:r>
              <a:rPr lang="ru-RU" dirty="0"/>
              <a:t> до </a:t>
            </a:r>
            <a:r>
              <a:rPr lang="ru-RU" dirty="0" err="1"/>
              <a:t>особистості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найвищі</a:t>
            </a:r>
            <a:r>
              <a:rPr lang="ru-RU" dirty="0"/>
              <a:t> </a:t>
            </a:r>
            <a:r>
              <a:rPr lang="ru-RU" dirty="0" err="1"/>
              <a:t>стандарти</a:t>
            </a:r>
            <a:r>
              <a:rPr lang="ru-RU" dirty="0"/>
              <a:t> </a:t>
            </a:r>
            <a:r>
              <a:rPr lang="ru-RU" dirty="0" err="1"/>
              <a:t>інтеграції</a:t>
            </a:r>
            <a:r>
              <a:rPr lang="ru-RU" dirty="0"/>
              <a:t>;</a:t>
            </a:r>
          </a:p>
          <a:p>
            <a:r>
              <a:rPr lang="ru-RU" dirty="0"/>
              <a:t>-	новаторство;</a:t>
            </a:r>
          </a:p>
          <a:p>
            <a:r>
              <a:rPr lang="ru-RU" dirty="0"/>
              <a:t>-	</a:t>
            </a:r>
            <a:r>
              <a:rPr lang="ru-RU" dirty="0" err="1"/>
              <a:t>допомога</a:t>
            </a:r>
            <a:r>
              <a:rPr lang="ru-RU" dirty="0"/>
              <a:t> </a:t>
            </a:r>
            <a:r>
              <a:rPr lang="ru-RU" dirty="0" err="1"/>
              <a:t>споживачеві</a:t>
            </a:r>
            <a:r>
              <a:rPr lang="ru-RU" dirty="0"/>
              <a:t> (у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внутрішньому</a:t>
            </a:r>
            <a:r>
              <a:rPr lang="ru-RU" dirty="0"/>
              <a:t>);</a:t>
            </a:r>
          </a:p>
          <a:p>
            <a:r>
              <a:rPr lang="ru-RU" dirty="0"/>
              <a:t>-	робота в </a:t>
            </a:r>
            <a:r>
              <a:rPr lang="ru-RU" dirty="0" err="1"/>
              <a:t>команді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особистої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взаємна</a:t>
            </a:r>
            <a:r>
              <a:rPr lang="ru-RU" dirty="0"/>
              <a:t> </a:t>
            </a:r>
            <a:r>
              <a:rPr lang="ru-RU" dirty="0" err="1"/>
              <a:t>довіра</a:t>
            </a:r>
            <a:r>
              <a:rPr lang="ru-RU" dirty="0"/>
              <a:t>.</a:t>
            </a:r>
          </a:p>
          <a:p>
            <a:r>
              <a:rPr lang="ru-RU" dirty="0"/>
              <a:t>У </a:t>
            </a:r>
            <a:r>
              <a:rPr lang="ru-RU" dirty="0" err="1"/>
              <a:t>більшості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колективної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повинен бути </a:t>
            </a:r>
            <a:r>
              <a:rPr lang="ru-RU" dirty="0" err="1"/>
              <a:t>вбудований</a:t>
            </a:r>
            <a:r>
              <a:rPr lang="ru-RU" dirty="0"/>
              <a:t> в </a:t>
            </a:r>
            <a:r>
              <a:rPr lang="ru-RU" dirty="0" err="1"/>
              <a:t>існуючу</a:t>
            </a:r>
            <a:r>
              <a:rPr lang="ru-RU" dirty="0"/>
              <a:t> систему </a:t>
            </a:r>
            <a:r>
              <a:rPr lang="ru-RU" dirty="0" err="1"/>
              <a:t>управління</a:t>
            </a:r>
            <a:r>
              <a:rPr lang="ru-RU" dirty="0"/>
              <a:t>. Як правило, </a:t>
            </a:r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необхідності</a:t>
            </a:r>
            <a:r>
              <a:rPr lang="ru-RU" dirty="0"/>
              <a:t> </a:t>
            </a:r>
            <a:r>
              <a:rPr lang="ru-RU" dirty="0" err="1"/>
              <a:t>змінювати</a:t>
            </a:r>
            <a:r>
              <a:rPr lang="ru-RU" dirty="0"/>
              <a:t> </a:t>
            </a:r>
            <a:r>
              <a:rPr lang="ru-RU" dirty="0" err="1"/>
              <a:t>організаційну</a:t>
            </a:r>
            <a:r>
              <a:rPr lang="ru-RU" dirty="0"/>
              <a:t> структуру для </a:t>
            </a:r>
            <a:r>
              <a:rPr lang="ru-RU" dirty="0" err="1"/>
              <a:t>більшого</a:t>
            </a:r>
            <a:r>
              <a:rPr lang="ru-RU" dirty="0"/>
              <a:t> </a:t>
            </a:r>
            <a:r>
              <a:rPr lang="ru-RU" dirty="0" err="1"/>
              <a:t>залучення</a:t>
            </a:r>
            <a:r>
              <a:rPr lang="ru-RU" dirty="0"/>
              <a:t> персоналу до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.</a:t>
            </a:r>
          </a:p>
          <a:p>
            <a:r>
              <a:rPr lang="ru-RU" dirty="0" err="1"/>
              <a:t>Залучення</a:t>
            </a:r>
            <a:r>
              <a:rPr lang="ru-RU" dirty="0"/>
              <a:t> персоналу до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поліпшення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можливо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у </a:t>
            </a:r>
            <a:r>
              <a:rPr lang="ru-RU" dirty="0" err="1"/>
              <a:t>двох</a:t>
            </a:r>
            <a:r>
              <a:rPr lang="ru-RU" dirty="0"/>
              <a:t> формах: як </a:t>
            </a:r>
            <a:r>
              <a:rPr lang="ru-RU" dirty="0" err="1"/>
              <a:t>індивідуальній</a:t>
            </a:r>
            <a:r>
              <a:rPr lang="ru-RU" dirty="0"/>
              <a:t>, так і </a:t>
            </a:r>
            <a:r>
              <a:rPr lang="ru-RU" dirty="0" err="1"/>
              <a:t>груповій</a:t>
            </a:r>
            <a:r>
              <a:rPr lang="ru-RU" dirty="0"/>
              <a:t>. </a:t>
            </a:r>
            <a:r>
              <a:rPr lang="ru-RU" dirty="0" err="1"/>
              <a:t>Груповий</a:t>
            </a:r>
            <a:r>
              <a:rPr lang="ru-RU" dirty="0"/>
              <a:t> </a:t>
            </a:r>
            <a:r>
              <a:rPr lang="ru-RU" dirty="0" err="1"/>
              <a:t>підхід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в </a:t>
            </a:r>
            <a:r>
              <a:rPr lang="ru-RU" dirty="0" err="1"/>
              <a:t>об'єднанні</a:t>
            </a:r>
            <a:r>
              <a:rPr lang="ru-RU" dirty="0"/>
              <a:t> </a:t>
            </a:r>
            <a:r>
              <a:rPr lang="ru-RU" dirty="0" err="1"/>
              <a:t>спільних</a:t>
            </a:r>
            <a:r>
              <a:rPr lang="ru-RU" dirty="0"/>
              <a:t> </a:t>
            </a:r>
            <a:r>
              <a:rPr lang="ru-RU" dirty="0" err="1"/>
              <a:t>зусиль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для </a:t>
            </a:r>
            <a:r>
              <a:rPr lang="ru-RU" dirty="0" err="1"/>
              <a:t>участі</a:t>
            </a:r>
            <a:r>
              <a:rPr lang="ru-RU" dirty="0"/>
              <a:t> 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поліпшення</a:t>
            </a:r>
            <a:r>
              <a:rPr lang="ru-RU" dirty="0"/>
              <a:t>.</a:t>
            </a:r>
          </a:p>
          <a:p>
            <a:r>
              <a:rPr lang="ru-RU" dirty="0"/>
              <a:t>У </a:t>
            </a:r>
            <a:r>
              <a:rPr lang="ru-RU" dirty="0" err="1"/>
              <a:t>світовій</a:t>
            </a:r>
            <a:r>
              <a:rPr lang="ru-RU" dirty="0"/>
              <a:t> </a:t>
            </a:r>
            <a:r>
              <a:rPr lang="ru-RU" dirty="0" err="1"/>
              <a:t>практиці</a:t>
            </a:r>
            <a:r>
              <a:rPr lang="ru-RU" dirty="0"/>
              <a:t> широко </a:t>
            </a:r>
            <a:r>
              <a:rPr lang="ru-RU" dirty="0" err="1"/>
              <a:t>використовуються</a:t>
            </a:r>
            <a:r>
              <a:rPr lang="ru-RU" dirty="0"/>
              <a:t> </a:t>
            </a:r>
            <a:r>
              <a:rPr lang="ru-RU" dirty="0" err="1"/>
              <a:t>наступні</a:t>
            </a:r>
            <a:r>
              <a:rPr lang="ru-RU" dirty="0"/>
              <a:t> </a:t>
            </a:r>
            <a:r>
              <a:rPr lang="ru-RU" dirty="0" err="1"/>
              <a:t>типи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 при </a:t>
            </a:r>
            <a:r>
              <a:rPr lang="ru-RU" dirty="0" err="1"/>
              <a:t>залученні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 у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якістю</a:t>
            </a:r>
            <a:r>
              <a:rPr lang="ru-RU" dirty="0"/>
              <a:t>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4461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24</TotalTime>
  <Words>4575</Words>
  <Application>Microsoft Office PowerPoint</Application>
  <PresentationFormat>Широкоэкранный</PresentationFormat>
  <Paragraphs>211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Cambria</vt:lpstr>
      <vt:lpstr>Rockwell</vt:lpstr>
      <vt:lpstr>Rockwell Condensed</vt:lpstr>
      <vt:lpstr>Wingdings</vt:lpstr>
      <vt:lpstr>Дерево</vt:lpstr>
      <vt:lpstr>. МЕТОДОЛОГІЯ АУДИТУ ПЕРСОНАЛУ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 МЕТОДОЛОГІЯ АУДИТУ ПЕРСОНАЛУ</dc:title>
  <dc:creator>Valeria Tymoshyk</dc:creator>
  <cp:lastModifiedBy>Valeria Tymoshyk</cp:lastModifiedBy>
  <cp:revision>3</cp:revision>
  <dcterms:created xsi:type="dcterms:W3CDTF">2024-04-29T15:47:40Z</dcterms:created>
  <dcterms:modified xsi:type="dcterms:W3CDTF">2024-04-29T16:12:16Z</dcterms:modified>
</cp:coreProperties>
</file>