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1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5/14/2024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9848" y="831331"/>
            <a:ext cx="9966960" cy="3035808"/>
          </a:xfrm>
        </p:spPr>
        <p:txBody>
          <a:bodyPr/>
          <a:lstStyle/>
          <a:p>
            <a:r>
              <a:rPr lang="ru-RU" sz="3200" dirty="0"/>
              <a:t>МІЖНАРОДНА ОРГАНІЗАЦІЯ ПРАЦІ</a:t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en-US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9848" y="3187337"/>
            <a:ext cx="7891272" cy="2782389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/>
              <a:t>становлення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ru-RU" dirty="0" err="1" smtClean="0"/>
              <a:t>Організаційна</a:t>
            </a:r>
            <a:r>
              <a:rPr lang="ru-RU" dirty="0" smtClean="0"/>
              <a:t> </a:t>
            </a:r>
            <a:r>
              <a:rPr lang="ru-RU" dirty="0"/>
              <a:t>структура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ru-RU" dirty="0" smtClean="0"/>
              <a:t>    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основні</a:t>
            </a:r>
            <a:r>
              <a:rPr lang="ru-RU" dirty="0"/>
              <a:t> напрямки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pPr marL="457200" indent="-457200">
              <a:buAutoNum type="arabicPeriod" startAt="4"/>
            </a:pP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Конвенції</a:t>
            </a:r>
            <a:r>
              <a:rPr lang="ru-RU" dirty="0"/>
              <a:t> МОП</a:t>
            </a:r>
            <a:r>
              <a:rPr lang="ru-RU" dirty="0" smtClean="0"/>
              <a:t>.</a:t>
            </a:r>
          </a:p>
          <a:p>
            <a:pPr marL="457200" indent="-457200">
              <a:buAutoNum type="arabicPeriod" startAt="4"/>
            </a:pPr>
            <a:r>
              <a:rPr lang="ru-RU" dirty="0" err="1"/>
              <a:t>Представництво</a:t>
            </a:r>
            <a:r>
              <a:rPr lang="ru-RU" dirty="0"/>
              <a:t> МОП в </a:t>
            </a:r>
            <a:r>
              <a:rPr lang="ru-RU" dirty="0" err="1"/>
              <a:t>Україні</a:t>
            </a:r>
            <a:endParaRPr lang="ru-RU" dirty="0"/>
          </a:p>
          <a:p>
            <a:pPr marL="457200" indent="-457200">
              <a:buAutoNum type="arabicPeriod" startAt="4"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482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виконавча</a:t>
            </a:r>
            <a:r>
              <a:rPr lang="ru-RU" dirty="0"/>
              <a:t> рада проводить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засідання</a:t>
            </a:r>
            <a:r>
              <a:rPr lang="ru-RU" dirty="0"/>
              <a:t> </a:t>
            </a:r>
            <a:r>
              <a:rPr lang="ru-RU" dirty="0" err="1"/>
              <a:t>тричі</a:t>
            </a:r>
            <a:r>
              <a:rPr lang="ru-RU" dirty="0"/>
              <a:t> на </a:t>
            </a:r>
            <a:r>
              <a:rPr lang="ru-RU" dirty="0" err="1"/>
              <a:t>рік</a:t>
            </a:r>
            <a:r>
              <a:rPr lang="ru-RU" dirty="0"/>
              <a:t> в </a:t>
            </a:r>
            <a:r>
              <a:rPr lang="ru-RU" dirty="0" err="1"/>
              <a:t>Женеві</a:t>
            </a:r>
            <a:r>
              <a:rPr lang="ru-RU" dirty="0"/>
              <a:t>. Вона </a:t>
            </a:r>
            <a:r>
              <a:rPr lang="ru-RU" dirty="0" err="1"/>
              <a:t>ухвалює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з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 та бюджет,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на </a:t>
            </a:r>
            <a:r>
              <a:rPr lang="ru-RU" dirty="0" err="1"/>
              <a:t>Конференцію</a:t>
            </a:r>
            <a:r>
              <a:rPr lang="ru-RU" dirty="0"/>
              <a:t> для </a:t>
            </a:r>
            <a:r>
              <a:rPr lang="ru-RU" dirty="0" err="1"/>
              <a:t>затвердження</a:t>
            </a:r>
            <a:r>
              <a:rPr lang="ru-RU" dirty="0"/>
              <a:t>. Рада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обирає</a:t>
            </a:r>
            <a:r>
              <a:rPr lang="ru-RU" dirty="0"/>
              <a:t> Генерального директора МБП. Десять </a:t>
            </a:r>
            <a:r>
              <a:rPr lang="ru-RU" dirty="0" err="1"/>
              <a:t>урядових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у </a:t>
            </a:r>
            <a:r>
              <a:rPr lang="ru-RU" dirty="0" err="1"/>
              <a:t>раді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закріплені</a:t>
            </a:r>
            <a:r>
              <a:rPr lang="ru-RU" dirty="0"/>
              <a:t> за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розвиненими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 (</a:t>
            </a:r>
            <a:r>
              <a:rPr lang="ru-RU" dirty="0" err="1"/>
              <a:t>Бразилія</a:t>
            </a:r>
            <a:r>
              <a:rPr lang="ru-RU" dirty="0"/>
              <a:t>, Китай, </a:t>
            </a:r>
            <a:r>
              <a:rPr lang="ru-RU" dirty="0" err="1"/>
              <a:t>Франція</a:t>
            </a:r>
            <a:r>
              <a:rPr lang="ru-RU" dirty="0"/>
              <a:t>, </a:t>
            </a:r>
            <a:r>
              <a:rPr lang="ru-RU" dirty="0" err="1"/>
              <a:t>Німеччина</a:t>
            </a:r>
            <a:r>
              <a:rPr lang="ru-RU" dirty="0"/>
              <a:t>, </a:t>
            </a:r>
            <a:r>
              <a:rPr lang="ru-RU" dirty="0" err="1"/>
              <a:t>Індія</a:t>
            </a:r>
            <a:r>
              <a:rPr lang="ru-RU" dirty="0"/>
              <a:t>, </a:t>
            </a:r>
            <a:r>
              <a:rPr lang="ru-RU" dirty="0" err="1"/>
              <a:t>Італія</a:t>
            </a:r>
            <a:r>
              <a:rPr lang="ru-RU" dirty="0"/>
              <a:t>, </a:t>
            </a:r>
            <a:r>
              <a:rPr lang="ru-RU" dirty="0" err="1"/>
              <a:t>Японія</a:t>
            </a:r>
            <a:r>
              <a:rPr lang="ru-RU" dirty="0"/>
              <a:t>, </a:t>
            </a:r>
            <a:r>
              <a:rPr lang="ru-RU" dirty="0" err="1"/>
              <a:t>Російська</a:t>
            </a:r>
            <a:r>
              <a:rPr lang="ru-RU" dirty="0"/>
              <a:t> </a:t>
            </a:r>
            <a:r>
              <a:rPr lang="ru-RU" dirty="0" err="1"/>
              <a:t>Федерація</a:t>
            </a:r>
            <a:r>
              <a:rPr lang="ru-RU" dirty="0"/>
              <a:t>, </a:t>
            </a:r>
            <a:r>
              <a:rPr lang="ru-RU" dirty="0" err="1"/>
              <a:t>Великобританія</a:t>
            </a:r>
            <a:r>
              <a:rPr lang="ru-RU" dirty="0"/>
              <a:t>, США).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країн-учасниць</a:t>
            </a:r>
            <a:r>
              <a:rPr lang="ru-RU" dirty="0"/>
              <a:t> </a:t>
            </a:r>
            <a:r>
              <a:rPr lang="ru-RU" dirty="0" err="1"/>
              <a:t>обираються</a:t>
            </a:r>
            <a:r>
              <a:rPr lang="ru-RU" dirty="0"/>
              <a:t> до </a:t>
            </a:r>
            <a:r>
              <a:rPr lang="ru-RU" dirty="0" err="1"/>
              <a:t>Адміністративної</a:t>
            </a:r>
            <a:r>
              <a:rPr lang="ru-RU" dirty="0"/>
              <a:t> ради делегатами </a:t>
            </a:r>
            <a:r>
              <a:rPr lang="ru-RU" dirty="0" err="1"/>
              <a:t>урядів</a:t>
            </a:r>
            <a:r>
              <a:rPr lang="ru-RU" dirty="0"/>
              <a:t> на </a:t>
            </a:r>
            <a:r>
              <a:rPr lang="ru-RU" dirty="0" err="1"/>
              <a:t>Конференції</a:t>
            </a:r>
            <a:r>
              <a:rPr lang="ru-RU" dirty="0"/>
              <a:t> на </a:t>
            </a:r>
            <a:r>
              <a:rPr lang="ru-RU" dirty="0" err="1"/>
              <a:t>трирічний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географічного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. </a:t>
            </a:r>
            <a:r>
              <a:rPr lang="ru-RU" dirty="0" err="1"/>
              <a:t>Роботодавці</a:t>
            </a:r>
            <a:r>
              <a:rPr lang="ru-RU" dirty="0"/>
              <a:t> та </a:t>
            </a:r>
            <a:r>
              <a:rPr lang="ru-RU" dirty="0" err="1"/>
              <a:t>працівники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і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обирають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. Члени </a:t>
            </a:r>
            <a:r>
              <a:rPr lang="ru-RU" dirty="0" err="1"/>
              <a:t>Адміністративної</a:t>
            </a:r>
            <a:r>
              <a:rPr lang="ru-RU" dirty="0"/>
              <a:t> ради,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і трудящих, </a:t>
            </a:r>
            <a:r>
              <a:rPr lang="ru-RU" dirty="0" err="1"/>
              <a:t>обираються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делегатами </a:t>
            </a:r>
            <a:r>
              <a:rPr lang="ru-RU" dirty="0" err="1"/>
              <a:t>підприємців</a:t>
            </a:r>
            <a:r>
              <a:rPr lang="ru-RU" dirty="0"/>
              <a:t> і трудящих, </a:t>
            </a:r>
            <a:r>
              <a:rPr lang="ru-RU" dirty="0" err="1"/>
              <a:t>присутніми</a:t>
            </a:r>
            <a:r>
              <a:rPr lang="ru-RU" dirty="0"/>
              <a:t> на </a:t>
            </a:r>
            <a:r>
              <a:rPr lang="ru-RU" dirty="0" err="1"/>
              <a:t>Конференції</a:t>
            </a:r>
            <a:r>
              <a:rPr lang="ru-RU" dirty="0"/>
              <a:t>. Будь-яка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подати в </a:t>
            </a:r>
            <a:r>
              <a:rPr lang="ru-RU" dirty="0" err="1"/>
              <a:t>Міжнародне</a:t>
            </a:r>
            <a:r>
              <a:rPr lang="ru-RU" dirty="0"/>
              <a:t> бюро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скаргу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вважає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 не </a:t>
            </a:r>
            <a:r>
              <a:rPr lang="ru-RU" dirty="0" err="1"/>
              <a:t>виконує</a:t>
            </a:r>
            <a:r>
              <a:rPr lang="ru-RU" dirty="0"/>
              <a:t> ту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рекомендацію</a:t>
            </a:r>
            <a:r>
              <a:rPr lang="ru-RU" dirty="0"/>
              <a:t>. </a:t>
            </a:r>
            <a:r>
              <a:rPr lang="ru-RU" dirty="0" err="1"/>
              <a:t>Адміністративна</a:t>
            </a:r>
            <a:r>
              <a:rPr lang="ru-RU" dirty="0"/>
              <a:t> рада </a:t>
            </a:r>
            <a:r>
              <a:rPr lang="ru-RU" dirty="0" err="1"/>
              <a:t>призначає</a:t>
            </a:r>
            <a:r>
              <a:rPr lang="ru-RU" dirty="0"/>
              <a:t> </a:t>
            </a:r>
            <a:r>
              <a:rPr lang="ru-RU" dirty="0" err="1"/>
              <a:t>трьохсторонню</a:t>
            </a:r>
            <a:r>
              <a:rPr lang="ru-RU" dirty="0"/>
              <a:t> </a:t>
            </a:r>
            <a:r>
              <a:rPr lang="ru-RU" dirty="0" err="1"/>
              <a:t>комісію</a:t>
            </a:r>
            <a:r>
              <a:rPr lang="ru-RU" dirty="0"/>
              <a:t> з </a:t>
            </a:r>
            <a:r>
              <a:rPr lang="ru-RU" dirty="0" err="1"/>
              <a:t>вивчення</a:t>
            </a:r>
            <a:r>
              <a:rPr lang="ru-RU" dirty="0"/>
              <a:t> конкретного </a:t>
            </a:r>
            <a:r>
              <a:rPr lang="ru-RU" dirty="0" err="1"/>
              <a:t>питання</a:t>
            </a:r>
            <a:r>
              <a:rPr lang="ru-RU" dirty="0"/>
              <a:t>, яка, в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доповідь</a:t>
            </a:r>
            <a:r>
              <a:rPr lang="ru-RU" dirty="0"/>
              <a:t>, </a:t>
            </a:r>
            <a:r>
              <a:rPr lang="ru-RU" dirty="0" err="1"/>
              <a:t>висновок</a:t>
            </a:r>
            <a:r>
              <a:rPr lang="ru-RU" dirty="0"/>
              <a:t> і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Адміністративній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.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країною</a:t>
            </a:r>
            <a:r>
              <a:rPr lang="ru-RU" dirty="0"/>
              <a:t> у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, </a:t>
            </a:r>
            <a:r>
              <a:rPr lang="ru-RU" dirty="0" err="1"/>
              <a:t>Адміністративна</a:t>
            </a:r>
            <a:r>
              <a:rPr lang="ru-RU" dirty="0"/>
              <a:t> рада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рекомендувати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вона </a:t>
            </a:r>
            <a:r>
              <a:rPr lang="ru-RU" dirty="0" err="1"/>
              <a:t>вважатиме</a:t>
            </a:r>
            <a:r>
              <a:rPr lang="ru-RU" dirty="0"/>
              <a:t> </a:t>
            </a:r>
            <a:r>
              <a:rPr lang="ru-RU" dirty="0" err="1"/>
              <a:t>доцільними</a:t>
            </a:r>
            <a:r>
              <a:rPr lang="ru-RU" dirty="0"/>
              <a:t>.</a:t>
            </a:r>
          </a:p>
          <a:p>
            <a:r>
              <a:rPr lang="ru-RU" dirty="0" err="1"/>
              <a:t>Міжнародне</a:t>
            </a:r>
            <a:r>
              <a:rPr lang="ru-RU" dirty="0"/>
              <a:t> бюро </a:t>
            </a:r>
            <a:r>
              <a:rPr lang="ru-RU" dirty="0" err="1"/>
              <a:t>праці</a:t>
            </a:r>
            <a:r>
              <a:rPr lang="ru-RU" dirty="0"/>
              <a:t> в </a:t>
            </a:r>
            <a:r>
              <a:rPr lang="ru-RU" dirty="0" err="1"/>
              <a:t>Женеві</a:t>
            </a:r>
            <a:r>
              <a:rPr lang="ru-RU" dirty="0"/>
              <a:t> є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секретаріатом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штаб-квартирою, </a:t>
            </a:r>
            <a:r>
              <a:rPr lang="ru-RU" dirty="0" err="1"/>
              <a:t>дослідницьким</a:t>
            </a:r>
            <a:r>
              <a:rPr lang="ru-RU" dirty="0"/>
              <a:t> центром та </a:t>
            </a:r>
            <a:r>
              <a:rPr lang="ru-RU" dirty="0" err="1"/>
              <a:t>видавництвом</a:t>
            </a:r>
            <a:r>
              <a:rPr lang="ru-RU" dirty="0"/>
              <a:t>, не будучи </a:t>
            </a:r>
            <a:r>
              <a:rPr lang="ru-RU" dirty="0" err="1"/>
              <a:t>суб’єктом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права. </a:t>
            </a:r>
            <a:r>
              <a:rPr lang="ru-RU" dirty="0" err="1"/>
              <a:t>Адміністративно</a:t>
            </a:r>
            <a:r>
              <a:rPr lang="ru-RU" dirty="0"/>
              <a:t>- </a:t>
            </a:r>
            <a:r>
              <a:rPr lang="ru-RU" dirty="0" err="1"/>
              <a:t>управлінські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децентралізовані</a:t>
            </a:r>
            <a:r>
              <a:rPr lang="ru-RU" dirty="0"/>
              <a:t> та </a:t>
            </a:r>
            <a:r>
              <a:rPr lang="ru-RU" dirty="0" err="1"/>
              <a:t>здійснюються</a:t>
            </a:r>
            <a:r>
              <a:rPr lang="ru-RU" dirty="0"/>
              <a:t> </a:t>
            </a:r>
            <a:r>
              <a:rPr lang="ru-RU" dirty="0" err="1"/>
              <a:t>регіональними</a:t>
            </a:r>
            <a:r>
              <a:rPr lang="ru-RU" dirty="0"/>
              <a:t> та </a:t>
            </a:r>
            <a:r>
              <a:rPr lang="ru-RU" dirty="0" err="1"/>
              <a:t>місцевими</a:t>
            </a:r>
            <a:r>
              <a:rPr lang="ru-RU" dirty="0"/>
              <a:t> </a:t>
            </a:r>
            <a:r>
              <a:rPr lang="ru-RU" dirty="0" err="1"/>
              <a:t>відділеннями</a:t>
            </a:r>
            <a:r>
              <a:rPr lang="ru-RU" dirty="0"/>
              <a:t> та бюро. </a:t>
            </a:r>
            <a:r>
              <a:rPr lang="ru-RU" dirty="0" err="1"/>
              <a:t>Очолює</a:t>
            </a:r>
            <a:r>
              <a:rPr lang="ru-RU" dirty="0"/>
              <a:t> </a:t>
            </a:r>
            <a:r>
              <a:rPr lang="ru-RU" dirty="0" err="1"/>
              <a:t>Секретаріат</a:t>
            </a:r>
            <a:r>
              <a:rPr lang="ru-RU" dirty="0"/>
              <a:t> </a:t>
            </a:r>
            <a:r>
              <a:rPr lang="ru-RU" dirty="0" err="1"/>
              <a:t>Генеральний</a:t>
            </a:r>
            <a:r>
              <a:rPr lang="ru-RU" dirty="0"/>
              <a:t> директор МБП,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обирається</a:t>
            </a:r>
            <a:r>
              <a:rPr lang="ru-RU" dirty="0"/>
              <a:t> на </a:t>
            </a:r>
            <a:r>
              <a:rPr lang="ru-RU" dirty="0" err="1"/>
              <a:t>п’ятирічний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з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переобрання</a:t>
            </a:r>
            <a:r>
              <a:rPr lang="ru-RU" dirty="0"/>
              <a:t>. У штаб-</a:t>
            </a:r>
            <a:r>
              <a:rPr lang="ru-RU" dirty="0" err="1"/>
              <a:t>квартирі</a:t>
            </a:r>
            <a:r>
              <a:rPr lang="ru-RU" dirty="0"/>
              <a:t> в </a:t>
            </a:r>
            <a:r>
              <a:rPr lang="ru-RU" dirty="0" err="1"/>
              <a:t>Женеві</a:t>
            </a:r>
            <a:r>
              <a:rPr lang="ru-RU" dirty="0"/>
              <a:t> та 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40 </a:t>
            </a:r>
            <a:r>
              <a:rPr lang="ru-RU" dirty="0" err="1"/>
              <a:t>представництвах</a:t>
            </a:r>
            <a:r>
              <a:rPr lang="ru-RU" dirty="0"/>
              <a:t> у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2500 </a:t>
            </a:r>
            <a:r>
              <a:rPr lang="ru-RU" dirty="0" err="1"/>
              <a:t>спеціалістів</a:t>
            </a:r>
            <a:r>
              <a:rPr lang="ru-RU" dirty="0"/>
              <a:t> та </a:t>
            </a:r>
            <a:r>
              <a:rPr lang="ru-RU" dirty="0" err="1"/>
              <a:t>службовців</a:t>
            </a:r>
            <a:r>
              <a:rPr lang="ru-RU" dirty="0"/>
              <a:t> 110 </a:t>
            </a:r>
            <a:r>
              <a:rPr lang="ru-RU" dirty="0" err="1"/>
              <a:t>національностей</a:t>
            </a:r>
            <a:r>
              <a:rPr lang="ru-RU" dirty="0"/>
              <a:t>. </a:t>
            </a:r>
            <a:r>
              <a:rPr lang="ru-RU" dirty="0" err="1"/>
              <a:t>Генеральний</a:t>
            </a:r>
            <a:r>
              <a:rPr lang="ru-RU" dirty="0"/>
              <a:t> директор </a:t>
            </a:r>
            <a:r>
              <a:rPr lang="ru-RU" dirty="0" err="1"/>
              <a:t>призначається</a:t>
            </a:r>
            <a:r>
              <a:rPr lang="ru-RU" dirty="0"/>
              <a:t> </a:t>
            </a:r>
            <a:r>
              <a:rPr lang="ru-RU" dirty="0" err="1"/>
              <a:t>Адміністративною</a:t>
            </a:r>
            <a:r>
              <a:rPr lang="ru-RU" dirty="0"/>
              <a:t> радою і </a:t>
            </a:r>
            <a:r>
              <a:rPr lang="ru-RU" dirty="0" err="1"/>
              <a:t>несе</a:t>
            </a:r>
            <a:r>
              <a:rPr lang="ru-RU" dirty="0"/>
              <a:t> перед нею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ефективну</a:t>
            </a:r>
            <a:r>
              <a:rPr lang="ru-RU" dirty="0"/>
              <a:t> роботу бюро і за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доручень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рада. </a:t>
            </a:r>
            <a:r>
              <a:rPr lang="ru-RU" dirty="0" err="1"/>
              <a:t>Генеральний</a:t>
            </a:r>
            <a:r>
              <a:rPr lang="ru-RU" dirty="0"/>
              <a:t> директор і </a:t>
            </a:r>
            <a:r>
              <a:rPr lang="ru-RU" dirty="0" err="1"/>
              <a:t>його</a:t>
            </a:r>
            <a:r>
              <a:rPr lang="ru-RU" dirty="0"/>
              <a:t> заступник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присутніми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засіданнях</a:t>
            </a:r>
            <a:r>
              <a:rPr lang="ru-RU" dirty="0"/>
              <a:t> </a:t>
            </a:r>
            <a:r>
              <a:rPr lang="ru-RU" dirty="0" err="1"/>
              <a:t>Адміністративної</a:t>
            </a:r>
            <a:r>
              <a:rPr lang="ru-RU" dirty="0"/>
              <a:t> ради. </a:t>
            </a:r>
            <a:r>
              <a:rPr lang="ru-RU" dirty="0" err="1"/>
              <a:t>Генеральний</a:t>
            </a:r>
            <a:r>
              <a:rPr lang="ru-RU" dirty="0"/>
              <a:t> директор </a:t>
            </a:r>
            <a:r>
              <a:rPr lang="ru-RU" dirty="0" err="1"/>
              <a:t>призначає</a:t>
            </a:r>
            <a:r>
              <a:rPr lang="ru-RU" dirty="0"/>
              <a:t> персонал МБП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(</a:t>
            </a:r>
            <a:r>
              <a:rPr lang="ru-RU" dirty="0" err="1"/>
              <a:t>звичайно</a:t>
            </a:r>
            <a:r>
              <a:rPr lang="ru-RU" dirty="0"/>
              <a:t>,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критерій</a:t>
            </a:r>
            <a:r>
              <a:rPr lang="ru-RU" dirty="0"/>
              <a:t> </a:t>
            </a:r>
            <a:r>
              <a:rPr lang="ru-RU" dirty="0" err="1"/>
              <a:t>поєднується</a:t>
            </a:r>
            <a:r>
              <a:rPr lang="ru-RU" dirty="0"/>
              <a:t> з </a:t>
            </a:r>
            <a:r>
              <a:rPr lang="ru-RU" dirty="0" err="1"/>
              <a:t>критерієм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найефективнішої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095092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794" y="273542"/>
            <a:ext cx="1209620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Найголовніші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кандидатів</a:t>
            </a:r>
            <a:r>
              <a:rPr lang="ru-RU" dirty="0"/>
              <a:t> на посади у МБП – </a:t>
            </a:r>
            <a:r>
              <a:rPr lang="ru-RU" dirty="0" err="1"/>
              <a:t>компетентність</a:t>
            </a:r>
            <a:r>
              <a:rPr lang="ru-RU" dirty="0"/>
              <a:t>, </a:t>
            </a:r>
            <a:r>
              <a:rPr lang="ru-RU" dirty="0" err="1"/>
              <a:t>відданість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і принципам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ділова</a:t>
            </a:r>
            <a:r>
              <a:rPr lang="ru-RU" dirty="0"/>
              <a:t> </a:t>
            </a:r>
            <a:r>
              <a:rPr lang="ru-RU" dirty="0" err="1"/>
              <a:t>зацікавленність</a:t>
            </a:r>
            <a:r>
              <a:rPr lang="ru-RU" dirty="0"/>
              <a:t> у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  <a:r>
              <a:rPr lang="ru-RU" dirty="0" err="1"/>
              <a:t>Обов'язки</a:t>
            </a:r>
            <a:r>
              <a:rPr lang="ru-RU" dirty="0"/>
              <a:t> Генерального директора і персоналу бюро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характер, </a:t>
            </a:r>
            <a:r>
              <a:rPr lang="ru-RU" dirty="0" err="1"/>
              <a:t>тобто</a:t>
            </a:r>
            <a:r>
              <a:rPr lang="ru-RU" dirty="0"/>
              <a:t>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вони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керуватися</a:t>
            </a:r>
            <a:r>
              <a:rPr lang="ru-RU" dirty="0"/>
              <a:t> </a:t>
            </a:r>
            <a:r>
              <a:rPr lang="ru-RU" dirty="0" err="1"/>
              <a:t>інструкціями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побажаннями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уряду і </a:t>
            </a:r>
            <a:r>
              <a:rPr lang="ru-RU" dirty="0" err="1"/>
              <a:t>діють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як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співробітники</a:t>
            </a:r>
            <a:r>
              <a:rPr lang="ru-RU" dirty="0"/>
              <a:t>, </a:t>
            </a:r>
            <a:r>
              <a:rPr lang="ru-RU" dirty="0" err="1"/>
              <a:t>відповідальні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перед МОП </a:t>
            </a:r>
            <a:r>
              <a:rPr lang="ru-RU" dirty="0" err="1"/>
              <a:t>Функції</a:t>
            </a:r>
            <a:r>
              <a:rPr lang="ru-RU" dirty="0"/>
              <a:t> бюро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 і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з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 і становища трудящих, і,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передані</a:t>
            </a:r>
            <a:r>
              <a:rPr lang="ru-RU" dirty="0"/>
              <a:t> на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з метою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конвенцій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обстежень</a:t>
            </a:r>
            <a:r>
              <a:rPr lang="ru-RU" dirty="0"/>
              <a:t> за </a:t>
            </a:r>
            <a:r>
              <a:rPr lang="ru-RU" dirty="0" err="1"/>
              <a:t>дорученням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Адміністративної</a:t>
            </a:r>
            <a:r>
              <a:rPr lang="ru-RU" dirty="0"/>
              <a:t> ради. Бюро </a:t>
            </a:r>
            <a:r>
              <a:rPr lang="ru-RU" dirty="0" err="1"/>
              <a:t>готує</a:t>
            </a:r>
            <a:r>
              <a:rPr lang="ru-RU" dirty="0"/>
              <a:t> </a:t>
            </a:r>
            <a:r>
              <a:rPr lang="ru-RU" dirty="0" err="1"/>
              <a:t>документацію</a:t>
            </a:r>
            <a:r>
              <a:rPr lang="ru-RU" dirty="0"/>
              <a:t> з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порядку денного </a:t>
            </a:r>
            <a:r>
              <a:rPr lang="ru-RU" dirty="0" err="1"/>
              <a:t>сесій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;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урядам у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і правил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;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з </a:t>
            </a:r>
            <a:r>
              <a:rPr lang="ru-RU" dirty="0" err="1"/>
              <a:t>нагляду</a:t>
            </a:r>
            <a:r>
              <a:rPr lang="ru-RU" dirty="0"/>
              <a:t> за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конвенцій</a:t>
            </a:r>
            <a:r>
              <a:rPr lang="ru-RU" dirty="0"/>
              <a:t>; </a:t>
            </a:r>
            <a:r>
              <a:rPr lang="ru-RU" dirty="0" err="1"/>
              <a:t>редагує</a:t>
            </a:r>
            <a:r>
              <a:rPr lang="ru-RU" dirty="0"/>
              <a:t> та </a:t>
            </a:r>
            <a:r>
              <a:rPr lang="ru-RU" dirty="0" err="1"/>
              <a:t>видає</a:t>
            </a:r>
            <a:r>
              <a:rPr lang="ru-RU" dirty="0"/>
              <a:t> </a:t>
            </a:r>
            <a:r>
              <a:rPr lang="ru-RU" dirty="0" err="1"/>
              <a:t>публікації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і </a:t>
            </a:r>
            <a:r>
              <a:rPr lang="ru-RU" dirty="0" err="1"/>
              <a:t>праці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доручення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та </a:t>
            </a:r>
            <a:r>
              <a:rPr lang="ru-RU" dirty="0" err="1"/>
              <a:t>Адміністративної</a:t>
            </a:r>
            <a:r>
              <a:rPr lang="ru-RU" dirty="0"/>
              <a:t> ради. </a:t>
            </a:r>
            <a:r>
              <a:rPr lang="ru-RU" dirty="0" err="1"/>
              <a:t>Міжнародному</a:t>
            </a:r>
            <a:r>
              <a:rPr lang="ru-RU" dirty="0"/>
              <a:t> бюро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Адміністративній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 </a:t>
            </a:r>
            <a:r>
              <a:rPr lang="ru-RU" dirty="0" err="1"/>
              <a:t>допомагають</a:t>
            </a:r>
            <a:r>
              <a:rPr lang="ru-RU" dirty="0"/>
              <a:t> 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трьохсторонні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охоплюють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і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(</a:t>
            </a:r>
            <a:r>
              <a:rPr lang="ru-RU" dirty="0" err="1"/>
              <a:t>галузеві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 з </a:t>
            </a:r>
            <a:r>
              <a:rPr lang="ru-RU" dirty="0" err="1"/>
              <a:t>проблемних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професійне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гігієна</a:t>
            </a:r>
            <a:r>
              <a:rPr lang="ru-RU" dirty="0"/>
              <a:t> і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трудові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робітнича</a:t>
            </a:r>
            <a:r>
              <a:rPr lang="ru-RU" dirty="0"/>
              <a:t> </a:t>
            </a:r>
            <a:r>
              <a:rPr lang="ru-RU" dirty="0" err="1"/>
              <a:t>освіта</a:t>
            </a:r>
            <a:r>
              <a:rPr lang="ru-RU" dirty="0"/>
              <a:t> і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 і </a:t>
            </a:r>
            <a:r>
              <a:rPr lang="ru-RU" dirty="0" err="1"/>
              <a:t>молодих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.</a:t>
            </a:r>
          </a:p>
          <a:p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егідою</a:t>
            </a:r>
            <a:r>
              <a:rPr lang="ru-RU" dirty="0"/>
              <a:t> МОП </a:t>
            </a:r>
            <a:r>
              <a:rPr lang="ru-RU" dirty="0" err="1"/>
              <a:t>функціонує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з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соціально-трудових</a:t>
            </a:r>
            <a:r>
              <a:rPr lang="ru-RU" dirty="0"/>
              <a:t> проблем (Женева).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обговорення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з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урядів</a:t>
            </a:r>
            <a:r>
              <a:rPr lang="ru-RU" dirty="0"/>
              <a:t>, </a:t>
            </a:r>
            <a:r>
              <a:rPr lang="ru-RU" dirty="0" err="1"/>
              <a:t>підприємців</a:t>
            </a:r>
            <a:r>
              <a:rPr lang="ru-RU" dirty="0"/>
              <a:t>, </a:t>
            </a:r>
            <a:r>
              <a:rPr lang="ru-RU" dirty="0" err="1"/>
              <a:t>профспілок</a:t>
            </a:r>
            <a:r>
              <a:rPr lang="ru-RU" dirty="0"/>
              <a:t>, </a:t>
            </a:r>
            <a:r>
              <a:rPr lang="ru-RU" dirty="0" err="1"/>
              <a:t>вчених</a:t>
            </a:r>
            <a:r>
              <a:rPr lang="ru-RU" dirty="0"/>
              <a:t>; проводить </a:t>
            </a:r>
            <a:r>
              <a:rPr lang="ru-RU" dirty="0" err="1"/>
              <a:t>лекції</a:t>
            </a:r>
            <a:r>
              <a:rPr lang="ru-RU" dirty="0"/>
              <a:t> з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в </a:t>
            </a:r>
            <a:r>
              <a:rPr lang="ru-RU" dirty="0" err="1"/>
              <a:t>університетах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; </a:t>
            </a:r>
            <a:r>
              <a:rPr lang="ru-RU" dirty="0" err="1"/>
              <a:t>організовує</a:t>
            </a:r>
            <a:r>
              <a:rPr lang="ru-RU" dirty="0"/>
              <a:t> </a:t>
            </a:r>
            <a:r>
              <a:rPr lang="ru-RU" dirty="0" err="1"/>
              <a:t>курси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процедур МОП</a:t>
            </a:r>
          </a:p>
          <a:p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:</a:t>
            </a:r>
          </a:p>
          <a:p>
            <a:r>
              <a:rPr lang="ru-RU" dirty="0"/>
              <a:t>1.	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. Мета –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на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зайнятості</a:t>
            </a:r>
            <a:r>
              <a:rPr lang="ru-RU" dirty="0"/>
              <a:t>,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/>
              <a:t>2.	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і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 Мета –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на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0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6" y="221456"/>
            <a:ext cx="1190026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3"/>
            </a:pP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/>
              <a:t>злагода</a:t>
            </a:r>
            <a:r>
              <a:rPr lang="ru-RU" dirty="0"/>
              <a:t> і принцип </a:t>
            </a:r>
            <a:r>
              <a:rPr lang="ru-RU" dirty="0" err="1"/>
              <a:t>трьохсторонності</a:t>
            </a:r>
            <a:r>
              <a:rPr lang="ru-RU" dirty="0"/>
              <a:t>. Мета –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напрямків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забезпечать</a:t>
            </a:r>
            <a:r>
              <a:rPr lang="ru-RU" dirty="0"/>
              <a:t> </a:t>
            </a:r>
            <a:r>
              <a:rPr lang="ru-RU" dirty="0" err="1"/>
              <a:t>взаєморозуміння</a:t>
            </a:r>
            <a:r>
              <a:rPr lang="ru-RU" dirty="0"/>
              <a:t> і </a:t>
            </a:r>
            <a:r>
              <a:rPr lang="ru-RU" dirty="0" err="1"/>
              <a:t>співробітництво</a:t>
            </a:r>
            <a:r>
              <a:rPr lang="ru-RU" dirty="0"/>
              <a:t> та </a:t>
            </a:r>
            <a:r>
              <a:rPr lang="ru-RU" dirty="0" err="1"/>
              <a:t>підсилять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для </a:t>
            </a:r>
            <a:r>
              <a:rPr lang="ru-RU" dirty="0" err="1"/>
              <a:t>міцності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</a:p>
          <a:p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структурною </a:t>
            </a:r>
            <a:r>
              <a:rPr lang="ru-RU" dirty="0" err="1"/>
              <a:t>одиницею</a:t>
            </a:r>
            <a:r>
              <a:rPr lang="ru-RU" dirty="0"/>
              <a:t> МОП є </a:t>
            </a:r>
            <a:r>
              <a:rPr lang="ru-RU" dirty="0" err="1"/>
              <a:t>Міжнародний</a:t>
            </a:r>
            <a:r>
              <a:rPr lang="ru-RU" dirty="0"/>
              <a:t> центр з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професійно-технічної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(</a:t>
            </a:r>
            <a:r>
              <a:rPr lang="ru-RU" dirty="0" err="1"/>
              <a:t>Турін</a:t>
            </a:r>
            <a:r>
              <a:rPr lang="ru-RU" dirty="0"/>
              <a:t>, </a:t>
            </a:r>
            <a:r>
              <a:rPr lang="ru-RU" dirty="0" err="1"/>
              <a:t>Італія</a:t>
            </a:r>
            <a:r>
              <a:rPr lang="ru-RU" dirty="0"/>
              <a:t>). </a:t>
            </a:r>
            <a:r>
              <a:rPr lang="ru-RU" dirty="0" err="1"/>
              <a:t>Це</a:t>
            </a:r>
            <a:r>
              <a:rPr lang="ru-RU" dirty="0"/>
              <a:t> великий </a:t>
            </a:r>
            <a:r>
              <a:rPr lang="ru-RU" dirty="0" err="1"/>
              <a:t>навчальний</a:t>
            </a:r>
            <a:r>
              <a:rPr lang="ru-RU" dirty="0"/>
              <a:t> заклад.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програмами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–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, </a:t>
            </a:r>
            <a:r>
              <a:rPr lang="ru-RU" dirty="0" err="1"/>
              <a:t>трудові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працівникам</a:t>
            </a:r>
            <a:r>
              <a:rPr lang="ru-RU" dirty="0"/>
              <a:t>- </a:t>
            </a:r>
            <a:r>
              <a:rPr lang="ru-RU" dirty="0" err="1"/>
              <a:t>жінкам</a:t>
            </a:r>
            <a:r>
              <a:rPr lang="ru-RU" dirty="0"/>
              <a:t>, </a:t>
            </a:r>
            <a:r>
              <a:rPr lang="ru-RU" dirty="0" err="1"/>
              <a:t>охорона</a:t>
            </a:r>
            <a:r>
              <a:rPr lang="ru-RU" dirty="0"/>
              <a:t> і </a:t>
            </a:r>
            <a:r>
              <a:rPr lang="ru-RU" dirty="0" err="1"/>
              <a:t>гігієна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пройшли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50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170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Головними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Центру є:</a:t>
            </a:r>
          </a:p>
          <a:p>
            <a:r>
              <a:rPr lang="ru-RU" dirty="0"/>
              <a:t>•	</a:t>
            </a:r>
            <a:r>
              <a:rPr lang="ru-RU" dirty="0" err="1"/>
              <a:t>координування</a:t>
            </a:r>
            <a:r>
              <a:rPr lang="ru-RU" dirty="0"/>
              <a:t> і </a:t>
            </a:r>
            <a:r>
              <a:rPr lang="ru-RU" dirty="0" err="1"/>
              <a:t>навчання</a:t>
            </a:r>
            <a:r>
              <a:rPr lang="ru-RU" dirty="0"/>
              <a:t> центр для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ООН;</a:t>
            </a:r>
          </a:p>
          <a:p>
            <a:r>
              <a:rPr lang="ru-RU" dirty="0"/>
              <a:t>•	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 МБП;</a:t>
            </a:r>
          </a:p>
          <a:p>
            <a:r>
              <a:rPr lang="ru-RU" dirty="0"/>
              <a:t>•	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.</a:t>
            </a:r>
          </a:p>
          <a:p>
            <a:r>
              <a:rPr lang="ru-RU" dirty="0" smtClean="0"/>
              <a:t>МОП</a:t>
            </a:r>
            <a:r>
              <a:rPr lang="ru-RU" dirty="0"/>
              <a:t>	</a:t>
            </a:r>
            <a:r>
              <a:rPr lang="ru-RU" dirty="0" err="1"/>
              <a:t>тісно</a:t>
            </a:r>
            <a:r>
              <a:rPr lang="ru-RU" dirty="0"/>
              <a:t>	</a:t>
            </a:r>
            <a:r>
              <a:rPr lang="ru-RU" dirty="0" err="1"/>
              <a:t>співпрацює</a:t>
            </a:r>
            <a:r>
              <a:rPr lang="ru-RU" dirty="0"/>
              <a:t>	з	ЮНЕСКО,	ФАО	та	</a:t>
            </a:r>
            <a:r>
              <a:rPr lang="ru-RU" dirty="0" err="1"/>
              <a:t>багатьма</a:t>
            </a:r>
            <a:r>
              <a:rPr lang="ru-RU" dirty="0"/>
              <a:t>	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організаціями</a:t>
            </a:r>
            <a:r>
              <a:rPr lang="ru-RU" dirty="0" smtClean="0"/>
              <a:t> </a:t>
            </a:r>
            <a:r>
              <a:rPr lang="ru-RU" dirty="0"/>
              <a:t>і органами ООН з </a:t>
            </a:r>
            <a:r>
              <a:rPr lang="ru-RU" dirty="0" err="1"/>
              <a:t>дотичних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укладених</a:t>
            </a:r>
            <a:r>
              <a:rPr lang="ru-RU" dirty="0"/>
              <a:t> </a:t>
            </a:r>
            <a:r>
              <a:rPr lang="ru-RU" dirty="0" err="1"/>
              <a:t>угод</a:t>
            </a:r>
            <a:r>
              <a:rPr lang="ru-RU" dirty="0"/>
              <a:t>. Бюджет МОП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 </a:t>
            </a:r>
            <a:r>
              <a:rPr lang="ru-RU" dirty="0" err="1"/>
              <a:t>країн-членів</a:t>
            </a:r>
            <a:r>
              <a:rPr lang="ru-RU" dirty="0"/>
              <a:t>.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затвердження</a:t>
            </a:r>
            <a:r>
              <a:rPr lang="ru-RU" dirty="0"/>
              <a:t>, </a:t>
            </a:r>
            <a:r>
              <a:rPr lang="ru-RU" dirty="0" err="1"/>
              <a:t>розподілу</a:t>
            </a:r>
            <a:r>
              <a:rPr lang="ru-RU" dirty="0"/>
              <a:t> й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 </a:t>
            </a:r>
            <a:r>
              <a:rPr lang="ru-RU" dirty="0" err="1"/>
              <a:t>приймається</a:t>
            </a:r>
            <a:r>
              <a:rPr lang="ru-RU" dirty="0"/>
              <a:t> </a:t>
            </a:r>
            <a:r>
              <a:rPr lang="ru-RU" dirty="0" err="1"/>
              <a:t>Конференцією</a:t>
            </a:r>
            <a:r>
              <a:rPr lang="ru-RU" dirty="0"/>
              <a:t> </a:t>
            </a:r>
            <a:r>
              <a:rPr lang="ru-RU" dirty="0" err="1"/>
              <a:t>більшістю</a:t>
            </a:r>
            <a:r>
              <a:rPr lang="ru-RU" dirty="0"/>
              <a:t> у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третини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, </a:t>
            </a:r>
            <a:r>
              <a:rPr lang="ru-RU" dirty="0" err="1"/>
              <a:t>поданих</a:t>
            </a:r>
            <a:r>
              <a:rPr lang="ru-RU" dirty="0"/>
              <a:t> </a:t>
            </a:r>
            <a:r>
              <a:rPr lang="ru-RU" dirty="0" err="1"/>
              <a:t>присутніми</a:t>
            </a:r>
            <a:r>
              <a:rPr lang="ru-RU" dirty="0"/>
              <a:t> делегатами. </a:t>
            </a:r>
            <a:r>
              <a:rPr lang="ru-RU" dirty="0" err="1"/>
              <a:t>Видатки</a:t>
            </a:r>
            <a:r>
              <a:rPr lang="ru-RU" dirty="0"/>
              <a:t> МОП </a:t>
            </a:r>
            <a:r>
              <a:rPr lang="ru-RU" dirty="0" err="1"/>
              <a:t>несуть</a:t>
            </a:r>
            <a:r>
              <a:rPr lang="ru-RU" dirty="0"/>
              <a:t> члени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чинних</a:t>
            </a:r>
            <a:r>
              <a:rPr lang="ru-RU" dirty="0"/>
              <a:t> </a:t>
            </a:r>
            <a:r>
              <a:rPr lang="ru-RU" dirty="0" err="1"/>
              <a:t>угод</a:t>
            </a:r>
            <a:r>
              <a:rPr lang="ru-RU" dirty="0"/>
              <a:t>. </a:t>
            </a:r>
            <a:r>
              <a:rPr lang="ru-RU" dirty="0" err="1"/>
              <a:t>Попередньо</a:t>
            </a:r>
            <a:r>
              <a:rPr lang="ru-RU" dirty="0"/>
              <a:t> бюджет і угоди про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членами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схвалюються</a:t>
            </a:r>
            <a:r>
              <a:rPr lang="ru-RU" dirty="0"/>
              <a:t> </a:t>
            </a:r>
            <a:r>
              <a:rPr lang="ru-RU" dirty="0" err="1"/>
              <a:t>комітетом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 smtClean="0"/>
              <a:t>урядів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члени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заборгованість</a:t>
            </a:r>
            <a:r>
              <a:rPr lang="ru-RU" dirty="0"/>
              <a:t> за </a:t>
            </a:r>
            <a:r>
              <a:rPr lang="ru-RU" dirty="0" err="1"/>
              <a:t>внесками</a:t>
            </a:r>
            <a:r>
              <a:rPr lang="ru-RU" dirty="0"/>
              <a:t>, не </a:t>
            </a:r>
            <a:r>
              <a:rPr lang="ru-RU" dirty="0" err="1"/>
              <a:t>мають</a:t>
            </a:r>
            <a:r>
              <a:rPr lang="ru-RU" dirty="0"/>
              <a:t> права </a:t>
            </a:r>
            <a:r>
              <a:rPr lang="ru-RU" dirty="0" err="1"/>
              <a:t>голосувати</a:t>
            </a:r>
            <a:r>
              <a:rPr lang="ru-RU" dirty="0"/>
              <a:t> на </a:t>
            </a:r>
            <a:r>
              <a:rPr lang="ru-RU" dirty="0" err="1"/>
              <a:t>Конференції</a:t>
            </a:r>
            <a:r>
              <a:rPr lang="ru-RU" dirty="0"/>
              <a:t>, в </a:t>
            </a:r>
            <a:r>
              <a:rPr lang="ru-RU" dirty="0" err="1"/>
              <a:t>Адміністративній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 та в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комітеті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при </a:t>
            </a:r>
            <a:r>
              <a:rPr lang="ru-RU" dirty="0" err="1"/>
              <a:t>виборах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Адміністративної</a:t>
            </a:r>
            <a:r>
              <a:rPr lang="ru-RU" dirty="0"/>
              <a:t> Ради, </a:t>
            </a:r>
            <a:r>
              <a:rPr lang="ru-RU" dirty="0" err="1"/>
              <a:t>якщо</a:t>
            </a:r>
            <a:r>
              <a:rPr lang="ru-RU" dirty="0"/>
              <a:t> сума </a:t>
            </a:r>
            <a:r>
              <a:rPr lang="ru-RU" dirty="0" err="1"/>
              <a:t>заборгованості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суму </a:t>
            </a:r>
            <a:r>
              <a:rPr lang="ru-RU" dirty="0" err="1"/>
              <a:t>внесків</a:t>
            </a:r>
            <a:r>
              <a:rPr lang="ru-RU" dirty="0"/>
              <a:t> за два </a:t>
            </a:r>
            <a:r>
              <a:rPr lang="ru-RU" dirty="0" err="1"/>
              <a:t>попередні</a:t>
            </a:r>
            <a:r>
              <a:rPr lang="ru-RU" dirty="0"/>
              <a:t> роки.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визначить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несплата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обставинами</a:t>
            </a:r>
            <a:r>
              <a:rPr lang="ru-RU" dirty="0"/>
              <a:t>, </a:t>
            </a:r>
            <a:r>
              <a:rPr lang="ru-RU" dirty="0" err="1"/>
              <a:t>незалежними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члена, </a:t>
            </a:r>
            <a:r>
              <a:rPr lang="ru-RU" dirty="0" err="1"/>
              <a:t>який</a:t>
            </a:r>
            <a:r>
              <a:rPr lang="ru-RU" dirty="0"/>
              <a:t> допустив </a:t>
            </a:r>
            <a:r>
              <a:rPr lang="ru-RU" dirty="0" err="1"/>
              <a:t>заборгованість</a:t>
            </a:r>
            <a:r>
              <a:rPr lang="ru-RU" dirty="0"/>
              <a:t>, вона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дозволити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у </a:t>
            </a:r>
            <a:r>
              <a:rPr lang="ru-RU" dirty="0" err="1"/>
              <a:t>голосуванні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2931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474345"/>
            <a:ext cx="1199170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dirty="0" err="1"/>
              <a:t>Цілі</a:t>
            </a:r>
            <a:r>
              <a:rPr lang="ru-RU" dirty="0"/>
              <a:t> і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endParaRPr lang="ru-RU" dirty="0"/>
          </a:p>
          <a:p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/>
              <a:t>МОП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гуманістичний</a:t>
            </a:r>
            <a:r>
              <a:rPr lang="ru-RU" dirty="0"/>
              <a:t> характер. Вона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всіляку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 в </a:t>
            </a:r>
            <a:r>
              <a:rPr lang="ru-RU" dirty="0" err="1"/>
              <a:t>економіці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при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важливій</a:t>
            </a:r>
            <a:r>
              <a:rPr lang="ru-RU" dirty="0"/>
              <a:t> </a:t>
            </a:r>
            <a:r>
              <a:rPr lang="ru-RU" dirty="0" err="1"/>
              <a:t>умові</a:t>
            </a:r>
            <a:r>
              <a:rPr lang="ru-RU" dirty="0"/>
              <a:t>: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соціально-економічних</a:t>
            </a:r>
            <a:r>
              <a:rPr lang="ru-RU" dirty="0"/>
              <a:t> і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, з одного боку, повинна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розширенню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, але, </a:t>
            </a:r>
            <a:r>
              <a:rPr lang="ru-RU" dirty="0" err="1"/>
              <a:t>одночасно</a:t>
            </a:r>
            <a:r>
              <a:rPr lang="ru-RU" dirty="0"/>
              <a:t>, з другого боку, не повинна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розвиватись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утиску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прав і </a:t>
            </a:r>
            <a:r>
              <a:rPr lang="ru-RU" dirty="0" err="1"/>
              <a:t>інтересів</a:t>
            </a:r>
            <a:r>
              <a:rPr lang="ru-RU" dirty="0"/>
              <a:t>. Свою </a:t>
            </a:r>
            <a:r>
              <a:rPr lang="ru-RU" dirty="0" err="1"/>
              <a:t>головну</a:t>
            </a:r>
            <a:r>
              <a:rPr lang="ru-RU" dirty="0"/>
              <a:t> мету МОП </a:t>
            </a:r>
            <a:r>
              <a:rPr lang="ru-RU" dirty="0" err="1"/>
              <a:t>вбачає</a:t>
            </a:r>
            <a:r>
              <a:rPr lang="ru-RU" dirty="0"/>
              <a:t> в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забезпеченню</a:t>
            </a:r>
            <a:r>
              <a:rPr lang="ru-RU" dirty="0"/>
              <a:t> в </a:t>
            </a:r>
            <a:r>
              <a:rPr lang="ru-RU" dirty="0" err="1"/>
              <a:t>усьому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справедливості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спрямована</a:t>
            </a:r>
            <a:r>
              <a:rPr lang="ru-RU" dirty="0"/>
              <a:t> </a:t>
            </a:r>
            <a:r>
              <a:rPr lang="ru-RU" dirty="0" err="1"/>
              <a:t>національна</a:t>
            </a:r>
            <a:r>
              <a:rPr lang="ru-RU" dirty="0"/>
              <a:t> і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,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розробляються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. Вони </a:t>
            </a:r>
            <a:r>
              <a:rPr lang="ru-RU" dirty="0" err="1"/>
              <a:t>покликані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створенню</a:t>
            </a:r>
            <a:r>
              <a:rPr lang="ru-RU" dirty="0"/>
              <a:t> умов, за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люди,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раси</a:t>
            </a:r>
            <a:r>
              <a:rPr lang="ru-RU" dirty="0"/>
              <a:t>, </a:t>
            </a:r>
            <a:r>
              <a:rPr lang="ru-RU" dirty="0" err="1"/>
              <a:t>віросповідання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статі</a:t>
            </a:r>
            <a:r>
              <a:rPr lang="ru-RU" dirty="0"/>
              <a:t>, могли б </a:t>
            </a:r>
            <a:r>
              <a:rPr lang="ru-RU" dirty="0" err="1"/>
              <a:t>реалізувати</a:t>
            </a:r>
            <a:r>
              <a:rPr lang="ru-RU" dirty="0"/>
              <a:t> право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добробуту</a:t>
            </a:r>
            <a:r>
              <a:rPr lang="ru-RU" dirty="0"/>
              <a:t> і духовного </a:t>
            </a:r>
            <a:r>
              <a:rPr lang="ru-RU" dirty="0" err="1"/>
              <a:t>розвитку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і </a:t>
            </a:r>
            <a:r>
              <a:rPr lang="ru-RU" dirty="0" err="1"/>
              <a:t>гідності</a:t>
            </a:r>
            <a:r>
              <a:rPr lang="ru-RU" dirty="0"/>
              <a:t>,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 та </a:t>
            </a:r>
            <a:r>
              <a:rPr lang="ru-RU" dirty="0" err="1"/>
              <a:t>рівних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керується</a:t>
            </a:r>
            <a:r>
              <a:rPr lang="ru-RU" dirty="0"/>
              <a:t> такими </a:t>
            </a:r>
            <a:r>
              <a:rPr lang="ru-RU" dirty="0" err="1"/>
              <a:t>стратегічними</a:t>
            </a:r>
            <a:r>
              <a:rPr lang="ru-RU" dirty="0"/>
              <a:t> </a:t>
            </a:r>
            <a:r>
              <a:rPr lang="ru-RU" dirty="0" err="1"/>
              <a:t>цілями</a:t>
            </a:r>
            <a:r>
              <a:rPr lang="ru-RU" dirty="0"/>
              <a:t>:</a:t>
            </a:r>
          </a:p>
          <a:p>
            <a:r>
              <a:rPr lang="ru-RU" dirty="0"/>
              <a:t>•	</a:t>
            </a:r>
            <a:r>
              <a:rPr lang="ru-RU" dirty="0" err="1"/>
              <a:t>впровадження</a:t>
            </a:r>
            <a:r>
              <a:rPr lang="ru-RU" dirty="0"/>
              <a:t> в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базових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і прав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більших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для </a:t>
            </a:r>
            <a:r>
              <a:rPr lang="ru-RU" dirty="0" err="1"/>
              <a:t>чоловіків</a:t>
            </a:r>
            <a:r>
              <a:rPr lang="ru-RU" dirty="0"/>
              <a:t> і </a:t>
            </a:r>
            <a:r>
              <a:rPr lang="ru-RU" dirty="0" err="1"/>
              <a:t>жінок</a:t>
            </a:r>
            <a:r>
              <a:rPr lang="ru-RU" dirty="0"/>
              <a:t> в </a:t>
            </a:r>
            <a:r>
              <a:rPr lang="ru-RU" dirty="0" err="1"/>
              <a:t>отриманні</a:t>
            </a:r>
            <a:r>
              <a:rPr lang="ru-RU" dirty="0"/>
              <a:t> </a:t>
            </a:r>
            <a:r>
              <a:rPr lang="ru-RU" dirty="0" err="1"/>
              <a:t>якісної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і </a:t>
            </a:r>
            <a:r>
              <a:rPr lang="ru-RU" dirty="0" err="1"/>
              <a:t>доходів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розширення</a:t>
            </a:r>
            <a:r>
              <a:rPr lang="ru-RU" dirty="0"/>
              <a:t> меж і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трипартизму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:</a:t>
            </a:r>
          </a:p>
          <a:p>
            <a:r>
              <a:rPr lang="ru-RU" dirty="0"/>
              <a:t>•	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і </a:t>
            </a:r>
            <a:r>
              <a:rPr lang="ru-RU" dirty="0" err="1"/>
              <a:t>програм</a:t>
            </a:r>
            <a:r>
              <a:rPr lang="ru-RU" dirty="0"/>
              <a:t> з метою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правам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покращення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 і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норм, </a:t>
            </a:r>
            <a:r>
              <a:rPr lang="ru-RU" dirty="0" err="1"/>
              <a:t>підкріплених</a:t>
            </a:r>
            <a:r>
              <a:rPr lang="ru-RU" dirty="0"/>
              <a:t> </a:t>
            </a:r>
            <a:r>
              <a:rPr lang="ru-RU" dirty="0" err="1"/>
              <a:t>унікальною</a:t>
            </a:r>
            <a:r>
              <a:rPr lang="ru-RU" dirty="0"/>
              <a:t> системою контролю 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дотриманням</a:t>
            </a:r>
            <a:r>
              <a:rPr lang="ru-RU" dirty="0"/>
              <a:t>;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орієнтиром</a:t>
            </a:r>
            <a:r>
              <a:rPr lang="ru-RU" dirty="0"/>
              <a:t> для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у </a:t>
            </a:r>
            <a:r>
              <a:rPr lang="ru-RU" dirty="0" err="1"/>
              <a:t>впровадженні</a:t>
            </a:r>
            <a:r>
              <a:rPr lang="ru-RU" dirty="0"/>
              <a:t> в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впровадження</a:t>
            </a:r>
            <a:r>
              <a:rPr lang="ru-RU" dirty="0"/>
              <a:t> в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обширної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, яка </a:t>
            </a:r>
            <a:r>
              <a:rPr lang="ru-RU" dirty="0" err="1"/>
              <a:t>виробляється</a:t>
            </a:r>
            <a:r>
              <a:rPr lang="ru-RU" dirty="0"/>
              <a:t> і </a:t>
            </a:r>
            <a:r>
              <a:rPr lang="ru-RU" dirty="0" err="1"/>
              <a:t>здійснюється</a:t>
            </a:r>
            <a:r>
              <a:rPr lang="ru-RU" dirty="0"/>
              <a:t> в активному </a:t>
            </a:r>
            <a:r>
              <a:rPr lang="ru-RU" dirty="0" err="1"/>
              <a:t>партнерстві</a:t>
            </a:r>
            <a:r>
              <a:rPr lang="ru-RU" dirty="0"/>
              <a:t> з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країнам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ефективній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і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і </a:t>
            </a:r>
            <a:r>
              <a:rPr lang="ru-RU" dirty="0" err="1"/>
              <a:t>видавнича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в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318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197346"/>
            <a:ext cx="1205701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Декларації</a:t>
            </a:r>
            <a:r>
              <a:rPr lang="ru-RU" dirty="0"/>
              <a:t> про </a:t>
            </a:r>
            <a:r>
              <a:rPr lang="ru-RU" dirty="0" err="1"/>
              <a:t>цілі</a:t>
            </a:r>
            <a:r>
              <a:rPr lang="ru-RU" dirty="0"/>
              <a:t> і </a:t>
            </a:r>
            <a:r>
              <a:rPr lang="ru-RU" dirty="0" err="1"/>
              <a:t>завдання</a:t>
            </a:r>
            <a:r>
              <a:rPr lang="ru-RU" dirty="0"/>
              <a:t> МОП, </a:t>
            </a:r>
            <a:r>
              <a:rPr lang="ru-RU" dirty="0" err="1"/>
              <a:t>прийнятій</a:t>
            </a:r>
            <a:r>
              <a:rPr lang="ru-RU" dirty="0"/>
              <a:t> 26-ю </a:t>
            </a:r>
            <a:r>
              <a:rPr lang="ru-RU" dirty="0" err="1"/>
              <a:t>сесією</a:t>
            </a:r>
            <a:r>
              <a:rPr lang="ru-RU" dirty="0"/>
              <a:t> </a:t>
            </a:r>
            <a:r>
              <a:rPr lang="ru-RU" dirty="0" err="1"/>
              <a:t>Генеральної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МОП (</a:t>
            </a:r>
            <a:r>
              <a:rPr lang="ru-RU" dirty="0" err="1"/>
              <a:t>Філадельфія</a:t>
            </a:r>
            <a:r>
              <a:rPr lang="ru-RU" dirty="0"/>
              <a:t>, 1944 </a:t>
            </a:r>
            <a:r>
              <a:rPr lang="en-US" dirty="0"/>
              <a:t>p.),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підтверджені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: </a:t>
            </a:r>
            <a:r>
              <a:rPr lang="ru-RU" dirty="0" err="1"/>
              <a:t>праця</a:t>
            </a:r>
            <a:r>
              <a:rPr lang="ru-RU" dirty="0"/>
              <a:t> не є товаром; свобода слова і свобода </a:t>
            </a:r>
            <a:r>
              <a:rPr lang="ru-RU" dirty="0" err="1"/>
              <a:t>об’єднання</a:t>
            </a:r>
            <a:r>
              <a:rPr lang="ru-RU" dirty="0"/>
              <a:t> є </a:t>
            </a:r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прогресу</a:t>
            </a:r>
            <a:r>
              <a:rPr lang="ru-RU" dirty="0"/>
              <a:t>; </a:t>
            </a:r>
            <a:r>
              <a:rPr lang="ru-RU" dirty="0" err="1"/>
              <a:t>злиденність</a:t>
            </a:r>
            <a:r>
              <a:rPr lang="ru-RU" dirty="0"/>
              <a:t> у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є </a:t>
            </a:r>
            <a:r>
              <a:rPr lang="ru-RU" dirty="0" err="1"/>
              <a:t>загрозою</a:t>
            </a:r>
            <a:r>
              <a:rPr lang="ru-RU" dirty="0"/>
              <a:t> для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добробуту</a:t>
            </a:r>
            <a:r>
              <a:rPr lang="ru-RU" dirty="0"/>
              <a:t>; </a:t>
            </a:r>
            <a:r>
              <a:rPr lang="ru-RU" dirty="0" err="1"/>
              <a:t>боротьба</a:t>
            </a:r>
            <a:r>
              <a:rPr lang="ru-RU" dirty="0"/>
              <a:t> з нуждою </a:t>
            </a:r>
            <a:r>
              <a:rPr lang="ru-RU" dirty="0" err="1"/>
              <a:t>має</a:t>
            </a:r>
            <a:r>
              <a:rPr lang="ru-RU" dirty="0"/>
              <a:t> вестись з неослабною </a:t>
            </a:r>
            <a:r>
              <a:rPr lang="ru-RU" dirty="0" err="1"/>
              <a:t>енергією</a:t>
            </a:r>
            <a:r>
              <a:rPr lang="ru-RU" dirty="0"/>
              <a:t> в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 і </a:t>
            </a:r>
            <a:r>
              <a:rPr lang="ru-RU" dirty="0" err="1"/>
              <a:t>постійними</a:t>
            </a:r>
            <a:r>
              <a:rPr lang="ru-RU" dirty="0"/>
              <a:t> та </a:t>
            </a:r>
            <a:r>
              <a:rPr lang="ru-RU" dirty="0" err="1"/>
              <a:t>погодженими</a:t>
            </a:r>
            <a:r>
              <a:rPr lang="ru-RU" dirty="0"/>
              <a:t> </a:t>
            </a:r>
            <a:r>
              <a:rPr lang="ru-RU" dirty="0" err="1"/>
              <a:t>зусиллями</a:t>
            </a:r>
            <a:r>
              <a:rPr lang="ru-RU" dirty="0"/>
              <a:t> в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масштабі</a:t>
            </a:r>
            <a:r>
              <a:rPr lang="ru-RU" dirty="0" smtClean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трудящих та </a:t>
            </a:r>
            <a:r>
              <a:rPr lang="ru-RU" dirty="0" err="1"/>
              <a:t>підприємців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права з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урядів</a:t>
            </a:r>
            <a:r>
              <a:rPr lang="ru-RU" dirty="0"/>
              <a:t>,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</a:t>
            </a:r>
            <a:r>
              <a:rPr lang="ru-RU" dirty="0" err="1"/>
              <a:t>об’єднують</a:t>
            </a:r>
            <a:r>
              <a:rPr lang="ru-RU" dirty="0"/>
              <a:t> для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обговорення</a:t>
            </a:r>
            <a:r>
              <a:rPr lang="ru-RU" dirty="0"/>
              <a:t> і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демократичних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з метою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добробуту</a:t>
            </a:r>
            <a:r>
              <a:rPr lang="ru-RU" dirty="0"/>
              <a:t>[4].</a:t>
            </a:r>
          </a:p>
          <a:p>
            <a:r>
              <a:rPr lang="ru-RU" dirty="0"/>
              <a:t>Як </a:t>
            </a:r>
            <a:r>
              <a:rPr lang="ru-RU" dirty="0" err="1"/>
              <a:t>бачимо</a:t>
            </a:r>
            <a:r>
              <a:rPr lang="ru-RU" dirty="0"/>
              <a:t>,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. Тому в </a:t>
            </a:r>
            <a:r>
              <a:rPr lang="ru-RU" dirty="0" err="1"/>
              <a:t>основоположних</a:t>
            </a:r>
            <a:r>
              <a:rPr lang="ru-RU" dirty="0"/>
              <a:t> документах МОП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сформульоване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намагання</a:t>
            </a:r>
            <a:r>
              <a:rPr lang="ru-RU" dirty="0"/>
              <a:t> </a:t>
            </a:r>
            <a:r>
              <a:rPr lang="ru-RU" dirty="0" err="1"/>
              <a:t>співпрацювати</a:t>
            </a:r>
            <a:r>
              <a:rPr lang="ru-RU" dirty="0"/>
              <a:t> з урядами </a:t>
            </a:r>
            <a:r>
              <a:rPr lang="ru-RU" dirty="0" err="1"/>
              <a:t>країн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/>
              <a:t>міжнародними</a:t>
            </a:r>
            <a:r>
              <a:rPr lang="ru-RU" dirty="0"/>
              <a:t> органами,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покладена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охороні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освіті</a:t>
            </a:r>
            <a:r>
              <a:rPr lang="ru-RU" dirty="0"/>
              <a:t>, </a:t>
            </a:r>
            <a:r>
              <a:rPr lang="ru-RU" dirty="0" err="1"/>
              <a:t>добробуту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народЯк</a:t>
            </a:r>
            <a:r>
              <a:rPr lang="ru-RU" dirty="0"/>
              <a:t> </a:t>
            </a:r>
            <a:r>
              <a:rPr lang="ru-RU" dirty="0" err="1"/>
              <a:t>бачимо</a:t>
            </a:r>
            <a:r>
              <a:rPr lang="ru-RU" dirty="0"/>
              <a:t>,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. Тому в </a:t>
            </a:r>
            <a:r>
              <a:rPr lang="ru-RU" dirty="0" err="1"/>
              <a:t>основоположних</a:t>
            </a:r>
            <a:r>
              <a:rPr lang="ru-RU" dirty="0"/>
              <a:t> документах МОП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сформульоване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намагання</a:t>
            </a:r>
            <a:r>
              <a:rPr lang="ru-RU" dirty="0"/>
              <a:t> </a:t>
            </a:r>
            <a:r>
              <a:rPr lang="ru-RU" dirty="0" err="1"/>
              <a:t>співпрацювати</a:t>
            </a:r>
            <a:r>
              <a:rPr lang="ru-RU" dirty="0"/>
              <a:t> з урядами </a:t>
            </a:r>
            <a:r>
              <a:rPr lang="ru-RU" dirty="0" err="1"/>
              <a:t>країн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/>
              <a:t>міжнародними</a:t>
            </a:r>
            <a:r>
              <a:rPr lang="ru-RU" dirty="0"/>
              <a:t> органами,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покладена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охороні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освіті</a:t>
            </a:r>
            <a:r>
              <a:rPr lang="ru-RU" dirty="0"/>
              <a:t>, </a:t>
            </a:r>
            <a:r>
              <a:rPr lang="ru-RU" dirty="0" err="1"/>
              <a:t>добробуту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. </a:t>
            </a:r>
            <a:r>
              <a:rPr lang="ru-RU" b="1" dirty="0" err="1"/>
              <a:t>Головний</a:t>
            </a:r>
            <a:r>
              <a:rPr lang="ru-RU" b="1" dirty="0"/>
              <a:t> </a:t>
            </a:r>
            <a:r>
              <a:rPr lang="ru-RU" b="1" dirty="0" err="1"/>
              <a:t>зміст</a:t>
            </a:r>
            <a:r>
              <a:rPr lang="ru-RU" b="1" dirty="0"/>
              <a:t> </a:t>
            </a:r>
            <a:r>
              <a:rPr lang="ru-RU" b="1" dirty="0" err="1"/>
              <a:t>своєї</a:t>
            </a:r>
            <a:r>
              <a:rPr lang="ru-RU" b="1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таким чином, МОП </a:t>
            </a:r>
            <a:r>
              <a:rPr lang="ru-RU" dirty="0" err="1"/>
              <a:t>вбачає</a:t>
            </a:r>
            <a:r>
              <a:rPr lang="ru-RU" dirty="0"/>
              <a:t> в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прийняттю</a:t>
            </a:r>
            <a:r>
              <a:rPr lang="ru-RU" dirty="0"/>
              <a:t> державами </a:t>
            </a:r>
            <a:r>
              <a:rPr lang="ru-RU" dirty="0" err="1"/>
              <a:t>світу</a:t>
            </a:r>
            <a:r>
              <a:rPr lang="ru-RU" dirty="0"/>
              <a:t> таких </a:t>
            </a:r>
            <a:r>
              <a:rPr lang="ru-RU" dirty="0" err="1"/>
              <a:t>програм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найактуальніших</a:t>
            </a:r>
            <a:r>
              <a:rPr lang="ru-RU" dirty="0"/>
              <a:t> для людей </a:t>
            </a:r>
            <a:r>
              <a:rPr lang="ru-RU" dirty="0" err="1"/>
              <a:t>праці</a:t>
            </a:r>
            <a:r>
              <a:rPr lang="ru-RU" dirty="0"/>
              <a:t> проблем.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робота і </a:t>
            </a:r>
            <a:r>
              <a:rPr lang="ru-RU" dirty="0" err="1"/>
              <a:t>побут</a:t>
            </a:r>
            <a:r>
              <a:rPr lang="ru-RU" dirty="0"/>
              <a:t>, </a:t>
            </a:r>
            <a:r>
              <a:rPr lang="ru-RU" dirty="0" err="1"/>
              <a:t>здоров'я</a:t>
            </a:r>
            <a:r>
              <a:rPr lang="ru-RU" dirty="0"/>
              <a:t> й </a:t>
            </a:r>
            <a:r>
              <a:rPr lang="ru-RU" dirty="0" err="1"/>
              <a:t>освіта</a:t>
            </a:r>
            <a:r>
              <a:rPr lang="ru-RU" dirty="0"/>
              <a:t>, </a:t>
            </a:r>
            <a:r>
              <a:rPr lang="ru-RU" dirty="0" err="1"/>
              <a:t>відпочинок</a:t>
            </a:r>
            <a:r>
              <a:rPr lang="ru-RU" dirty="0"/>
              <a:t>, культура і т.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найбільшою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вирішенню</a:t>
            </a:r>
            <a:r>
              <a:rPr lang="ru-RU" dirty="0"/>
              <a:t> таких </a:t>
            </a:r>
            <a:r>
              <a:rPr lang="ru-RU" dirty="0" err="1"/>
              <a:t>завдань</a:t>
            </a:r>
            <a:r>
              <a:rPr lang="ru-RU" dirty="0"/>
              <a:t>: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зайнятість</a:t>
            </a:r>
            <a:r>
              <a:rPr lang="ru-RU" dirty="0"/>
              <a:t> і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; </a:t>
            </a:r>
            <a:r>
              <a:rPr lang="ru-RU" dirty="0" err="1"/>
              <a:t>зайнятість</a:t>
            </a:r>
            <a:r>
              <a:rPr lang="ru-RU" dirty="0"/>
              <a:t> трудящих на таких роботах, де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, </a:t>
            </a:r>
            <a:r>
              <a:rPr lang="ru-RU" dirty="0" err="1"/>
              <a:t>застосовуючи</a:t>
            </a:r>
            <a:r>
              <a:rPr lang="ru-RU" dirty="0"/>
              <a:t>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свою </a:t>
            </a:r>
            <a:r>
              <a:rPr lang="ru-RU" dirty="0" err="1"/>
              <a:t>майстерність</a:t>
            </a:r>
            <a:r>
              <a:rPr lang="ru-RU" dirty="0"/>
              <a:t> та </a:t>
            </a:r>
            <a:r>
              <a:rPr lang="ru-RU" dirty="0" err="1"/>
              <a:t>навички</a:t>
            </a:r>
            <a:r>
              <a:rPr lang="ru-RU" dirty="0"/>
              <a:t> і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у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добробут</a:t>
            </a:r>
            <a:r>
              <a:rPr lang="ru-RU" dirty="0"/>
              <a:t>; </a:t>
            </a:r>
            <a:r>
              <a:rPr lang="ru-RU" dirty="0" err="1"/>
              <a:t>забезпечення</a:t>
            </a:r>
            <a:r>
              <a:rPr lang="ru-RU" dirty="0"/>
              <a:t>, як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мети,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і </a:t>
            </a:r>
            <a:r>
              <a:rPr lang="ru-RU" dirty="0" err="1"/>
              <a:t>пересування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міграцію</a:t>
            </a:r>
            <a:r>
              <a:rPr lang="ru-RU" dirty="0"/>
              <a:t> з метою </a:t>
            </a:r>
            <a:r>
              <a:rPr lang="ru-RU" dirty="0" err="1"/>
              <a:t>влаштування</a:t>
            </a:r>
            <a:r>
              <a:rPr lang="ru-RU" dirty="0"/>
              <a:t> на роботу і </a:t>
            </a:r>
            <a:r>
              <a:rPr lang="ru-RU" dirty="0" err="1"/>
              <a:t>поселення</a:t>
            </a:r>
            <a:r>
              <a:rPr lang="ru-RU" dirty="0"/>
              <a:t>;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у справедливому </a:t>
            </a:r>
            <a:r>
              <a:rPr lang="ru-RU" dirty="0" err="1"/>
              <a:t>розподілі</a:t>
            </a:r>
            <a:r>
              <a:rPr lang="ru-RU" dirty="0"/>
              <a:t> </a:t>
            </a:r>
            <a:r>
              <a:rPr lang="ru-RU" dirty="0" err="1"/>
              <a:t>здобутків</a:t>
            </a:r>
            <a:r>
              <a:rPr lang="ru-RU" dirty="0"/>
              <a:t> </a:t>
            </a:r>
            <a:r>
              <a:rPr lang="ru-RU" dirty="0" err="1"/>
              <a:t>прогресу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оплати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робочого</a:t>
            </a:r>
            <a:r>
              <a:rPr lang="ru-RU" dirty="0"/>
              <a:t> часу та </a:t>
            </a:r>
            <a:r>
              <a:rPr lang="ru-RU" dirty="0" err="1"/>
              <a:t>інших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дійсне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права на </a:t>
            </a:r>
            <a:r>
              <a:rPr lang="ru-RU" dirty="0" err="1"/>
              <a:t>колективні</a:t>
            </a:r>
            <a:r>
              <a:rPr lang="ru-RU" dirty="0"/>
              <a:t> переговори, </a:t>
            </a:r>
            <a:r>
              <a:rPr lang="ru-RU" dirty="0" err="1"/>
              <a:t>спільні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й трудящих у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співробітництво</a:t>
            </a:r>
            <a:r>
              <a:rPr lang="ru-RU" dirty="0"/>
              <a:t> трудящих і </a:t>
            </a:r>
            <a:r>
              <a:rPr lang="ru-RU" dirty="0" err="1"/>
              <a:t>підприємців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і </a:t>
            </a:r>
            <a:r>
              <a:rPr lang="ru-RU" dirty="0" err="1"/>
              <a:t>економічного</a:t>
            </a:r>
            <a:r>
              <a:rPr lang="ru-RU" dirty="0"/>
              <a:t> характеру;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12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4781"/>
            <a:ext cx="1195251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такого </a:t>
            </a:r>
            <a:r>
              <a:rPr lang="ru-RU" dirty="0" err="1"/>
              <a:t>захисту</a:t>
            </a:r>
            <a:r>
              <a:rPr lang="ru-RU" dirty="0"/>
              <a:t> і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медичне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; </a:t>
            </a:r>
            <a:r>
              <a:rPr lang="ru-RU" dirty="0" err="1"/>
              <a:t>необхідний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здоров'я</a:t>
            </a:r>
            <a:r>
              <a:rPr lang="ru-RU" dirty="0"/>
              <a:t> трудящих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професій</a:t>
            </a:r>
            <a:r>
              <a:rPr lang="ru-RU" dirty="0"/>
              <a:t>;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добробуту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 й </a:t>
            </a:r>
            <a:r>
              <a:rPr lang="ru-RU" dirty="0" err="1"/>
              <a:t>дитини</a:t>
            </a:r>
            <a:r>
              <a:rPr lang="ru-RU" dirty="0"/>
              <a:t>;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необхідного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житла</a:t>
            </a:r>
            <a:r>
              <a:rPr lang="ru-RU" dirty="0"/>
              <a:t>, </a:t>
            </a:r>
            <a:r>
              <a:rPr lang="ru-RU" dirty="0" err="1"/>
              <a:t>можливостей</a:t>
            </a:r>
            <a:r>
              <a:rPr lang="ru-RU" dirty="0"/>
              <a:t> для </a:t>
            </a:r>
            <a:r>
              <a:rPr lang="ru-RU" dirty="0" err="1"/>
              <a:t>відпочинку</a:t>
            </a:r>
            <a:r>
              <a:rPr lang="ru-RU" dirty="0"/>
              <a:t> і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; ·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однакових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й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smtClean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технічну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за такими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напрямами</a:t>
            </a:r>
            <a:r>
              <a:rPr lang="ru-RU" dirty="0"/>
              <a:t>:</a:t>
            </a:r>
          </a:p>
          <a:p>
            <a:r>
              <a:rPr lang="ru-RU" dirty="0"/>
              <a:t>•	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(</a:t>
            </a:r>
            <a:r>
              <a:rPr lang="ru-RU" dirty="0" err="1"/>
              <a:t>соціально-трудовий</a:t>
            </a:r>
            <a:r>
              <a:rPr lang="ru-RU" dirty="0"/>
              <a:t> аспект);</a:t>
            </a:r>
          </a:p>
          <a:p>
            <a:r>
              <a:rPr lang="ru-RU" dirty="0"/>
              <a:t>•	</a:t>
            </a:r>
            <a:r>
              <a:rPr lang="ru-RU" dirty="0" err="1"/>
              <a:t>професійне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і </a:t>
            </a:r>
            <a:r>
              <a:rPr lang="ru-RU" dirty="0" err="1"/>
              <a:t>перепідготовка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працевлаштування</a:t>
            </a:r>
            <a:r>
              <a:rPr lang="ru-RU" dirty="0"/>
              <a:t> і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працею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трудове</a:t>
            </a:r>
            <a:r>
              <a:rPr lang="ru-RU" dirty="0"/>
              <a:t> </a:t>
            </a:r>
            <a:r>
              <a:rPr lang="ru-RU" dirty="0" err="1"/>
              <a:t>законодавство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умови</a:t>
            </a:r>
            <a:r>
              <a:rPr lang="ru-RU" dirty="0"/>
              <a:t> і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виробнича</a:t>
            </a:r>
            <a:r>
              <a:rPr lang="ru-RU" dirty="0"/>
              <a:t> </a:t>
            </a:r>
            <a:r>
              <a:rPr lang="ru-RU" dirty="0" err="1"/>
              <a:t>гігієна</a:t>
            </a:r>
            <a:r>
              <a:rPr lang="ru-RU" dirty="0"/>
              <a:t>;</a:t>
            </a:r>
          </a:p>
          <a:p>
            <a:r>
              <a:rPr lang="ru-RU" dirty="0"/>
              <a:t>•	статистика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кооперативних</a:t>
            </a:r>
            <a:r>
              <a:rPr lang="ru-RU" dirty="0"/>
              <a:t> форм;</a:t>
            </a:r>
          </a:p>
          <a:p>
            <a:r>
              <a:rPr lang="ru-RU" dirty="0"/>
              <a:t>•	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</a:t>
            </a:r>
          </a:p>
          <a:p>
            <a:r>
              <a:rPr lang="ru-RU" dirty="0"/>
              <a:t>	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МОП</a:t>
            </a:r>
          </a:p>
          <a:p>
            <a:r>
              <a:rPr lang="ru-RU" dirty="0"/>
              <a:t>Одним з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напрямків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МОП є </a:t>
            </a:r>
            <a:r>
              <a:rPr lang="ru-RU" dirty="0" err="1"/>
              <a:t>нормотворчість</a:t>
            </a:r>
            <a:r>
              <a:rPr lang="ru-RU" dirty="0"/>
              <a:t>. МОП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та </a:t>
            </a:r>
            <a:r>
              <a:rPr lang="ru-RU" dirty="0" err="1"/>
              <a:t>рекомендації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аспектів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r>
              <a:rPr lang="ru-RU" dirty="0" err="1"/>
              <a:t>Конвенції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Генеральна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більшістю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присутніх</a:t>
            </a:r>
            <a:r>
              <a:rPr lang="ru-RU" dirty="0"/>
              <a:t> </a:t>
            </a:r>
            <a:r>
              <a:rPr lang="ru-RU" dirty="0" err="1"/>
              <a:t>делегатів</a:t>
            </a:r>
            <a:r>
              <a:rPr lang="ru-RU" dirty="0"/>
              <a:t>. </a:t>
            </a:r>
            <a:r>
              <a:rPr lang="ru-RU" dirty="0" err="1"/>
              <a:t>Конвенція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статусу </a:t>
            </a:r>
            <a:r>
              <a:rPr lang="ru-RU" dirty="0" err="1"/>
              <a:t>багатосторонньої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угоди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ратифікації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як </a:t>
            </a:r>
            <a:r>
              <a:rPr lang="ru-RU" dirty="0" err="1"/>
              <a:t>мінімум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державами – членами МОП і з </a:t>
            </a:r>
            <a:r>
              <a:rPr lang="ru-RU" dirty="0" err="1"/>
              <a:t>цього</a:t>
            </a:r>
            <a:r>
              <a:rPr lang="ru-RU" dirty="0"/>
              <a:t> моменту </a:t>
            </a:r>
            <a:r>
              <a:rPr lang="ru-RU" dirty="0" err="1"/>
              <a:t>накладає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як на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ратифікували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, так і на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ратифікували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. Для </a:t>
            </a:r>
            <a:r>
              <a:rPr lang="ru-RU" dirty="0" err="1"/>
              <a:t>окремої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– члена МОП </a:t>
            </a:r>
            <a:r>
              <a:rPr lang="ru-RU" dirty="0" err="1"/>
              <a:t>конвенція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юридично</a:t>
            </a:r>
            <a:r>
              <a:rPr lang="ru-RU" dirty="0"/>
              <a:t> </a:t>
            </a:r>
            <a:r>
              <a:rPr lang="ru-RU" dirty="0" err="1"/>
              <a:t>обов'язковою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ратифікації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вищим</a:t>
            </a:r>
            <a:r>
              <a:rPr lang="ru-RU" dirty="0"/>
              <a:t> органом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(</a:t>
            </a:r>
            <a:r>
              <a:rPr lang="ru-RU" dirty="0" err="1"/>
              <a:t>конвенції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правила </a:t>
            </a:r>
            <a:r>
              <a:rPr lang="ru-RU" dirty="0" err="1"/>
              <a:t>також</a:t>
            </a:r>
            <a:r>
              <a:rPr lang="ru-RU" dirty="0"/>
              <a:t> про порядок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денонсації</a:t>
            </a:r>
            <a:r>
              <a:rPr lang="ru-RU" dirty="0"/>
              <a:t>).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ратифікації</a:t>
            </a:r>
            <a:r>
              <a:rPr lang="ru-RU" dirty="0"/>
              <a:t> </a:t>
            </a:r>
            <a:r>
              <a:rPr lang="ru-RU" dirty="0" err="1"/>
              <a:t>країною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вона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законодавчі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для </a:t>
            </a:r>
            <a:r>
              <a:rPr lang="ru-RU" dirty="0" err="1"/>
              <a:t>їїреалізації</a:t>
            </a:r>
            <a:r>
              <a:rPr lang="ru-RU" dirty="0"/>
              <a:t> і раз на 2-4 роки </a:t>
            </a:r>
            <a:r>
              <a:rPr lang="ru-RU" dirty="0" err="1"/>
              <a:t>готувати</a:t>
            </a:r>
            <a:r>
              <a:rPr lang="ru-RU" dirty="0"/>
              <a:t> </a:t>
            </a:r>
            <a:r>
              <a:rPr lang="ru-RU" dirty="0" err="1"/>
              <a:t>доповіді</a:t>
            </a:r>
            <a:r>
              <a:rPr lang="ru-RU" dirty="0"/>
              <a:t> про </a:t>
            </a:r>
            <a:r>
              <a:rPr lang="ru-RU" dirty="0" err="1"/>
              <a:t>вжиті</a:t>
            </a:r>
            <a:r>
              <a:rPr lang="ru-RU" dirty="0"/>
              <a:t> 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ратифікованої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5139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1" y="208393"/>
            <a:ext cx="1176963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конвенція</a:t>
            </a:r>
            <a:r>
              <a:rPr lang="ru-RU" dirty="0"/>
              <a:t> не </a:t>
            </a:r>
            <a:r>
              <a:rPr lang="ru-RU" dirty="0" err="1"/>
              <a:t>ратифікована</a:t>
            </a:r>
            <a:r>
              <a:rPr lang="ru-RU" dirty="0"/>
              <a:t>, держава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інформувати</a:t>
            </a:r>
            <a:r>
              <a:rPr lang="ru-RU" dirty="0"/>
              <a:t> по </a:t>
            </a:r>
            <a:r>
              <a:rPr lang="ru-RU" dirty="0" err="1"/>
              <a:t>запитах</a:t>
            </a:r>
            <a:r>
              <a:rPr lang="ru-RU" dirty="0"/>
              <a:t> </a:t>
            </a:r>
            <a:r>
              <a:rPr lang="ru-RU" dirty="0" err="1"/>
              <a:t>Адміністративної</a:t>
            </a:r>
            <a:r>
              <a:rPr lang="ru-RU" dirty="0"/>
              <a:t> ради МОП про стан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і практики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про заходи,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</a:t>
            </a:r>
            <a:r>
              <a:rPr lang="ru-RU" dirty="0" err="1"/>
              <a:t>вжити</a:t>
            </a:r>
            <a:r>
              <a:rPr lang="ru-RU" dirty="0"/>
              <a:t> для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пізнішої</a:t>
            </a:r>
            <a:r>
              <a:rPr lang="ru-RU" dirty="0"/>
              <a:t> </a:t>
            </a:r>
            <a:r>
              <a:rPr lang="ru-RU" dirty="0" err="1" smtClean="0"/>
              <a:t>ратифікації</a:t>
            </a:r>
            <a:endParaRPr lang="ru-RU" dirty="0" smtClean="0"/>
          </a:p>
          <a:p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конвенція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ратифікації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10 </a:t>
            </a:r>
            <a:r>
              <a:rPr lang="ru-RU" dirty="0" err="1"/>
              <a:t>років</a:t>
            </a:r>
            <a:r>
              <a:rPr lang="ru-RU" dirty="0"/>
              <a:t>. Будь-яка </a:t>
            </a:r>
            <a:r>
              <a:rPr lang="ru-RU" dirty="0" err="1"/>
              <a:t>країна</a:t>
            </a:r>
            <a:r>
              <a:rPr lang="ru-RU" dirty="0"/>
              <a:t> за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денонсувати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ж </a:t>
            </a:r>
            <a:r>
              <a:rPr lang="ru-RU" dirty="0" err="1"/>
              <a:t>цього</a:t>
            </a:r>
            <a:r>
              <a:rPr lang="ru-RU" dirty="0"/>
              <a:t> не </a:t>
            </a:r>
            <a:r>
              <a:rPr lang="ru-RU" dirty="0" err="1"/>
              <a:t>сталося</a:t>
            </a:r>
            <a:r>
              <a:rPr lang="ru-RU" dirty="0"/>
              <a:t>, то </a:t>
            </a:r>
            <a:r>
              <a:rPr lang="ru-RU" dirty="0" err="1"/>
              <a:t>конвенція</a:t>
            </a:r>
            <a:r>
              <a:rPr lang="ru-RU" dirty="0"/>
              <a:t> </a:t>
            </a:r>
            <a:r>
              <a:rPr lang="ru-RU" dirty="0" err="1"/>
              <a:t>продовжує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</a:t>
            </a:r>
          </a:p>
          <a:p>
            <a:r>
              <a:rPr lang="ru-RU" dirty="0" err="1"/>
              <a:t>Рекомендація</a:t>
            </a:r>
            <a:r>
              <a:rPr lang="ru-RU" dirty="0"/>
              <a:t> не є </a:t>
            </a:r>
            <a:r>
              <a:rPr lang="ru-RU" dirty="0" err="1"/>
              <a:t>міжнародним</a:t>
            </a:r>
            <a:r>
              <a:rPr lang="ru-RU" dirty="0"/>
              <a:t> договором і не повинна бути </a:t>
            </a:r>
            <a:r>
              <a:rPr lang="ru-RU" dirty="0" err="1"/>
              <a:t>ратифікована</a:t>
            </a:r>
            <a:r>
              <a:rPr lang="ru-RU" dirty="0"/>
              <a:t>. </a:t>
            </a:r>
            <a:r>
              <a:rPr lang="ru-RU" dirty="0" err="1"/>
              <a:t>Рекомендація</a:t>
            </a:r>
            <a:r>
              <a:rPr lang="ru-RU" dirty="0"/>
              <a:t> є </a:t>
            </a:r>
            <a:r>
              <a:rPr lang="ru-RU" dirty="0" err="1"/>
              <a:t>побажанням</a:t>
            </a:r>
            <a:r>
              <a:rPr lang="ru-RU" dirty="0"/>
              <a:t>, </a:t>
            </a:r>
            <a:r>
              <a:rPr lang="ru-RU" dirty="0" err="1"/>
              <a:t>пропозицією</a:t>
            </a:r>
            <a:r>
              <a:rPr lang="ru-RU" dirty="0"/>
              <a:t> ввести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в </a:t>
            </a:r>
            <a:r>
              <a:rPr lang="ru-RU" dirty="0" err="1"/>
              <a:t>національне</a:t>
            </a:r>
            <a:r>
              <a:rPr lang="ru-RU" dirty="0"/>
              <a:t> </a:t>
            </a:r>
            <a:r>
              <a:rPr lang="ru-RU" dirty="0" err="1"/>
              <a:t>законодавство</a:t>
            </a:r>
            <a:r>
              <a:rPr lang="ru-RU" dirty="0"/>
              <a:t>. </a:t>
            </a:r>
            <a:r>
              <a:rPr lang="ru-RU" dirty="0" err="1"/>
              <a:t>Рекомендація</a:t>
            </a:r>
            <a:r>
              <a:rPr lang="ru-RU" dirty="0"/>
              <a:t> </a:t>
            </a:r>
            <a:r>
              <a:rPr lang="ru-RU" dirty="0" err="1"/>
              <a:t>доповнює</a:t>
            </a:r>
            <a:r>
              <a:rPr lang="ru-RU" dirty="0"/>
              <a:t>, </a:t>
            </a:r>
            <a:r>
              <a:rPr lang="ru-RU" dirty="0" err="1"/>
              <a:t>уточнює</a:t>
            </a:r>
            <a:r>
              <a:rPr lang="ru-RU" dirty="0"/>
              <a:t> і </a:t>
            </a:r>
            <a:r>
              <a:rPr lang="ru-RU" dirty="0" err="1"/>
              <a:t>деталізує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,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державам при </a:t>
            </a:r>
            <a:r>
              <a:rPr lang="ru-RU" dirty="0" err="1"/>
              <a:t>застосуванні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. </a:t>
            </a:r>
            <a:r>
              <a:rPr lang="ru-RU" dirty="0" err="1"/>
              <a:t>Рекомендація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уряду </a:t>
            </a:r>
            <a:r>
              <a:rPr lang="ru-RU" dirty="0" err="1"/>
              <a:t>держави</a:t>
            </a:r>
            <a:r>
              <a:rPr lang="ru-RU" dirty="0"/>
              <a:t> – члена МОП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шляхом </a:t>
            </a:r>
            <a:r>
              <a:rPr lang="ru-RU" dirty="0" err="1"/>
              <a:t>прийняття</a:t>
            </a:r>
            <a:r>
              <a:rPr lang="ru-RU" dirty="0"/>
              <a:t> закону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нормативно-правового акта </a:t>
            </a:r>
            <a:r>
              <a:rPr lang="ru-RU" dirty="0" err="1"/>
              <a:t>набули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.</a:t>
            </a:r>
          </a:p>
          <a:p>
            <a:r>
              <a:rPr lang="ru-RU" dirty="0"/>
              <a:t>МОП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міжнародно-правові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у таких </a:t>
            </a:r>
            <a:r>
              <a:rPr lang="ru-RU" dirty="0" err="1"/>
              <a:t>напрямках</a:t>
            </a:r>
            <a:r>
              <a:rPr lang="ru-RU" dirty="0"/>
              <a:t>: право на </a:t>
            </a:r>
            <a:r>
              <a:rPr lang="ru-RU" dirty="0" err="1"/>
              <a:t>працю</a:t>
            </a:r>
            <a:r>
              <a:rPr lang="ru-RU" dirty="0"/>
              <a:t>, заборона </a:t>
            </a:r>
            <a:r>
              <a:rPr lang="ru-RU" dirty="0" err="1"/>
              <a:t>примусової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право на </a:t>
            </a:r>
            <a:r>
              <a:rPr lang="ru-RU" dirty="0" err="1"/>
              <a:t>колективні</a:t>
            </a:r>
            <a:r>
              <a:rPr lang="ru-RU" dirty="0"/>
              <a:t> переговори, право на </a:t>
            </a:r>
            <a:r>
              <a:rPr lang="ru-RU" dirty="0" err="1"/>
              <a:t>страйк</a:t>
            </a:r>
            <a:r>
              <a:rPr lang="ru-RU" dirty="0"/>
              <a:t>, </a:t>
            </a:r>
            <a:r>
              <a:rPr lang="ru-RU" dirty="0" err="1"/>
              <a:t>зайнятість</a:t>
            </a:r>
            <a:r>
              <a:rPr lang="ru-RU" dirty="0"/>
              <a:t> і </a:t>
            </a:r>
            <a:r>
              <a:rPr lang="ru-RU" dirty="0" err="1"/>
              <a:t>працевлаштування</a:t>
            </a:r>
            <a:r>
              <a:rPr lang="ru-RU" dirty="0"/>
              <a:t>,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співпраця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і </a:t>
            </a:r>
            <a:r>
              <a:rPr lang="ru-RU" dirty="0" err="1"/>
              <a:t>роботодавців</a:t>
            </a:r>
            <a:r>
              <a:rPr lang="ru-RU" dirty="0"/>
              <a:t>, </a:t>
            </a:r>
            <a:r>
              <a:rPr lang="ru-RU" dirty="0" err="1"/>
              <a:t>мирні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, право </a:t>
            </a:r>
            <a:r>
              <a:rPr lang="ru-RU" dirty="0" err="1"/>
              <a:t>працівників</a:t>
            </a:r>
            <a:r>
              <a:rPr lang="ru-RU" dirty="0"/>
              <a:t> на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Систематизовані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і </a:t>
            </a:r>
            <a:r>
              <a:rPr lang="ru-RU" dirty="0" err="1"/>
              <a:t>Рекомендації</a:t>
            </a:r>
            <a:r>
              <a:rPr lang="ru-RU" dirty="0"/>
              <a:t> МОП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кодекс </a:t>
            </a:r>
            <a:r>
              <a:rPr lang="ru-RU" dirty="0" err="1"/>
              <a:t>праці</a:t>
            </a:r>
            <a:r>
              <a:rPr lang="ru-RU" dirty="0"/>
              <a:t>. З 1919 р. МОП </a:t>
            </a:r>
            <a:r>
              <a:rPr lang="ru-RU" dirty="0" err="1"/>
              <a:t>прийняла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200 </a:t>
            </a:r>
            <a:r>
              <a:rPr lang="ru-RU" dirty="0" err="1"/>
              <a:t>Конвенцій</a:t>
            </a:r>
            <a:r>
              <a:rPr lang="ru-RU" dirty="0"/>
              <a:t> і </a:t>
            </a:r>
            <a:r>
              <a:rPr lang="ru-RU" dirty="0" err="1"/>
              <a:t>Рекомендацій</a:t>
            </a:r>
            <a:r>
              <a:rPr lang="ru-RU" dirty="0"/>
              <a:t> з широкого спектра </a:t>
            </a:r>
            <a:r>
              <a:rPr lang="ru-RU" dirty="0" err="1"/>
              <a:t>питань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– </a:t>
            </a:r>
            <a:r>
              <a:rPr lang="ru-RU" dirty="0" err="1"/>
              <a:t>основні</a:t>
            </a:r>
            <a:r>
              <a:rPr lang="ru-RU" dirty="0"/>
              <a:t> права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зайнятість</a:t>
            </a:r>
            <a:r>
              <a:rPr lang="ru-RU" dirty="0"/>
              <a:t> і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техніка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і </a:t>
            </a:r>
            <a:r>
              <a:rPr lang="ru-RU" dirty="0" err="1"/>
              <a:t>гігієна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r>
              <a:rPr lang="ru-RU" dirty="0"/>
              <a:t>Право на </a:t>
            </a:r>
            <a:r>
              <a:rPr lang="ru-RU" dirty="0" err="1"/>
              <a:t>працю</a:t>
            </a:r>
            <a:r>
              <a:rPr lang="ru-RU" dirty="0"/>
              <a:t> – </a:t>
            </a:r>
            <a:r>
              <a:rPr lang="ru-RU" dirty="0" err="1"/>
              <a:t>одне</a:t>
            </a:r>
            <a:r>
              <a:rPr lang="ru-RU" dirty="0"/>
              <a:t> з </a:t>
            </a:r>
            <a:r>
              <a:rPr lang="ru-RU" dirty="0" err="1"/>
              <a:t>основних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Уперше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право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проголошено</a:t>
            </a:r>
            <a:r>
              <a:rPr lang="ru-RU" dirty="0"/>
              <a:t> у </a:t>
            </a:r>
            <a:r>
              <a:rPr lang="ru-RU" dirty="0" err="1"/>
              <a:t>Загальній</a:t>
            </a:r>
            <a:r>
              <a:rPr lang="ru-RU" dirty="0"/>
              <a:t> </a:t>
            </a:r>
            <a:r>
              <a:rPr lang="ru-RU" dirty="0" err="1"/>
              <a:t>Декларації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в 1948 </a:t>
            </a:r>
            <a:r>
              <a:rPr lang="ru-RU" dirty="0" err="1"/>
              <a:t>році</a:t>
            </a:r>
            <a:r>
              <a:rPr lang="ru-RU" dirty="0"/>
              <a:t>. Ст. 23 </a:t>
            </a:r>
            <a:r>
              <a:rPr lang="ru-RU" dirty="0" err="1"/>
              <a:t>Декларації</a:t>
            </a:r>
            <a:r>
              <a:rPr lang="ru-RU" dirty="0"/>
              <a:t> </a:t>
            </a:r>
            <a:r>
              <a:rPr lang="ru-RU" dirty="0" err="1"/>
              <a:t>проголошує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працю</a:t>
            </a:r>
            <a:r>
              <a:rPr lang="ru-RU" dirty="0"/>
              <a:t>, </a:t>
            </a:r>
            <a:r>
              <a:rPr lang="ru-RU" dirty="0" err="1"/>
              <a:t>вільний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справедливі</a:t>
            </a:r>
            <a:r>
              <a:rPr lang="ru-RU" dirty="0"/>
              <a:t> і </a:t>
            </a:r>
            <a:r>
              <a:rPr lang="ru-RU" dirty="0" err="1"/>
              <a:t>сприятливі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належні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професіональної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,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, </a:t>
            </a:r>
            <a:r>
              <a:rPr lang="ru-RU" dirty="0" err="1"/>
              <a:t>соціальну</a:t>
            </a:r>
            <a:r>
              <a:rPr lang="ru-RU" dirty="0"/>
              <a:t> та </a:t>
            </a:r>
            <a:r>
              <a:rPr lang="ru-RU" dirty="0" err="1"/>
              <a:t>медичну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, </a:t>
            </a:r>
            <a:r>
              <a:rPr lang="ru-RU" dirty="0" err="1"/>
              <a:t>самостійність</a:t>
            </a:r>
            <a:r>
              <a:rPr lang="ru-RU" dirty="0"/>
              <a:t>, </a:t>
            </a:r>
            <a:r>
              <a:rPr lang="ru-RU" dirty="0" err="1"/>
              <a:t>соціальну</a:t>
            </a:r>
            <a:r>
              <a:rPr lang="ru-RU" dirty="0"/>
              <a:t> </a:t>
            </a:r>
            <a:r>
              <a:rPr lang="ru-RU" dirty="0" err="1"/>
              <a:t>інтеграцію</a:t>
            </a:r>
            <a:r>
              <a:rPr lang="ru-RU" dirty="0"/>
              <a:t> та участь 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У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пакті</a:t>
            </a:r>
            <a:r>
              <a:rPr lang="ru-RU" dirty="0"/>
              <a:t> про </a:t>
            </a:r>
            <a:r>
              <a:rPr lang="ru-RU" dirty="0" err="1"/>
              <a:t>економічні</a:t>
            </a:r>
            <a:r>
              <a:rPr lang="ru-RU" dirty="0"/>
              <a:t>, </a:t>
            </a:r>
            <a:r>
              <a:rPr lang="ru-RU" dirty="0" err="1"/>
              <a:t>соціальні</a:t>
            </a:r>
            <a:r>
              <a:rPr lang="ru-RU" dirty="0"/>
              <a:t> й </a:t>
            </a:r>
            <a:r>
              <a:rPr lang="ru-RU" dirty="0" err="1"/>
              <a:t>культурні</a:t>
            </a:r>
            <a:r>
              <a:rPr lang="ru-RU" dirty="0"/>
              <a:t> права </a:t>
            </a:r>
            <a:r>
              <a:rPr lang="ru-RU" dirty="0" err="1"/>
              <a:t>зазначається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право на </a:t>
            </a:r>
            <a:r>
              <a:rPr lang="ru-RU" dirty="0" err="1"/>
              <a:t>працю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право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заробляти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на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працею</a:t>
            </a:r>
            <a:r>
              <a:rPr lang="ru-RU" dirty="0"/>
              <a:t>, яку вона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обирає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яку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погоджується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4246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Міжнародно-правові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про </a:t>
            </a:r>
            <a:r>
              <a:rPr lang="ru-RU" dirty="0" err="1"/>
              <a:t>працю</a:t>
            </a:r>
            <a:r>
              <a:rPr lang="ru-RU" dirty="0"/>
              <a:t> </a:t>
            </a:r>
            <a:r>
              <a:rPr lang="ru-RU" dirty="0" err="1"/>
              <a:t>підкреслюють</a:t>
            </a:r>
            <a:r>
              <a:rPr lang="ru-RU" dirty="0"/>
              <a:t> </a:t>
            </a:r>
            <a:r>
              <a:rPr lang="ru-RU" dirty="0" err="1"/>
              <a:t>неприпустимість</a:t>
            </a:r>
            <a:r>
              <a:rPr lang="ru-RU" dirty="0"/>
              <a:t> </a:t>
            </a:r>
            <a:r>
              <a:rPr lang="ru-RU" dirty="0" err="1"/>
              <a:t>примусової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Європейська</a:t>
            </a:r>
            <a:r>
              <a:rPr lang="ru-RU" dirty="0"/>
              <a:t> </a:t>
            </a:r>
            <a:r>
              <a:rPr lang="ru-RU" dirty="0" err="1"/>
              <a:t>конвенція</a:t>
            </a:r>
            <a:r>
              <a:rPr lang="ru-RU" dirty="0"/>
              <a:t> про права </a:t>
            </a:r>
            <a:r>
              <a:rPr lang="ru-RU" dirty="0" err="1"/>
              <a:t>людини</a:t>
            </a:r>
            <a:r>
              <a:rPr lang="ru-RU" dirty="0"/>
              <a:t> (1959 р.), </a:t>
            </a:r>
            <a:r>
              <a:rPr lang="ru-RU" dirty="0" err="1"/>
              <a:t>Конвенція</a:t>
            </a:r>
            <a:r>
              <a:rPr lang="ru-RU" dirty="0"/>
              <a:t> МОП №29 про </a:t>
            </a:r>
            <a:r>
              <a:rPr lang="ru-RU" dirty="0" err="1"/>
              <a:t>примусову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працю</a:t>
            </a:r>
            <a:r>
              <a:rPr lang="ru-RU" dirty="0"/>
              <a:t> (1930 р.)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примусову</a:t>
            </a:r>
            <a:r>
              <a:rPr lang="ru-RU" dirty="0"/>
              <a:t> </a:t>
            </a:r>
            <a:r>
              <a:rPr lang="ru-RU" dirty="0" err="1"/>
              <a:t>працю</a:t>
            </a:r>
            <a:r>
              <a:rPr lang="ru-RU" dirty="0"/>
              <a:t> як будь-яку роботу </a:t>
            </a:r>
            <a:r>
              <a:rPr lang="ru-RU" dirty="0" err="1"/>
              <a:t>або</a:t>
            </a:r>
            <a:r>
              <a:rPr lang="ru-RU" dirty="0"/>
              <a:t> службу,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вимагається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особи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загрозою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особа не </a:t>
            </a:r>
            <a:r>
              <a:rPr lang="ru-RU" dirty="0" err="1"/>
              <a:t>запропонувала</a:t>
            </a:r>
            <a:r>
              <a:rPr lang="ru-RU" dirty="0"/>
              <a:t> </a:t>
            </a:r>
            <a:r>
              <a:rPr lang="ru-RU" dirty="0" err="1"/>
              <a:t>добровільні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зазначається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є </a:t>
            </a:r>
            <a:r>
              <a:rPr lang="ru-RU" dirty="0" err="1"/>
              <a:t>примусовою</a:t>
            </a:r>
            <a:r>
              <a:rPr lang="ru-RU" dirty="0"/>
              <a:t> </a:t>
            </a:r>
            <a:r>
              <a:rPr lang="ru-RU" dirty="0" err="1"/>
              <a:t>праця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в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надзвичайними</a:t>
            </a:r>
            <a:r>
              <a:rPr lang="ru-RU" dirty="0"/>
              <a:t> (</a:t>
            </a:r>
            <a:r>
              <a:rPr lang="ru-RU" dirty="0" err="1"/>
              <a:t>непереборними</a:t>
            </a:r>
            <a:r>
              <a:rPr lang="ru-RU" dirty="0"/>
              <a:t>) </a:t>
            </a:r>
            <a:r>
              <a:rPr lang="ru-RU" dirty="0" err="1"/>
              <a:t>обставинами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про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військову</a:t>
            </a:r>
            <a:r>
              <a:rPr lang="ru-RU" dirty="0"/>
              <a:t> службу, а </a:t>
            </a:r>
            <a:r>
              <a:rPr lang="ru-RU" dirty="0" err="1"/>
              <a:t>також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виконується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судового </a:t>
            </a:r>
            <a:r>
              <a:rPr lang="ru-RU" dirty="0" err="1"/>
              <a:t>вироку</a:t>
            </a:r>
            <a:r>
              <a:rPr lang="ru-RU" dirty="0"/>
              <a:t>. </a:t>
            </a:r>
            <a:r>
              <a:rPr lang="ru-RU" dirty="0" err="1"/>
              <a:t>Конвенція</a:t>
            </a:r>
            <a:r>
              <a:rPr lang="ru-RU" dirty="0"/>
              <a:t> №105 про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примусової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вказує</a:t>
            </a:r>
            <a:r>
              <a:rPr lang="ru-RU" dirty="0"/>
              <a:t> на </a:t>
            </a:r>
            <a:r>
              <a:rPr lang="ru-RU" dirty="0" err="1"/>
              <a:t>неприпустимість</a:t>
            </a:r>
            <a:r>
              <a:rPr lang="ru-RU" dirty="0"/>
              <a:t> </a:t>
            </a:r>
            <a:r>
              <a:rPr lang="ru-RU" dirty="0" err="1"/>
              <a:t>примусової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як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(</a:t>
            </a:r>
            <a:r>
              <a:rPr lang="ru-RU" dirty="0" err="1"/>
              <a:t>виховання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як </a:t>
            </a:r>
            <a:r>
              <a:rPr lang="ru-RU" dirty="0" err="1"/>
              <a:t>міри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 за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висловлення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(</a:t>
            </a:r>
            <a:r>
              <a:rPr lang="ru-RU" dirty="0" err="1"/>
              <a:t>переконань</a:t>
            </a:r>
            <a:r>
              <a:rPr lang="ru-RU" dirty="0"/>
              <a:t>), </a:t>
            </a:r>
            <a:r>
              <a:rPr lang="ru-RU" dirty="0" err="1"/>
              <a:t>протилежних</a:t>
            </a:r>
            <a:r>
              <a:rPr lang="ru-RU" dirty="0"/>
              <a:t> </a:t>
            </a:r>
            <a:r>
              <a:rPr lang="ru-RU" dirty="0" err="1"/>
              <a:t>встановленій</a:t>
            </a:r>
            <a:r>
              <a:rPr lang="ru-RU" dirty="0"/>
              <a:t> </a:t>
            </a:r>
            <a:r>
              <a:rPr lang="ru-RU" dirty="0" err="1"/>
              <a:t>політичній</a:t>
            </a:r>
            <a:r>
              <a:rPr lang="ru-RU" dirty="0"/>
              <a:t>, </a:t>
            </a:r>
            <a:r>
              <a:rPr lang="ru-RU" dirty="0" err="1"/>
              <a:t>соціальній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економічній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(№29 і №105) </a:t>
            </a:r>
            <a:r>
              <a:rPr lang="ru-RU" dirty="0" err="1"/>
              <a:t>ратифікувала</a:t>
            </a:r>
            <a:r>
              <a:rPr lang="ru-RU" dirty="0"/>
              <a:t> </a:t>
            </a:r>
            <a:r>
              <a:rPr lang="ru-RU" dirty="0" err="1"/>
              <a:t>найбільша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держав (</a:t>
            </a:r>
            <a:r>
              <a:rPr lang="ru-RU" dirty="0" err="1"/>
              <a:t>Конвенцію</a:t>
            </a:r>
            <a:r>
              <a:rPr lang="ru-RU" dirty="0"/>
              <a:t> №29 </a:t>
            </a:r>
            <a:r>
              <a:rPr lang="ru-RU" dirty="0" err="1"/>
              <a:t>ратифікували</a:t>
            </a:r>
            <a:r>
              <a:rPr lang="ru-RU" dirty="0"/>
              <a:t> 143 </a:t>
            </a:r>
            <a:r>
              <a:rPr lang="ru-RU" dirty="0" err="1"/>
              <a:t>держави</a:t>
            </a:r>
            <a:r>
              <a:rPr lang="ru-RU" dirty="0"/>
              <a:t>, а </a:t>
            </a:r>
            <a:r>
              <a:rPr lang="ru-RU" dirty="0" err="1"/>
              <a:t>Конвенцію</a:t>
            </a:r>
            <a:r>
              <a:rPr lang="ru-RU" dirty="0"/>
              <a:t> №105 – 129 держав</a:t>
            </a:r>
            <a:r>
              <a:rPr lang="ru-RU" dirty="0" smtClean="0"/>
              <a:t>).</a:t>
            </a:r>
          </a:p>
          <a:p>
            <a:r>
              <a:rPr lang="ru-RU" dirty="0" err="1"/>
              <a:t>Основний</a:t>
            </a:r>
            <a:r>
              <a:rPr lang="ru-RU" dirty="0"/>
              <a:t> принцип </a:t>
            </a:r>
            <a:r>
              <a:rPr lang="ru-RU" dirty="0" err="1"/>
              <a:t>міжнародно</a:t>
            </a:r>
            <a:r>
              <a:rPr lang="ru-RU" dirty="0"/>
              <a:t>-правового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– </a:t>
            </a:r>
            <a:r>
              <a:rPr lang="ru-RU" dirty="0" err="1"/>
              <a:t>рівність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прав і свобод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Рівність</a:t>
            </a:r>
            <a:r>
              <a:rPr lang="ru-RU" dirty="0"/>
              <a:t> у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виключає</a:t>
            </a:r>
            <a:r>
              <a:rPr lang="ru-RU" dirty="0"/>
              <a:t> </a:t>
            </a:r>
            <a:r>
              <a:rPr lang="ru-RU" dirty="0" err="1"/>
              <a:t>дискримінацію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розуміється</a:t>
            </a:r>
            <a:r>
              <a:rPr lang="ru-RU" dirty="0"/>
              <a:t> будь-яка </a:t>
            </a:r>
            <a:r>
              <a:rPr lang="ru-RU" dirty="0" err="1"/>
              <a:t>відмінність</a:t>
            </a:r>
            <a:r>
              <a:rPr lang="ru-RU" dirty="0"/>
              <a:t>, </a:t>
            </a:r>
            <a:r>
              <a:rPr lang="ru-RU" dirty="0" err="1"/>
              <a:t>недопущення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за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раси</a:t>
            </a:r>
            <a:r>
              <a:rPr lang="ru-RU" dirty="0"/>
              <a:t>, </a:t>
            </a:r>
            <a:r>
              <a:rPr lang="ru-RU" dirty="0" err="1"/>
              <a:t>статі</a:t>
            </a:r>
            <a:r>
              <a:rPr lang="ru-RU" dirty="0"/>
              <a:t>, </a:t>
            </a:r>
            <a:r>
              <a:rPr lang="ru-RU" dirty="0" err="1"/>
              <a:t>релігії</a:t>
            </a:r>
            <a:r>
              <a:rPr lang="ru-RU" dirty="0"/>
              <a:t>, </a:t>
            </a:r>
            <a:r>
              <a:rPr lang="ru-RU" dirty="0" err="1"/>
              <a:t>іноземного</a:t>
            </a:r>
            <a:r>
              <a:rPr lang="ru-RU" dirty="0"/>
              <a:t>,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сімейного</a:t>
            </a:r>
            <a:r>
              <a:rPr lang="ru-RU" dirty="0"/>
              <a:t> стану,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приводять</a:t>
            </a:r>
            <a:r>
              <a:rPr lang="ru-RU" dirty="0"/>
              <a:t> до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і </a:t>
            </a:r>
            <a:r>
              <a:rPr lang="ru-RU" dirty="0" smtClean="0"/>
              <a:t>занять</a:t>
            </a:r>
          </a:p>
          <a:p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напрямом</a:t>
            </a:r>
            <a:r>
              <a:rPr lang="ru-RU" dirty="0"/>
              <a:t> </a:t>
            </a:r>
            <a:r>
              <a:rPr lang="ru-RU" dirty="0" err="1"/>
              <a:t>міжнародно</a:t>
            </a:r>
            <a:r>
              <a:rPr lang="ru-RU" dirty="0"/>
              <a:t>-правового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є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працездатного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 </a:t>
            </a:r>
            <a:r>
              <a:rPr lang="ru-RU" dirty="0" err="1"/>
              <a:t>Головними</a:t>
            </a:r>
            <a:r>
              <a:rPr lang="ru-RU" dirty="0"/>
              <a:t> </a:t>
            </a:r>
            <a:r>
              <a:rPr lang="ru-RU" dirty="0" err="1"/>
              <a:t>завданнями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є:</a:t>
            </a:r>
          </a:p>
          <a:p>
            <a:r>
              <a:rPr lang="ru-RU" dirty="0"/>
              <a:t>•	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функціонуванню</a:t>
            </a:r>
            <a:r>
              <a:rPr lang="ru-RU" dirty="0"/>
              <a:t> ринку </a:t>
            </a:r>
            <a:r>
              <a:rPr lang="ru-RU" dirty="0" err="1"/>
              <a:t>праці</a:t>
            </a:r>
            <a:r>
              <a:rPr lang="ru-RU" dirty="0"/>
              <a:t> шляхом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через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на ринку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на </a:t>
            </a:r>
            <a:r>
              <a:rPr lang="ru-RU" dirty="0" err="1"/>
              <a:t>зайнятість</a:t>
            </a:r>
            <a:r>
              <a:rPr lang="ru-RU" dirty="0"/>
              <a:t> з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довгострокового</a:t>
            </a:r>
            <a:r>
              <a:rPr lang="ru-RU" dirty="0"/>
              <a:t>, </a:t>
            </a:r>
            <a:r>
              <a:rPr lang="ru-RU" dirty="0" err="1"/>
              <a:t>стійкого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вирішення</a:t>
            </a:r>
            <a:r>
              <a:rPr lang="ru-RU" dirty="0"/>
              <a:t> проблем </a:t>
            </a:r>
            <a:r>
              <a:rPr lang="ru-RU" dirty="0" err="1"/>
              <a:t>зайнятості</a:t>
            </a:r>
            <a:r>
              <a:rPr lang="ru-RU" dirty="0"/>
              <a:t>, </a:t>
            </a:r>
            <a:r>
              <a:rPr lang="ru-RU" dirty="0" err="1"/>
              <a:t>доходів</a:t>
            </a:r>
            <a:r>
              <a:rPr lang="ru-RU" dirty="0"/>
              <a:t> і форм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незахищеної</a:t>
            </a:r>
            <a:r>
              <a:rPr lang="ru-RU" dirty="0"/>
              <a:t> і </a:t>
            </a:r>
            <a:r>
              <a:rPr lang="ru-RU" dirty="0" err="1"/>
              <a:t>неорганізованої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через </a:t>
            </a:r>
            <a:r>
              <a:rPr lang="ru-RU" dirty="0" err="1"/>
              <a:t>розумний</a:t>
            </a:r>
            <a:r>
              <a:rPr lang="ru-RU" dirty="0"/>
              <a:t> баланс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захистом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і </a:t>
            </a:r>
            <a:r>
              <a:rPr lang="ru-RU" dirty="0" err="1"/>
              <a:t>розширенням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командно-</a:t>
            </a:r>
            <a:r>
              <a:rPr lang="ru-RU" dirty="0" err="1"/>
              <a:t>адміністративної</a:t>
            </a:r>
            <a:r>
              <a:rPr lang="ru-RU" dirty="0"/>
              <a:t> до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насамперед</a:t>
            </a:r>
            <a:r>
              <a:rPr lang="ru-RU" dirty="0"/>
              <a:t> через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і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форм </a:t>
            </a:r>
            <a:r>
              <a:rPr lang="ru-RU" dirty="0" err="1"/>
              <a:t>зайнятості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вирішення</a:t>
            </a:r>
            <a:r>
              <a:rPr lang="ru-RU" dirty="0"/>
              <a:t> проблем </a:t>
            </a:r>
            <a:r>
              <a:rPr lang="ru-RU" dirty="0" err="1"/>
              <a:t>міграції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серйозні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працевлаштування</a:t>
            </a:r>
            <a:r>
              <a:rPr lang="ru-RU" dirty="0"/>
              <a:t> й </a:t>
            </a:r>
            <a:r>
              <a:rPr lang="ru-RU" dirty="0" err="1"/>
              <a:t>інтеграції</a:t>
            </a:r>
            <a:r>
              <a:rPr lang="ru-RU" dirty="0"/>
              <a:t> </a:t>
            </a:r>
            <a:r>
              <a:rPr lang="ru-RU" dirty="0" err="1"/>
              <a:t>мігрантів</a:t>
            </a:r>
            <a:r>
              <a:rPr lang="ru-RU" dirty="0"/>
              <a:t>, як в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звідки</a:t>
            </a:r>
            <a:r>
              <a:rPr lang="ru-RU" dirty="0"/>
              <a:t> вони </a:t>
            </a:r>
            <a:r>
              <a:rPr lang="ru-RU" dirty="0" err="1"/>
              <a:t>приїхали</a:t>
            </a:r>
            <a:r>
              <a:rPr lang="ru-RU" dirty="0"/>
              <a:t>, так і в тих, у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прибувають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553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43" y="0"/>
            <a:ext cx="1209620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Конвенція</a:t>
            </a:r>
            <a:r>
              <a:rPr lang="ru-RU" dirty="0"/>
              <a:t> №122 про </a:t>
            </a:r>
            <a:r>
              <a:rPr lang="ru-RU" dirty="0" err="1"/>
              <a:t>політику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(1964 р.)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повній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для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задоволення</a:t>
            </a:r>
            <a:r>
              <a:rPr lang="ru-RU" dirty="0"/>
              <a:t> потреб у </a:t>
            </a:r>
            <a:r>
              <a:rPr lang="ru-RU" dirty="0" err="1"/>
              <a:t>робочій</a:t>
            </a:r>
            <a:r>
              <a:rPr lang="ru-RU" dirty="0"/>
              <a:t> </a:t>
            </a:r>
            <a:r>
              <a:rPr lang="ru-RU" dirty="0" err="1"/>
              <a:t>силі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створення</a:t>
            </a:r>
            <a:r>
              <a:rPr lang="ru-RU" dirty="0"/>
              <a:t> умов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готовий</a:t>
            </a:r>
            <a:r>
              <a:rPr lang="ru-RU" dirty="0"/>
              <a:t> </a:t>
            </a:r>
            <a:r>
              <a:rPr lang="ru-RU" dirty="0" err="1"/>
              <a:t>приступити</a:t>
            </a:r>
            <a:r>
              <a:rPr lang="ru-RU" dirty="0"/>
              <a:t> до </a:t>
            </a:r>
            <a:r>
              <a:rPr lang="ru-RU" dirty="0" err="1"/>
              <a:t>роботи</a:t>
            </a:r>
            <a:r>
              <a:rPr lang="ru-RU" dirty="0"/>
              <a:t> і </a:t>
            </a:r>
            <a:r>
              <a:rPr lang="ru-RU" dirty="0" err="1"/>
              <a:t>шукає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, </a:t>
            </a:r>
            <a:r>
              <a:rPr lang="ru-RU" dirty="0" err="1"/>
              <a:t>забезпечити</a:t>
            </a:r>
            <a:r>
              <a:rPr lang="ru-RU" dirty="0"/>
              <a:t> свободу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стабільної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й </a:t>
            </a:r>
            <a:r>
              <a:rPr lang="ru-RU" dirty="0" err="1"/>
              <a:t>недопущення</a:t>
            </a:r>
            <a:r>
              <a:rPr lang="ru-RU" dirty="0"/>
              <a:t> </a:t>
            </a:r>
            <a:r>
              <a:rPr lang="ru-RU" dirty="0" err="1"/>
              <a:t>свавілля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у актах МОП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 з </a:t>
            </a:r>
            <a:r>
              <a:rPr lang="ru-RU" dirty="0" err="1"/>
              <a:t>ініціативи</a:t>
            </a:r>
            <a:r>
              <a:rPr lang="ru-RU" dirty="0"/>
              <a:t> </a:t>
            </a:r>
            <a:r>
              <a:rPr lang="ru-RU" dirty="0" err="1"/>
              <a:t>підприємця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законних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здібностями</a:t>
            </a:r>
            <a:r>
              <a:rPr lang="ru-RU" dirty="0"/>
              <a:t>, </a:t>
            </a:r>
            <a:r>
              <a:rPr lang="ru-RU" dirty="0" err="1"/>
              <a:t>поведінкою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виробничою</a:t>
            </a:r>
            <a:r>
              <a:rPr lang="ru-RU" dirty="0"/>
              <a:t> </a:t>
            </a:r>
            <a:r>
              <a:rPr lang="ru-RU" dirty="0" err="1"/>
              <a:t>необхідністю</a:t>
            </a:r>
            <a:r>
              <a:rPr lang="ru-RU" dirty="0"/>
              <a:t>. Не є </a:t>
            </a:r>
            <a:r>
              <a:rPr lang="ru-RU" dirty="0" err="1"/>
              <a:t>законними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для </a:t>
            </a:r>
            <a:r>
              <a:rPr lang="ru-RU" dirty="0" err="1"/>
              <a:t>звільнення</a:t>
            </a:r>
            <a:r>
              <a:rPr lang="ru-RU" dirty="0"/>
              <a:t>, як членство у </a:t>
            </a:r>
            <a:r>
              <a:rPr lang="ru-RU" dirty="0" err="1"/>
              <a:t>профспілці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скарги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участь у </a:t>
            </a:r>
            <a:r>
              <a:rPr lang="ru-RU" dirty="0" err="1"/>
              <a:t>справі</a:t>
            </a:r>
            <a:r>
              <a:rPr lang="ru-RU" dirty="0"/>
              <a:t>, </a:t>
            </a:r>
            <a:r>
              <a:rPr lang="ru-RU" dirty="0" err="1"/>
              <a:t>порушеній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підприємця</a:t>
            </a:r>
            <a:r>
              <a:rPr lang="ru-RU" dirty="0"/>
              <a:t>, раса, стать, </a:t>
            </a:r>
            <a:r>
              <a:rPr lang="ru-RU" dirty="0" err="1"/>
              <a:t>сімейний</a:t>
            </a:r>
            <a:r>
              <a:rPr lang="ru-RU" dirty="0"/>
              <a:t> стан, </a:t>
            </a:r>
            <a:r>
              <a:rPr lang="ru-RU" dirty="0" err="1"/>
              <a:t>вагітність</a:t>
            </a:r>
            <a:r>
              <a:rPr lang="ru-RU" dirty="0"/>
              <a:t>, </a:t>
            </a:r>
            <a:r>
              <a:rPr lang="ru-RU" dirty="0" err="1"/>
              <a:t>віросповідання</a:t>
            </a:r>
            <a:r>
              <a:rPr lang="ru-RU" dirty="0"/>
              <a:t>, </a:t>
            </a:r>
            <a:r>
              <a:rPr lang="ru-RU" dirty="0" err="1"/>
              <a:t>політичні</a:t>
            </a:r>
            <a:r>
              <a:rPr lang="ru-RU" dirty="0"/>
              <a:t> погляди, </a:t>
            </a:r>
            <a:r>
              <a:rPr lang="ru-RU" dirty="0" err="1"/>
              <a:t>національність</a:t>
            </a:r>
            <a:r>
              <a:rPr lang="ru-RU" dirty="0"/>
              <a:t>, </a:t>
            </a:r>
            <a:r>
              <a:rPr lang="ru-RU" dirty="0" err="1"/>
              <a:t>вік</a:t>
            </a:r>
            <a:r>
              <a:rPr lang="ru-RU" dirty="0" smtClean="0"/>
              <a:t>.</a:t>
            </a:r>
          </a:p>
          <a:p>
            <a:r>
              <a:rPr lang="ru-RU" dirty="0" err="1"/>
              <a:t>Конвенція</a:t>
            </a:r>
            <a:r>
              <a:rPr lang="ru-RU" dirty="0"/>
              <a:t> № 88 (1948 р.) </a:t>
            </a:r>
            <a:r>
              <a:rPr lang="ru-RU" dirty="0" err="1"/>
              <a:t>визначає</a:t>
            </a:r>
            <a:r>
              <a:rPr lang="ru-RU" dirty="0"/>
              <a:t> коло </a:t>
            </a:r>
            <a:r>
              <a:rPr lang="ru-RU" dirty="0" err="1"/>
              <a:t>діяльності</a:t>
            </a:r>
            <a:r>
              <a:rPr lang="ru-RU" dirty="0"/>
              <a:t> служб </a:t>
            </a:r>
            <a:r>
              <a:rPr lang="ru-RU" dirty="0" err="1"/>
              <a:t>зайнятості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в </a:t>
            </a:r>
            <a:r>
              <a:rPr lang="ru-RU" dirty="0" err="1"/>
              <a:t>працевлаштуванні</a:t>
            </a:r>
            <a:r>
              <a:rPr lang="ru-RU" dirty="0"/>
              <a:t>,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/>
              <a:t>,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ринку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еволюції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заходи,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служба повинна </a:t>
            </a:r>
            <a:r>
              <a:rPr lang="ru-RU" dirty="0" err="1"/>
              <a:t>здійснити</a:t>
            </a:r>
            <a:r>
              <a:rPr lang="ru-RU" dirty="0"/>
              <a:t>. </a:t>
            </a:r>
            <a:r>
              <a:rPr lang="ru-RU" dirty="0" err="1"/>
              <a:t>Конвенція</a:t>
            </a:r>
            <a:r>
              <a:rPr lang="ru-RU" dirty="0"/>
              <a:t> №96 про </a:t>
            </a:r>
            <a:r>
              <a:rPr lang="ru-RU" dirty="0" err="1"/>
              <a:t>платні</a:t>
            </a:r>
            <a:r>
              <a:rPr lang="ru-RU" dirty="0"/>
              <a:t> бюро по найму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компетентного органу </a:t>
            </a:r>
            <a:r>
              <a:rPr lang="ru-RU" dirty="0" err="1"/>
              <a:t>влади</a:t>
            </a:r>
            <a:r>
              <a:rPr lang="ru-RU" dirty="0"/>
              <a:t> і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контролю. При </a:t>
            </a:r>
            <a:r>
              <a:rPr lang="ru-RU" dirty="0" err="1"/>
              <a:t>цьому</a:t>
            </a:r>
            <a:r>
              <a:rPr lang="ru-RU" dirty="0"/>
              <a:t> вони не </a:t>
            </a:r>
            <a:r>
              <a:rPr lang="ru-RU" dirty="0" err="1"/>
              <a:t>мають</a:t>
            </a:r>
            <a:r>
              <a:rPr lang="ru-RU" dirty="0"/>
              <a:t> права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платні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перевищують</a:t>
            </a:r>
            <a:r>
              <a:rPr lang="ru-RU" dirty="0"/>
              <a:t> тариф,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установлений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схвалений</a:t>
            </a:r>
            <a:r>
              <a:rPr lang="ru-RU" dirty="0"/>
              <a:t> </a:t>
            </a:r>
            <a:r>
              <a:rPr lang="ru-RU" dirty="0" err="1"/>
              <a:t>контролюючим</a:t>
            </a:r>
            <a:r>
              <a:rPr lang="ru-RU" dirty="0"/>
              <a:t> органом.</a:t>
            </a:r>
          </a:p>
          <a:p>
            <a:r>
              <a:rPr lang="ru-RU" dirty="0" err="1"/>
              <a:t>Конвенція</a:t>
            </a:r>
            <a:r>
              <a:rPr lang="ru-RU" dirty="0"/>
              <a:t> №181 про </a:t>
            </a:r>
            <a:r>
              <a:rPr lang="ru-RU" dirty="0" err="1"/>
              <a:t>приватні</a:t>
            </a:r>
            <a:r>
              <a:rPr lang="ru-RU" dirty="0"/>
              <a:t> агентства </a:t>
            </a:r>
            <a:r>
              <a:rPr lang="ru-RU" dirty="0" err="1"/>
              <a:t>зайнятості</a:t>
            </a:r>
            <a:r>
              <a:rPr lang="ru-RU" dirty="0"/>
              <a:t>, </a:t>
            </a:r>
            <a:r>
              <a:rPr lang="ru-RU" dirty="0" err="1"/>
              <a:t>правовий</a:t>
            </a:r>
            <a:r>
              <a:rPr lang="ru-RU" dirty="0"/>
              <a:t> статус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і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консультацій</a:t>
            </a:r>
            <a:r>
              <a:rPr lang="ru-RU" dirty="0"/>
              <a:t> з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представницькими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і </a:t>
            </a:r>
            <a:r>
              <a:rPr lang="ru-RU" dirty="0" err="1"/>
              <a:t>роботодавців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адекватного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: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колективних</a:t>
            </a:r>
            <a:r>
              <a:rPr lang="ru-RU" dirty="0"/>
              <a:t> </a:t>
            </a:r>
            <a:r>
              <a:rPr lang="ru-RU" dirty="0" err="1"/>
              <a:t>переговорів</a:t>
            </a:r>
            <a:r>
              <a:rPr lang="ru-RU" dirty="0"/>
              <a:t>, </a:t>
            </a:r>
            <a:r>
              <a:rPr lang="ru-RU" dirty="0" err="1"/>
              <a:t>мінімальної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плати, доступу до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і </a:t>
            </a:r>
            <a:r>
              <a:rPr lang="ru-RU" dirty="0" err="1"/>
              <a:t>професіональної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, </a:t>
            </a:r>
            <a:r>
              <a:rPr lang="ru-RU" dirty="0" err="1"/>
              <a:t>безпеки</a:t>
            </a:r>
            <a:r>
              <a:rPr lang="ru-RU" dirty="0"/>
              <a:t> і </a:t>
            </a:r>
            <a:r>
              <a:rPr lang="ru-RU" dirty="0" err="1"/>
              <a:t>гігієни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охорони</a:t>
            </a:r>
            <a:r>
              <a:rPr lang="ru-RU" dirty="0"/>
              <a:t> материнства і т.п.</a:t>
            </a:r>
          </a:p>
          <a:p>
            <a:r>
              <a:rPr lang="ru-RU" dirty="0" err="1"/>
              <a:t>Конвенція</a:t>
            </a:r>
            <a:r>
              <a:rPr lang="ru-RU" dirty="0"/>
              <a:t> №142 (1975 р.) „Про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” </a:t>
            </a:r>
            <a:r>
              <a:rPr lang="ru-RU" dirty="0" err="1"/>
              <a:t>зобов’язує</a:t>
            </a:r>
            <a:r>
              <a:rPr lang="ru-RU" dirty="0"/>
              <a:t> державу-</a:t>
            </a:r>
            <a:r>
              <a:rPr lang="ru-RU" dirty="0" err="1"/>
              <a:t>учасницю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і </a:t>
            </a:r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багатосторонні</a:t>
            </a:r>
            <a:r>
              <a:rPr lang="ru-RU" dirty="0"/>
              <a:t> і </a:t>
            </a:r>
            <a:r>
              <a:rPr lang="ru-RU" dirty="0" err="1"/>
              <a:t>скоординовані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і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орієнтації</a:t>
            </a:r>
            <a:r>
              <a:rPr lang="ru-RU" dirty="0"/>
              <a:t> і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зв’язані</a:t>
            </a:r>
            <a:r>
              <a:rPr lang="ru-RU" dirty="0"/>
              <a:t> з </a:t>
            </a:r>
            <a:r>
              <a:rPr lang="ru-RU" dirty="0" err="1"/>
              <a:t>зайнятістю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через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 smtClean="0"/>
              <a:t>центри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370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Політика</a:t>
            </a:r>
            <a:r>
              <a:rPr lang="ru-RU" dirty="0"/>
              <a:t> і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враховують</a:t>
            </a:r>
            <a:r>
              <a:rPr lang="ru-RU" dirty="0"/>
              <a:t> потреби, </a:t>
            </a:r>
            <a:r>
              <a:rPr lang="ru-RU" dirty="0" err="1"/>
              <a:t>можливості</a:t>
            </a:r>
            <a:r>
              <a:rPr lang="ru-RU" dirty="0"/>
              <a:t> і </a:t>
            </a:r>
            <a:r>
              <a:rPr lang="ru-RU" dirty="0" err="1"/>
              <a:t>проблеми</a:t>
            </a:r>
            <a:r>
              <a:rPr lang="ru-RU" dirty="0"/>
              <a:t> як на </a:t>
            </a:r>
            <a:r>
              <a:rPr lang="ru-RU" dirty="0" err="1"/>
              <a:t>регіональному</a:t>
            </a:r>
            <a:r>
              <a:rPr lang="ru-RU" dirty="0"/>
              <a:t>, так і на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; </a:t>
            </a:r>
            <a:r>
              <a:rPr lang="ru-RU" dirty="0" err="1"/>
              <a:t>стадію</a:t>
            </a:r>
            <a:r>
              <a:rPr lang="ru-RU" dirty="0"/>
              <a:t> і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, </a:t>
            </a:r>
            <a:r>
              <a:rPr lang="ru-RU" dirty="0" err="1"/>
              <a:t>соціального</a:t>
            </a:r>
            <a:r>
              <a:rPr lang="ru-RU" dirty="0"/>
              <a:t> і культурного </a:t>
            </a:r>
            <a:r>
              <a:rPr lang="ru-RU" dirty="0" err="1"/>
              <a:t>розвитку</a:t>
            </a:r>
            <a:r>
              <a:rPr lang="ru-RU" dirty="0"/>
              <a:t>; </a:t>
            </a:r>
            <a:r>
              <a:rPr lang="ru-RU" dirty="0" err="1"/>
              <a:t>взаємозв’язок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і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економічними</a:t>
            </a:r>
            <a:r>
              <a:rPr lang="ru-RU" dirty="0"/>
              <a:t>, </a:t>
            </a:r>
            <a:r>
              <a:rPr lang="ru-RU" dirty="0" err="1"/>
              <a:t>соціальними</a:t>
            </a:r>
            <a:r>
              <a:rPr lang="ru-RU" dirty="0"/>
              <a:t> і </a:t>
            </a:r>
            <a:r>
              <a:rPr lang="ru-RU" dirty="0" err="1"/>
              <a:t>культурними</a:t>
            </a:r>
            <a:r>
              <a:rPr lang="ru-RU" dirty="0"/>
              <a:t> </a:t>
            </a:r>
            <a:r>
              <a:rPr lang="ru-RU" dirty="0" err="1"/>
              <a:t>цілями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окремої</a:t>
            </a:r>
            <a:r>
              <a:rPr lang="ru-RU" dirty="0"/>
              <a:t> особи </a:t>
            </a:r>
            <a:r>
              <a:rPr lang="ru-RU" dirty="0" err="1"/>
              <a:t>усвідомлювати</a:t>
            </a:r>
            <a:r>
              <a:rPr lang="ru-RU" dirty="0"/>
              <a:t>, </a:t>
            </a:r>
            <a:r>
              <a:rPr lang="ru-RU" dirty="0" err="1"/>
              <a:t>індивідуально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колективно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виробниче</a:t>
            </a:r>
            <a:r>
              <a:rPr lang="ru-RU" dirty="0"/>
              <a:t> і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. Вони </a:t>
            </a:r>
            <a:r>
              <a:rPr lang="ru-RU" dirty="0" err="1"/>
              <a:t>стимулюють</a:t>
            </a:r>
            <a:r>
              <a:rPr lang="ru-RU" dirty="0"/>
              <a:t> і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особам,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і без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дискримінації</a:t>
            </a:r>
            <a:r>
              <a:rPr lang="ru-RU" dirty="0"/>
              <a:t>, </a:t>
            </a:r>
            <a:r>
              <a:rPr lang="ru-RU" dirty="0" err="1"/>
              <a:t>розвивати</a:t>
            </a:r>
            <a:r>
              <a:rPr lang="ru-RU" dirty="0"/>
              <a:t> і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до </a:t>
            </a:r>
            <a:r>
              <a:rPr lang="ru-RU" dirty="0" err="1"/>
              <a:t>праці</a:t>
            </a:r>
            <a:r>
              <a:rPr lang="ru-RU" dirty="0"/>
              <a:t> в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 smtClean="0"/>
              <a:t>.</a:t>
            </a:r>
          </a:p>
          <a:p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№158 „Про </a:t>
            </a:r>
            <a:r>
              <a:rPr lang="ru-RU" dirty="0" err="1"/>
              <a:t>розірвання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” </a:t>
            </a:r>
            <a:r>
              <a:rPr lang="ru-RU" dirty="0" err="1"/>
              <a:t>поширюється</a:t>
            </a:r>
            <a:r>
              <a:rPr lang="ru-RU" dirty="0"/>
              <a:t> на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працюючих</a:t>
            </a:r>
            <a:r>
              <a:rPr lang="ru-RU" dirty="0"/>
              <a:t> по найму.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Конвенція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призупинення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перераховано</a:t>
            </a:r>
            <a:r>
              <a:rPr lang="ru-RU" dirty="0"/>
              <a:t> причини, </a:t>
            </a:r>
            <a:r>
              <a:rPr lang="ru-RU" dirty="0" err="1"/>
              <a:t>які</a:t>
            </a:r>
            <a:r>
              <a:rPr lang="ru-RU" dirty="0"/>
              <a:t> не є законною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розірвання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членство у </a:t>
            </a:r>
            <a:r>
              <a:rPr lang="ru-RU" dirty="0" err="1"/>
              <a:t>профспілках</a:t>
            </a:r>
            <a:r>
              <a:rPr lang="ru-RU" dirty="0"/>
              <a:t>, </a:t>
            </a:r>
            <a:r>
              <a:rPr lang="ru-RU" dirty="0" err="1"/>
              <a:t>намір</a:t>
            </a:r>
            <a:r>
              <a:rPr lang="ru-RU" dirty="0"/>
              <a:t> стати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найманих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подача </a:t>
            </a:r>
            <a:r>
              <a:rPr lang="ru-RU" dirty="0" err="1"/>
              <a:t>скарги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участь в </a:t>
            </a:r>
            <a:r>
              <a:rPr lang="ru-RU" dirty="0" err="1"/>
              <a:t>справі</a:t>
            </a:r>
            <a:r>
              <a:rPr lang="ru-RU" dirty="0"/>
              <a:t>, </a:t>
            </a:r>
            <a:r>
              <a:rPr lang="ru-RU" dirty="0" err="1"/>
              <a:t>відкритій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підприємця</a:t>
            </a:r>
            <a:r>
              <a:rPr lang="ru-RU" dirty="0"/>
              <a:t> за </a:t>
            </a:r>
            <a:r>
              <a:rPr lang="ru-RU" dirty="0" err="1"/>
              <a:t>звинуваченням</a:t>
            </a:r>
            <a:r>
              <a:rPr lang="ru-RU" dirty="0"/>
              <a:t> в </a:t>
            </a:r>
            <a:r>
              <a:rPr lang="ru-RU" dirty="0" err="1"/>
              <a:t>порушенні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раса, стать, </a:t>
            </a:r>
            <a:r>
              <a:rPr lang="ru-RU" dirty="0" err="1"/>
              <a:t>сімейне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, </a:t>
            </a:r>
            <a:r>
              <a:rPr lang="ru-RU" dirty="0" err="1"/>
              <a:t>релігійність</a:t>
            </a:r>
            <a:r>
              <a:rPr lang="ru-RU" dirty="0"/>
              <a:t>, </a:t>
            </a:r>
            <a:r>
              <a:rPr lang="ru-RU" dirty="0" err="1"/>
              <a:t>вагітність</a:t>
            </a:r>
            <a:r>
              <a:rPr lang="ru-RU" dirty="0"/>
              <a:t>, </a:t>
            </a:r>
            <a:r>
              <a:rPr lang="ru-RU" dirty="0" err="1"/>
              <a:t>політичні</a:t>
            </a:r>
            <a:r>
              <a:rPr lang="ru-RU" dirty="0"/>
              <a:t> погляди, </a:t>
            </a:r>
            <a:r>
              <a:rPr lang="ru-RU" dirty="0" err="1"/>
              <a:t>національність</a:t>
            </a:r>
            <a:r>
              <a:rPr lang="ru-RU" dirty="0"/>
              <a:t>,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тимчасова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на </a:t>
            </a:r>
            <a:r>
              <a:rPr lang="ru-RU" dirty="0" err="1"/>
              <a:t>роботі</a:t>
            </a:r>
            <a:r>
              <a:rPr lang="ru-RU" dirty="0"/>
              <a:t> в </a:t>
            </a:r>
            <a:r>
              <a:rPr lang="ru-RU" dirty="0" err="1"/>
              <a:t>зв’язку</a:t>
            </a:r>
            <a:r>
              <a:rPr lang="ru-RU" dirty="0"/>
              <a:t> з хворобою, </a:t>
            </a:r>
            <a:r>
              <a:rPr lang="ru-RU" dirty="0" err="1"/>
              <a:t>або</a:t>
            </a:r>
            <a:r>
              <a:rPr lang="ru-RU" dirty="0"/>
              <a:t> травмою.</a:t>
            </a:r>
          </a:p>
          <a:p>
            <a:r>
              <a:rPr lang="ru-RU" dirty="0" err="1"/>
              <a:t>Конвенція</a:t>
            </a:r>
            <a:r>
              <a:rPr lang="ru-RU" dirty="0"/>
              <a:t> №159 (1983 р.) „Про </a:t>
            </a:r>
            <a:r>
              <a:rPr lang="ru-RU" dirty="0" err="1"/>
              <a:t>професійну</a:t>
            </a:r>
            <a:r>
              <a:rPr lang="ru-RU" dirty="0"/>
              <a:t> </a:t>
            </a:r>
            <a:r>
              <a:rPr lang="ru-RU" dirty="0" err="1"/>
              <a:t>реабілітацію</a:t>
            </a:r>
            <a:r>
              <a:rPr lang="ru-RU" dirty="0"/>
              <a:t> і </a:t>
            </a:r>
            <a:r>
              <a:rPr lang="ru-RU" dirty="0" err="1"/>
              <a:t>зайнятість</a:t>
            </a:r>
            <a:r>
              <a:rPr lang="ru-RU" dirty="0"/>
              <a:t> </a:t>
            </a:r>
            <a:r>
              <a:rPr lang="ru-RU" dirty="0" err="1"/>
              <a:t>інвалідів</a:t>
            </a:r>
            <a:r>
              <a:rPr lang="ru-RU" dirty="0"/>
              <a:t>” </a:t>
            </a:r>
            <a:r>
              <a:rPr lang="ru-RU" dirty="0" err="1"/>
              <a:t>констатує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та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та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інвалідів</a:t>
            </a:r>
            <a:r>
              <a:rPr lang="ru-RU" dirty="0"/>
              <a:t>. </a:t>
            </a:r>
            <a:r>
              <a:rPr lang="ru-RU" dirty="0" err="1"/>
              <a:t>Вказана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спрямована</a:t>
            </a:r>
            <a:r>
              <a:rPr lang="ru-RU" dirty="0"/>
              <a:t> на те,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</a:t>
            </a:r>
            <a:r>
              <a:rPr lang="ru-RU" dirty="0" err="1"/>
              <a:t>поширювались</a:t>
            </a:r>
            <a:r>
              <a:rPr lang="ru-RU" dirty="0"/>
              <a:t> на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інвалідів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можливостям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інвалідів</a:t>
            </a:r>
            <a:r>
              <a:rPr lang="ru-RU" dirty="0"/>
              <a:t>.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консультацій</a:t>
            </a:r>
            <a:r>
              <a:rPr lang="ru-RU" dirty="0"/>
              <a:t> з </a:t>
            </a:r>
            <a:r>
              <a:rPr lang="ru-RU" dirty="0" err="1"/>
              <a:t>представницькими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і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вказаної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і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для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співробітництву</a:t>
            </a:r>
            <a:r>
              <a:rPr lang="ru-RU" dirty="0"/>
              <a:t> і </a:t>
            </a:r>
            <a:r>
              <a:rPr lang="ru-RU" dirty="0" err="1"/>
              <a:t>координації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і </a:t>
            </a:r>
            <a:r>
              <a:rPr lang="ru-RU" dirty="0" err="1"/>
              <a:t>приватних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професійною</a:t>
            </a:r>
            <a:r>
              <a:rPr lang="ru-RU" dirty="0"/>
              <a:t> </a:t>
            </a:r>
            <a:r>
              <a:rPr lang="ru-RU" dirty="0" err="1"/>
              <a:t>реабілітацією</a:t>
            </a:r>
            <a:r>
              <a:rPr lang="ru-RU" dirty="0"/>
              <a:t>.</a:t>
            </a:r>
          </a:p>
          <a:p>
            <a:r>
              <a:rPr lang="ru-RU" dirty="0"/>
              <a:t>Ряд </a:t>
            </a:r>
            <a:r>
              <a:rPr lang="ru-RU" dirty="0" err="1"/>
              <a:t>конвенцій</a:t>
            </a:r>
            <a:r>
              <a:rPr lang="ru-RU" dirty="0"/>
              <a:t> </a:t>
            </a:r>
            <a:r>
              <a:rPr lang="ru-RU" dirty="0" err="1"/>
              <a:t>присвячених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прав у </a:t>
            </a:r>
            <a:r>
              <a:rPr lang="ru-RU" dirty="0" err="1"/>
              <a:t>галузі</a:t>
            </a:r>
            <a:r>
              <a:rPr lang="ru-RU" dirty="0"/>
              <a:t> умов </a:t>
            </a:r>
            <a:r>
              <a:rPr lang="ru-RU" dirty="0" smtClean="0"/>
              <a:t>і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/>
              <a:t>праці</a:t>
            </a:r>
            <a:r>
              <a:rPr lang="ru-RU" dirty="0"/>
              <a:t>. Так, </a:t>
            </a:r>
            <a:r>
              <a:rPr lang="ru-RU" dirty="0" err="1"/>
              <a:t>Конвенція</a:t>
            </a:r>
            <a:r>
              <a:rPr lang="ru-RU" dirty="0"/>
              <a:t> №1(1919 р.) </a:t>
            </a:r>
            <a:r>
              <a:rPr lang="ru-RU" dirty="0" err="1"/>
              <a:t>визначала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</a:t>
            </a:r>
            <a:r>
              <a:rPr lang="ru-RU" dirty="0" err="1"/>
              <a:t>вісім</a:t>
            </a:r>
            <a:r>
              <a:rPr lang="ru-RU" dirty="0"/>
              <a:t> годин в день і сорок </a:t>
            </a:r>
            <a:r>
              <a:rPr lang="ru-RU" dirty="0" err="1"/>
              <a:t>вісім</a:t>
            </a:r>
            <a:r>
              <a:rPr lang="ru-RU" dirty="0"/>
              <a:t> в </a:t>
            </a:r>
            <a:r>
              <a:rPr lang="ru-RU" dirty="0" err="1"/>
              <a:t>тиждень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в 1935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Конвенція</a:t>
            </a:r>
            <a:r>
              <a:rPr lang="ru-RU" dirty="0"/>
              <a:t> №47 </a:t>
            </a:r>
            <a:r>
              <a:rPr lang="ru-RU" dirty="0" err="1"/>
              <a:t>прийняла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до 40 годин у </a:t>
            </a:r>
            <a:r>
              <a:rPr lang="ru-RU" dirty="0" err="1"/>
              <a:t>тиждень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40-годинного </a:t>
            </a:r>
            <a:r>
              <a:rPr lang="ru-RU" dirty="0" err="1"/>
              <a:t>робочого</a:t>
            </a:r>
            <a:r>
              <a:rPr lang="ru-RU" dirty="0"/>
              <a:t> </a:t>
            </a:r>
            <a:r>
              <a:rPr lang="ru-RU" dirty="0" err="1"/>
              <a:t>тижня</a:t>
            </a:r>
            <a:r>
              <a:rPr lang="ru-RU" dirty="0"/>
              <a:t> не </a:t>
            </a:r>
            <a:r>
              <a:rPr lang="ru-RU" dirty="0" err="1"/>
              <a:t>тягне</a:t>
            </a:r>
            <a:r>
              <a:rPr lang="ru-RU" dirty="0"/>
              <a:t> за </a:t>
            </a:r>
            <a:r>
              <a:rPr lang="ru-RU" dirty="0" err="1"/>
              <a:t>ніякого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плати. </a:t>
            </a:r>
            <a:r>
              <a:rPr lang="ru-RU" dirty="0" err="1"/>
              <a:t>Години</a:t>
            </a:r>
            <a:r>
              <a:rPr lang="ru-RU" dirty="0"/>
              <a:t>, </a:t>
            </a:r>
            <a:r>
              <a:rPr lang="ru-RU" dirty="0" err="1"/>
              <a:t>відпрацьовані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нормальну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9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endParaRPr lang="ru-RU" dirty="0"/>
          </a:p>
          <a:p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трудового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постала</a:t>
            </a:r>
            <a:r>
              <a:rPr lang="ru-RU" dirty="0"/>
              <a:t> на початку </a:t>
            </a:r>
            <a:r>
              <a:rPr lang="en-US" dirty="0"/>
              <a:t>XIX </a:t>
            </a:r>
            <a:r>
              <a:rPr lang="ru-RU" dirty="0" err="1"/>
              <a:t>століття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промислової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 в </a:t>
            </a:r>
            <a:r>
              <a:rPr lang="ru-RU" dirty="0" err="1"/>
              <a:t>Європі</a:t>
            </a:r>
            <a:r>
              <a:rPr lang="ru-RU" dirty="0"/>
              <a:t> та </a:t>
            </a:r>
            <a:r>
              <a:rPr lang="ru-RU" dirty="0" err="1"/>
              <a:t>Північній</a:t>
            </a:r>
            <a:r>
              <a:rPr lang="ru-RU" dirty="0"/>
              <a:t> </a:t>
            </a:r>
            <a:r>
              <a:rPr lang="ru-RU" dirty="0" err="1"/>
              <a:t>Америці</a:t>
            </a:r>
            <a:r>
              <a:rPr lang="ru-RU" dirty="0"/>
              <a:t>.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регіонах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почали </a:t>
            </a:r>
            <a:r>
              <a:rPr lang="ru-RU" dirty="0" err="1"/>
              <a:t>стрімке</a:t>
            </a:r>
            <a:r>
              <a:rPr lang="ru-RU" dirty="0"/>
              <a:t> </a:t>
            </a:r>
            <a:r>
              <a:rPr lang="ru-RU" dirty="0" err="1"/>
              <a:t>економічне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, </a:t>
            </a:r>
            <a:r>
              <a:rPr lang="ru-RU" dirty="0" err="1"/>
              <a:t>найбільш</a:t>
            </a:r>
            <a:r>
              <a:rPr lang="ru-RU" dirty="0"/>
              <a:t> стали </a:t>
            </a:r>
            <a:r>
              <a:rPr lang="ru-RU" dirty="0" err="1"/>
              <a:t>відчутні</a:t>
            </a:r>
            <a:r>
              <a:rPr lang="ru-RU" dirty="0"/>
              <a:t> </a:t>
            </a:r>
            <a:r>
              <a:rPr lang="ru-RU" dirty="0" err="1"/>
              <a:t>людські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ідея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підтримана</a:t>
            </a:r>
            <a:r>
              <a:rPr lang="ru-RU" dirty="0"/>
              <a:t> </a:t>
            </a:r>
            <a:r>
              <a:rPr lang="ru-RU" dirty="0" err="1"/>
              <a:t>багатьма</a:t>
            </a:r>
            <a:r>
              <a:rPr lang="ru-RU" dirty="0"/>
              <a:t> </a:t>
            </a:r>
            <a:r>
              <a:rPr lang="ru-RU" dirty="0" err="1"/>
              <a:t>видатними</a:t>
            </a:r>
            <a:r>
              <a:rPr lang="ru-RU" dirty="0"/>
              <a:t> </a:t>
            </a:r>
            <a:r>
              <a:rPr lang="ru-RU" dirty="0" err="1"/>
              <a:t>промисловцями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Робертом </a:t>
            </a:r>
            <a:r>
              <a:rPr lang="ru-RU" dirty="0" err="1"/>
              <a:t>Оуеном</a:t>
            </a:r>
            <a:r>
              <a:rPr lang="ru-RU" dirty="0"/>
              <a:t> та </a:t>
            </a:r>
            <a:r>
              <a:rPr lang="ru-RU" dirty="0" err="1"/>
              <a:t>Даніелем</a:t>
            </a:r>
            <a:r>
              <a:rPr lang="ru-RU" dirty="0"/>
              <a:t> </a:t>
            </a:r>
            <a:r>
              <a:rPr lang="ru-RU" dirty="0" err="1"/>
              <a:t>Леграном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рядом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діячів</a:t>
            </a:r>
            <a:r>
              <a:rPr lang="ru-RU" dirty="0"/>
              <a:t> та </a:t>
            </a:r>
            <a:r>
              <a:rPr lang="ru-RU" dirty="0" err="1"/>
              <a:t>економістів</a:t>
            </a:r>
            <a:r>
              <a:rPr lang="ru-RU" dirty="0"/>
              <a:t>.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норм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висунуто</a:t>
            </a:r>
            <a:r>
              <a:rPr lang="ru-RU" dirty="0"/>
              <a:t> три </a:t>
            </a:r>
            <a:r>
              <a:rPr lang="ru-RU" dirty="0" err="1"/>
              <a:t>аргументи</a:t>
            </a:r>
            <a:r>
              <a:rPr lang="ru-RU" dirty="0"/>
              <a:t>. Перший з них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гуманітарне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/>
              <a:t> та </a:t>
            </a:r>
            <a:r>
              <a:rPr lang="ru-RU" dirty="0" err="1"/>
              <a:t>вказував</a:t>
            </a:r>
            <a:r>
              <a:rPr lang="ru-RU" dirty="0"/>
              <a:t> на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полегшити</a:t>
            </a:r>
            <a:r>
              <a:rPr lang="ru-RU" dirty="0"/>
              <a:t> </a:t>
            </a:r>
            <a:r>
              <a:rPr lang="ru-RU" dirty="0" err="1"/>
              <a:t>виснажливу</a:t>
            </a:r>
            <a:r>
              <a:rPr lang="ru-RU" dirty="0"/>
              <a:t> </a:t>
            </a:r>
            <a:r>
              <a:rPr lang="ru-RU" dirty="0" err="1"/>
              <a:t>працю</a:t>
            </a:r>
            <a:r>
              <a:rPr lang="ru-RU" dirty="0"/>
              <a:t> </a:t>
            </a:r>
            <a:r>
              <a:rPr lang="ru-RU" dirty="0" err="1"/>
              <a:t>трудівників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відмітити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ініціатива</a:t>
            </a:r>
            <a:r>
              <a:rPr lang="ru-RU" dirty="0"/>
              <a:t> </a:t>
            </a:r>
            <a:r>
              <a:rPr lang="ru-RU" dirty="0" err="1"/>
              <a:t>виходила</a:t>
            </a:r>
            <a:r>
              <a:rPr lang="ru-RU" dirty="0"/>
              <a:t> не </a:t>
            </a:r>
            <a:r>
              <a:rPr lang="ru-RU" dirty="0" err="1"/>
              <a:t>від</a:t>
            </a:r>
            <a:r>
              <a:rPr lang="ru-RU" dirty="0"/>
              <a:t> них, 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. </a:t>
            </a:r>
            <a:r>
              <a:rPr lang="ru-RU" dirty="0" err="1"/>
              <a:t>Організований</a:t>
            </a:r>
            <a:r>
              <a:rPr lang="ru-RU" dirty="0"/>
              <a:t> </a:t>
            </a:r>
            <a:r>
              <a:rPr lang="ru-RU" dirty="0" err="1"/>
              <a:t>робочий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, коли у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скасовано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перешкоди</a:t>
            </a:r>
            <a:r>
              <a:rPr lang="ru-RU" dirty="0"/>
              <a:t> на шляху </a:t>
            </a:r>
            <a:r>
              <a:rPr lang="ru-RU" dirty="0" err="1"/>
              <a:t>реалізації</a:t>
            </a:r>
            <a:r>
              <a:rPr lang="ru-RU" dirty="0"/>
              <a:t> права на свободу </a:t>
            </a:r>
            <a:r>
              <a:rPr lang="ru-RU" dirty="0" err="1"/>
              <a:t>об’єднання</a:t>
            </a:r>
            <a:r>
              <a:rPr lang="ru-RU" dirty="0"/>
              <a:t>. </a:t>
            </a:r>
            <a:r>
              <a:rPr lang="ru-RU" dirty="0" err="1"/>
              <a:t>Другий</a:t>
            </a:r>
            <a:r>
              <a:rPr lang="ru-RU" dirty="0"/>
              <a:t> аргумент,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, </a:t>
            </a:r>
            <a:r>
              <a:rPr lang="ru-RU" dirty="0" err="1"/>
              <a:t>підкреслював</a:t>
            </a:r>
            <a:r>
              <a:rPr lang="ru-RU" dirty="0"/>
              <a:t> </a:t>
            </a:r>
            <a:r>
              <a:rPr lang="ru-RU" dirty="0" err="1"/>
              <a:t>важливість</a:t>
            </a:r>
            <a:r>
              <a:rPr lang="ru-RU" dirty="0"/>
              <a:t>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миру в </a:t>
            </a:r>
            <a:r>
              <a:rPr lang="ru-RU" dirty="0" err="1"/>
              <a:t>промислово</a:t>
            </a:r>
            <a:r>
              <a:rPr lang="ru-RU" dirty="0"/>
              <a:t> </a:t>
            </a:r>
            <a:r>
              <a:rPr lang="ru-RU" dirty="0" err="1"/>
              <a:t>розвинених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з метою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потрясінь</a:t>
            </a:r>
            <a:r>
              <a:rPr lang="ru-RU" dirty="0"/>
              <a:t>. </a:t>
            </a:r>
            <a:r>
              <a:rPr lang="ru-RU" dirty="0" err="1"/>
              <a:t>Цим</a:t>
            </a:r>
            <a:r>
              <a:rPr lang="ru-RU" dirty="0"/>
              <a:t> самим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підтримано</a:t>
            </a:r>
            <a:r>
              <a:rPr lang="ru-RU" dirty="0"/>
              <a:t> </a:t>
            </a:r>
            <a:r>
              <a:rPr lang="ru-RU" dirty="0" err="1"/>
              <a:t>реформістські</a:t>
            </a:r>
            <a:r>
              <a:rPr lang="ru-RU" dirty="0"/>
              <a:t> </a:t>
            </a:r>
            <a:r>
              <a:rPr lang="ru-RU" dirty="0" err="1"/>
              <a:t>намагання</a:t>
            </a:r>
            <a:r>
              <a:rPr lang="ru-RU" dirty="0"/>
              <a:t> </a:t>
            </a:r>
            <a:r>
              <a:rPr lang="ru-RU" dirty="0" err="1"/>
              <a:t>трудівників</a:t>
            </a:r>
            <a:r>
              <a:rPr lang="ru-RU" dirty="0"/>
              <a:t>, </a:t>
            </a:r>
            <a:r>
              <a:rPr lang="ru-RU" dirty="0" err="1"/>
              <a:t>відгородивши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комуністичної</a:t>
            </a:r>
            <a:r>
              <a:rPr lang="ru-RU" dirty="0"/>
              <a:t> </a:t>
            </a:r>
            <a:r>
              <a:rPr lang="ru-RU" dirty="0" err="1"/>
              <a:t>пропаганди</a:t>
            </a:r>
            <a:r>
              <a:rPr lang="ru-RU" dirty="0"/>
              <a:t>, яка все </a:t>
            </a:r>
            <a:r>
              <a:rPr lang="ru-RU" dirty="0" err="1"/>
              <a:t>ширше</a:t>
            </a:r>
            <a:r>
              <a:rPr lang="ru-RU" dirty="0"/>
              <a:t> </a:t>
            </a:r>
            <a:r>
              <a:rPr lang="ru-RU" dirty="0" err="1"/>
              <a:t>розповсюджувалася</a:t>
            </a:r>
            <a:r>
              <a:rPr lang="ru-RU" dirty="0"/>
              <a:t> в </a:t>
            </a:r>
            <a:r>
              <a:rPr lang="ru-RU" dirty="0" err="1"/>
              <a:t>Європі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Жовтневого перевороту 1917 року в </a:t>
            </a:r>
            <a:r>
              <a:rPr lang="ru-RU" dirty="0" err="1"/>
              <a:t>Росії</a:t>
            </a:r>
            <a:r>
              <a:rPr lang="ru-RU" dirty="0"/>
              <a:t>. </a:t>
            </a:r>
            <a:r>
              <a:rPr lang="ru-RU" dirty="0" err="1"/>
              <a:t>Третій</a:t>
            </a:r>
            <a:r>
              <a:rPr lang="ru-RU" dirty="0"/>
              <a:t> аргумент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характер та </a:t>
            </a:r>
            <a:r>
              <a:rPr lang="ru-RU" dirty="0" err="1"/>
              <a:t>вказував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</a:t>
            </a:r>
            <a:r>
              <a:rPr lang="ru-RU" dirty="0" err="1"/>
              <a:t>країнам</a:t>
            </a:r>
            <a:r>
              <a:rPr lang="ru-RU" dirty="0"/>
              <a:t> з </a:t>
            </a:r>
            <a:r>
              <a:rPr lang="ru-RU" dirty="0" err="1"/>
              <a:t>захисним</a:t>
            </a:r>
            <a:r>
              <a:rPr lang="ru-RU" dirty="0"/>
              <a:t> </a:t>
            </a:r>
            <a:r>
              <a:rPr lang="ru-RU" dirty="0" err="1"/>
              <a:t>трудовим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, </a:t>
            </a:r>
            <a:r>
              <a:rPr lang="ru-RU" dirty="0" err="1"/>
              <a:t>спричинених</a:t>
            </a:r>
            <a:r>
              <a:rPr lang="ru-RU" dirty="0"/>
              <a:t> </a:t>
            </a:r>
            <a:r>
              <a:rPr lang="ru-RU" dirty="0" err="1"/>
              <a:t>подібною</a:t>
            </a:r>
            <a:r>
              <a:rPr lang="ru-RU" dirty="0"/>
              <a:t> </a:t>
            </a:r>
            <a:r>
              <a:rPr lang="ru-RU" dirty="0" err="1"/>
              <a:t>соціальною</a:t>
            </a:r>
            <a:r>
              <a:rPr lang="ru-RU" dirty="0"/>
              <a:t> </a:t>
            </a:r>
            <a:r>
              <a:rPr lang="ru-RU" dirty="0" err="1"/>
              <a:t>політикою</a:t>
            </a:r>
            <a:r>
              <a:rPr lang="ru-RU" dirty="0"/>
              <a:t>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 smtClean="0"/>
              <a:t>міжнародне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/>
              <a:t>дозволило б </a:t>
            </a:r>
            <a:r>
              <a:rPr lang="ru-RU" dirty="0" err="1"/>
              <a:t>вирівняти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 smtClean="0"/>
              <a:t>конкурентноздатності</a:t>
            </a:r>
            <a:r>
              <a:rPr lang="ru-RU" dirty="0" smtClean="0"/>
              <a:t>.</a:t>
            </a:r>
          </a:p>
          <a:p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аргументи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зазначено</a:t>
            </a:r>
            <a:r>
              <a:rPr lang="ru-RU" dirty="0"/>
              <a:t> у </a:t>
            </a:r>
            <a:r>
              <a:rPr lang="ru-RU" dirty="0" err="1"/>
              <a:t>преамбулі</a:t>
            </a:r>
            <a:r>
              <a:rPr lang="ru-RU" dirty="0"/>
              <a:t> до Статуту МОП, </a:t>
            </a:r>
            <a:r>
              <a:rPr lang="ru-RU" dirty="0" err="1"/>
              <a:t>ухваленого</a:t>
            </a:r>
            <a:r>
              <a:rPr lang="ru-RU" dirty="0"/>
              <a:t> в 1919 </a:t>
            </a:r>
            <a:r>
              <a:rPr lang="ru-RU" dirty="0" err="1"/>
              <a:t>році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відкривається</a:t>
            </a:r>
            <a:r>
              <a:rPr lang="ru-RU" dirty="0"/>
              <a:t> </a:t>
            </a:r>
            <a:r>
              <a:rPr lang="ru-RU" dirty="0" err="1"/>
              <a:t>твердженням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та </a:t>
            </a:r>
            <a:r>
              <a:rPr lang="ru-RU" dirty="0" err="1"/>
              <a:t>міцний</a:t>
            </a:r>
            <a:r>
              <a:rPr lang="ru-RU" dirty="0"/>
              <a:t> мир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встановлений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справедливості</a:t>
            </a:r>
            <a:r>
              <a:rPr lang="ru-RU" dirty="0"/>
              <a:t>; </a:t>
            </a:r>
            <a:r>
              <a:rPr lang="ru-RU" dirty="0" err="1"/>
              <a:t>потім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уточнені</a:t>
            </a:r>
            <a:r>
              <a:rPr lang="ru-RU" dirty="0"/>
              <a:t> у </a:t>
            </a:r>
            <a:r>
              <a:rPr lang="ru-RU" dirty="0" err="1"/>
              <a:t>Філадельфійській</a:t>
            </a:r>
            <a:r>
              <a:rPr lang="ru-RU" dirty="0"/>
              <a:t> </a:t>
            </a:r>
            <a:r>
              <a:rPr lang="ru-RU" dirty="0" err="1"/>
              <a:t>Декларації</a:t>
            </a:r>
            <a:r>
              <a:rPr lang="ru-RU" dirty="0"/>
              <a:t> 1944 року.</a:t>
            </a:r>
          </a:p>
          <a:p>
            <a:r>
              <a:rPr lang="ru-RU" dirty="0"/>
              <a:t>І </a:t>
            </a:r>
            <a:r>
              <a:rPr lang="ru-RU" dirty="0" err="1"/>
              <a:t>сьогодні</a:t>
            </a:r>
            <a:r>
              <a:rPr lang="ru-RU" dirty="0"/>
              <a:t>, в </a:t>
            </a:r>
            <a:r>
              <a:rPr lang="ru-RU" dirty="0" err="1"/>
              <a:t>епоху</a:t>
            </a:r>
            <a:r>
              <a:rPr lang="ru-RU" dirty="0"/>
              <a:t> </a:t>
            </a:r>
            <a:r>
              <a:rPr lang="ru-RU" dirty="0" err="1"/>
              <a:t>глобалізації</a:t>
            </a:r>
            <a:r>
              <a:rPr lang="ru-RU" dirty="0"/>
              <a:t>, вони звучать </a:t>
            </a:r>
            <a:r>
              <a:rPr lang="ru-RU" dirty="0" err="1"/>
              <a:t>доречно</a:t>
            </a:r>
            <a:r>
              <a:rPr lang="ru-RU" dirty="0"/>
              <a:t> як </a:t>
            </a:r>
            <a:r>
              <a:rPr lang="ru-RU" dirty="0" err="1"/>
              <a:t>ніколи</a:t>
            </a:r>
            <a:r>
              <a:rPr lang="ru-RU" dirty="0"/>
              <a:t> і </a:t>
            </a:r>
            <a:r>
              <a:rPr lang="ru-RU" dirty="0" err="1"/>
              <a:t>залишаються</a:t>
            </a:r>
            <a:r>
              <a:rPr lang="ru-RU" dirty="0"/>
              <a:t> </a:t>
            </a:r>
            <a:r>
              <a:rPr lang="ru-RU" dirty="0" err="1"/>
              <a:t>ідеологічним</a:t>
            </a:r>
            <a:r>
              <a:rPr lang="ru-RU" dirty="0"/>
              <a:t> фундаментом МОП.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попередників</a:t>
            </a:r>
            <a:r>
              <a:rPr lang="ru-RU" dirty="0"/>
              <a:t> МОП часто </a:t>
            </a:r>
            <a:r>
              <a:rPr lang="ru-RU" dirty="0" err="1"/>
              <a:t>ігнорувалися</a:t>
            </a:r>
            <a:r>
              <a:rPr lang="ru-RU" dirty="0"/>
              <a:t> урядами. </a:t>
            </a:r>
            <a:r>
              <a:rPr lang="ru-RU" dirty="0" err="1"/>
              <a:t>Однак</a:t>
            </a:r>
            <a:r>
              <a:rPr lang="ru-RU" dirty="0"/>
              <a:t>, за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десятиліття</a:t>
            </a:r>
            <a:r>
              <a:rPr lang="ru-RU" dirty="0"/>
              <a:t> </a:t>
            </a:r>
            <a:r>
              <a:rPr lang="en-US" dirty="0"/>
              <a:t>XIX </a:t>
            </a:r>
            <a:r>
              <a:rPr lang="ru-RU" dirty="0" err="1"/>
              <a:t>століття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підхопили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громадські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, особливо </a:t>
            </a:r>
            <a:r>
              <a:rPr lang="ru-RU" dirty="0" err="1"/>
              <a:t>активні</a:t>
            </a:r>
            <a:r>
              <a:rPr lang="ru-RU" dirty="0"/>
              <a:t> у </a:t>
            </a:r>
            <a:r>
              <a:rPr lang="ru-RU" dirty="0" err="1"/>
              <a:t>Франції</a:t>
            </a:r>
            <a:r>
              <a:rPr lang="ru-RU" dirty="0"/>
              <a:t>, </a:t>
            </a:r>
            <a:r>
              <a:rPr lang="ru-RU" dirty="0" err="1"/>
              <a:t>Німеччині</a:t>
            </a:r>
            <a:r>
              <a:rPr lang="ru-RU" dirty="0"/>
              <a:t> та </a:t>
            </a:r>
            <a:r>
              <a:rPr lang="ru-RU" dirty="0" err="1"/>
              <a:t>Швейцарії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ідея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подібного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поширилася</a:t>
            </a:r>
            <a:r>
              <a:rPr lang="ru-RU" dirty="0"/>
              <a:t> в </a:t>
            </a:r>
            <a:r>
              <a:rPr lang="ru-RU" dirty="0" err="1"/>
              <a:t>політичних</a:t>
            </a:r>
            <a:r>
              <a:rPr lang="ru-RU" dirty="0"/>
              <a:t>, </a:t>
            </a:r>
            <a:r>
              <a:rPr lang="ru-RU" dirty="0" err="1"/>
              <a:t>релігійних</a:t>
            </a:r>
            <a:r>
              <a:rPr lang="ru-RU" dirty="0"/>
              <a:t>, </a:t>
            </a:r>
            <a:r>
              <a:rPr lang="ru-RU" dirty="0" err="1"/>
              <a:t>наукових</a:t>
            </a:r>
            <a:r>
              <a:rPr lang="ru-RU" dirty="0"/>
              <a:t> та </a:t>
            </a:r>
            <a:r>
              <a:rPr lang="ru-RU" dirty="0" err="1"/>
              <a:t>економічних</a:t>
            </a:r>
            <a:r>
              <a:rPr lang="ru-RU" dirty="0"/>
              <a:t> колах.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результатом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інтелектуального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стало </a:t>
            </a:r>
            <a:r>
              <a:rPr lang="ru-RU" dirty="0" err="1"/>
              <a:t>створення</a:t>
            </a:r>
            <a:r>
              <a:rPr lang="ru-RU" dirty="0"/>
              <a:t> в 1901 </a:t>
            </a:r>
            <a:r>
              <a:rPr lang="ru-RU" dirty="0" err="1"/>
              <a:t>році</a:t>
            </a:r>
            <a:r>
              <a:rPr lang="ru-RU" dirty="0"/>
              <a:t> в </a:t>
            </a:r>
            <a:r>
              <a:rPr lang="ru-RU" dirty="0" err="1"/>
              <a:t>Базелі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правового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679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0912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Конвенція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як </a:t>
            </a:r>
            <a:r>
              <a:rPr lang="ru-RU" dirty="0" err="1"/>
              <a:t>понаднормовані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допускаються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в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і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додатковій</a:t>
            </a:r>
            <a:r>
              <a:rPr lang="ru-RU" dirty="0"/>
              <a:t> </a:t>
            </a:r>
            <a:r>
              <a:rPr lang="ru-RU" dirty="0" err="1"/>
              <a:t>оплаті</a:t>
            </a:r>
            <a:r>
              <a:rPr lang="ru-RU" dirty="0"/>
              <a:t>.</a:t>
            </a:r>
          </a:p>
          <a:p>
            <a:r>
              <a:rPr lang="ru-RU" dirty="0"/>
              <a:t>У 1994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Конвенція</a:t>
            </a:r>
            <a:r>
              <a:rPr lang="ru-RU" dirty="0"/>
              <a:t> №175 вводить </a:t>
            </a:r>
            <a:r>
              <a:rPr lang="ru-RU" dirty="0" err="1"/>
              <a:t>офіційний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„</a:t>
            </a:r>
            <a:r>
              <a:rPr lang="ru-RU" dirty="0" err="1"/>
              <a:t>працівник</a:t>
            </a:r>
            <a:r>
              <a:rPr lang="ru-RU" dirty="0"/>
              <a:t>, </a:t>
            </a:r>
            <a:r>
              <a:rPr lang="ru-RU" dirty="0" err="1"/>
              <a:t>зайнятий</a:t>
            </a:r>
            <a:r>
              <a:rPr lang="ru-RU" dirty="0"/>
              <a:t> </a:t>
            </a:r>
            <a:r>
              <a:rPr lang="ru-RU" dirty="0" err="1"/>
              <a:t>неповний</a:t>
            </a:r>
            <a:r>
              <a:rPr lang="ru-RU" dirty="0"/>
              <a:t> </a:t>
            </a:r>
            <a:r>
              <a:rPr lang="ru-RU" dirty="0" err="1"/>
              <a:t>робочий</a:t>
            </a:r>
            <a:r>
              <a:rPr lang="ru-RU" dirty="0"/>
              <a:t> день” з </a:t>
            </a:r>
            <a:r>
              <a:rPr lang="ru-RU" dirty="0" err="1"/>
              <a:t>рекомендацією</a:t>
            </a:r>
            <a:r>
              <a:rPr lang="ru-RU" dirty="0"/>
              <a:t> не </a:t>
            </a:r>
            <a:r>
              <a:rPr lang="ru-RU" dirty="0" err="1"/>
              <a:t>ідентифікувати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 </a:t>
            </a:r>
            <a:r>
              <a:rPr lang="ru-RU" dirty="0" err="1"/>
              <a:t>працівником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тимчасового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колективний</a:t>
            </a:r>
            <a:r>
              <a:rPr lang="ru-RU" dirty="0"/>
              <a:t> характер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тимчасового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нормальної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дня. </a:t>
            </a:r>
            <a:r>
              <a:rPr lang="ru-RU" dirty="0" err="1"/>
              <a:t>Передбачені</a:t>
            </a:r>
            <a:r>
              <a:rPr lang="ru-RU" dirty="0"/>
              <a:t> законом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пристосовані</a:t>
            </a:r>
            <a:r>
              <a:rPr lang="ru-RU" dirty="0"/>
              <a:t> таким чином,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зайняті</a:t>
            </a:r>
            <a:r>
              <a:rPr lang="ru-RU" dirty="0"/>
              <a:t> </a:t>
            </a:r>
            <a:r>
              <a:rPr lang="ru-RU" dirty="0" err="1"/>
              <a:t>неповний</a:t>
            </a:r>
            <a:r>
              <a:rPr lang="ru-RU" dirty="0"/>
              <a:t> </a:t>
            </a:r>
            <a:r>
              <a:rPr lang="ru-RU" dirty="0" err="1"/>
              <a:t>робочий</a:t>
            </a:r>
            <a:r>
              <a:rPr lang="ru-RU" dirty="0"/>
              <a:t>, час </a:t>
            </a:r>
            <a:r>
              <a:rPr lang="ru-RU" dirty="0" err="1"/>
              <a:t>користувались</a:t>
            </a:r>
            <a:r>
              <a:rPr lang="ru-RU" dirty="0"/>
              <a:t> такими ж благами, як і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.</a:t>
            </a:r>
          </a:p>
          <a:p>
            <a:r>
              <a:rPr lang="ru-RU" dirty="0" err="1"/>
              <a:t>Конвенція</a:t>
            </a:r>
            <a:r>
              <a:rPr lang="ru-RU" dirty="0"/>
              <a:t> №171 1990 року </a:t>
            </a:r>
            <a:r>
              <a:rPr lang="ru-RU" dirty="0" err="1"/>
              <a:t>трактує</a:t>
            </a:r>
            <a:r>
              <a:rPr lang="ru-RU" dirty="0"/>
              <a:t> </a:t>
            </a:r>
            <a:r>
              <a:rPr lang="ru-RU" dirty="0" err="1"/>
              <a:t>нічну</a:t>
            </a:r>
            <a:r>
              <a:rPr lang="ru-RU" dirty="0"/>
              <a:t> </a:t>
            </a:r>
            <a:r>
              <a:rPr lang="ru-RU" dirty="0" err="1"/>
              <a:t>працю</a:t>
            </a:r>
            <a:r>
              <a:rPr lang="ru-RU" dirty="0"/>
              <a:t>, як будь-яку роботу, яка </a:t>
            </a:r>
            <a:r>
              <a:rPr lang="ru-RU" dirty="0" err="1"/>
              <a:t>здійснюється</a:t>
            </a:r>
            <a:r>
              <a:rPr lang="ru-RU" dirty="0"/>
              <a:t> в </a:t>
            </a:r>
            <a:r>
              <a:rPr lang="ru-RU" dirty="0" err="1"/>
              <a:t>проміжку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північчю</a:t>
            </a:r>
            <a:r>
              <a:rPr lang="ru-RU" dirty="0"/>
              <a:t> і </a:t>
            </a:r>
            <a:r>
              <a:rPr lang="ru-RU" dirty="0" err="1"/>
              <a:t>п’ятою</a:t>
            </a:r>
            <a:r>
              <a:rPr lang="ru-RU" dirty="0"/>
              <a:t> годиною ранку </a:t>
            </a:r>
            <a:r>
              <a:rPr lang="ru-RU" dirty="0" err="1"/>
              <a:t>протягом</a:t>
            </a:r>
            <a:r>
              <a:rPr lang="ru-RU" dirty="0"/>
              <a:t> семи годин </a:t>
            </a:r>
            <a:r>
              <a:rPr lang="ru-RU" dirty="0" err="1"/>
              <a:t>підряд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працівникам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право на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безплатного</a:t>
            </a:r>
            <a:r>
              <a:rPr lang="ru-RU" dirty="0"/>
              <a:t>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і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консультацій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того, як </a:t>
            </a:r>
            <a:r>
              <a:rPr lang="ru-RU" dirty="0" err="1"/>
              <a:t>зменшити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для 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r>
              <a:rPr lang="ru-RU" dirty="0" err="1"/>
              <a:t>пов’язаного</a:t>
            </a:r>
            <a:r>
              <a:rPr lang="ru-RU" dirty="0"/>
              <a:t> з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. </a:t>
            </a:r>
            <a:r>
              <a:rPr lang="ru-RU" dirty="0" err="1"/>
              <a:t>Безпеці</a:t>
            </a:r>
            <a:r>
              <a:rPr lang="ru-RU" dirty="0"/>
              <a:t> і </a:t>
            </a:r>
            <a:r>
              <a:rPr lang="ru-RU" dirty="0" err="1"/>
              <a:t>гігієні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присвячені</a:t>
            </a:r>
            <a:r>
              <a:rPr lang="ru-RU" dirty="0"/>
              <a:t> </a:t>
            </a:r>
            <a:r>
              <a:rPr lang="ru-RU" dirty="0" err="1"/>
              <a:t>Конвенція</a:t>
            </a:r>
            <a:r>
              <a:rPr lang="ru-RU" dirty="0"/>
              <a:t> №155 (1981 р.) про </a:t>
            </a:r>
            <a:r>
              <a:rPr lang="ru-RU" dirty="0" err="1"/>
              <a:t>безпеку</a:t>
            </a:r>
            <a:r>
              <a:rPr lang="ru-RU" dirty="0"/>
              <a:t> і </a:t>
            </a:r>
            <a:r>
              <a:rPr lang="ru-RU" dirty="0" err="1"/>
              <a:t>гігієну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№161 (1985 р.) про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гігієни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№174 (1993 р.) про </a:t>
            </a:r>
            <a:r>
              <a:rPr lang="ru-RU" dirty="0" err="1"/>
              <a:t>недопущення</a:t>
            </a:r>
            <a:r>
              <a:rPr lang="ru-RU" dirty="0"/>
              <a:t> </a:t>
            </a:r>
            <a:r>
              <a:rPr lang="ru-RU" dirty="0" err="1"/>
              <a:t>крупних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аварій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№13 (1921р.) про </a:t>
            </a:r>
            <a:r>
              <a:rPr lang="ru-RU" dirty="0" err="1"/>
              <a:t>свинцеві</a:t>
            </a:r>
            <a:r>
              <a:rPr lang="ru-RU" dirty="0"/>
              <a:t> </a:t>
            </a:r>
            <a:r>
              <a:rPr lang="ru-RU" dirty="0" err="1"/>
              <a:t>білила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endParaRPr lang="ru-RU" dirty="0"/>
          </a:p>
          <a:p>
            <a:r>
              <a:rPr lang="ru-RU" dirty="0"/>
              <a:t>№115 (1960 р.) про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№136 (1971 р.) про бензол, </a:t>
            </a:r>
            <a:r>
              <a:rPr lang="ru-RU" dirty="0" err="1"/>
              <a:t>Конвенція</a:t>
            </a:r>
            <a:r>
              <a:rPr lang="ru-RU" dirty="0"/>
              <a:t> №139 (1974 р.) про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ракові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endParaRPr lang="ru-RU" dirty="0"/>
          </a:p>
          <a:p>
            <a:r>
              <a:rPr lang="ru-RU" dirty="0"/>
              <a:t>№162 (1986 р.) про </a:t>
            </a:r>
            <a:r>
              <a:rPr lang="ru-RU" dirty="0" err="1"/>
              <a:t>азбест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№170 (1990 р.) про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№119 (1963 р.) про </a:t>
            </a:r>
            <a:r>
              <a:rPr lang="ru-RU" dirty="0" err="1"/>
              <a:t>забезпечення</a:t>
            </a:r>
            <a:r>
              <a:rPr lang="ru-RU" dirty="0"/>
              <a:t> машин </a:t>
            </a:r>
            <a:r>
              <a:rPr lang="ru-RU" dirty="0" err="1"/>
              <a:t>захисним</a:t>
            </a:r>
            <a:r>
              <a:rPr lang="ru-RU" dirty="0"/>
              <a:t> </a:t>
            </a:r>
            <a:r>
              <a:rPr lang="ru-RU" dirty="0" err="1"/>
              <a:t>обладнанням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№127 (1967 р.) про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вантаж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</a:t>
            </a:r>
            <a:r>
              <a:rPr lang="ru-RU" dirty="0" smtClean="0"/>
              <a:t>148 (</a:t>
            </a:r>
            <a:r>
              <a:rPr lang="ru-RU" dirty="0"/>
              <a:t>1977р.) про </a:t>
            </a:r>
            <a:r>
              <a:rPr lang="ru-RU" dirty="0" err="1"/>
              <a:t>виробниче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№176 (1995 р.) про </a:t>
            </a:r>
            <a:r>
              <a:rPr lang="ru-RU" dirty="0" err="1"/>
              <a:t>безпеку</a:t>
            </a:r>
            <a:r>
              <a:rPr lang="ru-RU" dirty="0"/>
              <a:t> і </a:t>
            </a:r>
            <a:r>
              <a:rPr lang="ru-RU" dirty="0" err="1"/>
              <a:t>гігієну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на шахтах, </a:t>
            </a:r>
            <a:r>
              <a:rPr lang="ru-RU" dirty="0" err="1"/>
              <a:t>Конвенція</a:t>
            </a:r>
            <a:r>
              <a:rPr lang="ru-RU" dirty="0"/>
              <a:t> №167 (1988 р.) про </a:t>
            </a:r>
            <a:r>
              <a:rPr lang="ru-RU" dirty="0" err="1"/>
              <a:t>безпеку</a:t>
            </a:r>
            <a:r>
              <a:rPr lang="ru-RU" dirty="0"/>
              <a:t> і </a:t>
            </a:r>
            <a:r>
              <a:rPr lang="ru-RU" dirty="0" err="1"/>
              <a:t>гігієну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в </a:t>
            </a:r>
            <a:r>
              <a:rPr lang="ru-RU" dirty="0" err="1"/>
              <a:t>будівництві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№120 (1964 р.) про </a:t>
            </a:r>
            <a:r>
              <a:rPr lang="ru-RU" dirty="0" err="1"/>
              <a:t>гігієну</a:t>
            </a:r>
            <a:r>
              <a:rPr lang="ru-RU" dirty="0"/>
              <a:t> в </a:t>
            </a:r>
            <a:r>
              <a:rPr lang="ru-RU" dirty="0" err="1"/>
              <a:t>торгівлі</a:t>
            </a:r>
            <a:r>
              <a:rPr lang="ru-RU" dirty="0"/>
              <a:t> і </a:t>
            </a:r>
            <a:r>
              <a:rPr lang="ru-RU" dirty="0" err="1"/>
              <a:t>організаціях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№127 (1929 р.) про вагу </a:t>
            </a:r>
            <a:r>
              <a:rPr lang="ru-RU" dirty="0" err="1"/>
              <a:t>вантажів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перевозяться</a:t>
            </a:r>
            <a:r>
              <a:rPr lang="ru-RU" dirty="0"/>
              <a:t> на кораблях, </a:t>
            </a:r>
            <a:r>
              <a:rPr lang="ru-RU" dirty="0" err="1"/>
              <a:t>Конвенція</a:t>
            </a:r>
            <a:r>
              <a:rPr lang="ru-RU" dirty="0"/>
              <a:t> №32 (</a:t>
            </a:r>
            <a:r>
              <a:rPr lang="ru-RU" dirty="0" err="1"/>
              <a:t>переглянута</a:t>
            </a:r>
            <a:r>
              <a:rPr lang="ru-RU" dirty="0"/>
              <a:t>) (1932 р.) про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докерів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нещасних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Конвенція</a:t>
            </a:r>
            <a:r>
              <a:rPr lang="ru-RU" dirty="0"/>
              <a:t> №152 (1979 р.) про </a:t>
            </a:r>
            <a:r>
              <a:rPr lang="ru-RU" dirty="0" err="1"/>
              <a:t>техніку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і </a:t>
            </a:r>
            <a:r>
              <a:rPr lang="ru-RU" dirty="0" err="1"/>
              <a:t>гігієну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175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33569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 </a:t>
            </a:r>
            <a:r>
              <a:rPr lang="ru-RU" dirty="0" err="1"/>
              <a:t>часів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МОП </a:t>
            </a:r>
            <a:r>
              <a:rPr lang="ru-RU" dirty="0" err="1"/>
              <a:t>ухвалила</a:t>
            </a:r>
            <a:r>
              <a:rPr lang="ru-RU" dirty="0"/>
              <a:t> 190 </a:t>
            </a:r>
            <a:r>
              <a:rPr lang="ru-RU" dirty="0" err="1"/>
              <a:t>конвенцій</a:t>
            </a:r>
            <a:r>
              <a:rPr lang="ru-RU" dirty="0"/>
              <a:t> (</a:t>
            </a:r>
            <a:r>
              <a:rPr lang="ru-RU" dirty="0" err="1"/>
              <a:t>міжнародні</a:t>
            </a:r>
            <a:r>
              <a:rPr lang="ru-RU" dirty="0"/>
              <a:t> угоди,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ратифікації</a:t>
            </a:r>
            <a:r>
              <a:rPr lang="ru-RU" dirty="0"/>
              <a:t> державами-членами </a:t>
            </a:r>
            <a:r>
              <a:rPr lang="ru-RU" dirty="0" err="1"/>
              <a:t>Організації</a:t>
            </a:r>
            <a:r>
              <a:rPr lang="ru-RU" dirty="0"/>
              <a:t>) і 206 </a:t>
            </a:r>
            <a:r>
              <a:rPr lang="ru-RU" dirty="0" err="1"/>
              <a:t>рекомендацій</a:t>
            </a:r>
            <a:r>
              <a:rPr lang="ru-RU" dirty="0"/>
              <a:t>.</a:t>
            </a:r>
          </a:p>
          <a:p>
            <a:r>
              <a:rPr lang="ru-RU" dirty="0" err="1"/>
              <a:t>Україною</a:t>
            </a:r>
            <a:r>
              <a:rPr lang="ru-RU" dirty="0"/>
              <a:t> </a:t>
            </a:r>
            <a:r>
              <a:rPr lang="ru-RU" dirty="0" err="1"/>
              <a:t>ратифіковані</a:t>
            </a:r>
            <a:r>
              <a:rPr lang="ru-RU" dirty="0"/>
              <a:t> 71 </a:t>
            </a:r>
            <a:r>
              <a:rPr lang="ru-RU" dirty="0" err="1"/>
              <a:t>конвенція</a:t>
            </a:r>
            <a:r>
              <a:rPr lang="ru-RU" dirty="0"/>
              <a:t> МОП,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8 </a:t>
            </a:r>
            <a:r>
              <a:rPr lang="ru-RU" dirty="0" err="1"/>
              <a:t>фундаментальних</a:t>
            </a:r>
            <a:r>
              <a:rPr lang="ru-RU" dirty="0"/>
              <a:t> </a:t>
            </a:r>
            <a:r>
              <a:rPr lang="ru-RU" dirty="0" err="1"/>
              <a:t>конвенцій</a:t>
            </a:r>
            <a:r>
              <a:rPr lang="ru-RU" dirty="0"/>
              <a:t>, 4 </a:t>
            </a:r>
            <a:r>
              <a:rPr lang="ru-RU" dirty="0" err="1"/>
              <a:t>керівні</a:t>
            </a:r>
            <a:r>
              <a:rPr lang="ru-RU" dirty="0"/>
              <a:t> (</a:t>
            </a:r>
            <a:r>
              <a:rPr lang="ru-RU" dirty="0" err="1"/>
              <a:t>пріоритетні</a:t>
            </a:r>
            <a:r>
              <a:rPr lang="ru-RU" dirty="0"/>
              <a:t>) </a:t>
            </a:r>
            <a:r>
              <a:rPr lang="ru-RU" dirty="0" err="1"/>
              <a:t>конвенції</a:t>
            </a:r>
            <a:r>
              <a:rPr lang="ru-RU" dirty="0"/>
              <a:t> та 59 </a:t>
            </a:r>
            <a:r>
              <a:rPr lang="ru-RU" dirty="0" err="1"/>
              <a:t>технічних</a:t>
            </a:r>
            <a:r>
              <a:rPr lang="ru-RU" dirty="0"/>
              <a:t>. З 71 </a:t>
            </a:r>
            <a:r>
              <a:rPr lang="ru-RU" dirty="0" err="1"/>
              <a:t>ратифікованої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, 61 </a:t>
            </a:r>
            <a:r>
              <a:rPr lang="ru-RU" dirty="0" err="1"/>
              <a:t>конвенція</a:t>
            </a:r>
            <a:r>
              <a:rPr lang="ru-RU" dirty="0"/>
              <a:t> є чинною, 6 </a:t>
            </a:r>
            <a:r>
              <a:rPr lang="ru-RU" dirty="0" err="1"/>
              <a:t>конвенцій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денонсовано</a:t>
            </a:r>
            <a:r>
              <a:rPr lang="ru-RU" dirty="0"/>
              <a:t> та 3 </a:t>
            </a:r>
            <a:r>
              <a:rPr lang="ru-RU" dirty="0" err="1"/>
              <a:t>конвенції</a:t>
            </a:r>
            <a:r>
              <a:rPr lang="ru-RU" dirty="0"/>
              <a:t> МОП </a:t>
            </a:r>
            <a:r>
              <a:rPr lang="ru-RU" dirty="0" err="1"/>
              <a:t>скасовано</a:t>
            </a:r>
            <a:r>
              <a:rPr lang="ru-RU" dirty="0"/>
              <a:t>.[6]</a:t>
            </a:r>
          </a:p>
          <a:p>
            <a:r>
              <a:rPr lang="ru-RU" dirty="0" err="1"/>
              <a:t>Наразі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над </a:t>
            </a:r>
            <a:r>
              <a:rPr lang="ru-RU" dirty="0" err="1"/>
              <a:t>ратифікацією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про </a:t>
            </a:r>
            <a:r>
              <a:rPr lang="ru-RU" dirty="0" err="1"/>
              <a:t>працю</a:t>
            </a:r>
            <a:r>
              <a:rPr lang="ru-RU" dirty="0"/>
              <a:t> в </a:t>
            </a:r>
            <a:r>
              <a:rPr lang="ru-RU" dirty="0" err="1"/>
              <a:t>морському</a:t>
            </a:r>
            <a:r>
              <a:rPr lang="ru-RU" dirty="0"/>
              <a:t> </a:t>
            </a:r>
            <a:r>
              <a:rPr lang="ru-RU" dirty="0" err="1"/>
              <a:t>судноплавстві</a:t>
            </a:r>
            <a:r>
              <a:rPr lang="ru-RU" dirty="0"/>
              <a:t> - </a:t>
            </a:r>
            <a:r>
              <a:rPr lang="ru-RU" dirty="0" err="1"/>
              <a:t>флагманської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МОП, яка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всебічний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прав </a:t>
            </a:r>
            <a:r>
              <a:rPr lang="ru-RU" dirty="0" err="1"/>
              <a:t>моряків</a:t>
            </a:r>
            <a:r>
              <a:rPr lang="ru-RU" dirty="0"/>
              <a:t> у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та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країн</a:t>
            </a:r>
            <a:r>
              <a:rPr lang="ru-RU" dirty="0"/>
              <a:t> та </a:t>
            </a:r>
            <a:r>
              <a:rPr lang="ru-RU" dirty="0" err="1"/>
              <a:t>власників</a:t>
            </a:r>
            <a:r>
              <a:rPr lang="ru-RU" dirty="0"/>
              <a:t> суден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dirty="0" smtClean="0"/>
              <a:t>У </a:t>
            </a:r>
            <a:r>
              <a:rPr lang="ru-RU" dirty="0"/>
              <a:t>2019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прийняла</a:t>
            </a:r>
            <a:r>
              <a:rPr lang="ru-RU" dirty="0"/>
              <a:t> </a:t>
            </a:r>
            <a:r>
              <a:rPr lang="ru-RU" dirty="0" err="1"/>
              <a:t>Декларацію</a:t>
            </a:r>
            <a:r>
              <a:rPr lang="ru-RU" dirty="0"/>
              <a:t> </a:t>
            </a:r>
            <a:r>
              <a:rPr lang="ru-RU" dirty="0" err="1"/>
              <a:t>століття</a:t>
            </a:r>
            <a:r>
              <a:rPr lang="ru-RU" dirty="0"/>
              <a:t> МОП про </a:t>
            </a:r>
            <a:r>
              <a:rPr lang="ru-RU" dirty="0" err="1"/>
              <a:t>майбутнє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де </a:t>
            </a:r>
            <a:r>
              <a:rPr lang="ru-RU" dirty="0" err="1"/>
              <a:t>висловила</a:t>
            </a:r>
            <a:r>
              <a:rPr lang="ru-RU" dirty="0"/>
              <a:t> </a:t>
            </a:r>
            <a:r>
              <a:rPr lang="ru-RU" dirty="0" err="1"/>
              <a:t>прихильність</a:t>
            </a:r>
            <a:r>
              <a:rPr lang="ru-RU" dirty="0"/>
              <a:t> до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 і </a:t>
            </a:r>
            <a:r>
              <a:rPr lang="ru-RU" dirty="0" err="1"/>
              <a:t>домагань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вона </a:t>
            </a:r>
            <a:r>
              <a:rPr lang="ru-RU" dirty="0" err="1"/>
              <a:t>прийняла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 і </a:t>
            </a:r>
            <a:r>
              <a:rPr lang="ru-RU" dirty="0" err="1"/>
              <a:t>домагань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Конвенцію</a:t>
            </a:r>
            <a:r>
              <a:rPr lang="ru-RU" dirty="0"/>
              <a:t> МОП </a:t>
            </a:r>
            <a:r>
              <a:rPr lang="ru-RU" dirty="0" err="1"/>
              <a:t>No</a:t>
            </a:r>
            <a:r>
              <a:rPr lang="ru-RU" dirty="0"/>
              <a:t> 190 про </a:t>
            </a:r>
            <a:r>
              <a:rPr lang="ru-RU" dirty="0" err="1"/>
              <a:t>викорінення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 і </a:t>
            </a:r>
            <a:r>
              <a:rPr lang="ru-RU" dirty="0" err="1"/>
              <a:t>домагань</a:t>
            </a:r>
            <a:r>
              <a:rPr lang="ru-RU" dirty="0"/>
              <a:t> і </a:t>
            </a:r>
            <a:r>
              <a:rPr lang="ru-RU" dirty="0" err="1"/>
              <a:t>супровідну</a:t>
            </a:r>
            <a:r>
              <a:rPr lang="ru-RU" dirty="0"/>
              <a:t> </a:t>
            </a:r>
            <a:r>
              <a:rPr lang="ru-RU" dirty="0" err="1"/>
              <a:t>Рекомендацію</a:t>
            </a:r>
            <a:r>
              <a:rPr lang="ru-RU" dirty="0"/>
              <a:t> МОП </a:t>
            </a:r>
            <a:r>
              <a:rPr lang="ru-RU" dirty="0" err="1"/>
              <a:t>No</a:t>
            </a:r>
            <a:r>
              <a:rPr lang="ru-RU" dirty="0"/>
              <a:t> 206. </a:t>
            </a:r>
            <a:r>
              <a:rPr lang="ru-RU" dirty="0" err="1"/>
              <a:t>Правова</a:t>
            </a:r>
            <a:r>
              <a:rPr lang="ru-RU" dirty="0"/>
              <a:t> база, </a:t>
            </a:r>
            <a:r>
              <a:rPr lang="ru-RU" dirty="0" err="1"/>
              <a:t>встановлена</a:t>
            </a:r>
            <a:r>
              <a:rPr lang="ru-RU" dirty="0"/>
              <a:t> у </a:t>
            </a:r>
            <a:r>
              <a:rPr lang="ru-RU" dirty="0" err="1"/>
              <a:t>цих</a:t>
            </a:r>
            <a:r>
              <a:rPr lang="ru-RU" dirty="0"/>
              <a:t> документах,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чіткий</a:t>
            </a:r>
            <a:r>
              <a:rPr lang="ru-RU" dirty="0"/>
              <a:t> </a:t>
            </a:r>
            <a:r>
              <a:rPr lang="ru-RU" dirty="0" err="1"/>
              <a:t>дороговказ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та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 і </a:t>
            </a:r>
            <a:r>
              <a:rPr lang="ru-RU" dirty="0" err="1"/>
              <a:t>домагань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сприяючи</a:t>
            </a:r>
            <a:r>
              <a:rPr lang="ru-RU" dirty="0"/>
              <a:t> в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виконанню</a:t>
            </a:r>
            <a:r>
              <a:rPr lang="ru-RU" dirty="0"/>
              <a:t> Порядку денного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сталого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на </a:t>
            </a:r>
            <a:r>
              <a:rPr lang="ru-RU" dirty="0" err="1"/>
              <a:t>період</a:t>
            </a:r>
            <a:r>
              <a:rPr lang="ru-RU" dirty="0"/>
              <a:t> до 2030 року, </a:t>
            </a:r>
            <a:r>
              <a:rPr lang="ru-RU" dirty="0" err="1"/>
              <a:t>зокрема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COVID-19. </a:t>
            </a:r>
            <a:endParaRPr lang="ru-RU" dirty="0" smtClean="0"/>
          </a:p>
          <a:p>
            <a:r>
              <a:rPr lang="ru-RU" b="1" dirty="0" err="1"/>
              <a:t>Представництво</a:t>
            </a:r>
            <a:r>
              <a:rPr lang="ru-RU" b="1" dirty="0"/>
              <a:t> МОП в </a:t>
            </a:r>
            <a:r>
              <a:rPr lang="ru-RU" b="1" dirty="0" err="1"/>
              <a:t>Україні</a:t>
            </a:r>
            <a:endParaRPr lang="ru-RU" b="1" dirty="0"/>
          </a:p>
          <a:p>
            <a:r>
              <a:rPr lang="ru-RU" dirty="0" smtClean="0"/>
              <a:t>МОП </a:t>
            </a:r>
            <a:r>
              <a:rPr lang="ru-RU" dirty="0"/>
              <a:t>активно </a:t>
            </a:r>
            <a:r>
              <a:rPr lang="ru-RU" dirty="0" err="1"/>
              <a:t>працює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з початку 1990-х </a:t>
            </a:r>
            <a:r>
              <a:rPr lang="ru-RU" dirty="0" err="1"/>
              <a:t>років</a:t>
            </a:r>
            <a:r>
              <a:rPr lang="ru-RU" dirty="0"/>
              <a:t> і за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реалізувала</a:t>
            </a:r>
            <a:r>
              <a:rPr lang="ru-RU" dirty="0"/>
              <a:t> </a:t>
            </a:r>
            <a:r>
              <a:rPr lang="ru-RU" dirty="0" err="1"/>
              <a:t>проєкти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аналізом</a:t>
            </a:r>
            <a:r>
              <a:rPr lang="ru-RU" dirty="0"/>
              <a:t> стану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(</a:t>
            </a:r>
            <a:r>
              <a:rPr lang="ru-RU" dirty="0" err="1"/>
              <a:t>спільно</a:t>
            </a:r>
            <a:r>
              <a:rPr lang="ru-RU" dirty="0"/>
              <a:t> з ПРООН і </a:t>
            </a:r>
            <a:r>
              <a:rPr lang="ru-RU" dirty="0" err="1"/>
              <a:t>Світовим</a:t>
            </a:r>
            <a:r>
              <a:rPr lang="ru-RU" dirty="0"/>
              <a:t> банком), </a:t>
            </a:r>
            <a:r>
              <a:rPr lang="ru-RU" dirty="0" err="1"/>
              <a:t>кризового</a:t>
            </a:r>
            <a:r>
              <a:rPr lang="ru-RU" dirty="0"/>
              <a:t> стану ринку </a:t>
            </a:r>
            <a:r>
              <a:rPr lang="ru-RU" dirty="0" err="1"/>
              <a:t>праці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(1995 </a:t>
            </a:r>
            <a:r>
              <a:rPr lang="ru-RU" dirty="0" err="1"/>
              <a:t>рік</a:t>
            </a:r>
            <a:r>
              <a:rPr lang="ru-RU" dirty="0"/>
              <a:t>),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партнерства.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часу МОП надавала і </a:t>
            </a:r>
            <a:r>
              <a:rPr lang="ru-RU" dirty="0" err="1"/>
              <a:t>продовжує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Урядові</a:t>
            </a:r>
            <a:r>
              <a:rPr lang="ru-RU" dirty="0"/>
              <a:t> в </a:t>
            </a:r>
            <a:r>
              <a:rPr lang="ru-RU" dirty="0" err="1"/>
              <a:t>експертній</a:t>
            </a:r>
            <a:r>
              <a:rPr lang="ru-RU" dirty="0"/>
              <a:t>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законопроєктів</a:t>
            </a:r>
            <a:r>
              <a:rPr lang="ru-RU" dirty="0"/>
              <a:t>, </a:t>
            </a:r>
            <a:r>
              <a:rPr lang="ru-RU" dirty="0" err="1"/>
              <a:t>ознайомленні</a:t>
            </a:r>
            <a:r>
              <a:rPr lang="ru-RU" dirty="0"/>
              <a:t> </a:t>
            </a:r>
            <a:r>
              <a:rPr lang="ru-RU" dirty="0" err="1"/>
              <a:t>урядовців</a:t>
            </a:r>
            <a:r>
              <a:rPr lang="ru-RU" dirty="0"/>
              <a:t>,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профспілок</a:t>
            </a:r>
            <a:r>
              <a:rPr lang="ru-RU" dirty="0"/>
              <a:t> і </a:t>
            </a:r>
            <a:r>
              <a:rPr lang="ru-RU" dirty="0" err="1"/>
              <a:t>роботодавців</a:t>
            </a:r>
            <a:r>
              <a:rPr lang="ru-RU" dirty="0"/>
              <a:t> з </a:t>
            </a:r>
            <a:r>
              <a:rPr lang="ru-RU" dirty="0" err="1"/>
              <a:t>міжнародними</a:t>
            </a:r>
            <a:r>
              <a:rPr lang="ru-RU" dirty="0"/>
              <a:t> стандартами статистики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систематизацією</a:t>
            </a:r>
            <a:r>
              <a:rPr lang="ru-RU" dirty="0"/>
              <a:t>.</a:t>
            </a:r>
          </a:p>
          <a:p>
            <a:r>
              <a:rPr lang="ru-RU" dirty="0" smtClean="0"/>
              <a:t>Нова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гідної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для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2020-2024 роки та є результатом </a:t>
            </a:r>
            <a:r>
              <a:rPr lang="ru-RU" dirty="0" err="1"/>
              <a:t>тристоронніх</a:t>
            </a:r>
            <a:r>
              <a:rPr lang="ru-RU" dirty="0"/>
              <a:t> </a:t>
            </a:r>
            <a:r>
              <a:rPr lang="ru-RU" dirty="0" err="1"/>
              <a:t>консультацій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МОП в </a:t>
            </a:r>
            <a:r>
              <a:rPr lang="ru-RU" dirty="0" err="1"/>
              <a:t>Україні</a:t>
            </a:r>
            <a:r>
              <a:rPr lang="ru-RU" dirty="0"/>
              <a:t>.</a:t>
            </a:r>
          </a:p>
          <a:p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/>
              <a:t>гідної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меті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проблем, </a:t>
            </a:r>
            <a:r>
              <a:rPr lang="ru-RU" dirty="0" err="1"/>
              <a:t>які</a:t>
            </a:r>
            <a:r>
              <a:rPr lang="ru-RU" dirty="0"/>
              <a:t> належать до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МОП. </a:t>
            </a:r>
            <a:r>
              <a:rPr lang="ru-RU" dirty="0" err="1"/>
              <a:t>Програма</a:t>
            </a:r>
            <a:r>
              <a:rPr lang="ru-RU" dirty="0"/>
              <a:t> на 2020-2024 роки </a:t>
            </a:r>
            <a:r>
              <a:rPr lang="ru-RU" dirty="0" err="1"/>
              <a:t>передбачає</a:t>
            </a:r>
            <a:r>
              <a:rPr lang="ru-RU" dirty="0"/>
              <a:t> три </a:t>
            </a:r>
            <a:r>
              <a:rPr lang="ru-RU" dirty="0" err="1"/>
              <a:t>пріоритети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0550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9" y="153131"/>
            <a:ext cx="12061371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1. </a:t>
            </a:r>
            <a:r>
              <a:rPr lang="ru-RU" dirty="0" err="1"/>
              <a:t>Покращений</a:t>
            </a:r>
            <a:r>
              <a:rPr lang="ru-RU" dirty="0"/>
              <a:t>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діалог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Інклюзивна</a:t>
            </a:r>
            <a:r>
              <a:rPr lang="ru-RU" dirty="0"/>
              <a:t> та продуктивна </a:t>
            </a:r>
            <a:r>
              <a:rPr lang="ru-RU" dirty="0" err="1"/>
              <a:t>зайнятість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Поліпшені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Сьогодні</a:t>
            </a:r>
            <a:r>
              <a:rPr lang="ru-RU" dirty="0"/>
              <a:t> МОП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міжнародними</a:t>
            </a:r>
            <a:r>
              <a:rPr lang="ru-RU" dirty="0"/>
              <a:t> донорами,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агенціями</a:t>
            </a:r>
            <a:r>
              <a:rPr lang="ru-RU" dirty="0"/>
              <a:t> та </a:t>
            </a:r>
            <a:r>
              <a:rPr lang="ru-RU" dirty="0" err="1"/>
              <a:t>установами</a:t>
            </a:r>
            <a:r>
              <a:rPr lang="ru-RU" dirty="0"/>
              <a:t> ООН </a:t>
            </a:r>
            <a:r>
              <a:rPr lang="ru-RU" dirty="0" err="1"/>
              <a:t>впроваджує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проєкти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сприянням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, реформою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</a:t>
            </a:r>
            <a:r>
              <a:rPr lang="ru-RU" dirty="0" err="1"/>
              <a:t>управлінням</a:t>
            </a:r>
            <a:r>
              <a:rPr lang="ru-RU" dirty="0"/>
              <a:t> </a:t>
            </a:r>
            <a:r>
              <a:rPr lang="ru-RU" dirty="0" err="1"/>
              <a:t>інституціями</a:t>
            </a:r>
            <a:r>
              <a:rPr lang="ru-RU" dirty="0"/>
              <a:t> ринку </a:t>
            </a:r>
            <a:r>
              <a:rPr lang="ru-RU" dirty="0" err="1"/>
              <a:t>праці</a:t>
            </a:r>
            <a:r>
              <a:rPr lang="ru-RU" dirty="0"/>
              <a:t>, реформою трудового </a:t>
            </a:r>
            <a:r>
              <a:rPr lang="ru-RU" dirty="0" err="1"/>
              <a:t>законодавства</a:t>
            </a:r>
            <a:r>
              <a:rPr lang="ru-RU" dirty="0"/>
              <a:t> та </a:t>
            </a:r>
            <a:r>
              <a:rPr lang="ru-RU" dirty="0" err="1"/>
              <a:t>сприянням</a:t>
            </a:r>
            <a:r>
              <a:rPr lang="ru-RU" dirty="0"/>
              <a:t> </a:t>
            </a:r>
            <a:r>
              <a:rPr lang="ru-RU" dirty="0" err="1"/>
              <a:t>колективно-договірному</a:t>
            </a:r>
            <a:r>
              <a:rPr lang="ru-RU" dirty="0"/>
              <a:t> </a:t>
            </a:r>
            <a:r>
              <a:rPr lang="ru-RU" dirty="0" err="1"/>
              <a:t>регулюванню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 МОП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спрямовані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профілактику</a:t>
            </a:r>
            <a:r>
              <a:rPr lang="ru-RU" dirty="0"/>
              <a:t> ВІЛ-</a:t>
            </a:r>
            <a:r>
              <a:rPr lang="ru-RU" dirty="0" err="1"/>
              <a:t>СНІДу</a:t>
            </a:r>
            <a:r>
              <a:rPr lang="ru-RU" dirty="0"/>
              <a:t> на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,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недискримінаційних</a:t>
            </a:r>
            <a:r>
              <a:rPr lang="ru-RU" dirty="0"/>
              <a:t> </a:t>
            </a:r>
            <a:r>
              <a:rPr lang="ru-RU" dirty="0" err="1"/>
              <a:t>політик</a:t>
            </a:r>
            <a:r>
              <a:rPr lang="ru-RU" dirty="0"/>
              <a:t> та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рівного</a:t>
            </a:r>
            <a:r>
              <a:rPr lang="ru-RU" dirty="0"/>
              <a:t> </a:t>
            </a:r>
            <a:r>
              <a:rPr lang="ru-RU" dirty="0" err="1"/>
              <a:t>винагородження</a:t>
            </a:r>
            <a:r>
              <a:rPr lang="ru-RU" dirty="0"/>
              <a:t> за </a:t>
            </a:r>
            <a:r>
              <a:rPr lang="ru-RU" dirty="0" err="1"/>
              <a:t>працю</a:t>
            </a:r>
            <a:r>
              <a:rPr lang="ru-RU" dirty="0"/>
              <a:t> </a:t>
            </a:r>
            <a:r>
              <a:rPr lang="ru-RU" dirty="0" err="1"/>
              <a:t>рівної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Проєкти</a:t>
            </a:r>
            <a:r>
              <a:rPr lang="ru-RU" dirty="0"/>
              <a:t> МОП в </a:t>
            </a:r>
            <a:r>
              <a:rPr lang="ru-RU" dirty="0" err="1" smtClean="0"/>
              <a:t>Україні</a:t>
            </a:r>
            <a:r>
              <a:rPr lang="ru-RU" dirty="0" smtClean="0"/>
              <a:t> за </a:t>
            </a:r>
            <a:r>
              <a:rPr lang="ru-RU" dirty="0" err="1" smtClean="0"/>
              <a:t>мирні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 smtClean="0"/>
              <a:t>На </a:t>
            </a:r>
            <a:r>
              <a:rPr lang="ru-RU" dirty="0"/>
              <a:t>шляху до </a:t>
            </a:r>
            <a:r>
              <a:rPr lang="ru-RU" dirty="0" err="1"/>
              <a:t>безпечної</a:t>
            </a:r>
            <a:r>
              <a:rPr lang="ru-RU" dirty="0"/>
              <a:t>, </a:t>
            </a:r>
            <a:r>
              <a:rPr lang="ru-RU" dirty="0" err="1"/>
              <a:t>здорової</a:t>
            </a:r>
            <a:r>
              <a:rPr lang="ru-RU" dirty="0"/>
              <a:t> та </a:t>
            </a:r>
            <a:r>
              <a:rPr lang="ru-RU" dirty="0" err="1"/>
              <a:t>задекларованої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безпечній</a:t>
            </a:r>
            <a:r>
              <a:rPr lang="ru-RU" dirty="0"/>
              <a:t>, </a:t>
            </a:r>
            <a:r>
              <a:rPr lang="ru-RU" dirty="0" err="1"/>
              <a:t>здоровій</a:t>
            </a:r>
            <a:r>
              <a:rPr lang="ru-RU" dirty="0"/>
              <a:t> та </a:t>
            </a:r>
            <a:r>
              <a:rPr lang="ru-RU" dirty="0" err="1"/>
              <a:t>задекларованій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очікуваним</a:t>
            </a:r>
            <a:r>
              <a:rPr lang="ru-RU" dirty="0"/>
              <a:t> результатом у </a:t>
            </a:r>
            <a:r>
              <a:rPr lang="ru-RU" dirty="0" err="1"/>
              <a:t>близькій</a:t>
            </a:r>
            <a:r>
              <a:rPr lang="ru-RU" dirty="0"/>
              <a:t> </a:t>
            </a:r>
            <a:r>
              <a:rPr lang="ru-RU" dirty="0" err="1"/>
              <a:t>перспективі</a:t>
            </a:r>
            <a:r>
              <a:rPr lang="ru-RU" dirty="0"/>
              <a:t> є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Україною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і </a:t>
            </a:r>
            <a:r>
              <a:rPr lang="ru-RU" dirty="0" err="1"/>
              <a:t>європейських</a:t>
            </a:r>
            <a:r>
              <a:rPr lang="ru-RU" dirty="0"/>
              <a:t> норм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і </a:t>
            </a:r>
            <a:r>
              <a:rPr lang="ru-RU" dirty="0" err="1"/>
              <a:t>здоров’я</a:t>
            </a:r>
            <a:r>
              <a:rPr lang="ru-RU" dirty="0"/>
              <a:t> на </a:t>
            </a:r>
            <a:r>
              <a:rPr lang="ru-RU" dirty="0" err="1"/>
              <a:t>роботі</a:t>
            </a:r>
            <a:r>
              <a:rPr lang="ru-RU" dirty="0"/>
              <a:t> (БЗР). </a:t>
            </a:r>
            <a:r>
              <a:rPr lang="ru-RU" dirty="0" err="1"/>
              <a:t>Очікується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: (1) </a:t>
            </a:r>
            <a:r>
              <a:rPr lang="ru-RU" dirty="0" err="1"/>
              <a:t>правова</a:t>
            </a:r>
            <a:r>
              <a:rPr lang="ru-RU" dirty="0"/>
              <a:t> база з БЗР і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наближена</a:t>
            </a:r>
            <a:r>
              <a:rPr lang="ru-RU" dirty="0"/>
              <a:t> до </a:t>
            </a:r>
            <a:r>
              <a:rPr lang="ru-RU" dirty="0" err="1"/>
              <a:t>міжнародних</a:t>
            </a:r>
            <a:r>
              <a:rPr lang="ru-RU" dirty="0"/>
              <a:t> і </a:t>
            </a:r>
            <a:r>
              <a:rPr lang="ru-RU" dirty="0" err="1"/>
              <a:t>європейських</a:t>
            </a:r>
            <a:r>
              <a:rPr lang="ru-RU" dirty="0"/>
              <a:t> норм; (2) створено </a:t>
            </a:r>
            <a:r>
              <a:rPr lang="ru-RU" dirty="0" err="1"/>
              <a:t>системи</a:t>
            </a:r>
            <a:r>
              <a:rPr lang="ru-RU" dirty="0"/>
              <a:t> та </a:t>
            </a:r>
            <a:r>
              <a:rPr lang="ru-RU" dirty="0" err="1"/>
              <a:t>процедури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інспекції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r>
              <a:rPr lang="ru-RU" dirty="0" smtClean="0"/>
              <a:t>Права </a:t>
            </a:r>
            <a:r>
              <a:rPr lang="ru-RU" dirty="0"/>
              <a:t>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: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Україною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норм. 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Урядові</a:t>
            </a:r>
            <a:r>
              <a:rPr lang="ru-RU" dirty="0"/>
              <a:t>, </a:t>
            </a:r>
            <a:r>
              <a:rPr lang="ru-RU" dirty="0" err="1"/>
              <a:t>соціальним</a:t>
            </a:r>
            <a:r>
              <a:rPr lang="ru-RU" dirty="0"/>
              <a:t> партнерам і </a:t>
            </a:r>
            <a:r>
              <a:rPr lang="ru-RU" dirty="0" err="1"/>
              <a:t>судовій</a:t>
            </a:r>
            <a:r>
              <a:rPr lang="ru-RU" dirty="0"/>
              <a:t> </a:t>
            </a:r>
            <a:r>
              <a:rPr lang="ru-RU" dirty="0" err="1"/>
              <a:t>владі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і прав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розроблення</a:t>
            </a:r>
            <a:r>
              <a:rPr lang="ru-RU" dirty="0"/>
              <a:t> і </a:t>
            </a:r>
            <a:r>
              <a:rPr lang="ru-RU" dirty="0" err="1"/>
              <a:t>запровадження</a:t>
            </a:r>
            <a:r>
              <a:rPr lang="ru-RU" dirty="0"/>
              <a:t> нового </a:t>
            </a:r>
            <a:r>
              <a:rPr lang="ru-RU" dirty="0" err="1"/>
              <a:t>законодавства</a:t>
            </a:r>
            <a:r>
              <a:rPr lang="ru-RU" dirty="0"/>
              <a:t> про </a:t>
            </a:r>
            <a:r>
              <a:rPr lang="ru-RU" dirty="0" err="1"/>
              <a:t>працю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заохочення</a:t>
            </a:r>
            <a:r>
              <a:rPr lang="ru-RU" dirty="0"/>
              <a:t> </a:t>
            </a:r>
            <a:r>
              <a:rPr lang="ru-RU" dirty="0" err="1"/>
              <a:t>ефективних</a:t>
            </a:r>
            <a:r>
              <a:rPr lang="ru-RU" dirty="0"/>
              <a:t> </a:t>
            </a:r>
            <a:r>
              <a:rPr lang="ru-RU" dirty="0" err="1"/>
              <a:t>колективних</a:t>
            </a:r>
            <a:r>
              <a:rPr lang="ru-RU" dirty="0"/>
              <a:t> </a:t>
            </a:r>
            <a:r>
              <a:rPr lang="ru-RU" dirty="0" err="1"/>
              <a:t>переговорів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/>
              <a:t>підтримує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колективних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у десяти </a:t>
            </a:r>
            <a:r>
              <a:rPr lang="ru-RU" dirty="0" err="1"/>
              <a:t>приватних</a:t>
            </a:r>
            <a:r>
              <a:rPr lang="ru-RU" dirty="0"/>
              <a:t> </a:t>
            </a:r>
            <a:r>
              <a:rPr lang="ru-RU" dirty="0" err="1"/>
              <a:t>компаніях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надалі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відтворені</a:t>
            </a:r>
            <a:r>
              <a:rPr lang="ru-RU" dirty="0"/>
              <a:t> на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підприємствах</a:t>
            </a:r>
            <a:r>
              <a:rPr lang="ru-RU" dirty="0"/>
              <a:t>. </a:t>
            </a:r>
            <a:r>
              <a:rPr lang="ru-RU" dirty="0" err="1"/>
              <a:t>Нарешті</a:t>
            </a:r>
            <a:r>
              <a:rPr lang="ru-RU" dirty="0"/>
              <a:t>,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владі</a:t>
            </a:r>
            <a:r>
              <a:rPr lang="ru-RU" dirty="0"/>
              <a:t> </a:t>
            </a:r>
            <a:r>
              <a:rPr lang="ru-RU" dirty="0" err="1"/>
              <a:t>боротися</a:t>
            </a:r>
            <a:r>
              <a:rPr lang="ru-RU" dirty="0"/>
              <a:t> з </a:t>
            </a:r>
            <a:r>
              <a:rPr lang="ru-RU" dirty="0" err="1"/>
              <a:t>найгіршими</a:t>
            </a:r>
            <a:r>
              <a:rPr lang="ru-RU" dirty="0"/>
              <a:t> формами </a:t>
            </a:r>
            <a:r>
              <a:rPr lang="ru-RU" dirty="0" err="1"/>
              <a:t>дитячої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910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701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Інклюзивний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складну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склалася</a:t>
            </a:r>
            <a:r>
              <a:rPr lang="ru-RU" dirty="0"/>
              <a:t> на ринку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МОП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комплексний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, </a:t>
            </a:r>
            <a:r>
              <a:rPr lang="ru-RU" dirty="0" err="1"/>
              <a:t>заснований</a:t>
            </a:r>
            <a:r>
              <a:rPr lang="ru-RU" dirty="0"/>
              <a:t> на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напрямах</a:t>
            </a:r>
            <a:r>
              <a:rPr lang="ru-RU" dirty="0"/>
              <a:t>.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надаються</a:t>
            </a:r>
            <a:r>
              <a:rPr lang="ru-RU" dirty="0"/>
              <a:t> </a:t>
            </a:r>
            <a:r>
              <a:rPr lang="ru-RU" dirty="0" err="1"/>
              <a:t>українськими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службами </a:t>
            </a:r>
            <a:r>
              <a:rPr lang="ru-RU" dirty="0" err="1"/>
              <a:t>зайнятості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дозволить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пропонувати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ефективну</a:t>
            </a:r>
            <a:r>
              <a:rPr lang="ru-RU" dirty="0"/>
              <a:t> та </a:t>
            </a:r>
            <a:r>
              <a:rPr lang="ru-RU" dirty="0" err="1"/>
              <a:t>інклюзивно</a:t>
            </a:r>
            <a:r>
              <a:rPr lang="ru-RU" dirty="0"/>
              <a:t> </a:t>
            </a:r>
            <a:r>
              <a:rPr lang="ru-RU" dirty="0" err="1"/>
              <a:t>активну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на ринку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Важливий</a:t>
            </a:r>
            <a:r>
              <a:rPr lang="ru-RU" dirty="0"/>
              <a:t> компонент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невідповідності</a:t>
            </a:r>
            <a:r>
              <a:rPr lang="ru-RU" dirty="0"/>
              <a:t> </a:t>
            </a:r>
            <a:r>
              <a:rPr lang="ru-RU" dirty="0" err="1"/>
              <a:t>наявних</a:t>
            </a:r>
            <a:r>
              <a:rPr lang="ru-RU" dirty="0"/>
              <a:t> у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шляхом </a:t>
            </a:r>
            <a:r>
              <a:rPr lang="ru-RU" dirty="0" err="1"/>
              <a:t>кращого</a:t>
            </a:r>
            <a:r>
              <a:rPr lang="ru-RU" dirty="0"/>
              <a:t> </a:t>
            </a:r>
            <a:r>
              <a:rPr lang="ru-RU" dirty="0" err="1"/>
              <a:t>узгодження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ринку </a:t>
            </a:r>
            <a:r>
              <a:rPr lang="ru-RU" dirty="0" err="1"/>
              <a:t>праці</a:t>
            </a:r>
            <a:r>
              <a:rPr lang="ru-RU" dirty="0"/>
              <a:t> з попитом з боку приватного сектора. </a:t>
            </a:r>
            <a:r>
              <a:rPr lang="ru-RU" dirty="0" err="1"/>
              <a:t>Нарешті</a:t>
            </a:r>
            <a:r>
              <a:rPr lang="ru-RU" dirty="0"/>
              <a:t>,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підтримуватиме</a:t>
            </a:r>
            <a:r>
              <a:rPr lang="ru-RU" dirty="0"/>
              <a:t>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діалогу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таких </a:t>
            </a:r>
            <a:r>
              <a:rPr lang="ru-RU" dirty="0" err="1"/>
              <a:t>критичних</a:t>
            </a:r>
            <a:r>
              <a:rPr lang="ru-RU" dirty="0"/>
              <a:t> проблем, як неформальна </a:t>
            </a:r>
            <a:r>
              <a:rPr lang="ru-RU" dirty="0" err="1"/>
              <a:t>зайнятість</a:t>
            </a:r>
            <a:r>
              <a:rPr lang="ru-RU" dirty="0"/>
              <a:t>, </a:t>
            </a:r>
            <a:r>
              <a:rPr lang="ru-RU" dirty="0" err="1"/>
              <a:t>заробітна</a:t>
            </a:r>
            <a:r>
              <a:rPr lang="ru-RU" dirty="0"/>
              <a:t> плата </a:t>
            </a:r>
            <a:r>
              <a:rPr lang="ru-RU" dirty="0" err="1"/>
              <a:t>чи</a:t>
            </a:r>
            <a:r>
              <a:rPr lang="ru-RU" dirty="0"/>
              <a:t> гендерна </a:t>
            </a:r>
            <a:r>
              <a:rPr lang="ru-RU" dirty="0" err="1"/>
              <a:t>дискримінація</a:t>
            </a:r>
            <a:r>
              <a:rPr lang="ru-RU" dirty="0"/>
              <a:t>.</a:t>
            </a:r>
          </a:p>
          <a:p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/>
              <a:t>покращенню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становища </a:t>
            </a:r>
            <a:r>
              <a:rPr lang="ru-RU" dirty="0" err="1"/>
              <a:t>вразливих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в </a:t>
            </a:r>
            <a:r>
              <a:rPr lang="ru-RU" dirty="0" err="1"/>
              <a:t>регіоні</a:t>
            </a:r>
            <a:r>
              <a:rPr lang="ru-RU" dirty="0"/>
              <a:t> </a:t>
            </a:r>
            <a:r>
              <a:rPr lang="ru-RU" dirty="0" err="1"/>
              <a:t>Азовського</a:t>
            </a:r>
            <a:r>
              <a:rPr lang="ru-RU" dirty="0"/>
              <a:t> моря.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спільний</a:t>
            </a:r>
            <a:r>
              <a:rPr lang="ru-RU" dirty="0"/>
              <a:t> з </a:t>
            </a:r>
            <a:r>
              <a:rPr lang="en-US" dirty="0"/>
              <a:t>GIZ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 smtClean="0"/>
              <a:t>забезпечував</a:t>
            </a:r>
            <a:r>
              <a:rPr lang="ru-RU" dirty="0" smtClean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за </a:t>
            </a:r>
            <a:r>
              <a:rPr lang="ru-RU" dirty="0" err="1"/>
              <a:t>методологією</a:t>
            </a:r>
            <a:r>
              <a:rPr lang="ru-RU" dirty="0"/>
              <a:t> «</a:t>
            </a:r>
            <a:r>
              <a:rPr lang="ru-RU" dirty="0" err="1"/>
              <a:t>Розпочни</a:t>
            </a:r>
            <a:r>
              <a:rPr lang="ru-RU" dirty="0"/>
              <a:t> та </a:t>
            </a:r>
            <a:r>
              <a:rPr lang="ru-RU" dirty="0" err="1"/>
              <a:t>вдосконалюй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» (</a:t>
            </a:r>
            <a:r>
              <a:rPr lang="en-US" dirty="0"/>
              <a:t>SIYB), </a:t>
            </a: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гранти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 smtClean="0"/>
              <a:t>доповнював</a:t>
            </a:r>
            <a:r>
              <a:rPr lang="ru-RU" dirty="0" smtClean="0"/>
              <a:t> </a:t>
            </a:r>
            <a:r>
              <a:rPr lang="ru-RU" dirty="0" err="1"/>
              <a:t>Програму</a:t>
            </a:r>
            <a:r>
              <a:rPr lang="ru-RU" dirty="0"/>
              <a:t> «</a:t>
            </a:r>
            <a:r>
              <a:rPr lang="ru-RU" dirty="0" err="1"/>
              <a:t>Інклюзивний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».</a:t>
            </a:r>
          </a:p>
          <a:p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для </a:t>
            </a:r>
            <a:r>
              <a:rPr lang="ru-RU" dirty="0" err="1"/>
              <a:t>жінок</a:t>
            </a:r>
            <a:r>
              <a:rPr lang="ru-RU" dirty="0"/>
              <a:t> як </a:t>
            </a:r>
            <a:r>
              <a:rPr lang="ru-RU" dirty="0" err="1"/>
              <a:t>відповідь</a:t>
            </a:r>
            <a:r>
              <a:rPr lang="ru-RU" dirty="0"/>
              <a:t> на кризу </a:t>
            </a:r>
            <a:r>
              <a:rPr lang="en-US" dirty="0"/>
              <a:t>COVID-19 </a:t>
            </a: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. </a:t>
            </a:r>
            <a:r>
              <a:rPr lang="ru-RU" dirty="0" err="1"/>
              <a:t>Пандемія</a:t>
            </a:r>
            <a:r>
              <a:rPr lang="ru-RU" dirty="0"/>
              <a:t> </a:t>
            </a:r>
            <a:r>
              <a:rPr lang="en-US" dirty="0"/>
              <a:t>COVID-19 </a:t>
            </a:r>
            <a:r>
              <a:rPr lang="ru-RU" dirty="0" err="1"/>
              <a:t>загострила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стикаються</a:t>
            </a:r>
            <a:r>
              <a:rPr lang="ru-RU" dirty="0"/>
              <a:t> </a:t>
            </a:r>
            <a:r>
              <a:rPr lang="ru-RU" dirty="0" err="1"/>
              <a:t>підприємиці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з результатами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пандемії</a:t>
            </a:r>
            <a:r>
              <a:rPr lang="ru-RU" dirty="0"/>
              <a:t> </a:t>
            </a:r>
            <a:r>
              <a:rPr lang="en-US" dirty="0"/>
              <a:t>COVID-19, </a:t>
            </a:r>
            <a:r>
              <a:rPr lang="ru-RU" dirty="0" err="1"/>
              <a:t>проведеної</a:t>
            </a:r>
            <a:r>
              <a:rPr lang="ru-RU" dirty="0"/>
              <a:t> ПРООН у </a:t>
            </a:r>
            <a:r>
              <a:rPr lang="ru-RU" dirty="0" err="1"/>
              <a:t>партнерстві</a:t>
            </a:r>
            <a:r>
              <a:rPr lang="ru-RU" dirty="0"/>
              <a:t> з ООН </a:t>
            </a:r>
            <a:r>
              <a:rPr lang="ru-RU" dirty="0" err="1"/>
              <a:t>Жінки</a:t>
            </a:r>
            <a:r>
              <a:rPr lang="ru-RU" dirty="0"/>
              <a:t> та ФАО,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</a:t>
            </a:r>
            <a:r>
              <a:rPr lang="ru-RU" dirty="0" err="1"/>
              <a:t>жінкам</a:t>
            </a:r>
            <a:r>
              <a:rPr lang="ru-RU" dirty="0"/>
              <a:t>, </a:t>
            </a:r>
            <a:r>
              <a:rPr lang="ru-RU" dirty="0" err="1"/>
              <a:t>зазнали</a:t>
            </a:r>
            <a:r>
              <a:rPr lang="ru-RU" dirty="0"/>
              <a:t> </a:t>
            </a:r>
            <a:r>
              <a:rPr lang="ru-RU" dirty="0" err="1"/>
              <a:t>більшого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пандемії</a:t>
            </a:r>
            <a:r>
              <a:rPr lang="ru-RU" dirty="0"/>
              <a:t>.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просування</a:t>
            </a:r>
            <a:r>
              <a:rPr lang="ru-RU" dirty="0"/>
              <a:t> та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прав і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 шляхом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інституційних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для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економічній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покращення</a:t>
            </a:r>
            <a:r>
              <a:rPr lang="ru-RU" dirty="0"/>
              <a:t> умов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 smtClean="0"/>
              <a:t>Є-ПТНЗ </a:t>
            </a: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: </a:t>
            </a:r>
            <a:r>
              <a:rPr lang="ru-RU" dirty="0" err="1"/>
              <a:t>безперервність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en-US" dirty="0"/>
              <a:t>COVID-19.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підтримати</a:t>
            </a:r>
            <a:r>
              <a:rPr lang="ru-RU" dirty="0"/>
              <a:t> </a:t>
            </a:r>
            <a:r>
              <a:rPr lang="ru-RU" dirty="0" err="1"/>
              <a:t>Міністерство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у </a:t>
            </a:r>
            <a:r>
              <a:rPr lang="ru-RU" dirty="0" err="1"/>
              <a:t>запровадженні</a:t>
            </a:r>
            <a:r>
              <a:rPr lang="ru-RU" dirty="0"/>
              <a:t> цифрового Є-ПТНЗ,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 smtClean="0"/>
              <a:t>допоміг</a:t>
            </a:r>
            <a:r>
              <a:rPr lang="ru-RU" dirty="0" smtClean="0"/>
              <a:t> </a:t>
            </a:r>
            <a:r>
              <a:rPr lang="ru-RU" dirty="0" err="1"/>
              <a:t>запровадити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електронне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у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сферах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1949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4493"/>
            <a:ext cx="1208314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для </a:t>
            </a:r>
            <a:r>
              <a:rPr lang="ru-RU" dirty="0" err="1"/>
              <a:t>вразливих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в </a:t>
            </a:r>
            <a:r>
              <a:rPr lang="ru-RU" dirty="0" err="1"/>
              <a:t>трьох</a:t>
            </a:r>
            <a:r>
              <a:rPr lang="ru-RU" dirty="0"/>
              <a:t> секторах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дослідницький</a:t>
            </a:r>
            <a:r>
              <a:rPr lang="ru-RU" dirty="0"/>
              <a:t> </a:t>
            </a:r>
            <a:r>
              <a:rPr lang="ru-RU" dirty="0" err="1" smtClean="0"/>
              <a:t>Проєкт</a:t>
            </a:r>
            <a:r>
              <a:rPr lang="ru-RU" dirty="0" smtClean="0"/>
              <a:t> став би </a:t>
            </a:r>
            <a:r>
              <a:rPr lang="ru-RU" dirty="0"/>
              <a:t>основою для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масштабної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яка створить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працевлаштування</a:t>
            </a:r>
            <a:r>
              <a:rPr lang="ru-RU" dirty="0"/>
              <a:t> людей,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загрожує</a:t>
            </a:r>
            <a:r>
              <a:rPr lang="ru-RU" dirty="0"/>
              <a:t> </a:t>
            </a:r>
            <a:r>
              <a:rPr lang="ru-RU" dirty="0" err="1"/>
              <a:t>соціально-економічна</a:t>
            </a:r>
            <a:r>
              <a:rPr lang="ru-RU" dirty="0"/>
              <a:t> </a:t>
            </a:r>
            <a:r>
              <a:rPr lang="ru-RU" dirty="0" err="1"/>
              <a:t>ізоляція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зосереджено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трьох</a:t>
            </a:r>
            <a:r>
              <a:rPr lang="ru-RU" dirty="0"/>
              <a:t> секторах,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 smtClean="0"/>
              <a:t>існувала</a:t>
            </a:r>
            <a:r>
              <a:rPr lang="ru-RU" dirty="0" smtClean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для </a:t>
            </a:r>
            <a:r>
              <a:rPr lang="ru-RU" dirty="0" err="1"/>
              <a:t>молоді</a:t>
            </a:r>
            <a:r>
              <a:rPr lang="ru-RU" dirty="0"/>
              <a:t> та </a:t>
            </a:r>
            <a:r>
              <a:rPr lang="ru-RU" dirty="0" err="1"/>
              <a:t>жінок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перебувалиу</a:t>
            </a:r>
            <a:r>
              <a:rPr lang="ru-RU" dirty="0" smtClean="0"/>
              <a:t> </a:t>
            </a:r>
            <a:r>
              <a:rPr lang="ru-RU" dirty="0" err="1"/>
              <a:t>вразливих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і </a:t>
            </a:r>
            <a:r>
              <a:rPr lang="ru-RU" dirty="0" err="1" smtClean="0"/>
              <a:t>піддавалися</a:t>
            </a:r>
            <a:r>
              <a:rPr lang="ru-RU" dirty="0" smtClean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виключення</a:t>
            </a:r>
            <a:r>
              <a:rPr lang="ru-RU" dirty="0"/>
              <a:t> з ринку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вимушено</a:t>
            </a:r>
            <a:r>
              <a:rPr lang="ru-RU" dirty="0"/>
              <a:t> </a:t>
            </a:r>
            <a:r>
              <a:rPr lang="ru-RU" dirty="0" err="1"/>
              <a:t>переміщених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працездатного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. </a:t>
            </a:r>
            <a:r>
              <a:rPr lang="ru-RU" dirty="0" err="1"/>
              <a:t>Аналіз</a:t>
            </a:r>
            <a:r>
              <a:rPr lang="ru-RU" dirty="0"/>
              <a:t> систем ринку </a:t>
            </a:r>
            <a:r>
              <a:rPr lang="ru-RU" dirty="0" err="1"/>
              <a:t>праці</a:t>
            </a:r>
            <a:r>
              <a:rPr lang="ru-RU" dirty="0"/>
              <a:t> у </a:t>
            </a:r>
            <a:r>
              <a:rPr lang="ru-RU" dirty="0" err="1"/>
              <a:t>трьох</a:t>
            </a:r>
            <a:r>
              <a:rPr lang="ru-RU" dirty="0"/>
              <a:t> секторах </a:t>
            </a:r>
            <a:r>
              <a:rPr lang="ru-RU" dirty="0" err="1" smtClean="0"/>
              <a:t>визнав</a:t>
            </a:r>
            <a:r>
              <a:rPr lang="ru-RU" dirty="0" smtClean="0"/>
              <a:t> би </a:t>
            </a:r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системні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для </a:t>
            </a:r>
            <a:r>
              <a:rPr lang="ru-RU" dirty="0" err="1"/>
              <a:t>продуктивної</a:t>
            </a:r>
            <a:r>
              <a:rPr lang="ru-RU" dirty="0"/>
              <a:t> та </a:t>
            </a:r>
            <a:r>
              <a:rPr lang="ru-RU" dirty="0" err="1"/>
              <a:t>гідної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комплекс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системних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для кожного сектора.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22 </a:t>
            </a:r>
            <a:r>
              <a:rPr lang="ru-RU" dirty="0" err="1"/>
              <a:t>березня</a:t>
            </a:r>
            <a:r>
              <a:rPr lang="ru-RU" dirty="0"/>
              <a:t> 2022 року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прийняла</a:t>
            </a:r>
            <a:r>
              <a:rPr lang="ru-RU" dirty="0"/>
              <a:t> </a:t>
            </a:r>
            <a:r>
              <a:rPr lang="ru-RU" dirty="0" err="1"/>
              <a:t>резолюцію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/>
              <a:t>резолюції</a:t>
            </a:r>
            <a:r>
              <a:rPr lang="ru-RU" dirty="0"/>
              <a:t> з 27 </a:t>
            </a:r>
            <a:r>
              <a:rPr lang="ru-RU" dirty="0" err="1"/>
              <a:t>пунктів</a:t>
            </a:r>
            <a:r>
              <a:rPr lang="ru-RU" dirty="0"/>
              <a:t>, </a:t>
            </a:r>
            <a:r>
              <a:rPr lang="ru-RU" dirty="0" err="1"/>
              <a:t>запропонованій</a:t>
            </a:r>
            <a:r>
              <a:rPr lang="ru-RU" dirty="0"/>
              <a:t> 47 державами-членами, </a:t>
            </a:r>
            <a:r>
              <a:rPr lang="ru-RU" dirty="0" err="1"/>
              <a:t>висловлюється</a:t>
            </a:r>
            <a:r>
              <a:rPr lang="ru-RU" dirty="0"/>
              <a:t> «</a:t>
            </a:r>
            <a:r>
              <a:rPr lang="ru-RU" dirty="0" err="1"/>
              <a:t>серйозна</a:t>
            </a:r>
            <a:r>
              <a:rPr lang="ru-RU" dirty="0"/>
              <a:t> </a:t>
            </a:r>
            <a:r>
              <a:rPr lang="ru-RU" dirty="0" err="1"/>
              <a:t>стурбованість</a:t>
            </a:r>
            <a:r>
              <a:rPr lang="ru-RU" dirty="0"/>
              <a:t> </a:t>
            </a:r>
            <a:r>
              <a:rPr lang="ru-RU" dirty="0" err="1"/>
              <a:t>повідомленнями</a:t>
            </a:r>
            <a:r>
              <a:rPr lang="ru-RU" dirty="0"/>
              <a:t> про </a:t>
            </a:r>
            <a:r>
              <a:rPr lang="ru-RU" dirty="0" err="1"/>
              <a:t>жертви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напади на </a:t>
            </a:r>
            <a:r>
              <a:rPr lang="ru-RU" dirty="0" err="1"/>
              <a:t>цивільні</a:t>
            </a:r>
            <a:r>
              <a:rPr lang="ru-RU" dirty="0"/>
              <a:t> </a:t>
            </a:r>
            <a:r>
              <a:rPr lang="ru-RU" dirty="0" err="1"/>
              <a:t>об’єкти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серйозний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працівників</a:t>
            </a:r>
            <a:r>
              <a:rPr lang="ru-RU" dirty="0"/>
              <a:t> і </a:t>
            </a:r>
            <a:r>
              <a:rPr lang="ru-RU" dirty="0" err="1"/>
              <a:t>роботодавців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ризикують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життям</a:t>
            </a:r>
            <a:r>
              <a:rPr lang="ru-RU" dirty="0"/>
              <a:t> </a:t>
            </a:r>
            <a:r>
              <a:rPr lang="ru-RU" dirty="0" err="1"/>
              <a:t>продовжуючи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та </a:t>
            </a:r>
            <a:r>
              <a:rPr lang="ru-RU" dirty="0" err="1"/>
              <a:t>функціонувати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нападів</a:t>
            </a:r>
            <a:r>
              <a:rPr lang="ru-RU" dirty="0"/>
              <a:t> на </a:t>
            </a:r>
            <a:r>
              <a:rPr lang="ru-RU" dirty="0" err="1"/>
              <a:t>лікарні</a:t>
            </a:r>
            <a:r>
              <a:rPr lang="ru-RU" dirty="0"/>
              <a:t>, </a:t>
            </a:r>
            <a:r>
              <a:rPr lang="ru-RU" dirty="0" err="1"/>
              <a:t>школи</a:t>
            </a:r>
            <a:r>
              <a:rPr lang="ru-RU" dirty="0"/>
              <a:t>, </a:t>
            </a:r>
            <a:r>
              <a:rPr lang="ru-RU" dirty="0" err="1"/>
              <a:t>транспортну</a:t>
            </a:r>
            <a:r>
              <a:rPr lang="ru-RU" dirty="0"/>
              <a:t> </a:t>
            </a:r>
            <a:r>
              <a:rPr lang="ru-RU" dirty="0" err="1"/>
              <a:t>інфраструктуру</a:t>
            </a:r>
            <a:r>
              <a:rPr lang="ru-RU" dirty="0"/>
              <a:t>, </a:t>
            </a:r>
            <a:r>
              <a:rPr lang="ru-RU" dirty="0" err="1"/>
              <a:t>підприємства</a:t>
            </a:r>
            <a:r>
              <a:rPr lang="ru-RU" dirty="0"/>
              <a:t> та </a:t>
            </a:r>
            <a:r>
              <a:rPr lang="ru-RU" dirty="0" err="1"/>
              <a:t>атомні</a:t>
            </a:r>
            <a:r>
              <a:rPr lang="ru-RU" dirty="0"/>
              <a:t> </a:t>
            </a:r>
            <a:r>
              <a:rPr lang="ru-RU" dirty="0" err="1"/>
              <a:t>електростанції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погіршився</a:t>
            </a:r>
            <a:r>
              <a:rPr lang="ru-RU" dirty="0"/>
              <a:t> через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гуманітарного</a:t>
            </a:r>
            <a:r>
              <a:rPr lang="ru-RU" dirty="0"/>
              <a:t> доступу».</a:t>
            </a:r>
          </a:p>
          <a:p>
            <a:r>
              <a:rPr lang="ru-RU" dirty="0" err="1" smtClean="0"/>
              <a:t>Зазначається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</a:t>
            </a:r>
            <a:r>
              <a:rPr lang="ru-RU" dirty="0" err="1"/>
              <a:t>величезні</a:t>
            </a:r>
            <a:r>
              <a:rPr lang="ru-RU" dirty="0"/>
              <a:t> </a:t>
            </a:r>
            <a:r>
              <a:rPr lang="ru-RU" dirty="0" err="1"/>
              <a:t>масштаби</a:t>
            </a:r>
            <a:r>
              <a:rPr lang="ru-RU" dirty="0"/>
              <a:t>» </a:t>
            </a:r>
            <a:r>
              <a:rPr lang="ru-RU" dirty="0" err="1"/>
              <a:t>внутрішньо</a:t>
            </a:r>
            <a:r>
              <a:rPr lang="ru-RU" dirty="0"/>
              <a:t> </a:t>
            </a:r>
            <a:r>
              <a:rPr lang="ru-RU" dirty="0" err="1"/>
              <a:t>переміщених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і </a:t>
            </a:r>
            <a:r>
              <a:rPr lang="ru-RU" dirty="0" err="1"/>
              <a:t>біженців</a:t>
            </a:r>
            <a:r>
              <a:rPr lang="ru-RU" dirty="0"/>
              <a:t> </a:t>
            </a:r>
            <a:r>
              <a:rPr lang="ru-RU" dirty="0" err="1"/>
              <a:t>змушені</a:t>
            </a:r>
            <a:r>
              <a:rPr lang="ru-RU" dirty="0"/>
              <a:t> </a:t>
            </a:r>
            <a:r>
              <a:rPr lang="ru-RU" dirty="0" err="1"/>
              <a:t>покинути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домівки</a:t>
            </a:r>
            <a:r>
              <a:rPr lang="ru-RU" dirty="0"/>
              <a:t>,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,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громади</a:t>
            </a:r>
            <a:r>
              <a:rPr lang="ru-RU" dirty="0"/>
              <a:t> та </a:t>
            </a:r>
            <a:r>
              <a:rPr lang="ru-RU" dirty="0" err="1"/>
              <a:t>країну</a:t>
            </a:r>
            <a:r>
              <a:rPr lang="ru-RU" dirty="0"/>
              <a:t> і «</a:t>
            </a:r>
            <a:r>
              <a:rPr lang="ru-RU" dirty="0" err="1"/>
              <a:t>агресія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за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білоруського</a:t>
            </a:r>
            <a:r>
              <a:rPr lang="ru-RU" dirty="0"/>
              <a:t> уряду, є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несумісною</a:t>
            </a:r>
            <a:r>
              <a:rPr lang="ru-RU" dirty="0"/>
              <a:t> з </a:t>
            </a:r>
            <a:r>
              <a:rPr lang="ru-RU" dirty="0" err="1"/>
              <a:t>цілями</a:t>
            </a:r>
            <a:r>
              <a:rPr lang="ru-RU" dirty="0"/>
              <a:t> та </a:t>
            </a:r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принципами,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членство в МОП».</a:t>
            </a:r>
          </a:p>
          <a:p>
            <a:r>
              <a:rPr lang="ru-RU" dirty="0" err="1" smtClean="0"/>
              <a:t>Висловлюючи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непохитну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» </a:t>
            </a:r>
            <a:r>
              <a:rPr lang="ru-RU" dirty="0" err="1"/>
              <a:t>тристоронніх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–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роботодавців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демократично </a:t>
            </a:r>
            <a:r>
              <a:rPr lang="ru-RU" dirty="0" err="1"/>
              <a:t>обраного</a:t>
            </a:r>
            <a:r>
              <a:rPr lang="ru-RU" dirty="0"/>
              <a:t> уряду – </a:t>
            </a:r>
            <a:r>
              <a:rPr lang="ru-RU" dirty="0" err="1"/>
              <a:t>резолюція</a:t>
            </a:r>
            <a:r>
              <a:rPr lang="ru-RU" dirty="0"/>
              <a:t> </a:t>
            </a:r>
            <a:r>
              <a:rPr lang="ru-RU" dirty="0" err="1"/>
              <a:t>закликає</a:t>
            </a:r>
            <a:r>
              <a:rPr lang="ru-RU" dirty="0"/>
              <a:t> </a:t>
            </a:r>
            <a:r>
              <a:rPr lang="ru-RU" dirty="0" err="1"/>
              <a:t>Російську</a:t>
            </a:r>
            <a:r>
              <a:rPr lang="ru-RU" dirty="0"/>
              <a:t> </a:t>
            </a:r>
            <a:r>
              <a:rPr lang="ru-RU" dirty="0" err="1"/>
              <a:t>Федерацію</a:t>
            </a:r>
            <a:r>
              <a:rPr lang="ru-RU" dirty="0"/>
              <a:t> «</a:t>
            </a:r>
            <a:r>
              <a:rPr lang="ru-RU" dirty="0" err="1"/>
              <a:t>негайно</a:t>
            </a:r>
            <a:r>
              <a:rPr lang="ru-RU" dirty="0"/>
              <a:t> та </a:t>
            </a:r>
            <a:r>
              <a:rPr lang="ru-RU" dirty="0" err="1"/>
              <a:t>беззастережно</a:t>
            </a:r>
            <a:r>
              <a:rPr lang="ru-RU" dirty="0"/>
              <a:t> </a:t>
            </a:r>
            <a:r>
              <a:rPr lang="ru-RU" dirty="0" err="1"/>
              <a:t>припинити</a:t>
            </a:r>
            <a:r>
              <a:rPr lang="ru-RU" dirty="0"/>
              <a:t> свою </a:t>
            </a:r>
            <a:r>
              <a:rPr lang="ru-RU" dirty="0" err="1"/>
              <a:t>агресію</a:t>
            </a:r>
            <a:r>
              <a:rPr lang="ru-RU" dirty="0"/>
              <a:t>, </a:t>
            </a:r>
            <a:r>
              <a:rPr lang="ru-RU" dirty="0" err="1"/>
              <a:t>вивести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з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припинити</a:t>
            </a:r>
            <a:r>
              <a:rPr lang="ru-RU" dirty="0"/>
              <a:t> </a:t>
            </a:r>
            <a:r>
              <a:rPr lang="ru-RU" dirty="0" err="1"/>
              <a:t>страждання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вона </a:t>
            </a:r>
            <a:r>
              <a:rPr lang="ru-RU" dirty="0" err="1"/>
              <a:t>завдає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народу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утримуватися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подальшої</a:t>
            </a:r>
            <a:r>
              <a:rPr lang="ru-RU" dirty="0"/>
              <a:t> </a:t>
            </a:r>
            <a:r>
              <a:rPr lang="ru-RU" dirty="0" err="1"/>
              <a:t>незаконної</a:t>
            </a:r>
            <a:r>
              <a:rPr lang="ru-RU" dirty="0"/>
              <a:t> погрози силою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-члена та стати на шлях мирного </a:t>
            </a:r>
            <a:r>
              <a:rPr lang="ru-RU" dirty="0" err="1"/>
              <a:t>врегулювання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Статуту ООН та </a:t>
            </a:r>
            <a:r>
              <a:rPr lang="ru-RU" dirty="0" err="1"/>
              <a:t>міжнародного</a:t>
            </a:r>
            <a:r>
              <a:rPr lang="ru-RU" dirty="0"/>
              <a:t> права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22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03" y="0"/>
            <a:ext cx="120874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Адміністративною</a:t>
            </a:r>
            <a:r>
              <a:rPr lang="ru-RU" dirty="0"/>
              <a:t> радою МОП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тимчасово</a:t>
            </a:r>
            <a:r>
              <a:rPr lang="ru-RU" dirty="0"/>
              <a:t> </a:t>
            </a:r>
            <a:r>
              <a:rPr lang="ru-RU" dirty="0" err="1"/>
              <a:t>призупинити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Російській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гуманітарної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</a:t>
            </a:r>
          </a:p>
          <a:p>
            <a:r>
              <a:rPr lang="ru-RU" dirty="0" err="1" smtClean="0"/>
              <a:t>Запрошення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 на </a:t>
            </a:r>
            <a:r>
              <a:rPr lang="ru-RU" dirty="0" err="1"/>
              <a:t>дискреційні</a:t>
            </a:r>
            <a:r>
              <a:rPr lang="ru-RU" dirty="0"/>
              <a:t> </a:t>
            </a:r>
            <a:r>
              <a:rPr lang="ru-RU" dirty="0" err="1"/>
              <a:t>наради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, </a:t>
            </a:r>
            <a:r>
              <a:rPr lang="ru-RU" dirty="0" err="1"/>
              <a:t>конференції</a:t>
            </a:r>
            <a:r>
              <a:rPr lang="ru-RU" dirty="0"/>
              <a:t> та </a:t>
            </a:r>
            <a:r>
              <a:rPr lang="ru-RU" dirty="0" err="1"/>
              <a:t>семінари</a:t>
            </a:r>
            <a:r>
              <a:rPr lang="ru-RU" dirty="0"/>
              <a:t>, склад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Адміністративною</a:t>
            </a:r>
            <a:r>
              <a:rPr lang="ru-RU" dirty="0"/>
              <a:t> радою, </a:t>
            </a:r>
            <a:r>
              <a:rPr lang="ru-RU" dirty="0" err="1"/>
              <a:t>припинено</a:t>
            </a:r>
            <a:r>
              <a:rPr lang="ru-RU" dirty="0"/>
              <a:t>.</a:t>
            </a:r>
          </a:p>
          <a:p>
            <a:r>
              <a:rPr lang="ru-RU" smtClean="0"/>
              <a:t>Резолюція</a:t>
            </a:r>
            <a:r>
              <a:rPr lang="ru-RU" dirty="0" smtClean="0"/>
              <a:t> </a:t>
            </a:r>
            <a:r>
              <a:rPr lang="ru-RU" dirty="0" err="1"/>
              <a:t>також</a:t>
            </a:r>
            <a:r>
              <a:rPr lang="ru-RU" dirty="0"/>
              <a:t> просить МБП </a:t>
            </a:r>
            <a:r>
              <a:rPr lang="ru-RU" dirty="0" err="1"/>
              <a:t>розглянути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країнам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охоплені</a:t>
            </a:r>
            <a:r>
              <a:rPr lang="ru-RU" dirty="0"/>
              <a:t> </a:t>
            </a:r>
            <a:r>
              <a:rPr lang="ru-RU" dirty="0" err="1"/>
              <a:t>московським</a:t>
            </a:r>
            <a:r>
              <a:rPr lang="ru-RU" dirty="0"/>
              <a:t> </a:t>
            </a:r>
            <a:r>
              <a:rPr lang="ru-RU" dirty="0" err="1"/>
              <a:t>офісом</a:t>
            </a:r>
            <a:r>
              <a:rPr lang="ru-RU" dirty="0"/>
              <a:t> МОП, </a:t>
            </a:r>
            <a:r>
              <a:rPr lang="ru-RU" dirty="0" err="1"/>
              <a:t>включно</a:t>
            </a:r>
            <a:r>
              <a:rPr lang="ru-RU" dirty="0"/>
              <a:t> з </a:t>
            </a:r>
            <a:r>
              <a:rPr lang="ru-RU" dirty="0" err="1"/>
              <a:t>можливим</a:t>
            </a:r>
            <a:r>
              <a:rPr lang="ru-RU" dirty="0"/>
              <a:t> </a:t>
            </a:r>
            <a:r>
              <a:rPr lang="ru-RU" dirty="0" err="1"/>
              <a:t>переміщенням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гідної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Бюро МОП для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та </a:t>
            </a:r>
            <a:r>
              <a:rPr lang="ru-RU" dirty="0" err="1"/>
              <a:t>Центральної</a:t>
            </a:r>
            <a:r>
              <a:rPr lang="ru-RU" dirty="0"/>
              <a:t> </a:t>
            </a:r>
            <a:r>
              <a:rPr lang="ru-RU" dirty="0" err="1"/>
              <a:t>Азії</a:t>
            </a:r>
            <a:r>
              <a:rPr lang="ru-RU" dirty="0"/>
              <a:t> поза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.[7] </a:t>
            </a:r>
          </a:p>
        </p:txBody>
      </p:sp>
    </p:spTree>
    <p:extLst>
      <p:ext uri="{BB962C8B-B14F-4D97-AF65-F5344CB8AC3E}">
        <p14:creationId xmlns:p14="http://schemas.microsoft.com/office/powerpoint/2010/main" val="225329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273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попередником</a:t>
            </a:r>
            <a:r>
              <a:rPr lang="ru-RU" dirty="0"/>
              <a:t> </a:t>
            </a:r>
            <a:r>
              <a:rPr lang="ru-RU" dirty="0" err="1"/>
              <a:t>захисного</a:t>
            </a:r>
            <a:r>
              <a:rPr lang="ru-RU" dirty="0"/>
              <a:t> трудового </a:t>
            </a:r>
            <a:r>
              <a:rPr lang="ru-RU" dirty="0" err="1"/>
              <a:t>законодавства</a:t>
            </a:r>
            <a:r>
              <a:rPr lang="ru-RU" dirty="0"/>
              <a:t> стали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 уряду </a:t>
            </a:r>
            <a:r>
              <a:rPr lang="ru-RU" dirty="0" err="1"/>
              <a:t>Німеччини</a:t>
            </a:r>
            <a:r>
              <a:rPr lang="ru-RU" dirty="0"/>
              <a:t>, </a:t>
            </a:r>
            <a:r>
              <a:rPr lang="ru-RU" dirty="0" err="1"/>
              <a:t>прийняті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десятиліть</a:t>
            </a:r>
            <a:r>
              <a:rPr lang="ru-RU" dirty="0"/>
              <a:t> </a:t>
            </a:r>
            <a:r>
              <a:rPr lang="en-US" dirty="0"/>
              <a:t>XIX </a:t>
            </a:r>
            <a:r>
              <a:rPr lang="ru-RU" dirty="0" err="1"/>
              <a:t>століття</a:t>
            </a:r>
            <a:r>
              <a:rPr lang="ru-RU" dirty="0"/>
              <a:t>. У 1905-1906 роках </a:t>
            </a:r>
            <a:r>
              <a:rPr lang="ru-RU" dirty="0" err="1"/>
              <a:t>Швейцарія</a:t>
            </a:r>
            <a:r>
              <a:rPr lang="ru-RU" dirty="0"/>
              <a:t> скликала в </a:t>
            </a:r>
            <a:r>
              <a:rPr lang="ru-RU" dirty="0" err="1"/>
              <a:t>Берні</a:t>
            </a:r>
            <a:r>
              <a:rPr lang="ru-RU" dirty="0"/>
              <a:t> </a:t>
            </a:r>
            <a:r>
              <a:rPr lang="ru-RU" dirty="0" err="1"/>
              <a:t>дипломатичні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завершилися</a:t>
            </a:r>
            <a:r>
              <a:rPr lang="ru-RU" dirty="0"/>
              <a:t> </a:t>
            </a:r>
            <a:r>
              <a:rPr lang="ru-RU" dirty="0" err="1"/>
              <a:t>прийняттям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перших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конвенцій</a:t>
            </a:r>
            <a:r>
              <a:rPr lang="ru-RU" dirty="0"/>
              <a:t>: </a:t>
            </a:r>
            <a:r>
              <a:rPr lang="ru-RU" dirty="0" err="1"/>
              <a:t>однієї</a:t>
            </a:r>
            <a:r>
              <a:rPr lang="ru-RU" dirty="0"/>
              <a:t> про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нічної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, а </a:t>
            </a:r>
            <a:r>
              <a:rPr lang="ru-RU" dirty="0" err="1"/>
              <a:t>другої</a:t>
            </a:r>
            <a:r>
              <a:rPr lang="ru-RU" dirty="0"/>
              <a:t> – про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білого</a:t>
            </a:r>
            <a:r>
              <a:rPr lang="ru-RU" dirty="0"/>
              <a:t> фосфору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сірників</a:t>
            </a:r>
            <a:r>
              <a:rPr lang="ru-RU" dirty="0"/>
              <a:t>. У роки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профспілки</a:t>
            </a:r>
            <a:r>
              <a:rPr lang="ru-RU" dirty="0"/>
              <a:t> провели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зустрічей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вимагали</a:t>
            </a:r>
            <a:r>
              <a:rPr lang="ru-RU" dirty="0"/>
              <a:t> </a:t>
            </a:r>
            <a:r>
              <a:rPr lang="ru-RU" dirty="0" err="1"/>
              <a:t>включення</a:t>
            </a:r>
            <a:r>
              <a:rPr lang="ru-RU" dirty="0"/>
              <a:t> ряду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у </a:t>
            </a:r>
            <a:r>
              <a:rPr lang="ru-RU" dirty="0" err="1"/>
              <a:t>майбутню</a:t>
            </a:r>
            <a:r>
              <a:rPr lang="ru-RU" dirty="0"/>
              <a:t> </a:t>
            </a:r>
            <a:r>
              <a:rPr lang="ru-RU" dirty="0" err="1"/>
              <a:t>мирну</a:t>
            </a:r>
            <a:r>
              <a:rPr lang="ru-RU" dirty="0"/>
              <a:t> угоду,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органу,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займався</a:t>
            </a:r>
            <a:r>
              <a:rPr lang="ru-RU" dirty="0"/>
              <a:t> б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висунуто</a:t>
            </a:r>
            <a:r>
              <a:rPr lang="ru-RU" dirty="0"/>
              <a:t>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компенсації</a:t>
            </a:r>
            <a:r>
              <a:rPr lang="ru-RU" dirty="0"/>
              <a:t> за </a:t>
            </a:r>
            <a:r>
              <a:rPr lang="ru-RU" dirty="0" err="1"/>
              <a:t>жертви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пішли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війни</a:t>
            </a:r>
            <a:r>
              <a:rPr lang="ru-RU" dirty="0"/>
              <a:t>. Акт про </a:t>
            </a:r>
            <a:r>
              <a:rPr lang="ru-RU" dirty="0" err="1"/>
              <a:t>заснування</a:t>
            </a:r>
            <a:r>
              <a:rPr lang="ru-RU" dirty="0"/>
              <a:t> МОП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розроблений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міжнародного</a:t>
            </a:r>
            <a:r>
              <a:rPr lang="ru-RU" dirty="0"/>
              <a:t> трудового </a:t>
            </a:r>
            <a:r>
              <a:rPr lang="ru-RU" dirty="0" err="1"/>
              <a:t>законодавства</a:t>
            </a:r>
            <a:r>
              <a:rPr lang="ru-RU" dirty="0"/>
              <a:t> (</a:t>
            </a:r>
            <a:r>
              <a:rPr lang="ru-RU" dirty="0" err="1"/>
              <a:t>керівник</a:t>
            </a:r>
            <a:r>
              <a:rPr lang="ru-RU" dirty="0"/>
              <a:t> – </a:t>
            </a:r>
            <a:r>
              <a:rPr lang="ru-RU" dirty="0" err="1"/>
              <a:t>Самуель</a:t>
            </a:r>
            <a:r>
              <a:rPr lang="ru-RU" dirty="0"/>
              <a:t> </a:t>
            </a:r>
            <a:r>
              <a:rPr lang="ru-RU" dirty="0" err="1"/>
              <a:t>Гомперс</a:t>
            </a:r>
            <a:r>
              <a:rPr lang="ru-RU" dirty="0"/>
              <a:t>, </a:t>
            </a:r>
            <a:r>
              <a:rPr lang="ru-RU" dirty="0" err="1"/>
              <a:t>керівник</a:t>
            </a:r>
            <a:r>
              <a:rPr lang="ru-RU" dirty="0"/>
              <a:t> </a:t>
            </a:r>
            <a:r>
              <a:rPr lang="ru-RU" dirty="0" err="1"/>
              <a:t>американської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), </a:t>
            </a:r>
            <a:r>
              <a:rPr lang="ru-RU" dirty="0" err="1"/>
              <a:t>створеною</a:t>
            </a:r>
            <a:r>
              <a:rPr lang="ru-RU" dirty="0"/>
              <a:t> </a:t>
            </a:r>
            <a:r>
              <a:rPr lang="ru-RU" dirty="0" err="1"/>
              <a:t>Паризькою</a:t>
            </a:r>
            <a:r>
              <a:rPr lang="ru-RU" dirty="0"/>
              <a:t> мирною </a:t>
            </a:r>
            <a:r>
              <a:rPr lang="ru-RU" dirty="0" err="1"/>
              <a:t>конференцією</a:t>
            </a:r>
            <a:r>
              <a:rPr lang="ru-RU" dirty="0"/>
              <a:t> у 1919 </a:t>
            </a:r>
            <a:r>
              <a:rPr lang="ru-RU" dirty="0" err="1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/>
              <a:t>входили 9 </a:t>
            </a:r>
            <a:r>
              <a:rPr lang="ru-RU" dirty="0" err="1"/>
              <a:t>країн</a:t>
            </a:r>
            <a:r>
              <a:rPr lang="ru-RU" dirty="0"/>
              <a:t> – США, </a:t>
            </a:r>
            <a:r>
              <a:rPr lang="ru-RU" dirty="0" err="1"/>
              <a:t>Великобританія</a:t>
            </a:r>
            <a:r>
              <a:rPr lang="ru-RU" dirty="0"/>
              <a:t>, </a:t>
            </a:r>
            <a:r>
              <a:rPr lang="ru-RU" dirty="0" err="1"/>
              <a:t>Франція</a:t>
            </a:r>
            <a:r>
              <a:rPr lang="ru-RU" dirty="0"/>
              <a:t>, </a:t>
            </a:r>
            <a:r>
              <a:rPr lang="ru-RU" dirty="0" err="1"/>
              <a:t>Японія</a:t>
            </a:r>
            <a:r>
              <a:rPr lang="ru-RU" dirty="0"/>
              <a:t>, </a:t>
            </a:r>
            <a:r>
              <a:rPr lang="ru-RU" dirty="0" err="1"/>
              <a:t>Італія</a:t>
            </a:r>
            <a:r>
              <a:rPr lang="ru-RU" dirty="0"/>
              <a:t>, </a:t>
            </a:r>
            <a:r>
              <a:rPr lang="ru-RU" dirty="0" err="1"/>
              <a:t>Бельгія</a:t>
            </a:r>
            <a:r>
              <a:rPr lang="ru-RU" dirty="0"/>
              <a:t>, </a:t>
            </a:r>
            <a:r>
              <a:rPr lang="ru-RU" dirty="0" err="1"/>
              <a:t>Чехословачина</a:t>
            </a:r>
            <a:r>
              <a:rPr lang="ru-RU" dirty="0"/>
              <a:t>, </a:t>
            </a:r>
            <a:r>
              <a:rPr lang="ru-RU" dirty="0" err="1"/>
              <a:t>Польща</a:t>
            </a:r>
            <a:r>
              <a:rPr lang="ru-RU" dirty="0"/>
              <a:t>, Куба.</a:t>
            </a:r>
          </a:p>
          <a:p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створена 1919 р.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Версальською</a:t>
            </a:r>
            <a:r>
              <a:rPr lang="ru-RU" dirty="0"/>
              <a:t> </a:t>
            </a:r>
            <a:r>
              <a:rPr lang="ru-RU" dirty="0" err="1"/>
              <a:t>угодою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підбила</a:t>
            </a:r>
            <a:r>
              <a:rPr lang="ru-RU" dirty="0"/>
              <a:t> </a:t>
            </a:r>
            <a:r>
              <a:rPr lang="ru-RU" dirty="0" err="1"/>
              <a:t>підсумки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Вона </a:t>
            </a:r>
            <a:r>
              <a:rPr lang="ru-RU" dirty="0" err="1"/>
              <a:t>виникла</a:t>
            </a:r>
            <a:r>
              <a:rPr lang="ru-RU" dirty="0"/>
              <a:t> як автономна 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Лігою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, але </a:t>
            </a:r>
            <a:r>
              <a:rPr lang="ru-RU" dirty="0" err="1"/>
              <a:t>набагато</a:t>
            </a:r>
            <a:r>
              <a:rPr lang="ru-RU" dirty="0"/>
              <a:t> пережила </a:t>
            </a:r>
            <a:r>
              <a:rPr lang="ru-RU" dirty="0" err="1"/>
              <a:t>останню</a:t>
            </a:r>
            <a:r>
              <a:rPr lang="ru-RU" dirty="0"/>
              <a:t>, доля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виявилася</a:t>
            </a:r>
            <a:r>
              <a:rPr lang="ru-RU" dirty="0"/>
              <a:t> не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вдалою</a:t>
            </a:r>
            <a:r>
              <a:rPr lang="ru-RU" dirty="0"/>
              <a:t>. Коли на </a:t>
            </a:r>
            <a:r>
              <a:rPr lang="ru-RU" dirty="0" err="1"/>
              <a:t>заключному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створена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Об'єднаних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нею і МОП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укладено</a:t>
            </a:r>
            <a:r>
              <a:rPr lang="ru-RU" dirty="0"/>
              <a:t> угоду (</a:t>
            </a:r>
            <a:r>
              <a:rPr lang="ru-RU" dirty="0" err="1"/>
              <a:t>затверджена</a:t>
            </a:r>
            <a:r>
              <a:rPr lang="ru-RU" dirty="0"/>
              <a:t> 1946 р.) про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. Таким чином, МОП стала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спеціалізованою</a:t>
            </a:r>
            <a:r>
              <a:rPr lang="ru-RU" dirty="0"/>
              <a:t> </a:t>
            </a:r>
            <a:r>
              <a:rPr lang="ru-RU" dirty="0" err="1"/>
              <a:t>установою</a:t>
            </a:r>
            <a:r>
              <a:rPr lang="ru-RU" dirty="0"/>
              <a:t> ООН. </a:t>
            </a:r>
            <a:r>
              <a:rPr lang="ru-RU" dirty="0" err="1"/>
              <a:t>Сьогодення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зацікавленістю</a:t>
            </a:r>
            <a:r>
              <a:rPr lang="ru-RU" dirty="0"/>
              <a:t> </a:t>
            </a:r>
            <a:r>
              <a:rPr lang="ru-RU" dirty="0" err="1"/>
              <a:t>країн-колишніх</a:t>
            </a:r>
            <a:r>
              <a:rPr lang="ru-RU" dirty="0"/>
              <a:t> </a:t>
            </a:r>
            <a:r>
              <a:rPr lang="ru-RU" dirty="0" err="1"/>
              <a:t>радянських</a:t>
            </a:r>
            <a:r>
              <a:rPr lang="ru-RU" dirty="0"/>
              <a:t> </a:t>
            </a:r>
            <a:r>
              <a:rPr lang="ru-RU" dirty="0" err="1"/>
              <a:t>республік</a:t>
            </a:r>
            <a:r>
              <a:rPr lang="ru-RU" dirty="0"/>
              <a:t> до </a:t>
            </a:r>
            <a:r>
              <a:rPr lang="ru-RU" dirty="0" err="1"/>
              <a:t>співпраці</a:t>
            </a:r>
            <a:r>
              <a:rPr lang="ru-RU" dirty="0"/>
              <a:t> з </a:t>
            </a:r>
            <a:r>
              <a:rPr lang="ru-RU" dirty="0" err="1"/>
              <a:t>Міжнародною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й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трудящих,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. МОП </a:t>
            </a:r>
            <a:r>
              <a:rPr lang="ru-RU" dirty="0" err="1"/>
              <a:t>швидко</a:t>
            </a:r>
            <a:r>
              <a:rPr lang="ru-RU" dirty="0"/>
              <a:t> стала </a:t>
            </a:r>
            <a:r>
              <a:rPr lang="ru-RU" dirty="0" err="1"/>
              <a:t>ефективною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: </a:t>
            </a:r>
            <a:r>
              <a:rPr lang="ru-RU" dirty="0" err="1"/>
              <a:t>секретаріат</a:t>
            </a:r>
            <a:r>
              <a:rPr lang="ru-RU" dirty="0"/>
              <a:t>, </a:t>
            </a:r>
            <a:r>
              <a:rPr lang="ru-RU" dirty="0" err="1"/>
              <a:t>очолюваний</a:t>
            </a:r>
            <a:r>
              <a:rPr lang="ru-RU" dirty="0"/>
              <a:t> такою </a:t>
            </a:r>
            <a:r>
              <a:rPr lang="ru-RU" dirty="0" err="1"/>
              <a:t>видатною</a:t>
            </a:r>
            <a:r>
              <a:rPr lang="ru-RU" dirty="0"/>
              <a:t> </a:t>
            </a:r>
            <a:r>
              <a:rPr lang="ru-RU" dirty="0" err="1"/>
              <a:t>особистістю</a:t>
            </a:r>
            <a:r>
              <a:rPr lang="ru-RU" dirty="0"/>
              <a:t>, як Альбер Тома, </a:t>
            </a:r>
            <a:r>
              <a:rPr lang="ru-RU" dirty="0" err="1"/>
              <a:t>вів</a:t>
            </a:r>
            <a:r>
              <a:rPr lang="ru-RU" dirty="0"/>
              <a:t> </a:t>
            </a:r>
            <a:r>
              <a:rPr lang="ru-RU" dirty="0" err="1"/>
              <a:t>діалог</a:t>
            </a:r>
            <a:r>
              <a:rPr lang="ru-RU" dirty="0"/>
              <a:t> з </a:t>
            </a:r>
            <a:r>
              <a:rPr lang="ru-RU" dirty="0" err="1"/>
              <a:t>міністрами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ухвалила</a:t>
            </a:r>
            <a:r>
              <a:rPr lang="ru-RU" dirty="0"/>
              <a:t> за </a:t>
            </a:r>
            <a:r>
              <a:rPr lang="ru-RU" dirty="0" err="1"/>
              <a:t>перші</a:t>
            </a:r>
            <a:r>
              <a:rPr lang="ru-RU" dirty="0"/>
              <a:t> два роки (1919 та 1920) </a:t>
            </a:r>
            <a:r>
              <a:rPr lang="ru-RU" dirty="0" err="1"/>
              <a:t>дев’ять</a:t>
            </a:r>
            <a:r>
              <a:rPr lang="ru-RU" dirty="0"/>
              <a:t> </a:t>
            </a:r>
            <a:r>
              <a:rPr lang="ru-RU" dirty="0" err="1"/>
              <a:t>Конвенцій</a:t>
            </a:r>
            <a:r>
              <a:rPr lang="ru-RU" dirty="0"/>
              <a:t> та десять </a:t>
            </a:r>
            <a:r>
              <a:rPr lang="ru-RU" dirty="0" err="1"/>
              <a:t>Рекомендацій</a:t>
            </a:r>
            <a:r>
              <a:rPr lang="ru-RU" dirty="0"/>
              <a:t>, </a:t>
            </a:r>
            <a:r>
              <a:rPr lang="ru-RU" dirty="0" err="1"/>
              <a:t>працювала</a:t>
            </a:r>
            <a:r>
              <a:rPr lang="ru-RU" dirty="0"/>
              <a:t> з великою </a:t>
            </a:r>
            <a:r>
              <a:rPr lang="ru-RU" dirty="0" err="1"/>
              <a:t>віддачею</a:t>
            </a:r>
            <a:r>
              <a:rPr lang="ru-RU" dirty="0"/>
              <a:t>. Створена з метою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норм та контролю 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, МОП за </a:t>
            </a:r>
            <a:r>
              <a:rPr lang="ru-RU" dirty="0" err="1"/>
              <a:t>перші</a:t>
            </a:r>
            <a:r>
              <a:rPr lang="ru-RU" dirty="0"/>
              <a:t> 40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спрямовувала</a:t>
            </a:r>
            <a:r>
              <a:rPr lang="ru-RU" dirty="0"/>
              <a:t> </a:t>
            </a:r>
            <a:r>
              <a:rPr lang="ru-RU" dirty="0" err="1"/>
              <a:t>основну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головного </a:t>
            </a:r>
            <a:r>
              <a:rPr lang="ru-RU" dirty="0" err="1"/>
              <a:t>завдання</a:t>
            </a:r>
            <a:r>
              <a:rPr lang="ru-RU" dirty="0"/>
              <a:t>. </a:t>
            </a:r>
            <a:r>
              <a:rPr lang="ru-RU" dirty="0" err="1"/>
              <a:t>Протягом</a:t>
            </a:r>
            <a:r>
              <a:rPr lang="ru-RU" dirty="0"/>
              <a:t> 20 </a:t>
            </a:r>
            <a:r>
              <a:rPr lang="ru-RU" dirty="0" err="1"/>
              <a:t>років</a:t>
            </a:r>
            <a:r>
              <a:rPr lang="ru-RU" dirty="0"/>
              <a:t> – з 1919 до 1939 –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ухвалено</a:t>
            </a:r>
            <a:r>
              <a:rPr lang="ru-RU" dirty="0"/>
              <a:t> 67 </a:t>
            </a:r>
            <a:r>
              <a:rPr lang="ru-RU" dirty="0" err="1"/>
              <a:t>Конвенцій</a:t>
            </a:r>
            <a:r>
              <a:rPr lang="ru-RU" dirty="0"/>
              <a:t> та 66 </a:t>
            </a:r>
            <a:r>
              <a:rPr lang="ru-RU" dirty="0" err="1"/>
              <a:t>Рекомендацій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6723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охоплювали</a:t>
            </a:r>
            <a:r>
              <a:rPr lang="ru-RU" dirty="0"/>
              <a:t>, </a:t>
            </a:r>
            <a:r>
              <a:rPr lang="ru-RU" dirty="0" err="1"/>
              <a:t>здебільшого</a:t>
            </a:r>
            <a:r>
              <a:rPr lang="ru-RU" dirty="0"/>
              <a:t>,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: перша </a:t>
            </a:r>
            <a:r>
              <a:rPr lang="ru-RU" dirty="0" err="1"/>
              <a:t>конвенція</a:t>
            </a:r>
            <a:r>
              <a:rPr lang="ru-RU" dirty="0"/>
              <a:t> 1919 року </a:t>
            </a:r>
            <a:r>
              <a:rPr lang="ru-RU" dirty="0" err="1"/>
              <a:t>регламентувала</a:t>
            </a:r>
            <a:r>
              <a:rPr lang="ru-RU" dirty="0"/>
              <a:t> </a:t>
            </a:r>
            <a:r>
              <a:rPr lang="ru-RU" dirty="0" err="1"/>
              <a:t>робочий</a:t>
            </a:r>
            <a:r>
              <a:rPr lang="ru-RU" dirty="0"/>
              <a:t> час, </a:t>
            </a:r>
            <a:r>
              <a:rPr lang="ru-RU" dirty="0" err="1"/>
              <a:t>встановивши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 – </a:t>
            </a:r>
            <a:r>
              <a:rPr lang="ru-RU" dirty="0" err="1"/>
              <a:t>відомі</a:t>
            </a:r>
            <a:r>
              <a:rPr lang="ru-RU" dirty="0"/>
              <a:t> 8 годин, а </a:t>
            </a:r>
            <a:r>
              <a:rPr lang="ru-RU" dirty="0" err="1"/>
              <a:t>тижня</a:t>
            </a:r>
            <a:r>
              <a:rPr lang="ru-RU" dirty="0"/>
              <a:t> – 48 годин.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стали предметом </a:t>
            </a:r>
            <a:r>
              <a:rPr lang="ru-RU" dirty="0" err="1"/>
              <a:t>цілого</a:t>
            </a:r>
            <a:r>
              <a:rPr lang="ru-RU" dirty="0"/>
              <a:t> ряду норм. У 1926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прийняте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нововведення</a:t>
            </a:r>
            <a:r>
              <a:rPr lang="ru-RU" dirty="0"/>
              <a:t> –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створила </a:t>
            </a:r>
            <a:r>
              <a:rPr lang="ru-RU" dirty="0" err="1"/>
              <a:t>механізм</a:t>
            </a:r>
            <a:r>
              <a:rPr lang="ru-RU" dirty="0"/>
              <a:t> контролю за </a:t>
            </a:r>
            <a:r>
              <a:rPr lang="ru-RU" dirty="0" err="1"/>
              <a:t>застосуванням</a:t>
            </a:r>
            <a:r>
              <a:rPr lang="ru-RU" dirty="0"/>
              <a:t> норм,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і </a:t>
            </a:r>
            <a:r>
              <a:rPr lang="ru-RU" dirty="0" err="1"/>
              <a:t>сьогодні</a:t>
            </a:r>
            <a:r>
              <a:rPr lang="ru-RU" dirty="0"/>
              <a:t>. </a:t>
            </a:r>
            <a:r>
              <a:rPr lang="ru-RU" dirty="0" err="1"/>
              <a:t>Було</a:t>
            </a:r>
            <a:r>
              <a:rPr lang="ru-RU" dirty="0"/>
              <a:t> створено </a:t>
            </a:r>
            <a:r>
              <a:rPr lang="ru-RU" dirty="0" err="1"/>
              <a:t>Комітет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складався</a:t>
            </a:r>
            <a:r>
              <a:rPr lang="ru-RU" dirty="0"/>
              <a:t> з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 smtClean="0"/>
              <a:t>юристів</a:t>
            </a:r>
            <a:r>
              <a:rPr lang="ru-RU" dirty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аналізував</a:t>
            </a:r>
            <a:r>
              <a:rPr lang="ru-RU" dirty="0" smtClean="0"/>
              <a:t> </a:t>
            </a:r>
            <a:r>
              <a:rPr lang="ru-RU" dirty="0" err="1"/>
              <a:t>доповіді</a:t>
            </a:r>
            <a:r>
              <a:rPr lang="ru-RU" dirty="0"/>
              <a:t> </a:t>
            </a:r>
            <a:r>
              <a:rPr lang="ru-RU" dirty="0" err="1"/>
              <a:t>урядів</a:t>
            </a:r>
            <a:r>
              <a:rPr lang="ru-RU" dirty="0"/>
              <a:t> про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ратифікованих</a:t>
            </a:r>
            <a:r>
              <a:rPr lang="ru-RU" dirty="0"/>
              <a:t> ними </a:t>
            </a:r>
            <a:r>
              <a:rPr lang="ru-RU" dirty="0" err="1"/>
              <a:t>Конвенцій</a:t>
            </a:r>
            <a:r>
              <a:rPr lang="ru-RU" dirty="0"/>
              <a:t> та подавав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щорічну</a:t>
            </a:r>
            <a:r>
              <a:rPr lang="ru-RU" dirty="0"/>
              <a:t> </a:t>
            </a:r>
            <a:r>
              <a:rPr lang="ru-RU" dirty="0" err="1"/>
              <a:t>доповідь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мандат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розширено</a:t>
            </a:r>
            <a:r>
              <a:rPr lang="ru-RU" dirty="0"/>
              <a:t>,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доповіді</a:t>
            </a:r>
            <a:r>
              <a:rPr lang="ru-RU" dirty="0"/>
              <a:t> і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нератифікованих</a:t>
            </a:r>
            <a:r>
              <a:rPr lang="ru-RU" dirty="0"/>
              <a:t> </a:t>
            </a:r>
            <a:r>
              <a:rPr lang="ru-RU" dirty="0" err="1"/>
              <a:t>Конвенцій</a:t>
            </a:r>
            <a:r>
              <a:rPr lang="ru-RU" dirty="0"/>
              <a:t>.</a:t>
            </a:r>
          </a:p>
          <a:p>
            <a:r>
              <a:rPr lang="ru-RU" dirty="0" err="1"/>
              <a:t>Наступник</a:t>
            </a:r>
            <a:r>
              <a:rPr lang="ru-RU" dirty="0"/>
              <a:t> Альбера Тома,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13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займала</a:t>
            </a:r>
            <a:r>
              <a:rPr lang="ru-RU" dirty="0"/>
              <a:t> </a:t>
            </a:r>
            <a:r>
              <a:rPr lang="ru-RU" dirty="0" err="1"/>
              <a:t>сильні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, Гарольд </a:t>
            </a:r>
            <a:r>
              <a:rPr lang="ru-RU" dirty="0" err="1"/>
              <a:t>Батлер</a:t>
            </a:r>
            <a:r>
              <a:rPr lang="ru-RU" dirty="0"/>
              <a:t> </a:t>
            </a:r>
            <a:r>
              <a:rPr lang="ru-RU" dirty="0" err="1"/>
              <a:t>зіштовхнувся</a:t>
            </a:r>
            <a:r>
              <a:rPr lang="ru-RU" dirty="0"/>
              <a:t> з проблемою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, </a:t>
            </a:r>
            <a:r>
              <a:rPr lang="ru-RU" dirty="0" err="1"/>
              <a:t>породженого</a:t>
            </a:r>
            <a:r>
              <a:rPr lang="ru-RU" dirty="0"/>
              <a:t> “великою </a:t>
            </a:r>
            <a:r>
              <a:rPr lang="ru-RU" dirty="0" err="1"/>
              <a:t>депресією</a:t>
            </a:r>
            <a:r>
              <a:rPr lang="ru-RU" dirty="0"/>
              <a:t>”.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та </a:t>
            </a:r>
            <a:r>
              <a:rPr lang="ru-RU" dirty="0" err="1"/>
              <a:t>роботодавців</a:t>
            </a:r>
            <a:r>
              <a:rPr lang="ru-RU" dirty="0"/>
              <a:t> на </a:t>
            </a:r>
            <a:r>
              <a:rPr lang="ru-RU" dirty="0" err="1"/>
              <a:t>Конференції</a:t>
            </a:r>
            <a:r>
              <a:rPr lang="ru-RU" dirty="0"/>
              <a:t> </a:t>
            </a:r>
            <a:r>
              <a:rPr lang="ru-RU" dirty="0" err="1"/>
              <a:t>протистояли</a:t>
            </a:r>
            <a:r>
              <a:rPr lang="ru-RU" dirty="0"/>
              <a:t> </a:t>
            </a:r>
            <a:r>
              <a:rPr lang="ru-RU" dirty="0" err="1"/>
              <a:t>одні</a:t>
            </a:r>
            <a:r>
              <a:rPr lang="ru-RU" dirty="0"/>
              <a:t> одним у </a:t>
            </a:r>
            <a:r>
              <a:rPr lang="ru-RU" dirty="0" err="1"/>
              <a:t>питанні</a:t>
            </a:r>
            <a:r>
              <a:rPr lang="ru-RU" dirty="0"/>
              <a:t> про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без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наочних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 У 1934 </a:t>
            </a:r>
            <a:r>
              <a:rPr lang="ru-RU" dirty="0" err="1"/>
              <a:t>році</a:t>
            </a:r>
            <a:r>
              <a:rPr lang="ru-RU" dirty="0"/>
              <a:t> за </a:t>
            </a:r>
            <a:r>
              <a:rPr lang="ru-RU" dirty="0" err="1"/>
              <a:t>правління</a:t>
            </a:r>
            <a:r>
              <a:rPr lang="ru-RU" dirty="0"/>
              <a:t> президента </a:t>
            </a:r>
            <a:r>
              <a:rPr lang="ru-RU" dirty="0" err="1"/>
              <a:t>Франкліна</a:t>
            </a:r>
            <a:r>
              <a:rPr lang="ru-RU" dirty="0"/>
              <a:t> Д. Рузвельта, </a:t>
            </a:r>
            <a:r>
              <a:rPr lang="ru-RU" dirty="0" err="1"/>
              <a:t>Сполучені</a:t>
            </a:r>
            <a:r>
              <a:rPr lang="ru-RU" dirty="0"/>
              <a:t> </a:t>
            </a:r>
            <a:r>
              <a:rPr lang="ru-RU" dirty="0" err="1"/>
              <a:t>Штати</a:t>
            </a:r>
            <a:r>
              <a:rPr lang="ru-RU" dirty="0"/>
              <a:t> Америки, </a:t>
            </a:r>
            <a:r>
              <a:rPr lang="ru-RU" dirty="0" err="1"/>
              <a:t>які</a:t>
            </a:r>
            <a:r>
              <a:rPr lang="ru-RU" dirty="0"/>
              <a:t> не входили до </a:t>
            </a:r>
            <a:r>
              <a:rPr lang="ru-RU" dirty="0" err="1"/>
              <a:t>Ліги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, стали членом МОП. У </a:t>
            </a:r>
            <a:r>
              <a:rPr lang="ru-RU" dirty="0" err="1"/>
              <a:t>травні</a:t>
            </a:r>
            <a:r>
              <a:rPr lang="ru-RU" dirty="0"/>
              <a:t> 1940 року </a:t>
            </a:r>
            <a:r>
              <a:rPr lang="ru-RU" dirty="0" err="1"/>
              <a:t>новий</a:t>
            </a:r>
            <a:r>
              <a:rPr lang="ru-RU" dirty="0"/>
              <a:t> директор Джон </a:t>
            </a:r>
            <a:r>
              <a:rPr lang="ru-RU" dirty="0" err="1"/>
              <a:t>Уайнант</a:t>
            </a:r>
            <a:r>
              <a:rPr lang="ru-RU" dirty="0"/>
              <a:t>, </a:t>
            </a:r>
            <a:r>
              <a:rPr lang="ru-RU" dirty="0" err="1"/>
              <a:t>враховуючи</a:t>
            </a:r>
            <a:r>
              <a:rPr lang="ru-RU" dirty="0"/>
              <a:t> становище </a:t>
            </a:r>
            <a:r>
              <a:rPr lang="ru-RU" dirty="0" err="1"/>
              <a:t>Швейцарії</a:t>
            </a:r>
            <a:r>
              <a:rPr lang="ru-RU" dirty="0"/>
              <a:t> у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охопленої</a:t>
            </a:r>
            <a:r>
              <a:rPr lang="ru-RU" dirty="0"/>
              <a:t> </a:t>
            </a:r>
            <a:r>
              <a:rPr lang="ru-RU" dirty="0" err="1"/>
              <a:t>війною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, </a:t>
            </a:r>
            <a:r>
              <a:rPr lang="ru-RU" dirty="0" err="1"/>
              <a:t>перемістив</a:t>
            </a:r>
            <a:r>
              <a:rPr lang="ru-RU" dirty="0"/>
              <a:t> штаб- квартиру </a:t>
            </a:r>
            <a:r>
              <a:rPr lang="ru-RU" dirty="0" err="1"/>
              <a:t>організації</a:t>
            </a:r>
            <a:r>
              <a:rPr lang="ru-RU" dirty="0"/>
              <a:t> з </a:t>
            </a:r>
            <a:r>
              <a:rPr lang="ru-RU" dirty="0" err="1"/>
              <a:t>Женеви</a:t>
            </a:r>
            <a:r>
              <a:rPr lang="ru-RU" dirty="0"/>
              <a:t> до Монреалю (Канада). У 1944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делегати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ухвалили</a:t>
            </a:r>
            <a:r>
              <a:rPr lang="ru-RU" dirty="0"/>
              <a:t> </a:t>
            </a:r>
            <a:r>
              <a:rPr lang="ru-RU" dirty="0" err="1"/>
              <a:t>Філадельфійську</a:t>
            </a:r>
            <a:r>
              <a:rPr lang="ru-RU" dirty="0"/>
              <a:t> </a:t>
            </a:r>
            <a:r>
              <a:rPr lang="ru-RU" dirty="0" err="1"/>
              <a:t>декларацію</a:t>
            </a:r>
            <a:r>
              <a:rPr lang="ru-RU" dirty="0"/>
              <a:t>. Вона стала </a:t>
            </a:r>
            <a:r>
              <a:rPr lang="ru-RU" dirty="0" err="1"/>
              <a:t>додатком</a:t>
            </a:r>
            <a:r>
              <a:rPr lang="ru-RU" dirty="0"/>
              <a:t> до Статуту і до </a:t>
            </a:r>
            <a:r>
              <a:rPr lang="ru-RU" dirty="0" err="1"/>
              <a:t>сьогодні</a:t>
            </a:r>
            <a:r>
              <a:rPr lang="ru-RU" dirty="0"/>
              <a:t> є </a:t>
            </a:r>
            <a:r>
              <a:rPr lang="ru-RU" dirty="0" err="1"/>
              <a:t>хартією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та </a:t>
            </a:r>
            <a:r>
              <a:rPr lang="ru-RU" dirty="0" err="1"/>
              <a:t>завдань</a:t>
            </a:r>
            <a:r>
              <a:rPr lang="ru-RU" dirty="0"/>
              <a:t> МОП.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для МОП </a:t>
            </a:r>
            <a:r>
              <a:rPr lang="ru-RU" dirty="0" err="1"/>
              <a:t>розпочалася</a:t>
            </a:r>
            <a:r>
              <a:rPr lang="ru-RU" dirty="0"/>
              <a:t> нова </a:t>
            </a:r>
            <a:r>
              <a:rPr lang="ru-RU" dirty="0" err="1"/>
              <a:t>епоха</a:t>
            </a:r>
            <a:r>
              <a:rPr lang="ru-RU" dirty="0"/>
              <a:t>. </a:t>
            </a:r>
            <a:r>
              <a:rPr lang="ru-RU" dirty="0" err="1"/>
              <a:t>Обрання</a:t>
            </a:r>
            <a:r>
              <a:rPr lang="ru-RU" dirty="0"/>
              <a:t> у 1948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американця</a:t>
            </a:r>
            <a:r>
              <a:rPr lang="ru-RU" dirty="0"/>
              <a:t> </a:t>
            </a:r>
            <a:r>
              <a:rPr lang="ru-RU" dirty="0" err="1"/>
              <a:t>Девіда</a:t>
            </a:r>
            <a:r>
              <a:rPr lang="ru-RU" dirty="0"/>
              <a:t> Морса </a:t>
            </a:r>
            <a:r>
              <a:rPr lang="ru-RU" dirty="0" err="1"/>
              <a:t>Генеральним</a:t>
            </a:r>
            <a:r>
              <a:rPr lang="ru-RU" dirty="0"/>
              <a:t> директором МБП </a:t>
            </a:r>
            <a:r>
              <a:rPr lang="ru-RU" dirty="0" err="1"/>
              <a:t>співпало</a:t>
            </a:r>
            <a:r>
              <a:rPr lang="ru-RU" dirty="0"/>
              <a:t> з </a:t>
            </a:r>
            <a:r>
              <a:rPr lang="ru-RU" dirty="0" err="1"/>
              <a:t>відновленням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норм та початком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. </a:t>
            </a:r>
            <a:r>
              <a:rPr lang="ru-RU" dirty="0" err="1"/>
              <a:t>Конвенції</a:t>
            </a:r>
            <a:r>
              <a:rPr lang="ru-RU" dirty="0"/>
              <a:t>, </a:t>
            </a:r>
            <a:r>
              <a:rPr lang="ru-RU" dirty="0" err="1"/>
              <a:t>прийняті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стосувалися</a:t>
            </a:r>
            <a:r>
              <a:rPr lang="ru-RU" dirty="0"/>
              <a:t> </a:t>
            </a:r>
            <a:r>
              <a:rPr lang="ru-RU" dirty="0" err="1"/>
              <a:t>важливої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(свобода </a:t>
            </a:r>
            <a:r>
              <a:rPr lang="ru-RU" dirty="0" err="1"/>
              <a:t>об’єднання</a:t>
            </a:r>
            <a:r>
              <a:rPr lang="ru-RU" dirty="0"/>
              <a:t>,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примусової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дискримінації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ряду </a:t>
            </a:r>
            <a:r>
              <a:rPr lang="ru-RU" dirty="0" err="1"/>
              <a:t>технічних</a:t>
            </a:r>
            <a:r>
              <a:rPr lang="ru-RU" dirty="0"/>
              <a:t> проблем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). У 1948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схвалено</a:t>
            </a:r>
            <a:r>
              <a:rPr lang="ru-RU" dirty="0"/>
              <a:t> </a:t>
            </a:r>
            <a:r>
              <a:rPr lang="ru-RU" dirty="0" err="1"/>
              <a:t>головну</a:t>
            </a:r>
            <a:r>
              <a:rPr lang="ru-RU" dirty="0"/>
              <a:t> </a:t>
            </a:r>
            <a:r>
              <a:rPr lang="ru-RU" dirty="0" err="1"/>
              <a:t>Конвенцію</a:t>
            </a:r>
            <a:r>
              <a:rPr lang="ru-RU" dirty="0"/>
              <a:t> (№87) про свободу </a:t>
            </a:r>
            <a:r>
              <a:rPr lang="ru-RU" dirty="0" err="1"/>
              <a:t>об’єднання</a:t>
            </a:r>
            <a:r>
              <a:rPr lang="ru-RU" dirty="0"/>
              <a:t>. Вона мала і </a:t>
            </a:r>
            <a:r>
              <a:rPr lang="ru-RU" dirty="0" err="1"/>
              <a:t>продовжує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виробленню</a:t>
            </a:r>
            <a:r>
              <a:rPr lang="ru-RU" dirty="0"/>
              <a:t> </a:t>
            </a:r>
            <a:r>
              <a:rPr lang="ru-RU" dirty="0" err="1"/>
              <a:t>спеціальної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 </a:t>
            </a:r>
            <a:r>
              <a:rPr lang="ru-RU" dirty="0" err="1"/>
              <a:t>Протягом</a:t>
            </a:r>
            <a:r>
              <a:rPr lang="ru-RU" dirty="0"/>
              <a:t> 22-річного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Девіда</a:t>
            </a:r>
            <a:r>
              <a:rPr lang="ru-RU" dirty="0"/>
              <a:t> Морса на </a:t>
            </a:r>
            <a:r>
              <a:rPr lang="ru-RU" dirty="0" err="1"/>
              <a:t>посаді</a:t>
            </a:r>
            <a:r>
              <a:rPr lang="ru-RU" dirty="0"/>
              <a:t> Директора </a:t>
            </a:r>
            <a:r>
              <a:rPr lang="ru-RU" dirty="0" err="1"/>
              <a:t>кількість</a:t>
            </a:r>
            <a:r>
              <a:rPr lang="ru-RU" dirty="0"/>
              <a:t> держав-</a:t>
            </a:r>
            <a:r>
              <a:rPr lang="ru-RU" dirty="0" err="1"/>
              <a:t>членів</a:t>
            </a:r>
            <a:r>
              <a:rPr lang="ru-RU" dirty="0"/>
              <a:t> МОП </a:t>
            </a:r>
            <a:r>
              <a:rPr lang="ru-RU" dirty="0" err="1"/>
              <a:t>зросла</a:t>
            </a:r>
            <a:r>
              <a:rPr lang="ru-RU" dirty="0"/>
              <a:t> </a:t>
            </a:r>
            <a:r>
              <a:rPr lang="ru-RU" dirty="0" err="1"/>
              <a:t>удвічіОрганізація</a:t>
            </a:r>
            <a:r>
              <a:rPr lang="ru-RU" dirty="0"/>
              <a:t>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універсальний</a:t>
            </a:r>
            <a:r>
              <a:rPr lang="ru-RU" dirty="0"/>
              <a:t> характер, </a:t>
            </a:r>
            <a:r>
              <a:rPr lang="ru-RU" dirty="0" err="1"/>
              <a:t>промислово</a:t>
            </a:r>
            <a:r>
              <a:rPr lang="ru-RU" dirty="0"/>
              <a:t> </a:t>
            </a:r>
            <a:r>
              <a:rPr lang="ru-RU" dirty="0" err="1"/>
              <a:t>розвинені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опинилися</a:t>
            </a:r>
            <a:r>
              <a:rPr lang="ru-RU" dirty="0"/>
              <a:t> у </a:t>
            </a:r>
            <a:r>
              <a:rPr lang="ru-RU" dirty="0" err="1"/>
              <a:t>меншості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до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, бюджет </a:t>
            </a:r>
            <a:r>
              <a:rPr lang="ru-RU" dirty="0" err="1"/>
              <a:t>збільшився</a:t>
            </a:r>
            <a:r>
              <a:rPr lang="ru-RU" dirty="0"/>
              <a:t> в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, 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 МБП – в </a:t>
            </a:r>
            <a:r>
              <a:rPr lang="ru-RU" dirty="0" err="1"/>
              <a:t>чотири</a:t>
            </a:r>
            <a:r>
              <a:rPr lang="ru-RU" dirty="0"/>
              <a:t> рази.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2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43954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1969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Генеральним</a:t>
            </a:r>
            <a:r>
              <a:rPr lang="ru-RU" dirty="0"/>
              <a:t> </a:t>
            </a:r>
            <a:r>
              <a:rPr lang="ru-RU" dirty="0" smtClean="0"/>
              <a:t>директором став </a:t>
            </a:r>
            <a:r>
              <a:rPr lang="ru-RU" dirty="0" err="1"/>
              <a:t>Уілфред</a:t>
            </a:r>
            <a:r>
              <a:rPr lang="ru-RU" dirty="0"/>
              <a:t> </a:t>
            </a:r>
            <a:r>
              <a:rPr lang="ru-RU" dirty="0" err="1"/>
              <a:t>Дженкс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присвятив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усе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трудове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одним з </a:t>
            </a:r>
            <a:r>
              <a:rPr lang="ru-RU" dirty="0" err="1"/>
              <a:t>авторів</a:t>
            </a:r>
            <a:r>
              <a:rPr lang="ru-RU" dirty="0"/>
              <a:t> </a:t>
            </a:r>
            <a:r>
              <a:rPr lang="ru-RU" dirty="0" err="1"/>
              <a:t>Філадельфійської</a:t>
            </a:r>
            <a:r>
              <a:rPr lang="ru-RU" dirty="0"/>
              <a:t> </a:t>
            </a:r>
            <a:r>
              <a:rPr lang="ru-RU" dirty="0" err="1"/>
              <a:t>декларації</a:t>
            </a:r>
            <a:r>
              <a:rPr lang="ru-RU" dirty="0"/>
              <a:t> та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засновником</a:t>
            </a:r>
            <a:r>
              <a:rPr lang="ru-RU" dirty="0"/>
              <a:t> </a:t>
            </a:r>
            <a:r>
              <a:rPr lang="ru-RU" dirty="0" err="1"/>
              <a:t>спеціальної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скарг</a:t>
            </a:r>
            <a:r>
              <a:rPr lang="ru-RU" dirty="0"/>
              <a:t> на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. </a:t>
            </a:r>
            <a:r>
              <a:rPr lang="ru-RU" dirty="0" err="1"/>
              <a:t>Тоді</a:t>
            </a:r>
            <a:r>
              <a:rPr lang="ru-RU" dirty="0"/>
              <a:t> ж, з </a:t>
            </a:r>
            <a:r>
              <a:rPr lang="ru-RU" dirty="0" err="1"/>
              <a:t>нагоди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50-ї </a:t>
            </a:r>
            <a:r>
              <a:rPr lang="ru-RU" dirty="0" err="1"/>
              <a:t>річниці</a:t>
            </a:r>
            <a:r>
              <a:rPr lang="ru-RU" dirty="0"/>
              <a:t>, МОП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удостоєна</a:t>
            </a:r>
            <a:r>
              <a:rPr lang="ru-RU" dirty="0"/>
              <a:t> </a:t>
            </a:r>
            <a:r>
              <a:rPr lang="ru-RU" dirty="0" err="1"/>
              <a:t>Нобелівської</a:t>
            </a:r>
            <a:r>
              <a:rPr lang="ru-RU" dirty="0"/>
              <a:t> </a:t>
            </a:r>
            <a:r>
              <a:rPr lang="ru-RU" dirty="0" err="1"/>
              <a:t>премії</a:t>
            </a:r>
            <a:r>
              <a:rPr lang="ru-RU" dirty="0"/>
              <a:t> миру. На </a:t>
            </a:r>
            <a:r>
              <a:rPr lang="ru-RU" dirty="0" err="1"/>
              <a:t>церемонії</a:t>
            </a:r>
            <a:r>
              <a:rPr lang="ru-RU" dirty="0"/>
              <a:t> </a:t>
            </a:r>
            <a:r>
              <a:rPr lang="ru-RU" dirty="0" err="1"/>
              <a:t>присвоєння</a:t>
            </a:r>
            <a:r>
              <a:rPr lang="ru-RU" dirty="0"/>
              <a:t> </a:t>
            </a:r>
            <a:r>
              <a:rPr lang="ru-RU" dirty="0" err="1"/>
              <a:t>престижної</a:t>
            </a:r>
            <a:r>
              <a:rPr lang="ru-RU" dirty="0"/>
              <a:t> нагороди голова </a:t>
            </a:r>
            <a:r>
              <a:rPr lang="ru-RU" dirty="0" err="1"/>
              <a:t>Комітету</a:t>
            </a:r>
            <a:r>
              <a:rPr lang="ru-RU" dirty="0"/>
              <a:t> з </a:t>
            </a:r>
            <a:r>
              <a:rPr lang="ru-RU" dirty="0" err="1"/>
              <a:t>Нобелівських</a:t>
            </a:r>
            <a:r>
              <a:rPr lang="ru-RU" dirty="0"/>
              <a:t> </a:t>
            </a:r>
            <a:r>
              <a:rPr lang="ru-RU" dirty="0" err="1"/>
              <a:t>премій</a:t>
            </a:r>
            <a:r>
              <a:rPr lang="ru-RU" dirty="0"/>
              <a:t> заявив, </a:t>
            </a:r>
            <a:r>
              <a:rPr lang="ru-RU" dirty="0" err="1"/>
              <a:t>що</a:t>
            </a:r>
            <a:r>
              <a:rPr lang="ru-RU" dirty="0"/>
              <a:t> “МОП, </a:t>
            </a:r>
            <a:r>
              <a:rPr lang="ru-RU" dirty="0" err="1"/>
              <a:t>одне</a:t>
            </a:r>
            <a:r>
              <a:rPr lang="ru-RU" dirty="0"/>
              <a:t> з </a:t>
            </a:r>
            <a:r>
              <a:rPr lang="ru-RU" dirty="0" err="1"/>
              <a:t>небагатьох</a:t>
            </a:r>
            <a:r>
              <a:rPr lang="ru-RU" dirty="0"/>
              <a:t> </a:t>
            </a:r>
            <a:r>
              <a:rPr lang="ru-RU" dirty="0" err="1"/>
              <a:t>створінь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вона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гордитися</a:t>
            </a:r>
            <a:r>
              <a:rPr lang="ru-RU" dirty="0"/>
              <a:t>, </a:t>
            </a:r>
            <a:r>
              <a:rPr lang="ru-RU" dirty="0" err="1"/>
              <a:t>помітно</a:t>
            </a:r>
            <a:r>
              <a:rPr lang="ru-RU" dirty="0"/>
              <a:t> </a:t>
            </a:r>
            <a:r>
              <a:rPr lang="ru-RU" dirty="0" err="1"/>
              <a:t>вплинула</a:t>
            </a:r>
            <a:r>
              <a:rPr lang="ru-RU" dirty="0"/>
              <a:t> на </a:t>
            </a:r>
            <a:r>
              <a:rPr lang="ru-RU" dirty="0" err="1"/>
              <a:t>законодавство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”.</a:t>
            </a:r>
          </a:p>
          <a:p>
            <a:r>
              <a:rPr lang="ru-RU" dirty="0" err="1"/>
              <a:t>Історія</a:t>
            </a:r>
            <a:r>
              <a:rPr lang="ru-RU" dirty="0"/>
              <a:t> МОП, особливо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нею </a:t>
            </a:r>
            <a:r>
              <a:rPr lang="ru-RU" dirty="0" err="1"/>
              <a:t>колишнього</a:t>
            </a:r>
            <a:r>
              <a:rPr lang="ru-RU" dirty="0"/>
              <a:t> </a:t>
            </a:r>
            <a:r>
              <a:rPr lang="ru-RU" dirty="0" err="1"/>
              <a:t>Радянського</a:t>
            </a:r>
            <a:r>
              <a:rPr lang="ru-RU" dirty="0"/>
              <a:t> Союзу й </a:t>
            </a:r>
            <a:r>
              <a:rPr lang="ru-RU" dirty="0" err="1"/>
              <a:t>України</a:t>
            </a:r>
            <a:r>
              <a:rPr lang="ru-RU" dirty="0"/>
              <a:t> (яка є членом МОП з 1954 </a:t>
            </a:r>
            <a:r>
              <a:rPr lang="en-US" dirty="0"/>
              <a:t>p.),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складний</a:t>
            </a:r>
            <a:r>
              <a:rPr lang="ru-RU" dirty="0"/>
              <a:t> характер і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оцінена</a:t>
            </a:r>
            <a:r>
              <a:rPr lang="ru-RU" dirty="0"/>
              <a:t> неоднозначно. </a:t>
            </a:r>
            <a:r>
              <a:rPr lang="ru-RU" dirty="0" err="1"/>
              <a:t>Визначаючи</a:t>
            </a:r>
            <a:r>
              <a:rPr lang="ru-RU" dirty="0"/>
              <a:t> свою </a:t>
            </a:r>
            <a:r>
              <a:rPr lang="ru-RU" dirty="0" err="1"/>
              <a:t>стратегію</a:t>
            </a:r>
            <a:r>
              <a:rPr lang="ru-RU" dirty="0"/>
              <a:t> і </a:t>
            </a:r>
            <a:r>
              <a:rPr lang="ru-RU" dirty="0" err="1"/>
              <a:t>філософію</a:t>
            </a:r>
            <a:r>
              <a:rPr lang="ru-RU" dirty="0"/>
              <a:t>, МОП </a:t>
            </a:r>
            <a:r>
              <a:rPr lang="ru-RU" dirty="0" err="1"/>
              <a:t>виголосила</a:t>
            </a:r>
            <a:r>
              <a:rPr lang="ru-RU" dirty="0"/>
              <a:t> й </a:t>
            </a:r>
            <a:r>
              <a:rPr lang="ru-RU" dirty="0" err="1"/>
              <a:t>наміри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викорінення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, але не шляхом </a:t>
            </a:r>
            <a:r>
              <a:rPr lang="ru-RU" dirty="0" err="1"/>
              <a:t>класових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і </a:t>
            </a:r>
            <a:r>
              <a:rPr lang="ru-RU" dirty="0" err="1"/>
              <a:t>конфронтації</a:t>
            </a:r>
            <a:r>
              <a:rPr lang="ru-RU" dirty="0"/>
              <a:t>, а через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компромісів</a:t>
            </a:r>
            <a:r>
              <a:rPr lang="ru-RU" dirty="0"/>
              <a:t>, </a:t>
            </a:r>
            <a:r>
              <a:rPr lang="ru-RU" dirty="0" err="1"/>
              <a:t>соціального</a:t>
            </a:r>
            <a:r>
              <a:rPr lang="ru-RU" dirty="0"/>
              <a:t> миру і </a:t>
            </a:r>
            <a:r>
              <a:rPr lang="ru-RU" dirty="0" err="1"/>
              <a:t>співробітництво</a:t>
            </a:r>
            <a:r>
              <a:rPr lang="ru-RU" dirty="0"/>
              <a:t>. </a:t>
            </a:r>
            <a:r>
              <a:rPr lang="ru-RU" dirty="0" err="1"/>
              <a:t>Мабуть</a:t>
            </a:r>
            <a:r>
              <a:rPr lang="ru-RU" dirty="0"/>
              <a:t>, </a:t>
            </a:r>
            <a:r>
              <a:rPr lang="ru-RU" dirty="0" err="1"/>
              <a:t>саме</a:t>
            </a:r>
            <a:r>
              <a:rPr lang="ru-RU" dirty="0"/>
              <a:t> тому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ООН МОП стала </a:t>
            </a:r>
            <a:r>
              <a:rPr lang="ru-RU" dirty="0" err="1"/>
              <a:t>об'єктом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неприязного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з боку </a:t>
            </a:r>
            <a:r>
              <a:rPr lang="ru-RU" dirty="0" err="1"/>
              <a:t>працівників</a:t>
            </a:r>
            <a:r>
              <a:rPr lang="ru-RU" dirty="0"/>
              <a:t> "</a:t>
            </a:r>
            <a:r>
              <a:rPr lang="ru-RU" dirty="0" err="1"/>
              <a:t>ідеологічного</a:t>
            </a:r>
            <a:r>
              <a:rPr lang="ru-RU" dirty="0"/>
              <a:t> фронту", </a:t>
            </a:r>
            <a:r>
              <a:rPr lang="ru-RU" dirty="0" err="1"/>
              <a:t>офіційних</a:t>
            </a:r>
            <a:r>
              <a:rPr lang="ru-RU" dirty="0"/>
              <a:t> </a:t>
            </a:r>
            <a:r>
              <a:rPr lang="ru-RU" dirty="0" err="1"/>
              <a:t>профлідерів</a:t>
            </a:r>
            <a:r>
              <a:rPr lang="ru-RU" dirty="0"/>
              <a:t>, </a:t>
            </a:r>
            <a:r>
              <a:rPr lang="ru-RU" dirty="0" err="1"/>
              <a:t>теоретиків</a:t>
            </a:r>
            <a:r>
              <a:rPr lang="ru-RU" dirty="0"/>
              <a:t> та </a:t>
            </a:r>
            <a:r>
              <a:rPr lang="ru-RU" dirty="0" err="1"/>
              <a:t>істориків</a:t>
            </a:r>
            <a:r>
              <a:rPr lang="ru-RU" dirty="0"/>
              <a:t> </a:t>
            </a:r>
            <a:r>
              <a:rPr lang="ru-RU" dirty="0" err="1"/>
              <a:t>робітничого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в </a:t>
            </a:r>
            <a:r>
              <a:rPr lang="ru-RU" dirty="0" err="1"/>
              <a:t>Радянському</a:t>
            </a:r>
            <a:r>
              <a:rPr lang="ru-RU" dirty="0"/>
              <a:t> </a:t>
            </a:r>
            <a:r>
              <a:rPr lang="ru-RU" dirty="0" err="1"/>
              <a:t>Союзі</a:t>
            </a:r>
            <a:r>
              <a:rPr lang="ru-RU" dirty="0"/>
              <a:t>. Головне у </a:t>
            </a:r>
            <a:r>
              <a:rPr lang="ru-RU" dirty="0" err="1"/>
              <a:t>філософії</a:t>
            </a:r>
            <a:r>
              <a:rPr lang="ru-RU" dirty="0"/>
              <a:t> МОП — </a:t>
            </a:r>
            <a:r>
              <a:rPr lang="ru-RU" dirty="0" err="1"/>
              <a:t>виключення</a:t>
            </a:r>
            <a:r>
              <a:rPr lang="ru-RU" dirty="0"/>
              <a:t> </a:t>
            </a:r>
            <a:r>
              <a:rPr lang="ru-RU" dirty="0" err="1"/>
              <a:t>класової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працею</a:t>
            </a:r>
            <a:r>
              <a:rPr lang="ru-RU" dirty="0"/>
              <a:t> і </a:t>
            </a:r>
            <a:r>
              <a:rPr lang="ru-RU" dirty="0" err="1"/>
              <a:t>капіталом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 "</a:t>
            </a:r>
            <a:r>
              <a:rPr lang="ru-RU" dirty="0" err="1"/>
              <a:t>класовий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"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принципових</a:t>
            </a:r>
            <a:r>
              <a:rPr lang="ru-RU" dirty="0"/>
              <a:t> засад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радянської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й </a:t>
            </a:r>
            <a:r>
              <a:rPr lang="ru-RU" dirty="0" err="1"/>
              <a:t>зовнішньої</a:t>
            </a:r>
            <a:r>
              <a:rPr lang="ru-RU" dirty="0"/>
              <a:t>, </a:t>
            </a:r>
            <a:r>
              <a:rPr lang="ru-RU" dirty="0" err="1"/>
              <a:t>політики</a:t>
            </a:r>
            <a:r>
              <a:rPr lang="ru-RU" dirty="0"/>
              <a:t>. </a:t>
            </a:r>
            <a:r>
              <a:rPr lang="ru-RU" dirty="0" err="1"/>
              <a:t>Культивувалися</a:t>
            </a:r>
            <a:r>
              <a:rPr lang="ru-RU" dirty="0"/>
              <a:t> </a:t>
            </a:r>
            <a:r>
              <a:rPr lang="ru-RU" dirty="0" err="1"/>
              <a:t>класова</a:t>
            </a:r>
            <a:r>
              <a:rPr lang="ru-RU" dirty="0"/>
              <a:t> ненависть, </a:t>
            </a:r>
            <a:r>
              <a:rPr lang="ru-RU" dirty="0" err="1"/>
              <a:t>непримиренність</a:t>
            </a:r>
            <a:r>
              <a:rPr lang="ru-RU" dirty="0"/>
              <a:t> до "буржуазного </a:t>
            </a:r>
            <a:r>
              <a:rPr lang="ru-RU" dirty="0" err="1"/>
              <a:t>погляду</a:t>
            </a:r>
            <a:r>
              <a:rPr lang="ru-RU" dirty="0"/>
              <a:t>" на </a:t>
            </a:r>
            <a:r>
              <a:rPr lang="ru-RU" dirty="0" err="1"/>
              <a:t>взаємовідносини</a:t>
            </a:r>
            <a:r>
              <a:rPr lang="ru-RU" dirty="0"/>
              <a:t> трудящих і </a:t>
            </a:r>
            <a:r>
              <a:rPr lang="ru-RU" dirty="0" err="1"/>
              <a:t>підприємців</a:t>
            </a:r>
            <a:r>
              <a:rPr lang="ru-RU" dirty="0"/>
              <a:t>. </a:t>
            </a:r>
            <a:r>
              <a:rPr lang="ru-RU" dirty="0" err="1"/>
              <a:t>Класовий</a:t>
            </a:r>
            <a:r>
              <a:rPr lang="ru-RU" dirty="0"/>
              <a:t> мир </a:t>
            </a:r>
            <a:r>
              <a:rPr lang="ru-RU" dirty="0" err="1"/>
              <a:t>вважався</a:t>
            </a:r>
            <a:r>
              <a:rPr lang="ru-RU" dirty="0"/>
              <a:t> </a:t>
            </a:r>
            <a:r>
              <a:rPr lang="ru-RU" dirty="0" err="1"/>
              <a:t>ганебним</a:t>
            </a:r>
            <a:r>
              <a:rPr lang="ru-RU" dirty="0"/>
              <a:t> </a:t>
            </a:r>
            <a:r>
              <a:rPr lang="ru-RU" dirty="0" err="1"/>
              <a:t>регенератством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заслуговує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осуд</a:t>
            </a:r>
            <a:r>
              <a:rPr lang="ru-RU" dirty="0"/>
              <a:t>. </a:t>
            </a:r>
            <a:r>
              <a:rPr lang="ru-RU" dirty="0" err="1"/>
              <a:t>Колишній</a:t>
            </a:r>
            <a:r>
              <a:rPr lang="ru-RU" dirty="0"/>
              <a:t> СРСР вступив до МОП у 1934 </a:t>
            </a:r>
            <a:r>
              <a:rPr lang="en-US" dirty="0"/>
              <a:t>p., </a:t>
            </a:r>
            <a:r>
              <a:rPr lang="ru-RU" dirty="0"/>
              <a:t>а в 1939 р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Фінляндії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виключений</a:t>
            </a:r>
            <a:r>
              <a:rPr lang="ru-RU" dirty="0"/>
              <a:t> з </a:t>
            </a:r>
            <a:r>
              <a:rPr lang="ru-RU" dirty="0" err="1"/>
              <a:t>Ліги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 і МОП.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членства в 1954 р.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Радянського</a:t>
            </a:r>
            <a:r>
              <a:rPr lang="ru-RU" dirty="0"/>
              <a:t> Союзу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саботування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конвенцій</a:t>
            </a:r>
            <a:r>
              <a:rPr lang="ru-RU" dirty="0"/>
              <a:t> МОП, </a:t>
            </a:r>
            <a:r>
              <a:rPr lang="ru-RU" dirty="0" err="1"/>
              <a:t>розвал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зсередини</a:t>
            </a:r>
            <a:r>
              <a:rPr lang="ru-RU" dirty="0"/>
              <a:t>, не </a:t>
            </a:r>
            <a:r>
              <a:rPr lang="ru-RU" dirty="0" err="1"/>
              <a:t>дивлячись</a:t>
            </a:r>
            <a:r>
              <a:rPr lang="ru-RU" dirty="0"/>
              <a:t> на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позитивну</a:t>
            </a:r>
            <a:r>
              <a:rPr lang="ru-RU" dirty="0"/>
              <a:t> риторику. У </a:t>
            </a:r>
            <a:r>
              <a:rPr lang="ru-RU" dirty="0" err="1"/>
              <a:t>розпалі</a:t>
            </a:r>
            <a:r>
              <a:rPr lang="ru-RU" dirty="0"/>
              <a:t> "</a:t>
            </a:r>
            <a:r>
              <a:rPr lang="ru-RU" dirty="0" err="1"/>
              <a:t>холодної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" голоси </a:t>
            </a:r>
            <a:r>
              <a:rPr lang="ru-RU" dirty="0" err="1"/>
              <a:t>союзників</a:t>
            </a:r>
            <a:r>
              <a:rPr lang="ru-RU" dirty="0"/>
              <a:t> за </a:t>
            </a:r>
            <a:r>
              <a:rPr lang="ru-RU" dirty="0" err="1"/>
              <a:t>Варшавським</a:t>
            </a:r>
            <a:r>
              <a:rPr lang="ru-RU" dirty="0"/>
              <a:t> пактом та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неприєднання</a:t>
            </a:r>
            <a:r>
              <a:rPr lang="ru-RU" dirty="0"/>
              <a:t> </a:t>
            </a:r>
            <a:r>
              <a:rPr lang="ru-RU" dirty="0" err="1"/>
              <a:t>неодноразово</a:t>
            </a:r>
            <a:r>
              <a:rPr lang="ru-RU" dirty="0"/>
              <a:t> </a:t>
            </a:r>
            <a:r>
              <a:rPr lang="ru-RU" dirty="0" err="1"/>
              <a:t>використовувалися</a:t>
            </a:r>
            <a:r>
              <a:rPr lang="ru-RU" dirty="0"/>
              <a:t> для </a:t>
            </a:r>
            <a:r>
              <a:rPr lang="ru-RU" dirty="0" err="1"/>
              <a:t>блокування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, </a:t>
            </a:r>
            <a:r>
              <a:rPr lang="ru-RU" dirty="0" err="1"/>
              <a:t>Ідейно-політична</a:t>
            </a:r>
            <a:r>
              <a:rPr lang="ru-RU" dirty="0"/>
              <a:t> </a:t>
            </a:r>
            <a:r>
              <a:rPr lang="ru-RU" dirty="0" err="1"/>
              <a:t>конфронтація</a:t>
            </a:r>
            <a:r>
              <a:rPr lang="ru-RU" dirty="0"/>
              <a:t> </a:t>
            </a:r>
            <a:r>
              <a:rPr lang="ru-RU" dirty="0" err="1"/>
              <a:t>сягала</a:t>
            </a:r>
            <a:r>
              <a:rPr lang="ru-RU" dirty="0"/>
              <a:t> такого </a:t>
            </a:r>
            <a:r>
              <a:rPr lang="ru-RU" dirty="0" err="1"/>
              <a:t>розмаху</a:t>
            </a:r>
            <a:r>
              <a:rPr lang="ru-RU" dirty="0"/>
              <a:t> і </a:t>
            </a:r>
            <a:r>
              <a:rPr lang="ru-RU" dirty="0" err="1"/>
              <a:t>напруженості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середині</a:t>
            </a:r>
            <a:r>
              <a:rPr lang="ru-RU" dirty="0"/>
              <a:t> 70-х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Сполучені</a:t>
            </a:r>
            <a:r>
              <a:rPr lang="ru-RU" dirty="0" smtClean="0"/>
              <a:t> </a:t>
            </a:r>
            <a:r>
              <a:rPr lang="ru-RU" dirty="0" err="1"/>
              <a:t>Штати</a:t>
            </a:r>
            <a:r>
              <a:rPr lang="ru-RU" dirty="0"/>
              <a:t> </a:t>
            </a:r>
            <a:r>
              <a:rPr lang="ru-RU" dirty="0" err="1"/>
              <a:t>змушені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покинути</a:t>
            </a:r>
            <a:r>
              <a:rPr lang="ru-RU" dirty="0"/>
              <a:t> МОП. Лише </a:t>
            </a:r>
            <a:r>
              <a:rPr lang="ru-RU" dirty="0" err="1"/>
              <a:t>ціною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Генерального директора </a:t>
            </a:r>
            <a:r>
              <a:rPr lang="ru-RU" dirty="0" err="1"/>
              <a:t>Франсіса</a:t>
            </a:r>
            <a:r>
              <a:rPr lang="ru-RU" dirty="0"/>
              <a:t> </a:t>
            </a:r>
            <a:r>
              <a:rPr lang="ru-RU" dirty="0" err="1"/>
              <a:t>Бланшара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обіймав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посаду з 1974 до 1989 року, </a:t>
            </a:r>
            <a:r>
              <a:rPr lang="ru-RU" dirty="0" err="1"/>
              <a:t>вдалося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розпаду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добитися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американців</a:t>
            </a:r>
            <a:r>
              <a:rPr lang="ru-RU" dirty="0"/>
              <a:t>. МОП активно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звільненню</a:t>
            </a:r>
            <a:r>
              <a:rPr lang="ru-RU" dirty="0"/>
              <a:t> </a:t>
            </a:r>
            <a:r>
              <a:rPr lang="ru-RU" dirty="0" err="1"/>
              <a:t>Польщі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комуністичної</a:t>
            </a:r>
            <a:r>
              <a:rPr lang="ru-RU" dirty="0"/>
              <a:t> </a:t>
            </a:r>
            <a:r>
              <a:rPr lang="ru-RU" dirty="0" err="1"/>
              <a:t>диктатури</a:t>
            </a:r>
            <a:r>
              <a:rPr lang="ru-RU" dirty="0"/>
              <a:t> через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з </a:t>
            </a:r>
            <a:r>
              <a:rPr lang="ru-RU" dirty="0" err="1"/>
              <a:t>розслідування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вжитих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профспілки</a:t>
            </a:r>
            <a:r>
              <a:rPr lang="ru-RU" dirty="0"/>
              <a:t> “</a:t>
            </a:r>
            <a:r>
              <a:rPr lang="ru-RU" dirty="0" err="1"/>
              <a:t>Солідарність</a:t>
            </a:r>
            <a:r>
              <a:rPr lang="ru-RU" dirty="0"/>
              <a:t>”,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№ 87 про свободу </a:t>
            </a:r>
            <a:r>
              <a:rPr lang="ru-RU" dirty="0" err="1"/>
              <a:t>об’єднання</a:t>
            </a:r>
            <a:r>
              <a:rPr lang="ru-RU" dirty="0"/>
              <a:t>, </a:t>
            </a:r>
            <a:r>
              <a:rPr lang="ru-RU" dirty="0" err="1"/>
              <a:t>ратифікованої</a:t>
            </a:r>
            <a:r>
              <a:rPr lang="ru-RU" dirty="0"/>
              <a:t> </a:t>
            </a:r>
            <a:r>
              <a:rPr lang="ru-RU" dirty="0" err="1"/>
              <a:t>Польщею</a:t>
            </a:r>
            <a:r>
              <a:rPr lang="ru-RU" dirty="0"/>
              <a:t> у 1957 </a:t>
            </a:r>
            <a:r>
              <a:rPr lang="ru-RU" dirty="0" err="1"/>
              <a:t>році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162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4" y="0"/>
            <a:ext cx="1192638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Послідовником</a:t>
            </a:r>
            <a:r>
              <a:rPr lang="ru-RU" dirty="0"/>
              <a:t> Ф. </a:t>
            </a:r>
            <a:r>
              <a:rPr lang="ru-RU" dirty="0" err="1"/>
              <a:t>Бланшара</a:t>
            </a:r>
            <a:r>
              <a:rPr lang="ru-RU" dirty="0"/>
              <a:t> став </a:t>
            </a:r>
            <a:r>
              <a:rPr lang="ru-RU" dirty="0" err="1"/>
              <a:t>бельгієць</a:t>
            </a:r>
            <a:r>
              <a:rPr lang="ru-RU" dirty="0"/>
              <a:t> </a:t>
            </a:r>
            <a:r>
              <a:rPr lang="ru-RU" dirty="0" err="1"/>
              <a:t>Мішель</a:t>
            </a:r>
            <a:r>
              <a:rPr lang="ru-RU" dirty="0"/>
              <a:t> </a:t>
            </a:r>
            <a:r>
              <a:rPr lang="ru-RU" dirty="0" err="1"/>
              <a:t>Хансенн</a:t>
            </a:r>
            <a:r>
              <a:rPr lang="ru-RU" dirty="0"/>
              <a:t>, перший </a:t>
            </a:r>
            <a:r>
              <a:rPr lang="ru-RU" dirty="0" err="1"/>
              <a:t>Генеральний</a:t>
            </a:r>
            <a:r>
              <a:rPr lang="ru-RU" dirty="0"/>
              <a:t> директор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“</a:t>
            </a:r>
            <a:r>
              <a:rPr lang="ru-RU" dirty="0" err="1"/>
              <a:t>холодної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”. </a:t>
            </a:r>
            <a:r>
              <a:rPr lang="ru-RU" dirty="0" err="1"/>
              <a:t>Він</a:t>
            </a:r>
            <a:r>
              <a:rPr lang="ru-RU" dirty="0"/>
              <a:t> взяв </a:t>
            </a:r>
            <a:r>
              <a:rPr lang="ru-RU" dirty="0" err="1"/>
              <a:t>напрям</a:t>
            </a:r>
            <a:r>
              <a:rPr lang="ru-RU" dirty="0"/>
              <a:t> на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децентралізацію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женевської</a:t>
            </a:r>
            <a:r>
              <a:rPr lang="ru-RU" dirty="0"/>
              <a:t> штаб-</a:t>
            </a:r>
            <a:r>
              <a:rPr lang="ru-RU" dirty="0" err="1"/>
              <a:t>квартири</a:t>
            </a:r>
            <a:r>
              <a:rPr lang="ru-RU" dirty="0"/>
              <a:t> в рамках </a:t>
            </a:r>
            <a:r>
              <a:rPr lang="ru-RU" dirty="0" err="1"/>
              <a:t>політики</a:t>
            </a:r>
            <a:r>
              <a:rPr lang="ru-RU" dirty="0"/>
              <a:t> активного партнерства. </a:t>
            </a:r>
            <a:r>
              <a:rPr lang="ru-RU" dirty="0" err="1"/>
              <a:t>Декларація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та прав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ухвалена</a:t>
            </a:r>
            <a:r>
              <a:rPr lang="ru-RU" dirty="0"/>
              <a:t> </a:t>
            </a:r>
            <a:r>
              <a:rPr lang="ru-RU" dirty="0" err="1"/>
              <a:t>Міжнародною</a:t>
            </a:r>
            <a:r>
              <a:rPr lang="ru-RU" dirty="0"/>
              <a:t> </a:t>
            </a:r>
            <a:r>
              <a:rPr lang="ru-RU" dirty="0" err="1"/>
              <a:t>конференцією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у </a:t>
            </a:r>
            <a:r>
              <a:rPr lang="ru-RU" dirty="0" err="1"/>
              <a:t>червні</a:t>
            </a:r>
            <a:r>
              <a:rPr lang="ru-RU" dirty="0"/>
              <a:t> 1998 року, </a:t>
            </a:r>
            <a:r>
              <a:rPr lang="ru-RU" dirty="0" err="1"/>
              <a:t>ознаменувала</a:t>
            </a:r>
            <a:r>
              <a:rPr lang="ru-RU" dirty="0"/>
              <a:t> собою </a:t>
            </a:r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випливає</a:t>
            </a:r>
            <a:r>
              <a:rPr lang="ru-RU" dirty="0"/>
              <a:t> з самого факту членства в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поважати</a:t>
            </a:r>
            <a:r>
              <a:rPr lang="ru-RU" dirty="0"/>
              <a:t> та активно </a:t>
            </a:r>
            <a:r>
              <a:rPr lang="ru-RU" dirty="0" err="1"/>
              <a:t>реалізовувати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права, </a:t>
            </a:r>
            <a:r>
              <a:rPr lang="ru-RU" dirty="0" err="1"/>
              <a:t>що</a:t>
            </a:r>
            <a:r>
              <a:rPr lang="ru-RU" dirty="0"/>
              <a:t> є предметом ряду </a:t>
            </a:r>
            <a:r>
              <a:rPr lang="ru-RU" dirty="0" err="1"/>
              <a:t>Конвенцій</a:t>
            </a:r>
            <a:r>
              <a:rPr lang="ru-RU" dirty="0"/>
              <a:t> МОП,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вони не </a:t>
            </a:r>
            <a:r>
              <a:rPr lang="ru-RU" dirty="0" err="1"/>
              <a:t>були</a:t>
            </a:r>
            <a:r>
              <a:rPr lang="ru-RU" dirty="0"/>
              <a:t> ними </a:t>
            </a:r>
            <a:r>
              <a:rPr lang="ru-RU" dirty="0" err="1"/>
              <a:t>ратифіковані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свобода </a:t>
            </a:r>
            <a:r>
              <a:rPr lang="ru-RU" dirty="0" err="1"/>
              <a:t>об’єднання</a:t>
            </a:r>
            <a:r>
              <a:rPr lang="ru-RU" dirty="0"/>
              <a:t>, </a:t>
            </a:r>
            <a:r>
              <a:rPr lang="ru-RU" dirty="0" err="1"/>
              <a:t>реальне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права на </a:t>
            </a:r>
            <a:r>
              <a:rPr lang="ru-RU" dirty="0" err="1"/>
              <a:t>колективні</a:t>
            </a:r>
            <a:r>
              <a:rPr lang="ru-RU" dirty="0"/>
              <a:t> переговори,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форм </a:t>
            </a:r>
            <a:r>
              <a:rPr lang="ru-RU" dirty="0" err="1"/>
              <a:t>примусової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обов’язкової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дитячої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дискримінації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занять. У свою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МОП </a:t>
            </a:r>
            <a:r>
              <a:rPr lang="ru-RU" dirty="0" err="1"/>
              <a:t>допомагати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членам у </a:t>
            </a:r>
            <a:r>
              <a:rPr lang="ru-RU" dirty="0" err="1"/>
              <a:t>досягненні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. У </a:t>
            </a:r>
            <a:r>
              <a:rPr lang="ru-RU" dirty="0" err="1"/>
              <a:t>березні</a:t>
            </a:r>
            <a:r>
              <a:rPr lang="ru-RU" dirty="0"/>
              <a:t> 1999 року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Генеральний</a:t>
            </a:r>
            <a:r>
              <a:rPr lang="ru-RU" dirty="0"/>
              <a:t> директор МБП Хуан </a:t>
            </a:r>
            <a:r>
              <a:rPr lang="ru-RU" dirty="0" err="1"/>
              <a:t>Сомавіа</a:t>
            </a:r>
            <a:r>
              <a:rPr lang="ru-RU" dirty="0"/>
              <a:t> (</a:t>
            </a:r>
            <a:r>
              <a:rPr lang="ru-RU" dirty="0" err="1"/>
              <a:t>Чилі</a:t>
            </a:r>
            <a:r>
              <a:rPr lang="ru-RU" dirty="0"/>
              <a:t>), перший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південної</a:t>
            </a:r>
            <a:r>
              <a:rPr lang="ru-RU" dirty="0"/>
              <a:t> </a:t>
            </a:r>
            <a:r>
              <a:rPr lang="ru-RU" dirty="0" err="1"/>
              <a:t>півкулі</a:t>
            </a:r>
            <a:r>
              <a:rPr lang="ru-RU" dirty="0"/>
              <a:t>, </a:t>
            </a:r>
            <a:r>
              <a:rPr lang="ru-RU" dirty="0" err="1"/>
              <a:t>очолив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та </a:t>
            </a:r>
            <a:r>
              <a:rPr lang="ru-RU" dirty="0" err="1"/>
              <a:t>приєднався</a:t>
            </a:r>
            <a:r>
              <a:rPr lang="ru-RU" dirty="0"/>
              <a:t> до </a:t>
            </a:r>
            <a:r>
              <a:rPr lang="ru-RU" dirty="0" err="1"/>
              <a:t>міжнародного</a:t>
            </a:r>
            <a:r>
              <a:rPr lang="ru-RU" dirty="0"/>
              <a:t> консенсусу про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відкритому</a:t>
            </a:r>
            <a:r>
              <a:rPr lang="ru-RU" dirty="0"/>
              <a:t> </a:t>
            </a:r>
            <a:r>
              <a:rPr lang="ru-RU" dirty="0" err="1"/>
              <a:t>суспільству</a:t>
            </a:r>
            <a:r>
              <a:rPr lang="ru-RU" dirty="0"/>
              <a:t> та </a:t>
            </a:r>
            <a:r>
              <a:rPr lang="ru-RU" dirty="0" err="1"/>
              <a:t>відкритій</a:t>
            </a:r>
            <a:r>
              <a:rPr lang="ru-RU" dirty="0"/>
              <a:t> </a:t>
            </a:r>
            <a:r>
              <a:rPr lang="ru-RU" dirty="0" err="1"/>
              <a:t>економіці</a:t>
            </a:r>
            <a:r>
              <a:rPr lang="ru-RU" dirty="0"/>
              <a:t> </a:t>
            </a:r>
            <a:r>
              <a:rPr lang="ru-RU" dirty="0" err="1"/>
              <a:t>тією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принесе</a:t>
            </a:r>
            <a:r>
              <a:rPr lang="ru-RU" dirty="0"/>
              <a:t> “</a:t>
            </a:r>
            <a:r>
              <a:rPr lang="ru-RU" dirty="0" err="1"/>
              <a:t>реальну</a:t>
            </a:r>
            <a:r>
              <a:rPr lang="ru-RU" dirty="0"/>
              <a:t> </a:t>
            </a:r>
            <a:r>
              <a:rPr lang="ru-RU" dirty="0" err="1"/>
              <a:t>вигоду</a:t>
            </a:r>
            <a:r>
              <a:rPr lang="ru-RU" dirty="0"/>
              <a:t> простим людям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сім’ям</a:t>
            </a:r>
            <a:r>
              <a:rPr lang="ru-RU" dirty="0"/>
              <a:t>”. Хуан </a:t>
            </a:r>
            <a:r>
              <a:rPr lang="ru-RU" dirty="0" err="1"/>
              <a:t>Сомавіа</a:t>
            </a:r>
            <a:r>
              <a:rPr lang="ru-RU" dirty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/>
              <a:t>наміри</a:t>
            </a:r>
            <a:r>
              <a:rPr lang="ru-RU" dirty="0"/>
              <a:t> “</a:t>
            </a:r>
            <a:r>
              <a:rPr lang="ru-RU" dirty="0" err="1"/>
              <a:t>модернізувати</a:t>
            </a:r>
            <a:r>
              <a:rPr lang="ru-RU" dirty="0"/>
              <a:t> </a:t>
            </a:r>
            <a:r>
              <a:rPr lang="ru-RU" dirty="0" err="1"/>
              <a:t>тристоронню</a:t>
            </a:r>
            <a:r>
              <a:rPr lang="ru-RU" dirty="0"/>
              <a:t> структуру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допомагати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таким чином,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МОП </a:t>
            </a:r>
            <a:r>
              <a:rPr lang="ru-RU" dirty="0" err="1"/>
              <a:t>відігравали</a:t>
            </a:r>
            <a:r>
              <a:rPr lang="ru-RU" dirty="0"/>
              <a:t> </a:t>
            </a:r>
            <a:r>
              <a:rPr lang="ru-RU" dirty="0" err="1"/>
              <a:t>провідну</a:t>
            </a:r>
            <a:r>
              <a:rPr lang="ru-RU" dirty="0"/>
              <a:t> роль в </a:t>
            </a:r>
            <a:r>
              <a:rPr lang="ru-RU" dirty="0" err="1"/>
              <a:t>новій</a:t>
            </a:r>
            <a:r>
              <a:rPr lang="ru-RU" dirty="0"/>
              <a:t> </a:t>
            </a:r>
            <a:r>
              <a:rPr lang="ru-RU" dirty="0" err="1"/>
              <a:t>глобальній</a:t>
            </a:r>
            <a:r>
              <a:rPr lang="ru-RU" dirty="0"/>
              <a:t> </a:t>
            </a:r>
            <a:r>
              <a:rPr lang="ru-RU" dirty="0" err="1" smtClean="0"/>
              <a:t>реальності</a:t>
            </a:r>
            <a:r>
              <a:rPr lang="ru-RU" dirty="0"/>
              <a:t>. </a:t>
            </a:r>
            <a:r>
              <a:rPr lang="ru-RU" dirty="0" err="1"/>
              <a:t>Наразі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Генерального директора МОП </a:t>
            </a:r>
            <a:r>
              <a:rPr lang="ru-RU" dirty="0" err="1"/>
              <a:t>виконує</a:t>
            </a:r>
            <a:r>
              <a:rPr lang="ru-RU" dirty="0"/>
              <a:t> Гай Райдер (Велика </a:t>
            </a:r>
            <a:r>
              <a:rPr lang="ru-RU" dirty="0" err="1"/>
              <a:t>Британія</a:t>
            </a:r>
            <a:r>
              <a:rPr lang="ru-RU" dirty="0"/>
              <a:t>), </a:t>
            </a:r>
            <a:r>
              <a:rPr lang="ru-RU" dirty="0" err="1"/>
              <a:t>водночас</a:t>
            </a:r>
            <a:r>
              <a:rPr lang="ru-RU" dirty="0"/>
              <a:t>, 25 </a:t>
            </a:r>
            <a:r>
              <a:rPr lang="ru-RU" dirty="0" err="1"/>
              <a:t>березня</a:t>
            </a:r>
            <a:r>
              <a:rPr lang="ru-RU" dirty="0"/>
              <a:t> 2022 </a:t>
            </a:r>
            <a:r>
              <a:rPr lang="ru-RU" dirty="0" err="1"/>
              <a:t>Гілберт</a:t>
            </a:r>
            <a:r>
              <a:rPr lang="ru-RU" dirty="0"/>
              <a:t> </a:t>
            </a:r>
            <a:r>
              <a:rPr lang="ru-RU" dirty="0" err="1"/>
              <a:t>Хунгбо</a:t>
            </a:r>
            <a:r>
              <a:rPr lang="ru-RU" dirty="0"/>
              <a:t> (</a:t>
            </a:r>
            <a:r>
              <a:rPr lang="ru-RU" dirty="0" err="1"/>
              <a:t>Республіка</a:t>
            </a:r>
            <a:r>
              <a:rPr lang="ru-RU" dirty="0"/>
              <a:t> Того) 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обраний</a:t>
            </a:r>
            <a:r>
              <a:rPr lang="ru-RU" dirty="0"/>
              <a:t> </a:t>
            </a:r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Генеральним</a:t>
            </a:r>
            <a:r>
              <a:rPr lang="ru-RU" dirty="0"/>
              <a:t> директором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smtClean="0"/>
              <a:t>став </a:t>
            </a:r>
            <a:r>
              <a:rPr lang="ru-RU" dirty="0"/>
              <a:t>до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1 </a:t>
            </a:r>
            <a:r>
              <a:rPr lang="ru-RU" dirty="0" err="1"/>
              <a:t>жовтня</a:t>
            </a:r>
            <a:r>
              <a:rPr lang="ru-RU" dirty="0"/>
              <a:t> 2022 року. </a:t>
            </a:r>
            <a:endParaRPr lang="ru-RU" dirty="0" smtClean="0"/>
          </a:p>
          <a:p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Генеральної</a:t>
            </a:r>
            <a:r>
              <a:rPr lang="ru-RU" dirty="0"/>
              <a:t> </a:t>
            </a:r>
            <a:r>
              <a:rPr lang="ru-RU" dirty="0" err="1"/>
              <a:t>Асамблеї</a:t>
            </a:r>
            <a:r>
              <a:rPr lang="ru-RU" dirty="0"/>
              <a:t> ООН у </a:t>
            </a:r>
            <a:r>
              <a:rPr lang="ru-RU" dirty="0" err="1"/>
              <a:t>вересні</a:t>
            </a:r>
            <a:r>
              <a:rPr lang="ru-RU" dirty="0"/>
              <a:t> 2015 </a:t>
            </a:r>
            <a:r>
              <a:rPr lang="ru-RU" dirty="0" err="1"/>
              <a:t>гідна</a:t>
            </a:r>
            <a:r>
              <a:rPr lang="ru-RU" dirty="0"/>
              <a:t> </a:t>
            </a:r>
            <a:r>
              <a:rPr lang="ru-RU" dirty="0" err="1"/>
              <a:t>праця</a:t>
            </a:r>
            <a:r>
              <a:rPr lang="ru-RU" dirty="0"/>
              <a:t> та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гідної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–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,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, права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діалог</a:t>
            </a:r>
            <a:r>
              <a:rPr lang="ru-RU" dirty="0"/>
              <a:t> – стали </a:t>
            </a:r>
            <a:r>
              <a:rPr lang="ru-RU" dirty="0" err="1"/>
              <a:t>невід’ємними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нового Порядку денного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сталого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до 2030 року. </a:t>
            </a:r>
            <a:r>
              <a:rPr lang="ru-RU" dirty="0" err="1"/>
              <a:t>Ціль</a:t>
            </a:r>
            <a:r>
              <a:rPr lang="ru-RU" dirty="0"/>
              <a:t> 8 Порядку денного на </a:t>
            </a:r>
            <a:r>
              <a:rPr lang="ru-RU" dirty="0" err="1"/>
              <a:t>період</a:t>
            </a:r>
            <a:r>
              <a:rPr lang="ru-RU" dirty="0"/>
              <a:t> до 2030 року </a:t>
            </a:r>
            <a:r>
              <a:rPr lang="ru-RU" dirty="0" err="1"/>
              <a:t>закликає</a:t>
            </a:r>
            <a:r>
              <a:rPr lang="ru-RU" dirty="0"/>
              <a:t> до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стійкому</a:t>
            </a:r>
            <a:r>
              <a:rPr lang="ru-RU" dirty="0"/>
              <a:t>, </a:t>
            </a:r>
            <a:r>
              <a:rPr lang="ru-RU" dirty="0" err="1"/>
              <a:t>інклюзивному</a:t>
            </a:r>
            <a:r>
              <a:rPr lang="ru-RU" dirty="0"/>
              <a:t> та </a:t>
            </a:r>
            <a:r>
              <a:rPr lang="ru-RU" dirty="0" err="1"/>
              <a:t>сталому</a:t>
            </a:r>
            <a:r>
              <a:rPr lang="ru-RU" dirty="0"/>
              <a:t> </a:t>
            </a:r>
            <a:r>
              <a:rPr lang="ru-RU" dirty="0" err="1"/>
              <a:t>економічному</a:t>
            </a:r>
            <a:r>
              <a:rPr lang="ru-RU" dirty="0"/>
              <a:t> </a:t>
            </a:r>
            <a:r>
              <a:rPr lang="ru-RU" dirty="0" err="1"/>
              <a:t>зростанню</a:t>
            </a:r>
            <a:r>
              <a:rPr lang="ru-RU" dirty="0"/>
              <a:t>, </a:t>
            </a:r>
            <a:r>
              <a:rPr lang="ru-RU" dirty="0" err="1"/>
              <a:t>повній</a:t>
            </a:r>
            <a:r>
              <a:rPr lang="ru-RU" dirty="0"/>
              <a:t> і </a:t>
            </a:r>
            <a:r>
              <a:rPr lang="ru-RU" dirty="0" err="1"/>
              <a:t>продуктивній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та </a:t>
            </a:r>
            <a:r>
              <a:rPr lang="ru-RU" dirty="0" err="1"/>
              <a:t>гідній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і є </a:t>
            </a:r>
            <a:r>
              <a:rPr lang="ru-RU" dirty="0" err="1"/>
              <a:t>ключовою</a:t>
            </a:r>
            <a:r>
              <a:rPr lang="ru-RU" dirty="0"/>
              <a:t> сферою </a:t>
            </a:r>
            <a:r>
              <a:rPr lang="ru-RU" dirty="0" err="1"/>
              <a:t>участі</a:t>
            </a:r>
            <a:r>
              <a:rPr lang="ru-RU" dirty="0"/>
              <a:t> МОП.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гідної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включені</a:t>
            </a:r>
            <a:r>
              <a:rPr lang="ru-RU" dirty="0"/>
              <a:t> в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нового </a:t>
            </a:r>
            <a:r>
              <a:rPr lang="ru-RU" dirty="0" err="1"/>
              <a:t>бачення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ООН.</a:t>
            </a:r>
          </a:p>
          <a:p>
            <a:r>
              <a:rPr lang="ru-RU" dirty="0" smtClean="0"/>
              <a:t>Продуктивна </a:t>
            </a:r>
            <a:r>
              <a:rPr lang="ru-RU" dirty="0" err="1"/>
              <a:t>зайнятість</a:t>
            </a:r>
            <a:r>
              <a:rPr lang="ru-RU" dirty="0"/>
              <a:t> і </a:t>
            </a:r>
            <a:r>
              <a:rPr lang="ru-RU" dirty="0" err="1"/>
              <a:t>гідна</a:t>
            </a:r>
            <a:r>
              <a:rPr lang="ru-RU" dirty="0"/>
              <a:t> </a:t>
            </a:r>
            <a:r>
              <a:rPr lang="ru-RU" dirty="0" err="1"/>
              <a:t>праця</a:t>
            </a:r>
            <a:r>
              <a:rPr lang="ru-RU" dirty="0"/>
              <a:t> є </a:t>
            </a:r>
            <a:r>
              <a:rPr lang="ru-RU" dirty="0" err="1"/>
              <a:t>ключовими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справедливої</a:t>
            </a:r>
            <a:r>
              <a:rPr lang="ru-RU" dirty="0"/>
              <a:t> ​​</a:t>
            </a:r>
            <a:r>
              <a:rPr lang="ru-RU" dirty="0" err="1"/>
              <a:t>глобалізації</a:t>
            </a:r>
            <a:r>
              <a:rPr lang="ru-RU" dirty="0"/>
              <a:t> та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бідності</a:t>
            </a:r>
            <a:r>
              <a:rPr lang="ru-RU" dirty="0"/>
              <a:t>. МОП </a:t>
            </a:r>
            <a:r>
              <a:rPr lang="ru-RU" dirty="0" err="1"/>
              <a:t>розробила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 для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яка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, прав на </a:t>
            </a:r>
            <a:r>
              <a:rPr lang="ru-RU" dirty="0" err="1"/>
              <a:t>роботі</a:t>
            </a:r>
            <a:r>
              <a:rPr lang="ru-RU" dirty="0"/>
              <a:t>,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діалогу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ґендерна</a:t>
            </a:r>
            <a:r>
              <a:rPr lang="ru-RU" dirty="0"/>
              <a:t> </a:t>
            </a:r>
            <a:r>
              <a:rPr lang="ru-RU" dirty="0" err="1"/>
              <a:t>рівність</a:t>
            </a:r>
            <a:r>
              <a:rPr lang="ru-RU" dirty="0"/>
              <a:t> є </a:t>
            </a:r>
            <a:r>
              <a:rPr lang="ru-RU" dirty="0" err="1"/>
              <a:t>наскрізною</a:t>
            </a:r>
            <a:r>
              <a:rPr lang="ru-RU" dirty="0"/>
              <a:t> метою.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417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109" y="163848"/>
            <a:ext cx="12030891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гідної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МОП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покращенню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умов і умов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усім</a:t>
            </a:r>
            <a:r>
              <a:rPr lang="ru-RU" dirty="0"/>
              <a:t> </a:t>
            </a:r>
            <a:r>
              <a:rPr lang="ru-RU" dirty="0" err="1"/>
              <a:t>працівникам</a:t>
            </a:r>
            <a:r>
              <a:rPr lang="ru-RU" dirty="0"/>
              <a:t>, </a:t>
            </a:r>
            <a:r>
              <a:rPr lang="ru-RU" dirty="0" err="1"/>
              <a:t>роботодавцям</a:t>
            </a:r>
            <a:r>
              <a:rPr lang="ru-RU" dirty="0"/>
              <a:t> і урядам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участь у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довготривалого</a:t>
            </a:r>
            <a:r>
              <a:rPr lang="ru-RU" dirty="0"/>
              <a:t> миру, </a:t>
            </a:r>
            <a:r>
              <a:rPr lang="ru-RU" dirty="0" err="1"/>
              <a:t>процвітання</a:t>
            </a:r>
            <a:r>
              <a:rPr lang="ru-RU" dirty="0"/>
              <a:t> та </a:t>
            </a:r>
            <a:r>
              <a:rPr lang="ru-RU" dirty="0" err="1"/>
              <a:t>прогресу</a:t>
            </a:r>
            <a:r>
              <a:rPr lang="ru-RU" dirty="0" smtClean="0"/>
              <a:t>.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розв'язання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проблем </a:t>
            </a:r>
            <a:r>
              <a:rPr lang="ru-RU" dirty="0" err="1"/>
              <a:t>здійснювані</a:t>
            </a:r>
            <a:r>
              <a:rPr lang="ru-RU" dirty="0"/>
              <a:t> МОП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та </a:t>
            </a:r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 smtClean="0"/>
              <a:t>співробітництв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	</a:t>
            </a:r>
            <a:r>
              <a:rPr lang="ru-RU" dirty="0" err="1"/>
              <a:t>Організаційна</a:t>
            </a:r>
            <a:r>
              <a:rPr lang="ru-RU" dirty="0"/>
              <a:t> структура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endParaRPr lang="ru-RU" dirty="0"/>
          </a:p>
          <a:p>
            <a:r>
              <a:rPr lang="ru-RU" dirty="0" smtClean="0"/>
              <a:t>Текст </a:t>
            </a:r>
            <a:r>
              <a:rPr lang="ru-RU" dirty="0"/>
              <a:t>Статуту МОП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складений</a:t>
            </a:r>
            <a:r>
              <a:rPr lang="ru-RU" dirty="0"/>
              <a:t> у 1919 р., </a:t>
            </a:r>
            <a:r>
              <a:rPr lang="ru-RU" dirty="0" err="1"/>
              <a:t>пізніше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неодноразово</a:t>
            </a:r>
            <a:r>
              <a:rPr lang="ru-RU" dirty="0"/>
              <a:t> </a:t>
            </a:r>
            <a:r>
              <a:rPr lang="ru-RU" dirty="0" err="1"/>
              <a:t>вносилися</a:t>
            </a:r>
            <a:r>
              <a:rPr lang="ru-RU" dirty="0"/>
              <a:t> поправки </a:t>
            </a:r>
            <a:r>
              <a:rPr lang="ru-RU" dirty="0" smtClean="0"/>
              <a:t>(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/>
              <a:t>включає</a:t>
            </a:r>
            <a:r>
              <a:rPr lang="ru-RU" dirty="0"/>
              <a:t> преамбулу, 4 </a:t>
            </a:r>
            <a:r>
              <a:rPr lang="ru-RU" dirty="0" err="1"/>
              <a:t>глави</a:t>
            </a:r>
            <a:r>
              <a:rPr lang="ru-RU" dirty="0"/>
              <a:t> і </a:t>
            </a:r>
            <a:r>
              <a:rPr lang="ru-RU" dirty="0" err="1"/>
              <a:t>додаток</a:t>
            </a:r>
            <a:r>
              <a:rPr lang="ru-RU" dirty="0"/>
              <a:t> — </a:t>
            </a:r>
            <a:r>
              <a:rPr lang="ru-RU" dirty="0" err="1"/>
              <a:t>Декларацію</a:t>
            </a:r>
            <a:r>
              <a:rPr lang="ru-RU" dirty="0"/>
              <a:t> про </a:t>
            </a:r>
            <a:r>
              <a:rPr lang="ru-RU" dirty="0" err="1"/>
              <a:t>цілі</a:t>
            </a:r>
            <a:r>
              <a:rPr lang="ru-RU" dirty="0"/>
              <a:t> й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r>
              <a:rPr lang="ru-RU" dirty="0"/>
              <a:t>Перша глава "</a:t>
            </a:r>
            <a:r>
              <a:rPr lang="ru-RU" dirty="0" err="1"/>
              <a:t>Організація</a:t>
            </a:r>
            <a:r>
              <a:rPr lang="ru-RU" dirty="0"/>
              <a:t>" </a:t>
            </a:r>
            <a:r>
              <a:rPr lang="ru-RU" dirty="0" err="1"/>
              <a:t>має</a:t>
            </a:r>
            <a:r>
              <a:rPr lang="ru-RU" dirty="0"/>
              <a:t> 13 статей, </a:t>
            </a:r>
            <a:r>
              <a:rPr lang="ru-RU" dirty="0" err="1"/>
              <a:t>присвячених</a:t>
            </a:r>
            <a:r>
              <a:rPr lang="ru-RU" dirty="0"/>
              <a:t> членству,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складу і </a:t>
            </a:r>
            <a:r>
              <a:rPr lang="ru-RU" dirty="0" err="1"/>
              <a:t>функціям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відносинам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урядами та </a:t>
            </a:r>
            <a:r>
              <a:rPr lang="ru-RU" dirty="0" err="1"/>
              <a:t>міжнародними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, </a:t>
            </a:r>
            <a:r>
              <a:rPr lang="ru-RU" dirty="0" err="1"/>
              <a:t>фінансовим</a:t>
            </a:r>
            <a:r>
              <a:rPr lang="ru-RU" dirty="0"/>
              <a:t> і </a:t>
            </a:r>
            <a:r>
              <a:rPr lang="ru-RU" dirty="0" err="1"/>
              <a:t>бюджетним</a:t>
            </a:r>
            <a:r>
              <a:rPr lang="ru-RU" dirty="0"/>
              <a:t> </a:t>
            </a:r>
            <a:r>
              <a:rPr lang="ru-RU" dirty="0" err="1"/>
              <a:t>питанням</a:t>
            </a:r>
            <a:r>
              <a:rPr lang="ru-RU" dirty="0"/>
              <a:t>. Друга глава "Процедура" (21 </a:t>
            </a:r>
            <a:r>
              <a:rPr lang="ru-RU" dirty="0" err="1"/>
              <a:t>стаття</a:t>
            </a:r>
            <a:r>
              <a:rPr lang="ru-RU" dirty="0"/>
              <a:t>) </a:t>
            </a:r>
            <a:r>
              <a:rPr lang="ru-RU" dirty="0" err="1"/>
              <a:t>визначає</a:t>
            </a:r>
            <a:r>
              <a:rPr lang="ru-RU" dirty="0"/>
              <a:t> порядок </a:t>
            </a:r>
            <a:r>
              <a:rPr lang="ru-RU" dirty="0" err="1"/>
              <a:t>денний</a:t>
            </a:r>
            <a:r>
              <a:rPr lang="ru-RU" dirty="0"/>
              <a:t>, </a:t>
            </a:r>
            <a:r>
              <a:rPr lang="ru-RU" dirty="0" err="1"/>
              <a:t>підготовку</a:t>
            </a:r>
            <a:r>
              <a:rPr lang="ru-RU" dirty="0"/>
              <a:t> </a:t>
            </a:r>
            <a:r>
              <a:rPr lang="ru-RU" dirty="0" err="1"/>
              <a:t>конференцій</a:t>
            </a:r>
            <a:r>
              <a:rPr lang="ru-RU" dirty="0"/>
              <a:t>, порядок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, систему </a:t>
            </a:r>
            <a:r>
              <a:rPr lang="ru-RU" dirty="0" err="1"/>
              <a:t>голосування</a:t>
            </a:r>
            <a:r>
              <a:rPr lang="ru-RU" dirty="0"/>
              <a:t>,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конвенцій</a:t>
            </a:r>
            <a:r>
              <a:rPr lang="ru-RU" dirty="0"/>
              <a:t> і </a:t>
            </a:r>
            <a:r>
              <a:rPr lang="ru-RU" dirty="0" err="1"/>
              <a:t>рекомендацій</a:t>
            </a:r>
            <a:r>
              <a:rPr lang="ru-RU" dirty="0"/>
              <a:t>,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конвенціями</a:t>
            </a:r>
            <a:r>
              <a:rPr lang="ru-RU" dirty="0"/>
              <a:t> і </a:t>
            </a:r>
            <a:r>
              <a:rPr lang="ru-RU" dirty="0" err="1"/>
              <a:t>рекомендаціями</a:t>
            </a:r>
            <a:r>
              <a:rPr lang="ru-RU" dirty="0"/>
              <a:t>, порядок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скарг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конвенцій</a:t>
            </a:r>
            <a:r>
              <a:rPr lang="ru-RU" dirty="0"/>
              <a:t>. </a:t>
            </a:r>
            <a:r>
              <a:rPr lang="ru-RU" dirty="0" err="1"/>
              <a:t>Третя</a:t>
            </a:r>
            <a:r>
              <a:rPr lang="ru-RU" dirty="0"/>
              <a:t> глава (4 </a:t>
            </a:r>
            <a:r>
              <a:rPr lang="ru-RU" dirty="0" err="1"/>
              <a:t>статті</a:t>
            </a:r>
            <a:r>
              <a:rPr lang="ru-RU" dirty="0"/>
              <a:t>) </a:t>
            </a:r>
            <a:r>
              <a:rPr lang="ru-RU" dirty="0" err="1"/>
              <a:t>присвячена</a:t>
            </a:r>
            <a:r>
              <a:rPr lang="ru-RU" dirty="0"/>
              <a:t> </a:t>
            </a:r>
            <a:r>
              <a:rPr lang="ru-RU" dirty="0" err="1"/>
              <a:t>деяким</a:t>
            </a:r>
            <a:r>
              <a:rPr lang="ru-RU" dirty="0"/>
              <a:t> </a:t>
            </a:r>
            <a:r>
              <a:rPr lang="ru-RU" dirty="0" err="1"/>
              <a:t>загальним</a:t>
            </a:r>
            <a:r>
              <a:rPr lang="ru-RU" dirty="0"/>
              <a:t> </a:t>
            </a:r>
            <a:r>
              <a:rPr lang="ru-RU" dirty="0" err="1"/>
              <a:t>положенням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тлумачення</a:t>
            </a:r>
            <a:r>
              <a:rPr lang="ru-RU" dirty="0"/>
              <a:t> Статуту і </a:t>
            </a:r>
            <a:r>
              <a:rPr lang="ru-RU" dirty="0" err="1"/>
              <a:t>конвенцій</a:t>
            </a:r>
            <a:r>
              <a:rPr lang="ru-RU" dirty="0"/>
              <a:t>, а </a:t>
            </a:r>
            <a:r>
              <a:rPr lang="ru-RU" dirty="0" err="1"/>
              <a:t>четверта</a:t>
            </a:r>
            <a:r>
              <a:rPr lang="ru-RU" dirty="0"/>
              <a:t> глава (2 </a:t>
            </a:r>
            <a:r>
              <a:rPr lang="ru-RU" dirty="0" err="1"/>
              <a:t>статті</a:t>
            </a:r>
            <a:r>
              <a:rPr lang="ru-RU" dirty="0"/>
              <a:t>) — </a:t>
            </a:r>
            <a:r>
              <a:rPr lang="ru-RU" dirty="0" err="1"/>
              <a:t>положенням</a:t>
            </a:r>
            <a:r>
              <a:rPr lang="ru-RU" dirty="0"/>
              <a:t> про </a:t>
            </a:r>
            <a:r>
              <a:rPr lang="ru-RU" dirty="0" err="1"/>
              <a:t>юридичний</a:t>
            </a:r>
            <a:r>
              <a:rPr lang="ru-RU" dirty="0"/>
              <a:t> статус МОП і </a:t>
            </a:r>
            <a:r>
              <a:rPr lang="ru-RU" dirty="0" err="1"/>
              <a:t>використання</a:t>
            </a:r>
            <a:r>
              <a:rPr lang="ru-RU" dirty="0"/>
              <a:t> нею </a:t>
            </a:r>
            <a:r>
              <a:rPr lang="ru-RU" dirty="0" err="1"/>
              <a:t>привілеїв</a:t>
            </a:r>
            <a:r>
              <a:rPr lang="ru-RU" dirty="0"/>
              <a:t> та </a:t>
            </a:r>
            <a:r>
              <a:rPr lang="ru-RU" dirty="0" err="1"/>
              <a:t>імунітетів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Статутом членом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будь-яка </a:t>
            </a:r>
            <a:r>
              <a:rPr lang="ru-RU" dirty="0" err="1"/>
              <a:t>країна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членом ООН,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сповістила</a:t>
            </a:r>
            <a:r>
              <a:rPr lang="ru-RU" dirty="0"/>
              <a:t> Генерального директора </a:t>
            </a:r>
            <a:r>
              <a:rPr lang="ru-RU" dirty="0" err="1"/>
              <a:t>Міжнародного</a:t>
            </a:r>
            <a:r>
              <a:rPr lang="ru-RU" dirty="0"/>
              <a:t> бюро </a:t>
            </a:r>
            <a:r>
              <a:rPr lang="ru-RU" dirty="0" err="1"/>
              <a:t>праці</a:t>
            </a:r>
            <a:r>
              <a:rPr lang="ru-RU" dirty="0"/>
              <a:t> (МБП) про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формальне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випливають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Статуту МОП. </a:t>
            </a:r>
            <a:r>
              <a:rPr lang="ru-RU" dirty="0" err="1"/>
              <a:t>Саме</a:t>
            </a:r>
            <a:r>
              <a:rPr lang="ru-RU" dirty="0"/>
              <a:t> таким чином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вирішене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членство в МОП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поповнили</a:t>
            </a:r>
            <a:r>
              <a:rPr lang="ru-RU" dirty="0"/>
              <a:t> </a:t>
            </a:r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співтовариство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розвалу</a:t>
            </a:r>
            <a:r>
              <a:rPr lang="ru-RU" dirty="0"/>
              <a:t> </a:t>
            </a:r>
            <a:r>
              <a:rPr lang="ru-RU" dirty="0" err="1"/>
              <a:t>колишнього</a:t>
            </a:r>
            <a:r>
              <a:rPr lang="ru-RU" dirty="0"/>
              <a:t> СРСР. Для </a:t>
            </a:r>
            <a:r>
              <a:rPr lang="ru-RU" dirty="0" err="1"/>
              <a:t>нечленів</a:t>
            </a:r>
            <a:r>
              <a:rPr lang="ru-RU" dirty="0"/>
              <a:t> ООН </a:t>
            </a:r>
            <a:r>
              <a:rPr lang="ru-RU" dirty="0" err="1"/>
              <a:t>потрібне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з </a:t>
            </a:r>
            <a:r>
              <a:rPr lang="ru-RU" dirty="0" err="1"/>
              <a:t>проханням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Генеральною </a:t>
            </a:r>
            <a:r>
              <a:rPr lang="ru-RU" dirty="0" err="1" smtClean="0"/>
              <a:t>конференцією</a:t>
            </a:r>
            <a:r>
              <a:rPr lang="ru-RU" dirty="0" smtClean="0"/>
              <a:t> МОП </a:t>
            </a:r>
            <a:r>
              <a:rPr lang="ru-RU" dirty="0"/>
              <a:t>і </a:t>
            </a:r>
            <a:r>
              <a:rPr lang="ru-RU" dirty="0" err="1"/>
              <a:t>позитивне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затверджене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третинами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делегатів</a:t>
            </a:r>
            <a:r>
              <a:rPr lang="ru-RU" dirty="0"/>
              <a:t>. Структура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таких </a:t>
            </a:r>
            <a:r>
              <a:rPr lang="ru-RU" dirty="0" err="1"/>
              <a:t>компонентів</a:t>
            </a:r>
            <a:r>
              <a:rPr lang="ru-RU" dirty="0"/>
              <a:t>: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Адміністративна</a:t>
            </a:r>
            <a:r>
              <a:rPr lang="ru-RU" dirty="0"/>
              <a:t> рада, </a:t>
            </a:r>
            <a:r>
              <a:rPr lang="ru-RU" dirty="0" err="1"/>
              <a:t>Міжнародне</a:t>
            </a:r>
            <a:r>
              <a:rPr lang="ru-RU" dirty="0"/>
              <a:t> бюро </a:t>
            </a:r>
            <a:r>
              <a:rPr lang="ru-RU" dirty="0" err="1"/>
              <a:t>праці</a:t>
            </a:r>
            <a:r>
              <a:rPr lang="ru-RU" dirty="0" smtClean="0"/>
              <a:t>. Структура </a:t>
            </a:r>
            <a:r>
              <a:rPr lang="ru-RU" dirty="0"/>
              <a:t>й увесь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МОП </a:t>
            </a:r>
            <a:r>
              <a:rPr lang="ru-RU" dirty="0" err="1"/>
              <a:t>виходять</a:t>
            </a:r>
            <a:r>
              <a:rPr lang="ru-RU" dirty="0"/>
              <a:t> з принципу </a:t>
            </a:r>
            <a:r>
              <a:rPr lang="ru-RU" dirty="0" err="1"/>
              <a:t>трипартизму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є </a:t>
            </a:r>
            <a:r>
              <a:rPr lang="ru-RU" dirty="0" err="1"/>
              <a:t>наріжним</a:t>
            </a:r>
            <a:r>
              <a:rPr lang="ru-RU" dirty="0"/>
              <a:t> </a:t>
            </a:r>
            <a:r>
              <a:rPr lang="ru-RU" dirty="0" err="1"/>
              <a:t>каменем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r>
              <a:rPr lang="ru-RU" dirty="0" err="1"/>
              <a:t>Трипартизм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конструктивну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контрагентів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(</a:t>
            </a:r>
            <a:r>
              <a:rPr lang="ru-RU" dirty="0" err="1"/>
              <a:t>робітників</a:t>
            </a:r>
            <a:r>
              <a:rPr lang="ru-RU" dirty="0"/>
              <a:t> і </a:t>
            </a:r>
            <a:r>
              <a:rPr lang="ru-RU" dirty="0" err="1"/>
              <a:t>підприємців</a:t>
            </a:r>
            <a:r>
              <a:rPr lang="ru-RU" dirty="0"/>
              <a:t>, </a:t>
            </a:r>
            <a:r>
              <a:rPr lang="ru-RU" dirty="0" err="1"/>
              <a:t>роботодавців</a:t>
            </a:r>
            <a:r>
              <a:rPr lang="ru-RU" dirty="0"/>
              <a:t>)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довів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соціально-трудових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є </a:t>
            </a:r>
            <a:r>
              <a:rPr lang="ru-RU" dirty="0" err="1"/>
              <a:t>найефективнішим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8436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скликається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, але не </a:t>
            </a:r>
            <a:r>
              <a:rPr lang="ru-RU" dirty="0" err="1"/>
              <a:t>рідше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один раз на </a:t>
            </a:r>
            <a:r>
              <a:rPr lang="ru-RU" dirty="0" err="1"/>
              <a:t>рік</a:t>
            </a:r>
            <a:r>
              <a:rPr lang="ru-RU" dirty="0"/>
              <a:t>. Вона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мінімальні</a:t>
            </a:r>
            <a:r>
              <a:rPr lang="ru-RU" dirty="0"/>
              <a:t> </a:t>
            </a:r>
            <a:r>
              <a:rPr lang="ru-RU" dirty="0" err="1"/>
              <a:t>трудові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і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</a:t>
            </a:r>
            <a:r>
              <a:rPr lang="ru-RU" dirty="0" err="1"/>
              <a:t>приймаючи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й </a:t>
            </a:r>
            <a:r>
              <a:rPr lang="ru-RU" dirty="0" err="1"/>
              <a:t>рекомендації</a:t>
            </a:r>
            <a:r>
              <a:rPr lang="ru-RU" dirty="0"/>
              <a:t>, </a:t>
            </a:r>
            <a:r>
              <a:rPr lang="ru-RU" dirty="0" err="1"/>
              <a:t>затверджує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і бюджет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держава-член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послати</a:t>
            </a:r>
            <a:r>
              <a:rPr lang="ru-RU" dirty="0"/>
              <a:t> на </a:t>
            </a:r>
            <a:r>
              <a:rPr lang="ru-RU" dirty="0" err="1"/>
              <a:t>Міжнародну</a:t>
            </a:r>
            <a:r>
              <a:rPr lang="ru-RU" dirty="0"/>
              <a:t> </a:t>
            </a:r>
            <a:r>
              <a:rPr lang="ru-RU" dirty="0" err="1"/>
              <a:t>конференцію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делегатів</a:t>
            </a:r>
            <a:r>
              <a:rPr lang="ru-RU" dirty="0"/>
              <a:t>: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уряду і по одному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та </a:t>
            </a:r>
            <a:r>
              <a:rPr lang="ru-RU" dirty="0" err="1"/>
              <a:t>роботодавців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виступати</a:t>
            </a:r>
            <a:r>
              <a:rPr lang="ru-RU" dirty="0"/>
              <a:t> та </a:t>
            </a:r>
            <a:r>
              <a:rPr lang="ru-RU" dirty="0" err="1"/>
              <a:t>голосувати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один </a:t>
            </a:r>
            <a:r>
              <a:rPr lang="ru-RU" dirty="0" err="1"/>
              <a:t>від</a:t>
            </a:r>
            <a:r>
              <a:rPr lang="ru-RU" dirty="0"/>
              <a:t> одного.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проводиться у </a:t>
            </a:r>
            <a:r>
              <a:rPr lang="ru-RU" dirty="0" err="1"/>
              <a:t>червні</a:t>
            </a:r>
            <a:r>
              <a:rPr lang="ru-RU" dirty="0"/>
              <a:t> кожного року в </a:t>
            </a:r>
            <a:r>
              <a:rPr lang="ru-RU" dirty="0" err="1"/>
              <a:t>Женеві</a:t>
            </a:r>
            <a:r>
              <a:rPr lang="ru-RU" dirty="0"/>
              <a:t>. </a:t>
            </a:r>
            <a:r>
              <a:rPr lang="ru-RU" dirty="0" err="1"/>
              <a:t>Делегатів</a:t>
            </a:r>
            <a:r>
              <a:rPr lang="ru-RU" dirty="0"/>
              <a:t> </a:t>
            </a:r>
            <a:r>
              <a:rPr lang="ru-RU" dirty="0" err="1"/>
              <a:t>супроводжують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радники</a:t>
            </a:r>
            <a:r>
              <a:rPr lang="ru-RU" dirty="0"/>
              <a:t>. Разом з делегатами </a:t>
            </a:r>
            <a:r>
              <a:rPr lang="ru-RU" dirty="0" err="1"/>
              <a:t>від</a:t>
            </a:r>
            <a:r>
              <a:rPr lang="ru-RU" dirty="0"/>
              <a:t> уряду в </a:t>
            </a:r>
            <a:r>
              <a:rPr lang="ru-RU" dirty="0" err="1"/>
              <a:t>Конференції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та </a:t>
            </a:r>
            <a:r>
              <a:rPr lang="ru-RU" dirty="0" err="1"/>
              <a:t>виступають</a:t>
            </a:r>
            <a:r>
              <a:rPr lang="ru-RU" dirty="0"/>
              <a:t> члени уряду,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, </a:t>
            </a:r>
            <a:r>
              <a:rPr lang="ru-RU" dirty="0" err="1"/>
              <a:t>відповідальні</a:t>
            </a:r>
            <a:r>
              <a:rPr lang="ru-RU" dirty="0"/>
              <a:t> за сферу </a:t>
            </a:r>
            <a:r>
              <a:rPr lang="ru-RU" dirty="0" err="1"/>
              <a:t>праці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. </a:t>
            </a:r>
            <a:r>
              <a:rPr lang="ru-RU" dirty="0" err="1"/>
              <a:t>Делегати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роботодавців</a:t>
            </a:r>
            <a:r>
              <a:rPr lang="ru-RU" dirty="0"/>
              <a:t> та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виступати</a:t>
            </a:r>
            <a:r>
              <a:rPr lang="ru-RU" dirty="0"/>
              <a:t> та </a:t>
            </a:r>
            <a:r>
              <a:rPr lang="ru-RU" dirty="0" err="1"/>
              <a:t>голосувати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урядів</a:t>
            </a:r>
            <a:r>
              <a:rPr lang="ru-RU" dirty="0"/>
              <a:t>.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голосувати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уряду, а </a:t>
            </a:r>
            <a:r>
              <a:rPr lang="ru-RU" dirty="0" err="1"/>
              <a:t>також</a:t>
            </a:r>
            <a:r>
              <a:rPr lang="ru-RU" dirty="0"/>
              <a:t> і один </a:t>
            </a:r>
            <a:r>
              <a:rPr lang="ru-RU" dirty="0" err="1"/>
              <a:t>проти</a:t>
            </a:r>
            <a:r>
              <a:rPr lang="ru-RU" dirty="0"/>
              <a:t> одного. </a:t>
            </a:r>
            <a:r>
              <a:rPr lang="ru-RU" dirty="0" err="1"/>
              <a:t>Неурядові</a:t>
            </a:r>
            <a:r>
              <a:rPr lang="ru-RU" dirty="0"/>
              <a:t> </a:t>
            </a:r>
            <a:r>
              <a:rPr lang="ru-RU" dirty="0" err="1"/>
              <a:t>делегати</a:t>
            </a:r>
            <a:r>
              <a:rPr lang="ru-RU" dirty="0"/>
              <a:t> і </a:t>
            </a:r>
            <a:r>
              <a:rPr lang="ru-RU" dirty="0" err="1"/>
              <a:t>радники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призначатися</a:t>
            </a:r>
            <a:r>
              <a:rPr lang="ru-RU" dirty="0"/>
              <a:t> за </a:t>
            </a:r>
            <a:r>
              <a:rPr lang="ru-RU" dirty="0" err="1"/>
              <a:t>погодженням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представницькими</a:t>
            </a:r>
            <a:r>
              <a:rPr lang="ru-RU" dirty="0"/>
              <a:t> </a:t>
            </a:r>
            <a:r>
              <a:rPr lang="ru-RU" dirty="0" err="1"/>
              <a:t>професійними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трудящих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профцентрів</a:t>
            </a:r>
            <a:r>
              <a:rPr lang="ru-RU" dirty="0"/>
              <a:t>, </a:t>
            </a:r>
            <a:r>
              <a:rPr lang="ru-RU" dirty="0" err="1"/>
              <a:t>визнаних</a:t>
            </a:r>
            <a:r>
              <a:rPr lang="ru-RU" dirty="0"/>
              <a:t> на </a:t>
            </a:r>
            <a:r>
              <a:rPr lang="ru-RU" dirty="0" err="1"/>
              <a:t>загальнодержавному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вони за </a:t>
            </a:r>
            <a:r>
              <a:rPr lang="ru-RU" dirty="0" err="1"/>
              <a:t>взаємною</a:t>
            </a:r>
            <a:r>
              <a:rPr lang="ru-RU" dirty="0"/>
              <a:t> </a:t>
            </a:r>
            <a:r>
              <a:rPr lang="ru-RU" dirty="0" err="1"/>
              <a:t>домовленістю</a:t>
            </a:r>
            <a:r>
              <a:rPr lang="ru-RU" dirty="0"/>
              <a:t> </a:t>
            </a:r>
            <a:r>
              <a:rPr lang="ru-RU" dirty="0" err="1"/>
              <a:t>встановили</a:t>
            </a:r>
            <a:r>
              <a:rPr lang="ru-RU" dirty="0"/>
              <a:t> </a:t>
            </a:r>
            <a:r>
              <a:rPr lang="ru-RU" dirty="0" err="1"/>
              <a:t>своєрідну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 у </a:t>
            </a:r>
            <a:r>
              <a:rPr lang="ru-RU" dirty="0" err="1"/>
              <a:t>делегаціях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на </a:t>
            </a:r>
            <a:r>
              <a:rPr lang="ru-RU" dirty="0" err="1"/>
              <a:t>сесіях</a:t>
            </a:r>
            <a:r>
              <a:rPr lang="ru-RU" dirty="0"/>
              <a:t> </a:t>
            </a:r>
            <a:r>
              <a:rPr lang="ru-RU" dirty="0" err="1"/>
              <a:t>Генеральної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МОП</a:t>
            </a:r>
            <a:r>
              <a:rPr lang="ru-RU" dirty="0" smtClean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Статуті</a:t>
            </a:r>
            <a:r>
              <a:rPr lang="ru-RU" dirty="0"/>
              <a:t> </a:t>
            </a:r>
            <a:r>
              <a:rPr lang="ru-RU" dirty="0" err="1"/>
              <a:t>зафіксовано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, </a:t>
            </a:r>
            <a:r>
              <a:rPr lang="ru-RU" dirty="0" err="1"/>
              <a:t>покликане</a:t>
            </a:r>
            <a:r>
              <a:rPr lang="ru-RU" dirty="0"/>
              <a:t> не </a:t>
            </a:r>
            <a:r>
              <a:rPr lang="ru-RU" dirty="0" err="1"/>
              <a:t>допустити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балансу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і </a:t>
            </a:r>
            <a:r>
              <a:rPr lang="ru-RU" dirty="0" err="1"/>
              <a:t>робітників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якась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-член не </a:t>
            </a:r>
            <a:r>
              <a:rPr lang="ru-RU" dirty="0" err="1"/>
              <a:t>призначила</a:t>
            </a:r>
            <a:r>
              <a:rPr lang="ru-RU" dirty="0"/>
              <a:t> одного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неурядових</a:t>
            </a:r>
            <a:r>
              <a:rPr lang="ru-RU" dirty="0"/>
              <a:t> </a:t>
            </a:r>
            <a:r>
              <a:rPr lang="ru-RU" dirty="0" err="1"/>
              <a:t>делегатів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відмовилася</a:t>
            </a:r>
            <a:r>
              <a:rPr lang="ru-RU" dirty="0"/>
              <a:t> </a:t>
            </a:r>
            <a:r>
              <a:rPr lang="ru-RU" dirty="0" err="1"/>
              <a:t>визнати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одного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неурядових</a:t>
            </a:r>
            <a:r>
              <a:rPr lang="ru-RU" dirty="0"/>
              <a:t> </a:t>
            </a:r>
            <a:r>
              <a:rPr lang="ru-RU" dirty="0" err="1"/>
              <a:t>делегатів</a:t>
            </a:r>
            <a:r>
              <a:rPr lang="ru-RU" dirty="0"/>
              <a:t>), то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неурядовий</a:t>
            </a:r>
            <a:r>
              <a:rPr lang="ru-RU" dirty="0"/>
              <a:t> делегат </a:t>
            </a:r>
            <a:r>
              <a:rPr lang="ru-RU" dirty="0" err="1"/>
              <a:t>має</a:t>
            </a:r>
            <a:r>
              <a:rPr lang="ru-RU" dirty="0"/>
              <a:t> право бути </a:t>
            </a:r>
            <a:r>
              <a:rPr lang="ru-RU" dirty="0" err="1"/>
              <a:t>присутнім</a:t>
            </a:r>
            <a:r>
              <a:rPr lang="ru-RU" dirty="0"/>
              <a:t>, </a:t>
            </a:r>
            <a:r>
              <a:rPr lang="ru-RU" dirty="0" err="1"/>
              <a:t>виступати</a:t>
            </a:r>
            <a:r>
              <a:rPr lang="ru-RU" dirty="0"/>
              <a:t> на </a:t>
            </a:r>
            <a:r>
              <a:rPr lang="ru-RU" dirty="0" err="1"/>
              <a:t>Конференції</a:t>
            </a:r>
            <a:r>
              <a:rPr lang="ru-RU" dirty="0"/>
              <a:t>, але не </a:t>
            </a:r>
            <a:r>
              <a:rPr lang="ru-RU" dirty="0" err="1"/>
              <a:t>має</a:t>
            </a:r>
            <a:r>
              <a:rPr lang="ru-RU" dirty="0"/>
              <a:t> права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голосуванні</a:t>
            </a:r>
            <a:r>
              <a:rPr lang="ru-RU" dirty="0"/>
              <a:t>. При </a:t>
            </a:r>
            <a:r>
              <a:rPr lang="ru-RU" dirty="0" err="1"/>
              <a:t>голосуванні</a:t>
            </a:r>
            <a:r>
              <a:rPr lang="ru-RU" dirty="0"/>
              <a:t>, як правило,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вирішуються</a:t>
            </a:r>
            <a:r>
              <a:rPr lang="ru-RU" dirty="0"/>
              <a:t> простою </a:t>
            </a:r>
            <a:r>
              <a:rPr lang="ru-RU" dirty="0" err="1"/>
              <a:t>більшістю</a:t>
            </a:r>
            <a:r>
              <a:rPr lang="ru-RU" dirty="0"/>
              <a:t>. </a:t>
            </a:r>
            <a:r>
              <a:rPr lang="ru-RU" dirty="0" err="1"/>
              <a:t>Більшістю</a:t>
            </a:r>
            <a:r>
              <a:rPr lang="ru-RU" dirty="0"/>
              <a:t> у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третини</a:t>
            </a:r>
            <a:r>
              <a:rPr lang="ru-RU" dirty="0"/>
              <a:t> </a:t>
            </a:r>
            <a:r>
              <a:rPr lang="ru-RU" dirty="0" err="1"/>
              <a:t>вирішуються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в </a:t>
            </a:r>
            <a:r>
              <a:rPr lang="ru-RU" dirty="0" err="1"/>
              <a:t>Статуті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питання</a:t>
            </a:r>
            <a:r>
              <a:rPr lang="ru-RU" dirty="0"/>
              <a:t> членства, </a:t>
            </a:r>
            <a:r>
              <a:rPr lang="ru-RU" dirty="0" err="1"/>
              <a:t>бюджетні</a:t>
            </a:r>
            <a:r>
              <a:rPr lang="ru-RU" dirty="0"/>
              <a:t> та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конвенцій</a:t>
            </a:r>
            <a:r>
              <a:rPr lang="ru-RU" dirty="0"/>
              <a:t> та </a:t>
            </a:r>
            <a:r>
              <a:rPr lang="ru-RU" dirty="0" err="1"/>
              <a:t>рекомендацій</a:t>
            </a:r>
            <a:r>
              <a:rPr lang="ru-RU" dirty="0"/>
              <a:t>. </a:t>
            </a:r>
            <a:r>
              <a:rPr lang="ru-RU" dirty="0" err="1"/>
              <a:t>Голосування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таким,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відбулося</a:t>
            </a:r>
            <a:r>
              <a:rPr lang="ru-RU" dirty="0"/>
              <a:t>, коли в </a:t>
            </a:r>
            <a:r>
              <a:rPr lang="ru-RU" dirty="0" err="1"/>
              <a:t>ньому</a:t>
            </a:r>
            <a:r>
              <a:rPr lang="ru-RU" dirty="0"/>
              <a:t> взяли участь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делегатів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присутні</a:t>
            </a:r>
            <a:r>
              <a:rPr lang="ru-RU" dirty="0"/>
              <a:t> на </a:t>
            </a:r>
            <a:r>
              <a:rPr lang="ru-RU" dirty="0" err="1"/>
              <a:t>сесії</a:t>
            </a:r>
            <a:r>
              <a:rPr lang="ru-RU" dirty="0"/>
              <a:t>. </a:t>
            </a:r>
            <a:r>
              <a:rPr lang="ru-RU" dirty="0" err="1"/>
              <a:t>Більшістю</a:t>
            </a:r>
            <a:r>
              <a:rPr lang="ru-RU" dirty="0"/>
              <a:t> у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третини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приймаються</a:t>
            </a:r>
            <a:r>
              <a:rPr lang="ru-RU" dirty="0"/>
              <a:t> й поправки до Статуту, вони </a:t>
            </a:r>
            <a:r>
              <a:rPr lang="ru-RU" dirty="0" err="1"/>
              <a:t>набирають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ратифікації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третинами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r>
              <a:rPr lang="ru-RU" dirty="0" err="1"/>
              <a:t>Тристороння</a:t>
            </a:r>
            <a:r>
              <a:rPr lang="ru-RU" dirty="0"/>
              <a:t> структура МОП – </a:t>
            </a:r>
            <a:r>
              <a:rPr lang="ru-RU" dirty="0" err="1"/>
              <a:t>Роботодавці</a:t>
            </a:r>
            <a:r>
              <a:rPr lang="ru-RU" dirty="0"/>
              <a:t>, </a:t>
            </a:r>
            <a:r>
              <a:rPr lang="ru-RU" dirty="0" err="1"/>
              <a:t>працівники</a:t>
            </a:r>
            <a:r>
              <a:rPr lang="ru-RU" dirty="0"/>
              <a:t> та уряд на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МОП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унікальним</a:t>
            </a:r>
            <a:r>
              <a:rPr lang="ru-RU" dirty="0"/>
              <a:t> форумом, на </a:t>
            </a:r>
            <a:r>
              <a:rPr lang="ru-RU" dirty="0" err="1"/>
              <a:t>якому</a:t>
            </a:r>
            <a:r>
              <a:rPr lang="ru-RU" dirty="0"/>
              <a:t> уряди та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партнери</a:t>
            </a:r>
            <a:r>
              <a:rPr lang="ru-RU" dirty="0"/>
              <a:t> </a:t>
            </a:r>
            <a:r>
              <a:rPr lang="ru-RU" dirty="0" smtClean="0"/>
              <a:t>187 </a:t>
            </a:r>
            <a:r>
              <a:rPr lang="ru-RU" dirty="0"/>
              <a:t>держав-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та </a:t>
            </a:r>
            <a:r>
              <a:rPr lang="ru-RU" dirty="0" err="1"/>
              <a:t>відкрито</a:t>
            </a:r>
            <a:r>
              <a:rPr lang="ru-RU" dirty="0"/>
              <a:t> </a:t>
            </a:r>
            <a:r>
              <a:rPr lang="ru-RU" dirty="0" err="1"/>
              <a:t>обговорювати</a:t>
            </a:r>
            <a:r>
              <a:rPr lang="ru-RU" dirty="0"/>
              <a:t> свою </a:t>
            </a:r>
            <a:r>
              <a:rPr lang="ru-RU" dirty="0" err="1"/>
              <a:t>національну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та практику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804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186107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Тристороння</a:t>
            </a:r>
            <a:r>
              <a:rPr lang="ru-RU" dirty="0"/>
              <a:t> структура МОП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єдиною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всесвітніх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роботодавців</a:t>
            </a:r>
            <a:r>
              <a:rPr lang="ru-RU" dirty="0"/>
              <a:t> та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однаковий</a:t>
            </a:r>
            <a:r>
              <a:rPr lang="ru-RU" dirty="0"/>
              <a:t> голос з урядом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курсу та </a:t>
            </a:r>
            <a:r>
              <a:rPr lang="ru-RU" dirty="0" err="1"/>
              <a:t>програм</a:t>
            </a:r>
            <a:r>
              <a:rPr lang="ru-RU" dirty="0"/>
              <a:t>. МОП </a:t>
            </a:r>
            <a:r>
              <a:rPr lang="ru-RU" dirty="0" err="1"/>
              <a:t>заохочує</a:t>
            </a:r>
            <a:r>
              <a:rPr lang="ru-RU" dirty="0"/>
              <a:t> </a:t>
            </a:r>
            <a:r>
              <a:rPr lang="ru-RU" dirty="0" err="1"/>
              <a:t>трипартизм</a:t>
            </a:r>
            <a:r>
              <a:rPr lang="ru-RU" dirty="0"/>
              <a:t> і в межах держав-</a:t>
            </a:r>
            <a:r>
              <a:rPr lang="ru-RU" dirty="0" err="1"/>
              <a:t>членів</a:t>
            </a:r>
            <a:r>
              <a:rPr lang="ru-RU" dirty="0"/>
              <a:t>, </a:t>
            </a:r>
            <a:r>
              <a:rPr lang="ru-RU" dirty="0" err="1"/>
              <a:t>сприяючи</a:t>
            </a:r>
            <a:r>
              <a:rPr lang="ru-RU" dirty="0"/>
              <a:t>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/>
              <a:t>діалогу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профспілками</a:t>
            </a:r>
            <a:r>
              <a:rPr lang="ru-RU" dirty="0"/>
              <a:t> та </a:t>
            </a:r>
            <a:r>
              <a:rPr lang="ru-RU" dirty="0" err="1"/>
              <a:t>роботодавцями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/>
              <a:t>розробці</a:t>
            </a:r>
            <a:r>
              <a:rPr lang="ru-RU" dirty="0"/>
              <a:t> та,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,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соціально-економічній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ряду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. </a:t>
            </a:r>
            <a:r>
              <a:rPr lang="ru-RU" dirty="0" err="1"/>
              <a:t>Конференція</a:t>
            </a:r>
            <a:r>
              <a:rPr lang="ru-RU" dirty="0"/>
              <a:t> є </a:t>
            </a:r>
            <a:r>
              <a:rPr lang="ru-RU" dirty="0" err="1"/>
              <a:t>всесвітнім</a:t>
            </a:r>
            <a:r>
              <a:rPr lang="ru-RU" dirty="0"/>
              <a:t> форумом для </a:t>
            </a:r>
            <a:r>
              <a:rPr lang="ru-RU" dirty="0" err="1"/>
              <a:t>обговорення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та </a:t>
            </a:r>
            <a:r>
              <a:rPr lang="ru-RU" dirty="0" err="1"/>
              <a:t>соціальних</a:t>
            </a:r>
            <a:r>
              <a:rPr lang="ru-RU" dirty="0"/>
              <a:t> проблем і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норм; вона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r>
              <a:rPr lang="ru-RU" dirty="0" err="1"/>
              <a:t>Кожні</a:t>
            </a:r>
            <a:r>
              <a:rPr lang="ru-RU" dirty="0"/>
              <a:t> два роки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ухвалює</a:t>
            </a:r>
            <a:r>
              <a:rPr lang="ru-RU" dirty="0"/>
              <a:t> </a:t>
            </a:r>
            <a:r>
              <a:rPr lang="ru-RU" dirty="0" err="1"/>
              <a:t>дворічну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Бюджет МОП,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внесків</a:t>
            </a:r>
            <a:r>
              <a:rPr lang="ru-RU" dirty="0"/>
              <a:t> держав- </a:t>
            </a:r>
            <a:r>
              <a:rPr lang="ru-RU" dirty="0" err="1"/>
              <a:t>членів</a:t>
            </a:r>
            <a:r>
              <a:rPr lang="ru-RU" dirty="0"/>
              <a:t>. МОП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скликати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регіональні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і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регіональні</a:t>
            </a:r>
            <a:r>
              <a:rPr lang="ru-RU" dirty="0"/>
              <a:t> установи, </a:t>
            </a:r>
            <a:r>
              <a:rPr lang="ru-RU" dirty="0" err="1"/>
              <a:t>які</a:t>
            </a:r>
            <a:r>
              <a:rPr lang="ru-RU" dirty="0"/>
              <a:t> вона </a:t>
            </a:r>
            <a:r>
              <a:rPr lang="ru-RU" dirty="0" err="1"/>
              <a:t>визнає</a:t>
            </a:r>
            <a:r>
              <a:rPr lang="ru-RU" dirty="0"/>
              <a:t> </a:t>
            </a:r>
            <a:r>
              <a:rPr lang="ru-RU" dirty="0" err="1"/>
              <a:t>необхідними</a:t>
            </a:r>
            <a:r>
              <a:rPr lang="ru-RU" dirty="0"/>
              <a:t> для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здійсненню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і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На </a:t>
            </a:r>
            <a:r>
              <a:rPr lang="ru-RU" dirty="0" err="1"/>
              <a:t>даний</a:t>
            </a:r>
            <a:r>
              <a:rPr lang="ru-RU" dirty="0"/>
              <a:t> час МОП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1000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у 80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Пріоритетними</a:t>
            </a:r>
            <a:r>
              <a:rPr lang="ru-RU" dirty="0"/>
              <a:t> </a:t>
            </a:r>
            <a:r>
              <a:rPr lang="ru-RU" dirty="0" err="1"/>
              <a:t>напрямками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 є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гідної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на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реформування</a:t>
            </a:r>
            <a:r>
              <a:rPr lang="ru-RU" dirty="0"/>
              <a:t> трудового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впорядкування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і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спорів</a:t>
            </a:r>
            <a:r>
              <a:rPr lang="ru-RU" dirty="0"/>
              <a:t>,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роботодавців</a:t>
            </a:r>
            <a:r>
              <a:rPr lang="ru-RU" dirty="0"/>
              <a:t> та </a:t>
            </a:r>
            <a:r>
              <a:rPr lang="ru-RU" dirty="0" err="1"/>
              <a:t>профспілок</a:t>
            </a:r>
            <a:r>
              <a:rPr lang="ru-RU" dirty="0"/>
              <a:t> при </a:t>
            </a:r>
            <a:r>
              <a:rPr lang="ru-RU" dirty="0" err="1"/>
              <a:t>укладанні</a:t>
            </a:r>
            <a:r>
              <a:rPr lang="ru-RU" dirty="0"/>
              <a:t> </a:t>
            </a:r>
            <a:r>
              <a:rPr lang="ru-RU" dirty="0" err="1"/>
              <a:t>колективних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 smtClean="0"/>
              <a:t>. 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/>
              <a:t>гідної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є основною системою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МОП державам-членам.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розробляються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результат-</a:t>
            </a:r>
            <a:r>
              <a:rPr lang="ru-RU" dirty="0" err="1"/>
              <a:t>орієнтованого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, </a:t>
            </a:r>
            <a:r>
              <a:rPr lang="ru-RU" dirty="0" err="1"/>
              <a:t>прийнятого</a:t>
            </a:r>
            <a:r>
              <a:rPr lang="ru-RU" dirty="0"/>
              <a:t> в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за основу в </a:t>
            </a:r>
            <a:r>
              <a:rPr lang="ru-RU" dirty="0" err="1"/>
              <a:t>плануванні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. Вони </a:t>
            </a:r>
            <a:r>
              <a:rPr lang="ru-RU" dirty="0" err="1"/>
              <a:t>окреслюють</a:t>
            </a:r>
            <a:r>
              <a:rPr lang="ru-RU" dirty="0"/>
              <a:t> </a:t>
            </a:r>
            <a:r>
              <a:rPr lang="ru-RU" dirty="0" err="1"/>
              <a:t>середньостроковий</a:t>
            </a:r>
            <a:r>
              <a:rPr lang="ru-RU" dirty="0"/>
              <a:t> план,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спрямовує</a:t>
            </a:r>
            <a:r>
              <a:rPr lang="ru-RU" dirty="0"/>
              <a:t> роботу МОП у </a:t>
            </a:r>
            <a:r>
              <a:rPr lang="ru-RU" dirty="0" err="1"/>
              <a:t>країні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пріоритетів</a:t>
            </a:r>
            <a:r>
              <a:rPr lang="ru-RU" dirty="0"/>
              <a:t> і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розроблених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та </a:t>
            </a:r>
            <a:r>
              <a:rPr lang="ru-RU" dirty="0" err="1"/>
              <a:t>погоджених</a:t>
            </a:r>
            <a:r>
              <a:rPr lang="ru-RU" dirty="0"/>
              <a:t> з урядами, </a:t>
            </a:r>
            <a:r>
              <a:rPr lang="ru-RU" dirty="0" err="1"/>
              <a:t>профспілками</a:t>
            </a:r>
            <a:r>
              <a:rPr lang="ru-RU" dirty="0"/>
              <a:t> та </a:t>
            </a:r>
            <a:r>
              <a:rPr lang="ru-RU" dirty="0" err="1"/>
              <a:t>роботодавцями</a:t>
            </a:r>
            <a:r>
              <a:rPr lang="ru-RU" dirty="0" smtClean="0"/>
              <a:t>.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/>
              <a:t>МОП </a:t>
            </a:r>
            <a:r>
              <a:rPr lang="ru-RU" dirty="0" err="1"/>
              <a:t>зосереджується</a:t>
            </a:r>
            <a:r>
              <a:rPr lang="ru-RU" dirty="0"/>
              <a:t> у </a:t>
            </a:r>
            <a:r>
              <a:rPr lang="ru-RU" dirty="0" err="1"/>
              <a:t>наступних</a:t>
            </a:r>
            <a:r>
              <a:rPr lang="ru-RU" dirty="0"/>
              <a:t> сферах: </a:t>
            </a:r>
            <a:r>
              <a:rPr lang="ru-RU" dirty="0" err="1"/>
              <a:t>викорінення</a:t>
            </a:r>
            <a:r>
              <a:rPr lang="ru-RU" dirty="0"/>
              <a:t> </a:t>
            </a:r>
            <a:r>
              <a:rPr lang="ru-RU" dirty="0" err="1"/>
              <a:t>дитячої</a:t>
            </a:r>
            <a:r>
              <a:rPr lang="ru-RU" dirty="0"/>
              <a:t> та </a:t>
            </a:r>
            <a:r>
              <a:rPr lang="ru-RU" dirty="0" err="1"/>
              <a:t>примусової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гідна</a:t>
            </a:r>
            <a:r>
              <a:rPr lang="ru-RU" dirty="0"/>
              <a:t> </a:t>
            </a:r>
            <a:r>
              <a:rPr lang="ru-RU" dirty="0" err="1"/>
              <a:t>праця</a:t>
            </a:r>
            <a:r>
              <a:rPr lang="ru-RU" dirty="0"/>
              <a:t> для </a:t>
            </a:r>
            <a:r>
              <a:rPr lang="ru-RU" dirty="0" err="1"/>
              <a:t>жінок</a:t>
            </a:r>
            <a:r>
              <a:rPr lang="ru-RU" dirty="0"/>
              <a:t> та </a:t>
            </a:r>
            <a:r>
              <a:rPr lang="ru-RU" dirty="0" err="1"/>
              <a:t>чоловіків</a:t>
            </a:r>
            <a:r>
              <a:rPr lang="ru-RU" dirty="0"/>
              <a:t>, </a:t>
            </a:r>
            <a:r>
              <a:rPr lang="ru-RU" dirty="0" err="1"/>
              <a:t>економічний</a:t>
            </a:r>
            <a:r>
              <a:rPr lang="ru-RU" dirty="0"/>
              <a:t> та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, </a:t>
            </a:r>
            <a:r>
              <a:rPr lang="ru-RU" dirty="0" err="1"/>
              <a:t>ліквідація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, </a:t>
            </a:r>
            <a:r>
              <a:rPr lang="ru-RU" dirty="0" err="1"/>
              <a:t>рівність</a:t>
            </a:r>
            <a:r>
              <a:rPr lang="ru-RU" dirty="0"/>
              <a:t> та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дискримінації</a:t>
            </a:r>
            <a:r>
              <a:rPr lang="ru-RU" dirty="0"/>
              <a:t>, ВІЛ/СНІД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законодавство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трудова</a:t>
            </a:r>
            <a:r>
              <a:rPr lang="ru-RU" dirty="0"/>
              <a:t> </a:t>
            </a:r>
            <a:r>
              <a:rPr lang="ru-RU" dirty="0" err="1"/>
              <a:t>міграція</a:t>
            </a:r>
            <a:r>
              <a:rPr lang="ru-RU" dirty="0"/>
              <a:t>,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, </a:t>
            </a:r>
            <a:r>
              <a:rPr lang="ru-RU" dirty="0" err="1"/>
              <a:t>працевлаштування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, </a:t>
            </a:r>
            <a:r>
              <a:rPr lang="ru-RU" dirty="0" err="1"/>
              <a:t>безпека</a:t>
            </a:r>
            <a:r>
              <a:rPr lang="ru-RU" dirty="0"/>
              <a:t> на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У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щорічними</a:t>
            </a:r>
            <a:r>
              <a:rPr lang="ru-RU" dirty="0"/>
              <a:t> </a:t>
            </a:r>
            <a:r>
              <a:rPr lang="ru-RU" dirty="0" err="1"/>
              <a:t>Конференціями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 МОП </a:t>
            </a:r>
            <a:r>
              <a:rPr lang="ru-RU" dirty="0" err="1"/>
              <a:t>керує</a:t>
            </a:r>
            <a:r>
              <a:rPr lang="ru-RU" dirty="0"/>
              <a:t> </a:t>
            </a:r>
            <a:r>
              <a:rPr lang="ru-RU" dirty="0" err="1"/>
              <a:t>Адміністративна</a:t>
            </a:r>
            <a:r>
              <a:rPr lang="ru-RU" dirty="0"/>
              <a:t> рада, яка </a:t>
            </a:r>
            <a:r>
              <a:rPr lang="ru-RU" dirty="0" err="1"/>
              <a:t>обирається</a:t>
            </a:r>
            <a:r>
              <a:rPr lang="ru-RU" dirty="0"/>
              <a:t> на три роки. Принцип </a:t>
            </a:r>
            <a:r>
              <a:rPr lang="ru-RU" dirty="0" err="1"/>
              <a:t>трипартизму</a:t>
            </a:r>
            <a:r>
              <a:rPr lang="ru-RU" dirty="0"/>
              <a:t> і тут </a:t>
            </a:r>
            <a:r>
              <a:rPr lang="ru-RU" dirty="0" err="1"/>
              <a:t>продиктував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складну</a:t>
            </a:r>
            <a:r>
              <a:rPr lang="ru-RU" dirty="0"/>
              <a:t> процедуру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.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обирається</a:t>
            </a:r>
            <a:r>
              <a:rPr lang="ru-RU" dirty="0"/>
              <a:t> </a:t>
            </a:r>
            <a:r>
              <a:rPr lang="ru-RU" dirty="0" err="1"/>
              <a:t>п’ятдесят</a:t>
            </a:r>
            <a:r>
              <a:rPr lang="ru-RU" dirty="0"/>
              <a:t> </a:t>
            </a:r>
            <a:r>
              <a:rPr lang="ru-RU" dirty="0" err="1"/>
              <a:t>шість</a:t>
            </a:r>
            <a:r>
              <a:rPr lang="ru-RU" dirty="0"/>
              <a:t>. З них 28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урядів</a:t>
            </a:r>
            <a:r>
              <a:rPr lang="ru-RU" dirty="0"/>
              <a:t>, 14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і 14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з 28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урядів</a:t>
            </a:r>
            <a:r>
              <a:rPr lang="ru-RU" dirty="0"/>
              <a:t> 10 </a:t>
            </a:r>
            <a:r>
              <a:rPr lang="ru-RU" dirty="0" err="1"/>
              <a:t>призначаються</a:t>
            </a:r>
            <a:r>
              <a:rPr lang="ru-RU" dirty="0"/>
              <a:t> урядами </a:t>
            </a:r>
            <a:r>
              <a:rPr lang="ru-RU" dirty="0" err="1"/>
              <a:t>найважливіших</a:t>
            </a:r>
            <a:r>
              <a:rPr lang="ru-RU" dirty="0"/>
              <a:t> у </a:t>
            </a:r>
            <a:r>
              <a:rPr lang="ru-RU" dirty="0" err="1"/>
              <a:t>промисловому</a:t>
            </a:r>
            <a:r>
              <a:rPr lang="ru-RU" dirty="0"/>
              <a:t> </a:t>
            </a:r>
            <a:r>
              <a:rPr lang="ru-RU" dirty="0" err="1"/>
              <a:t>врозумінні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а 18 </a:t>
            </a:r>
            <a:r>
              <a:rPr lang="ru-RU" dirty="0" err="1"/>
              <a:t>обираються</a:t>
            </a:r>
            <a:r>
              <a:rPr lang="ru-RU" dirty="0"/>
              <a:t> </a:t>
            </a:r>
            <a:r>
              <a:rPr lang="ru-RU" dirty="0" err="1"/>
              <a:t>урядовими</a:t>
            </a:r>
            <a:r>
              <a:rPr lang="ru-RU" dirty="0"/>
              <a:t> </a:t>
            </a:r>
            <a:r>
              <a:rPr lang="ru-RU" dirty="0" err="1"/>
              <a:t>делегаціями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90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72</TotalTime>
  <Words>8116</Words>
  <Application>Microsoft Office PowerPoint</Application>
  <PresentationFormat>Широкоэкранный</PresentationFormat>
  <Paragraphs>128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Cambria</vt:lpstr>
      <vt:lpstr>Rockwell</vt:lpstr>
      <vt:lpstr>Rockwell Condensed</vt:lpstr>
      <vt:lpstr>Wingdings</vt:lpstr>
      <vt:lpstr>Дерево</vt:lpstr>
      <vt:lpstr>МІЖНАРОДНА ОРГАНІЗАЦІЯ ПРАЦІ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ОРГАНІЗАЦІЯ ПРАЦІ</dc:title>
  <dc:creator>Valeria Tymoshyk</dc:creator>
  <cp:lastModifiedBy>Valeria Tymoshyk</cp:lastModifiedBy>
  <cp:revision>8</cp:revision>
  <dcterms:created xsi:type="dcterms:W3CDTF">2024-05-14T04:19:48Z</dcterms:created>
  <dcterms:modified xsi:type="dcterms:W3CDTF">2024-05-14T05:32:35Z</dcterms:modified>
</cp:coreProperties>
</file>