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3" r:id="rId8"/>
    <p:sldId id="284" r:id="rId9"/>
    <p:sldId id="285" r:id="rId10"/>
    <p:sldId id="286" r:id="rId11"/>
    <p:sldId id="260" r:id="rId12"/>
    <p:sldId id="261" r:id="rId13"/>
    <p:sldId id="263" r:id="rId14"/>
    <p:sldId id="264" r:id="rId15"/>
    <p:sldId id="265" r:id="rId16"/>
    <p:sldId id="269" r:id="rId17"/>
    <p:sldId id="266" r:id="rId18"/>
    <p:sldId id="272" r:id="rId19"/>
    <p:sldId id="287" r:id="rId20"/>
    <p:sldId id="288" r:id="rId21"/>
    <p:sldId id="289" r:id="rId22"/>
    <p:sldId id="290" r:id="rId23"/>
    <p:sldId id="291" r:id="rId24"/>
    <p:sldId id="275" r:id="rId25"/>
    <p:sldId id="276" r:id="rId26"/>
    <p:sldId id="278" r:id="rId27"/>
    <p:sldId id="293" r:id="rId28"/>
    <p:sldId id="294" r:id="rId29"/>
    <p:sldId id="292" r:id="rId30"/>
    <p:sldId id="277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3490" autoAdjust="0"/>
  </p:normalViewPr>
  <p:slideViewPr>
    <p:cSldViewPr snapToGrid="0">
      <p:cViewPr varScale="1">
        <p:scale>
          <a:sx n="69" d="100"/>
          <a:sy n="69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07171-7ED5-4624-B38C-53F6B82510A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171-7ED5-4624-B38C-53F6B82510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171-7ED5-4624-B38C-53F6B82510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407171-7ED5-4624-B38C-53F6B82510A4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171-7ED5-4624-B38C-53F6B82510A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pPr/>
              <a:t>24.07.2024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171-7ED5-4624-B38C-53F6B82510A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171-7ED5-4624-B38C-53F6B82510A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171-7ED5-4624-B38C-53F6B82510A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171-7ED5-4624-B38C-53F6B82510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407171-7ED5-4624-B38C-53F6B82510A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2CA9-96ED-413A-B775-3DB648E2F15D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07171-7ED5-4624-B38C-53F6B82510A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AF2CA9-96ED-413A-B775-3DB648E2F15D}" type="datetimeFigureOut">
              <a:rPr lang="uk-UA" smtClean="0"/>
              <a:pPr/>
              <a:t>24.07.2024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407171-7ED5-4624-B38C-53F6B82510A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6509"/>
            <a:ext cx="12192000" cy="1277763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«Основи травматології та ортопедії»</a:t>
            </a:r>
          </a:p>
        </p:txBody>
      </p:sp>
    </p:spTree>
    <p:extLst>
      <p:ext uri="{BB962C8B-B14F-4D97-AF65-F5344CB8AC3E}">
        <p14:creationId xmlns:p14="http://schemas.microsoft.com/office/powerpoint/2010/main" val="29474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гоніометр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28" y="4145667"/>
            <a:ext cx="4328266" cy="22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Картинки по запросу антропометр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93" y="570571"/>
            <a:ext cx="5051685" cy="30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Картинки по запросу динамометр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78" y="1685592"/>
            <a:ext cx="2771181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29094" y="999485"/>
            <a:ext cx="22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Динамометрія</a:t>
            </a:r>
            <a:endParaRPr lang="ru-RU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6649" y="3666885"/>
            <a:ext cx="184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Гоніометрія</a:t>
            </a:r>
            <a:endParaRPr lang="ru-RU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670" y="814819"/>
            <a:ext cx="216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Суглобова гра</a:t>
            </a:r>
            <a:endParaRPr lang="ru-RU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Картинки по запросу суглоби люди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5" y="1394333"/>
            <a:ext cx="3245279" cy="49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79912" y="353154"/>
            <a:ext cx="2315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Антропометрія</a:t>
            </a:r>
            <a:endParaRPr lang="ru-RU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7039" y="469496"/>
            <a:ext cx="10890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Мануально</a:t>
            </a:r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-м’язове тестування (ММТ) або </a:t>
            </a:r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тест </a:t>
            </a:r>
            <a:r>
              <a:rPr lang="uk-UA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Ловетта</a:t>
            </a:r>
            <a:endParaRPr lang="uk-UA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kinesislife.ua/images/posts/manualnaya-terapiya-15514357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92" y="1422535"/>
            <a:ext cx="4297204" cy="429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765" y="2232309"/>
            <a:ext cx="67455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мануально-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м`язове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помітне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діагностиці функції м’язів. Оцінка отриманих результатів відображає можливість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вольове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all-psy.com/files/recommend/img/big/2oqrbu59v5jkdsc6ue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14" y="4494595"/>
            <a:ext cx="2878110" cy="193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705" y="217939"/>
            <a:ext cx="1152743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Мануально</a:t>
            </a:r>
            <a:r>
              <a:rPr lang="uk-UA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-м’язове тестування проводиться за </a:t>
            </a:r>
            <a:r>
              <a:rPr lang="uk-UA" sz="2400" b="1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шестирозрядною</a:t>
            </a:r>
            <a:r>
              <a:rPr lang="uk-UA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міжнародною системою:</a:t>
            </a:r>
          </a:p>
          <a:p>
            <a:endParaRPr lang="uk-UA" b="0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 балів</a:t>
            </a:r>
            <a:r>
              <a:rPr lang="uk-UA" sz="2400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Відсутність ознак напруження при спробі довільного руху;</a:t>
            </a:r>
          </a:p>
          <a:p>
            <a:r>
              <a:rPr lang="uk-UA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бал</a:t>
            </a:r>
            <a:r>
              <a:rPr lang="uk-UA" sz="2400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Відчуття напруження м’язів при спробі довільного руху;</a:t>
            </a:r>
          </a:p>
          <a:p>
            <a:r>
              <a:rPr lang="uk-UA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бали</a:t>
            </a:r>
            <a:r>
              <a:rPr lang="uk-UA" sz="2400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Виконання руху в повному обсязі в умовах розвантаження (пасивний рух);</a:t>
            </a:r>
          </a:p>
          <a:p>
            <a:r>
              <a:rPr lang="uk-UA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бали</a:t>
            </a:r>
            <a:r>
              <a:rPr lang="uk-UA" sz="2400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Виконання руху в повному обсязі в умовах дії сили ваги частини тіла, що тестується;</a:t>
            </a:r>
          </a:p>
          <a:p>
            <a:r>
              <a:rPr lang="uk-UA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бали</a:t>
            </a:r>
            <a:r>
              <a:rPr lang="uk-UA" sz="2400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Виконання руху в повному обсязі в умовах дії сили ваги частини тіла, що тестується та помірної протидії;</a:t>
            </a:r>
          </a:p>
          <a:p>
            <a:r>
              <a:rPr lang="uk-UA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балів -</a:t>
            </a:r>
            <a:r>
              <a:rPr lang="uk-UA" sz="2400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руху в повному обсязі в умовах дії сили ваги частини тіла, що тестується з максимальною протидією;</a:t>
            </a:r>
          </a:p>
        </p:txBody>
      </p:sp>
      <p:pic>
        <p:nvPicPr>
          <p:cNvPr id="4102" name="Picture 6" descr="http://kuznia-zdrowia.pl/wp-content/uploads/2016/09/a14462831_1123618814392368_802060984496180129_n-e1474973277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23" y="449459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¸Ð½ÐµÐ·Ð¸Ð¾Ð»Ð¾Ð³Ð¸Ñ Ð»ÐµÑ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4" y="4649922"/>
            <a:ext cx="3031450" cy="17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2649" y="376330"/>
            <a:ext cx="6685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м’язової витривалості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725" y="917271"/>
            <a:ext cx="11641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Витривалістю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без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725" y="1726621"/>
            <a:ext cx="11191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розвитку витривалості визначають за низкою показників, але одним із обов’язкових параметрів є </a:t>
            </a:r>
            <a:r>
              <a:rPr lang="uk-UA" sz="2000" i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межах якого здійснюється діяльність. При цьому в одному випадку враховується час, протягом якого вдається здійснити її без зниження заданого рівня ефективності (оцінка здійснюється за якісними і кількісними критеріями), а в іншому — максимально можливий час виконання роботи “до відмови”.</a:t>
            </a:r>
          </a:p>
        </p:txBody>
      </p:sp>
      <p:pic>
        <p:nvPicPr>
          <p:cNvPr id="5124" name="Picture 4" descr="https://run-studio.com/sites/default/files/styles/940x380/public/field/image/test_kupera.jpg?itok=vuhw3h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3751688"/>
            <a:ext cx="11347554" cy="26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705" y="342385"/>
            <a:ext cx="1145248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специфічної витривалості:</a:t>
            </a:r>
          </a:p>
          <a:p>
            <a:pPr algn="ctr"/>
            <a:endParaRPr lang="uk-UA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Швидкісна витривалість 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(здатність людини якомога довше виконувати м’язову роботу з </a:t>
            </a:r>
            <a:r>
              <a:rPr lang="uk-UA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біляграничною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граничною для себе інтенсивністю). Тут можна використати тести на:</a:t>
            </a:r>
          </a:p>
          <a:p>
            <a:endParaRPr lang="uk-UA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заданої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довгої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(напр., 1-2 км.),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вдається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(напр., у 12-хвилинному “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Купера”);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сумарне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повторень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сумарне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серійно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повторюваних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вправах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ациклічного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комбінованого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у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(напр., за 20- 30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“максимальному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в рамках “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колового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”);</a:t>
            </a:r>
            <a:endParaRPr lang="uk-UA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8" name="Picture 4" descr="https://bodymaster.ru/media/uploads/1/trenirovki/trenirovki_vdvoem/depositphotos72654291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81" y="4000790"/>
            <a:ext cx="5300845" cy="24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ytimg.com/vi/qNpMo8f9J7w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2" y="4017363"/>
            <a:ext cx="5300915" cy="24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735" y="339618"/>
            <a:ext cx="11332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Силова витривалість 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людини якомога продуктивніше для конкретних умов спортивної або іншої рухової діяльності, долати помірний зовнішній опір;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597" y="5209086"/>
            <a:ext cx="5456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1. </a:t>
            </a:r>
            <a:r>
              <a:rPr lang="ru-RU" sz="2400" b="1" i="1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400" b="1" i="1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2400" b="1" i="1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b="1" i="1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400" b="1" i="1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2400" b="1" i="1" u="none" strike="noStrike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спині під кутом 45</a:t>
            </a:r>
            <a:r>
              <a:rPr lang="uk-UA" sz="24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градусів</a:t>
            </a:r>
            <a:endParaRPr lang="uk-UA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168" r="3342"/>
          <a:stretch/>
        </p:blipFill>
        <p:spPr>
          <a:xfrm>
            <a:off x="404735" y="1364105"/>
            <a:ext cx="5638698" cy="38449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14785" y="5526023"/>
            <a:ext cx="5156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2. </a:t>
            </a:r>
            <a:r>
              <a:rPr lang="ru-RU" sz="24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4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бічного</a:t>
            </a:r>
            <a:r>
              <a:rPr lang="ru-RU" sz="24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упору</a:t>
            </a:r>
          </a:p>
          <a:p>
            <a:pPr algn="just"/>
            <a:endParaRPr lang="ru-RU" sz="1600" i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885" y="1364105"/>
            <a:ext cx="5372415" cy="41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571" t="-2100" r="-1922" b="51760"/>
          <a:stretch/>
        </p:blipFill>
        <p:spPr>
          <a:xfrm>
            <a:off x="554636" y="1004342"/>
            <a:ext cx="5544576" cy="4137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1255"/>
          <a:stretch/>
        </p:blipFill>
        <p:spPr>
          <a:xfrm>
            <a:off x="6341462" y="1244185"/>
            <a:ext cx="5131061" cy="40323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3416" y="5567809"/>
            <a:ext cx="535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3. </a:t>
            </a:r>
            <a:r>
              <a:rPr lang="ru-RU" sz="24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Статичне</a:t>
            </a:r>
            <a:r>
              <a:rPr lang="ru-RU" sz="24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4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endParaRPr lang="ru-RU" sz="2400" b="1" i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720" y="396841"/>
            <a:ext cx="11387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Координаційно-рухова витривалість 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витривалість, яка проявляється в руховій діяльності з підвищеними вимогами до координаційних здібностей. Така витривалість демонструється, напр., гімнастами, гравцями в спортивних іграх, цирковими жонглерами і </a:t>
            </a:r>
            <a:r>
              <a:rPr lang="uk-UA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1.bp.blogspot.com/-uPIQiYvaMn0/VehHz1Yw_KI/AAAAAAAAHQc/D0IeD7c4-IY/s1600/20_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7" y="2503357"/>
            <a:ext cx="5799616" cy="38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80aqqdgddhbb4i.xn--p1ai/wp-content/uploads/2015/10/front-big-1479_138296629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2"/>
          <a:stretch/>
        </p:blipFill>
        <p:spPr bwMode="auto">
          <a:xfrm>
            <a:off x="7659974" y="2371731"/>
            <a:ext cx="3816767" cy="39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794" y="271626"/>
            <a:ext cx="11267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клінічні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тести,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рухових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0" i="0" u="none" strike="noStrike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 і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ходьба сходами,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рівновага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</a:t>
            </a:r>
            <a:r>
              <a:rPr lang="ru-RU" sz="2400" b="0" i="0" u="none" strike="noStrike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зміні напрямків руху.</a:t>
            </a:r>
            <a:endParaRPr lang="uk-UA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97" y="1943764"/>
            <a:ext cx="11272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клінічних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тестів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шкала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Берга,</a:t>
            </a:r>
            <a:r>
              <a:rPr lang="ru-RU" sz="2400" b="0" i="0" u="none" strike="noStrike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актуальна для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втручань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для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кількісної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клінічній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b="0" i="0" u="none" strike="noStrike" baseline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youfact.tv/wp-content/uploads/2017/05/igor2-07041718490649_6_res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7675"/>
            <a:ext cx="7165298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98" y="3826444"/>
            <a:ext cx="5026702" cy="30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3909" y="456163"/>
            <a:ext cx="6040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Засоби та методи реабілітаційного впливу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9712" y="1176608"/>
            <a:ext cx="54814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Терапевтичні вправи направлені на: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-на зменшення болю та набряку;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-на розвиток сили;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-на розвиток витривалості;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-на підтримку амплітуди руху;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-на гнучкість;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-на рівновагу;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-на координація.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s://i0.wp.com/fit-ness24.ru/wp-content/uploads/2017/02/Stretch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16" y="1023295"/>
            <a:ext cx="4315402" cy="28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k-t.ru/helpiksorg/baza1/21934358255.files/image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10" y="3013128"/>
            <a:ext cx="3487034" cy="2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alinanekrasova.ru/wp-content/uploads/2013/12/uprazhneniya-na-koordinatsiyu-i-ravnovesie-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0" y="4037779"/>
            <a:ext cx="2292366" cy="18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702" y="917616"/>
            <a:ext cx="67255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Опорно-руховий апарат (ОРА)</a:t>
            </a:r>
            <a:r>
              <a:rPr lang="uk-UA" sz="20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це сукупність кісток, м'язів, суглобів, зв'язок і </a:t>
            </a:r>
            <a:r>
              <a:rPr lang="uk-UA" sz="2000" b="0" i="0" dirty="0" err="1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сухожиль</a:t>
            </a:r>
            <a:r>
              <a:rPr lang="uk-UA" sz="20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які відповідають за захист внутрішніх органів, руху та пересування тіла. ОРА - одна з найскладніших систем організму за своєю організацією та функціональністю. Його захворювання найчастіше значно погіршують якість життя, пригнічують здоровий психологічний стан людини і є </a:t>
            </a:r>
            <a:r>
              <a:rPr lang="uk-UA" sz="2000" b="0" i="0" dirty="0" err="1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підгрунтям</a:t>
            </a:r>
            <a:r>
              <a:rPr lang="uk-UA" sz="20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захворювання інших органів і систем людського організму.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vitppt.com.ua/images/37/36680/77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9" y="915886"/>
            <a:ext cx="4691921" cy="56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atom.ua/wp-content/uploads/zabolevaniya_oporno_dvigatelnogo_apparata_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6" y="3472161"/>
            <a:ext cx="26193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99" y="3753551"/>
            <a:ext cx="3715790" cy="27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4499" y="363006"/>
            <a:ext cx="5632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Загальне уявлення про діяльність </a:t>
            </a:r>
            <a:r>
              <a:rPr lang="uk-UA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ОРА</a:t>
            </a:r>
            <a:endParaRPr lang="uk-UA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лф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1" y="719682"/>
            <a:ext cx="1995270" cy="13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лф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71" y="776766"/>
            <a:ext cx="2665438" cy="17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лф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90" y="1575662"/>
            <a:ext cx="2991858" cy="199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0178" y="791270"/>
            <a:ext cx="473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з елементами спортивних вправ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Картинки по запросу лф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807" y="4590762"/>
            <a:ext cx="2991993" cy="199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29221" y="4282030"/>
            <a:ext cx="2885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на тренажерах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 descr="Картинки по запросу терренку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45" y="4647454"/>
            <a:ext cx="3463845" cy="18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41026" y="4060404"/>
            <a:ext cx="127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Теренкур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6190" y="2019749"/>
            <a:ext cx="131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endParaRPr lang="ru-RU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894" y="344879"/>
            <a:ext cx="2904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Лікувальна гімнастика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Картинки по запросу лф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8" y="4856056"/>
            <a:ext cx="2925281" cy="173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піші прогулян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9" y="2650693"/>
            <a:ext cx="2544468" cy="16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1753" y="2250582"/>
            <a:ext cx="288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 прогулянки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860" y="4465253"/>
            <a:ext cx="2717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 заняття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19646" y="432253"/>
            <a:ext cx="3699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Ранкова гігієнічна гімнастика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0" descr="Картинки по запросу Ігри лф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8" y="2650692"/>
            <a:ext cx="2680667" cy="17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596" y="501134"/>
            <a:ext cx="348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Лікування положенням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357" y="115057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Лікування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положенням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спеціальне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укладання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хворого для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попередження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м'язових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контрактур і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тугорухливості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сугло­бах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надання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суглобам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паретичним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м'язам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оптимального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середньофізіоло-гічного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положення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сприяння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ранньому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відновленню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активних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рухів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поліпшення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периферичного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кровообігу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перешкоджання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утворенню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про­лежнів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трофічних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виразок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6" descr="Картинки по запросу лікування положенн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63" y="3718239"/>
            <a:ext cx="2143594" cy="26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лікування положення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63" y="3718239"/>
            <a:ext cx="4610532" cy="26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лікування положенн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01" y="1346165"/>
            <a:ext cx="4515968" cy="214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26740" y="224845"/>
            <a:ext cx="4331617" cy="1400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Водні процедури</a:t>
            </a:r>
            <a:endParaRPr lang="ru-RU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душ шар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1" y="1257104"/>
            <a:ext cx="3345527" cy="236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morshynkurort.net/wp-content/uploads/2018/01/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90" y="2057780"/>
            <a:ext cx="3808645" cy="253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душ контрас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39" y="1100940"/>
            <a:ext cx="3722145" cy="24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702" y="802430"/>
            <a:ext cx="292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 Шарко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4752" y="1033556"/>
            <a:ext cx="271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ванни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9961" y="689616"/>
            <a:ext cx="313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Контрастний душ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5302" y="3477654"/>
            <a:ext cx="267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ванни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702" y="3708486"/>
            <a:ext cx="359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Плавання в басейні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Картинки по запросу плавання в басейн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1" y="4156009"/>
            <a:ext cx="3456461" cy="23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артинки по запросу теплые ванн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59" y="3951748"/>
            <a:ext cx="3817164" cy="25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Лечение холод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4" y="4125097"/>
            <a:ext cx="3434590" cy="23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172" y="609418"/>
            <a:ext cx="326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Парафінотерепія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517" y="3507913"/>
            <a:ext cx="343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 холодом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7059" y="561576"/>
            <a:ext cx="251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Свч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Картинки по запросу свч терап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94" y="957502"/>
            <a:ext cx="2276590" cy="22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Электрофоре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61" y="1260299"/>
            <a:ext cx="2857500" cy="210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7072" y="655150"/>
            <a:ext cx="202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Електрофорез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Картинки по запросу Магнитотерап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75" y="1304463"/>
            <a:ext cx="2962720" cy="19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Картинки по запросу Индуктотермия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22" y="4041082"/>
            <a:ext cx="3294556" cy="23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43690" y="3545047"/>
            <a:ext cx="220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Індуктометрія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8320" y="642743"/>
            <a:ext cx="244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Магнітотерапія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Картинки по запросу парафинотерап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0" y="1229098"/>
            <a:ext cx="3066127" cy="21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Ультрафонофорез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33" y="3891897"/>
            <a:ext cx="3518452" cy="27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296583" y="3500534"/>
            <a:ext cx="2502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Ультрафонофарез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627" y="1161419"/>
            <a:ext cx="11082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навиків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ліжку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сідання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по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прямій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через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сходах.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рами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палиці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7921" y="452250"/>
            <a:ext cx="560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 рухових навичок і вмінь</a:t>
            </a:r>
          </a:p>
        </p:txBody>
      </p:sp>
      <p:pic>
        <p:nvPicPr>
          <p:cNvPr id="8194" name="Picture 2" descr="https://projoga.ru/wp-content/cache/thumb/ad/c8555bb1bde18ad_32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7" y="3347915"/>
            <a:ext cx="3720107" cy="27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met.ru/upload/resize_cache/iblock/753/555_555_07f72795cc14fb1cca6525d8c3ea5a999/krovat_kreslo_s_trenirovochnoy_ramoy_dlya_mekhanoterapii_i_ili_trakts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83" y="2764888"/>
            <a:ext cx="3357798" cy="33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invamarket.ru/products_pictures/2sj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31" y="3379485"/>
            <a:ext cx="32099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invatechsalon.ru/resources/catalog/images/d54ac1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43" y="2443397"/>
            <a:ext cx="6975118" cy="40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9782" y="438270"/>
            <a:ext cx="11452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на покращення координації й утримання рівноваги. Для навчання пацієнта навичкам самообслуговування необхідним є утримання рівноваги і координації в різних положеннях. Тому паралельно з навчанням основним руховим навичкам використовуються вправи для тренування рівноваги й утримання пози після адаптації до вертикального положення. Цього навчає фізичний терапевт. </a:t>
            </a:r>
            <a:r>
              <a:rPr lang="uk-UA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Ерготерапевт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навчає як утримати позу і рівновагу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508" y="331619"/>
            <a:ext cx="114737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 кроком може бути переведення пацієнта в положення стоячи, тренування рівноваги в цьому положенні та індивідуальний підбір засобів пересування для ходьби із засобом пересування та подолання бар’єрів середовища, чого також навчає фізичний терапевт, а </a:t>
            </a:r>
            <a:r>
              <a:rPr lang="uk-UA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ерготерапевт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навчає як правильно застосувати ці вміння у повсякденному житті, побуті, соціумі тощо . </a:t>
            </a:r>
          </a:p>
          <a:p>
            <a:endParaRPr lang="uk-UA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 ÐµÐ·ÑÐ»ÑÑÐ°Ñ Ð¿Ð¾ÑÑÐºÑ Ð·Ð¾Ð±ÑÐ°Ð¶ÐµÐ½Ñ Ð·Ð° Ð·Ð°Ð¿Ð¸ÑÐ¾Ð¼ &quot;Ð¿ÐµÑÐµÐ¼ÐµÑÐµÐ½Ð¸Ðµ Ñ ÑÐ¾Ð´ÑÐ½ÐºÐ°Ð¼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84" y="1910914"/>
            <a:ext cx="2998033" cy="45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ytimg.com/vi/CAzoPzY9yM0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79"/>
          <a:stretch/>
        </p:blipFill>
        <p:spPr bwMode="auto">
          <a:xfrm>
            <a:off x="368507" y="3561383"/>
            <a:ext cx="4353394" cy="30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ytimg.com/vi/9CCs84bI9HY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6" r="27941"/>
          <a:stretch/>
        </p:blipFill>
        <p:spPr bwMode="auto">
          <a:xfrm>
            <a:off x="4789357" y="2299199"/>
            <a:ext cx="3702571" cy="34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dereyko.info/images/gimnastika/gimnastika_shreder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59" y="1581508"/>
            <a:ext cx="3327817" cy="47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672" y="559629"/>
            <a:ext cx="11192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амплітуди рухів відбувається шляхом виконання активних чи пасивних вправ чи інших </a:t>
            </a:r>
            <a:r>
              <a:rPr lang="uk-UA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щоб допомогти зменшити тонус м’язів (</a:t>
            </a:r>
            <a:r>
              <a:rPr lang="uk-UA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спастичність</a:t>
            </a: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і відновити діапазон руху. </a:t>
            </a:r>
          </a:p>
        </p:txBody>
      </p:sp>
      <p:pic>
        <p:nvPicPr>
          <p:cNvPr id="1028" name="Picture 4" descr="https://diagnoza.net.ua/wp-content/uploads/2018/03/36064b0f2f87e387368f2f4c9fcc07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36" y="2352768"/>
            <a:ext cx="5300844" cy="35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446" y="570185"/>
            <a:ext cx="106380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Силове тренування передбачає використання вправ, які допоможуть покращити м’язову силу й координацію. </a:t>
            </a:r>
          </a:p>
          <a:p>
            <a:endParaRPr lang="uk-UA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fizkultika.ru/teoretiko-metodicheskie-aspekti-vospitaniya-skorostno-silovih/28489_html_ddd92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1" y="1977985"/>
            <a:ext cx="1079182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 ÐµÐ·ÑÐ»ÑÑÐ°Ñ Ð¿Ð¾ÑÑÐºÑ Ð·Ð¾Ð±ÑÐ°Ð¶ÐµÐ½Ñ Ð·Ð° Ð·Ð°Ð¿Ð¸ÑÐ¾Ð¼ &quot;Ð´ÑÑÐ±Ð½Ð° Ð¼Ð¾ÑÐ¾ÑÐ¸ÐºÐ° Ð´Ð»Ñ Ð´Ð¾ÑÐ¾ÑÐ»Ð¸Ñ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0" y="2683239"/>
            <a:ext cx="3738157" cy="234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59" y="3275430"/>
            <a:ext cx="3591538" cy="238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79" y="1863478"/>
            <a:ext cx="3590498" cy="23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720" y="471791"/>
            <a:ext cx="11349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на дрібну моторику включає заняття, спрямовані на активну участь кисті та пальців у цілеспрямованій діяльності (ігри, маніпуляції з предметами). Важливо, щоб пацієнт робив ту діяльність, яку виконує вдома: розвішує речі на прищепки, відкорковує пляшку, вишиває тощо.</a:t>
            </a:r>
          </a:p>
        </p:txBody>
      </p:sp>
    </p:spTree>
    <p:extLst>
      <p:ext uri="{BB962C8B-B14F-4D97-AF65-F5344CB8AC3E}">
        <p14:creationId xmlns:p14="http://schemas.microsoft.com/office/powerpoint/2010/main" val="39992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772" y="192482"/>
            <a:ext cx="1158739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 та  синдроми захворювань опорно-рухового апарату</a:t>
            </a:r>
          </a:p>
          <a:p>
            <a:pPr algn="ctr" fontAlgn="base"/>
            <a:endParaRPr lang="uk-UA" sz="2000" b="0" i="0" dirty="0">
              <a:solidFill>
                <a:srgbClr val="3232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20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Умовно всі захворювання поділяються на захворювання хребта та захворювання суглобів. </a:t>
            </a:r>
          </a:p>
          <a:p>
            <a:pPr fontAlgn="base"/>
            <a:r>
              <a:rPr lang="uk-UA" sz="20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Вони можуть бути придбаними або вродженими. Унаслідок розвитку вони діляться на деформації:</a:t>
            </a:r>
          </a:p>
          <a:p>
            <a:pPr fontAlgn="base"/>
            <a:endParaRPr lang="uk-UA" sz="2400" b="0" i="0" dirty="0">
              <a:solidFill>
                <a:srgbClr val="3232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uk-UA" sz="2000" i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Спровоковані інфекцією або інтоксикацією (наприклад, ревматизм);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uk-UA" sz="2000" i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uk-UA" sz="2000" i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захворювань ендокринних органів та порушення процесів обміну;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uk-UA" sz="2000" i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uk-UA" sz="2000" i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Причиною яких стала неправильна статика (порушення постави, сколіоз, кіфоз, плоскостопість);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uk-UA" sz="2000" i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uk-UA" sz="2000" i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різних паралічів (після інфекцій або травм);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uk-UA" sz="2000" i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uk-UA" sz="2000" i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 в результаті травм;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uk-UA" sz="2000" i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великі фізичні навантаження;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uk-UA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Гіподинамія та сидяча робота;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uk-UA" b="0" i="0" dirty="0">
              <a:solidFill>
                <a:schemeClr val="tx2">
                  <a:lumMod val="75000"/>
                </a:schemeClr>
              </a:solidFill>
              <a:effectLst/>
              <a:latin typeface="Open Sans"/>
            </a:endParaRPr>
          </a:p>
        </p:txBody>
      </p:sp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90" y="3527021"/>
            <a:ext cx="2630766" cy="19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alproton.ru/wp-content/uploads/2019/03/51rulq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58" y="4203057"/>
            <a:ext cx="3471688" cy="20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775" y="612845"/>
            <a:ext cx="11407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Постізометричну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релаксацію застосовують для зменшення м'язово-</a:t>
            </a:r>
            <a:r>
              <a:rPr lang="uk-UA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фасціального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болю, що викликаний м'язовими контрактурами та ущільненнями (больові тригерні точки). </a:t>
            </a:r>
          </a:p>
        </p:txBody>
      </p:sp>
      <p:pic>
        <p:nvPicPr>
          <p:cNvPr id="11266" name="Picture 2" descr="https://arifmetikatela.ru/wp-content/uploads/2012/12/pi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1" y="4335437"/>
            <a:ext cx="3013320" cy="20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proatlant.ru/thumb/2/d1ozVH9ypGm51fd5EzIAdw/580r450/d/slid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48" y="4167424"/>
            <a:ext cx="6319408" cy="19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775" y="1320731"/>
            <a:ext cx="111177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постізометричної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релаксація м’язів (</a:t>
            </a:r>
            <a:r>
              <a:rPr lang="uk-UA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ПІРМ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розслабити напружені м’язи. Це досягається шляхом поєднаної короткочасної (5–10 с) напруги у м’язах, з подальшим їх повільним пасивним розтягненням (5–10 с). Тобто, спочатку м’яз розтягують по його довжині наскільки можливо, потім змушують м’яз працювати в ізометричному режимі, для цього лікар руками перешкоджає здійсненню відповідного руху, який намагається виконати пацієнт (згідно з інструкцією лікаря) з відносно невеликим зусиллям до 10 с.</a:t>
            </a:r>
            <a:b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 застосування вправ </a:t>
            </a:r>
            <a:r>
              <a:rPr lang="uk-UA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ПІРМ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виявляється вже під час процедури: напруга м’язів буквально «тане», зникають </a:t>
            </a:r>
            <a:r>
              <a:rPr lang="uk-UA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больов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м’язові ущільнення.</a:t>
            </a:r>
          </a:p>
        </p:txBody>
      </p:sp>
    </p:spTree>
    <p:extLst>
      <p:ext uri="{BB962C8B-B14F-4D97-AF65-F5344CB8AC3E}">
        <p14:creationId xmlns:p14="http://schemas.microsoft.com/office/powerpoint/2010/main" val="20834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0" y="1240905"/>
            <a:ext cx="3379305" cy="18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54431" y="647484"/>
            <a:ext cx="101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endParaRPr lang="ru-RU" sz="2400" b="1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Картинки по запросу порушення амплітуди рух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1" y="4191753"/>
            <a:ext cx="4334622" cy="18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8925" y="3731085"/>
            <a:ext cx="421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амплітуди руху</a:t>
            </a:r>
            <a:endParaRPr lang="ru-RU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Картинки по запросу Зменшення м'язової сил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68" y="1422739"/>
            <a:ext cx="3082673" cy="20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34306" y="538541"/>
            <a:ext cx="319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м'язової сили</a:t>
            </a:r>
            <a:endParaRPr lang="ru-RU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0" descr="Картинки по запросу мышечная атроф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26" y="4348189"/>
            <a:ext cx="3088893" cy="18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72842" y="3828647"/>
            <a:ext cx="308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язова</a:t>
            </a:r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атроф</a:t>
            </a:r>
            <a:r>
              <a:rPr lang="uk-UA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endParaRPr lang="ru-RU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2" descr="Картинки по запросу оте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48" y="1278144"/>
            <a:ext cx="3677918" cy="17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893449" y="647484"/>
            <a:ext cx="182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Набряки</a:t>
            </a:r>
            <a:endParaRPr lang="ru-RU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2374" y="3237833"/>
            <a:ext cx="394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uk-UA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івноваги</a:t>
            </a:r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витривалості,зменшення</a:t>
            </a:r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м'язової витривалості</a:t>
            </a:r>
            <a:endParaRPr lang="ru-RU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6" descr="Картинки по запросу Нарушение выносливо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20" y="4481865"/>
            <a:ext cx="2879035" cy="19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2301" y="516124"/>
            <a:ext cx="7716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та методи реабілітаційного обстеження</a:t>
            </a:r>
            <a:endParaRPr lang="uk-UA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593" y="1237567"/>
            <a:ext cx="52865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Опитування: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Основні скарги (болі, скутість, порушення ходи, підвищена втомлюваність, порушення координації, тощо);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Історія розвитку захворювання і проблем, які виникли у зв'язку з ним;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Ступінь обмеження рухової активності (здатність повертатися в ліжку, сідати з положення лежачи, вставати, пересуватися усередині квартири і поза нею, користуватися транспортом, тощо);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Можливість виконання побутових операцій (особиста гігієна, одягання, прийом їжі);</a:t>
            </a:r>
          </a:p>
          <a:p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Здійснення побутових робіт (приготування їжі, прибирання, прання, закупи, тощо);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s://tva.ua/wp-content/uploads/2018/07/opytuvanni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99" y="1553394"/>
            <a:ext cx="5309067" cy="4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4466" y="384928"/>
            <a:ext cx="52115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З'ясування скарг:</a:t>
            </a:r>
          </a:p>
          <a:p>
            <a:pPr algn="ctr"/>
            <a:endParaRPr lang="uk-UA"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Основною скаргою пацієнтів із захворюваннями опорно-рухового апарату є біль у суглобах - артралгія.</a:t>
            </a:r>
          </a:p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Ще однією поширеною скаргою хворих є скутість у суглобах</a:t>
            </a:r>
          </a:p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Пацієнти також подають скарги на почервоніння шкіри над суглобом, зміну форми суглоба, його припухання, зміну конфігурації, обмеження рухів.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Рідше пацієнти скаржаться на хруст (крепітацію) при рухах у суглобі, що нерідко супроводжується болем.</a:t>
            </a:r>
          </a:p>
        </p:txBody>
      </p:sp>
      <p:pic>
        <p:nvPicPr>
          <p:cNvPr id="3" name="Picture 2" descr="https://persha.kr.ua/wp-content/uploads/2015/10/opituvannya-54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21" y="1502888"/>
            <a:ext cx="4916774" cy="39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922" y="633245"/>
            <a:ext cx="2333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 пацієнта</a:t>
            </a:r>
            <a:endParaRPr lang="uk-UA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56" y="1094910"/>
            <a:ext cx="11342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Огляд включає обстеження хворого у положенні лежачи, стоячи і під час ходи. При цьому важливо оцінити поставу пацієнта, характер ходи, її швидкість, наявність деформацій суглобів, контрактур - це дає загальне уявлення про наявність порушень опорно-рухового апарату і його функціональні можливості.</a:t>
            </a:r>
          </a:p>
        </p:txBody>
      </p:sp>
      <p:pic>
        <p:nvPicPr>
          <p:cNvPr id="5" name="Picture 10" descr="Картинки по запросу пост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05" y="3126235"/>
            <a:ext cx="2759512" cy="23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Картинки по запросу деформация суста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6" y="3407601"/>
            <a:ext cx="3375622" cy="26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t3.depositphotos.com/3261171/17803/i/1600/depositphotos_178037500-stock-photo-nice-elderly-man-lying-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5592" r="9739" b="6818"/>
          <a:stretch/>
        </p:blipFill>
        <p:spPr bwMode="auto">
          <a:xfrm>
            <a:off x="7779895" y="2797996"/>
            <a:ext cx="3687978" cy="28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654" y="408881"/>
            <a:ext cx="504668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Пальпація:</a:t>
            </a:r>
          </a:p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Другим етапом обстеження опорно-рухового апарату є пальпація. Пальпація проводиться у стані спокою, а також під час активних і пасивних рухів.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Спочатку пальпують симетричний здоровий, а потім уражений суглоб. Долонною поверхнею лівої кисті підтримують уражений суглоб, а правою кистю проводять його пасивне згинання й розгинання. Застосовують </a:t>
            </a:r>
            <a:r>
              <a:rPr lang="uk-UA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«правило великого пальця»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3" name="Picture 6" descr="Картинки по запросу Огляд опорно рухового апара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02" y="597327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альпация голеностопного сустава и суставов стоп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34" y="4017363"/>
            <a:ext cx="5662228" cy="23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662" y="363115"/>
            <a:ext cx="506167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Аускультація:</a:t>
            </a: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Аускультація (вислуховування з допомогою фонендоскопа) проводиться тільки під час рухів у суглобах. Фонендоскоп встановлюють на рівні суглобової щілини і просять хворого здійснити згинання й розгинання. Визначають час появи шуму і оцінюють його тривалість і характер. У нормі шуми не вислуховуються, однак при патологічному процесі у суглобі можуть з'являтися шуми різного характеру.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осмотр паци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84" y="1522357"/>
            <a:ext cx="5640808" cy="34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914</TotalTime>
  <Words>1295</Words>
  <Application>Microsoft Office PowerPoint</Application>
  <PresentationFormat>Произвольный</PresentationFormat>
  <Paragraphs>129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   «Основи травматології та ортопедії»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«Порушення діяльності опорно-рухового апарату»</dc:title>
  <dc:creator>Оля Калга</dc:creator>
  <cp:lastModifiedBy>Elena V</cp:lastModifiedBy>
  <cp:revision>63</cp:revision>
  <dcterms:created xsi:type="dcterms:W3CDTF">2019-10-17T05:28:50Z</dcterms:created>
  <dcterms:modified xsi:type="dcterms:W3CDTF">2024-07-24T17:13:50Z</dcterms:modified>
</cp:coreProperties>
</file>