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397" r:id="rId4"/>
    <p:sldId id="399" r:id="rId5"/>
    <p:sldId id="400" r:id="rId6"/>
    <p:sldId id="405" r:id="rId7"/>
    <p:sldId id="406" r:id="rId8"/>
    <p:sldId id="401" r:id="rId9"/>
    <p:sldId id="404" r:id="rId10"/>
    <p:sldId id="402" r:id="rId11"/>
    <p:sldId id="403" r:id="rId12"/>
    <p:sldId id="263" r:id="rId13"/>
    <p:sldId id="305" r:id="rId14"/>
    <p:sldId id="358" r:id="rId15"/>
    <p:sldId id="365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48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1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69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1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56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9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971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9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990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01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8/23/2022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816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C4808D-AFA8-4F81-A867-18DBBE114C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784" y="1785299"/>
            <a:ext cx="4436263" cy="3566160"/>
          </a:xfrm>
        </p:spPr>
        <p:txBody>
          <a:bodyPr anchor="b">
            <a:normAutofit fontScale="90000"/>
          </a:bodyPr>
          <a:lstStyle/>
          <a:p>
            <a:r>
              <a:rPr lang="uk-UA" sz="8000" dirty="0"/>
              <a:t>Тригери для </a:t>
            </a:r>
            <a:r>
              <a:rPr lang="uk-UA" sz="5600" dirty="0"/>
              <a:t>формування </a:t>
            </a:r>
            <a:r>
              <a:rPr lang="uk-UA" sz="8000" dirty="0"/>
              <a:t>контенту</a:t>
            </a:r>
            <a:endParaRPr lang="ru-RU" sz="8000" dirty="0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27432"/>
          </a:xfrm>
          <a:custGeom>
            <a:avLst/>
            <a:gdLst>
              <a:gd name="connsiteX0" fmla="*/ 0 w 3474720"/>
              <a:gd name="connsiteY0" fmla="*/ 0 h 27432"/>
              <a:gd name="connsiteX1" fmla="*/ 660197 w 3474720"/>
              <a:gd name="connsiteY1" fmla="*/ 0 h 27432"/>
              <a:gd name="connsiteX2" fmla="*/ 1355141 w 3474720"/>
              <a:gd name="connsiteY2" fmla="*/ 0 h 27432"/>
              <a:gd name="connsiteX3" fmla="*/ 2084832 w 3474720"/>
              <a:gd name="connsiteY3" fmla="*/ 0 h 27432"/>
              <a:gd name="connsiteX4" fmla="*/ 2814523 w 3474720"/>
              <a:gd name="connsiteY4" fmla="*/ 0 h 27432"/>
              <a:gd name="connsiteX5" fmla="*/ 3474720 w 3474720"/>
              <a:gd name="connsiteY5" fmla="*/ 0 h 27432"/>
              <a:gd name="connsiteX6" fmla="*/ 3474720 w 3474720"/>
              <a:gd name="connsiteY6" fmla="*/ 27432 h 27432"/>
              <a:gd name="connsiteX7" fmla="*/ 2710282 w 3474720"/>
              <a:gd name="connsiteY7" fmla="*/ 27432 h 27432"/>
              <a:gd name="connsiteX8" fmla="*/ 1945843 w 3474720"/>
              <a:gd name="connsiteY8" fmla="*/ 27432 h 27432"/>
              <a:gd name="connsiteX9" fmla="*/ 1250899 w 3474720"/>
              <a:gd name="connsiteY9" fmla="*/ 27432 h 27432"/>
              <a:gd name="connsiteX10" fmla="*/ 0 w 3474720"/>
              <a:gd name="connsiteY10" fmla="*/ 27432 h 27432"/>
              <a:gd name="connsiteX11" fmla="*/ 0 w 3474720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74720" h="27432" fill="none" extrusionOk="0">
                <a:moveTo>
                  <a:pt x="0" y="0"/>
                </a:moveTo>
                <a:cubicBezTo>
                  <a:pt x="307185" y="-8713"/>
                  <a:pt x="392307" y="-13121"/>
                  <a:pt x="660197" y="0"/>
                </a:cubicBezTo>
                <a:cubicBezTo>
                  <a:pt x="928087" y="13121"/>
                  <a:pt x="1167029" y="-2668"/>
                  <a:pt x="1355141" y="0"/>
                </a:cubicBezTo>
                <a:cubicBezTo>
                  <a:pt x="1543253" y="2668"/>
                  <a:pt x="1739408" y="-6709"/>
                  <a:pt x="2084832" y="0"/>
                </a:cubicBezTo>
                <a:cubicBezTo>
                  <a:pt x="2430256" y="6709"/>
                  <a:pt x="2538889" y="29706"/>
                  <a:pt x="2814523" y="0"/>
                </a:cubicBezTo>
                <a:cubicBezTo>
                  <a:pt x="3090157" y="-29706"/>
                  <a:pt x="3152920" y="-15446"/>
                  <a:pt x="3474720" y="0"/>
                </a:cubicBezTo>
                <a:cubicBezTo>
                  <a:pt x="3473554" y="7395"/>
                  <a:pt x="3474765" y="21864"/>
                  <a:pt x="3474720" y="27432"/>
                </a:cubicBezTo>
                <a:cubicBezTo>
                  <a:pt x="3275380" y="12730"/>
                  <a:pt x="2958934" y="10130"/>
                  <a:pt x="2710282" y="27432"/>
                </a:cubicBezTo>
                <a:cubicBezTo>
                  <a:pt x="2461630" y="44734"/>
                  <a:pt x="2131168" y="43757"/>
                  <a:pt x="1945843" y="27432"/>
                </a:cubicBezTo>
                <a:cubicBezTo>
                  <a:pt x="1760518" y="11107"/>
                  <a:pt x="1444829" y="-3738"/>
                  <a:pt x="1250899" y="27432"/>
                </a:cubicBezTo>
                <a:cubicBezTo>
                  <a:pt x="1056969" y="58602"/>
                  <a:pt x="444992" y="52761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474720" h="27432" stroke="0" extrusionOk="0">
                <a:moveTo>
                  <a:pt x="0" y="0"/>
                </a:moveTo>
                <a:cubicBezTo>
                  <a:pt x="300114" y="-5103"/>
                  <a:pt x="525093" y="-25284"/>
                  <a:pt x="660197" y="0"/>
                </a:cubicBezTo>
                <a:cubicBezTo>
                  <a:pt x="795301" y="25284"/>
                  <a:pt x="1023172" y="17955"/>
                  <a:pt x="1250899" y="0"/>
                </a:cubicBezTo>
                <a:cubicBezTo>
                  <a:pt x="1478626" y="-17955"/>
                  <a:pt x="1782079" y="-27844"/>
                  <a:pt x="2015338" y="0"/>
                </a:cubicBezTo>
                <a:cubicBezTo>
                  <a:pt x="2248597" y="27844"/>
                  <a:pt x="2491007" y="27648"/>
                  <a:pt x="2675534" y="0"/>
                </a:cubicBezTo>
                <a:cubicBezTo>
                  <a:pt x="2860061" y="-27648"/>
                  <a:pt x="3088679" y="-3661"/>
                  <a:pt x="3474720" y="0"/>
                </a:cubicBezTo>
                <a:cubicBezTo>
                  <a:pt x="3474913" y="12649"/>
                  <a:pt x="3473732" y="17989"/>
                  <a:pt x="3474720" y="27432"/>
                </a:cubicBezTo>
                <a:cubicBezTo>
                  <a:pt x="3317198" y="15714"/>
                  <a:pt x="2959205" y="52182"/>
                  <a:pt x="2779776" y="27432"/>
                </a:cubicBezTo>
                <a:cubicBezTo>
                  <a:pt x="2600347" y="2682"/>
                  <a:pt x="2382660" y="-684"/>
                  <a:pt x="2015338" y="27432"/>
                </a:cubicBezTo>
                <a:cubicBezTo>
                  <a:pt x="1648016" y="55548"/>
                  <a:pt x="1641073" y="39646"/>
                  <a:pt x="1424635" y="27432"/>
                </a:cubicBezTo>
                <a:cubicBezTo>
                  <a:pt x="1208197" y="15218"/>
                  <a:pt x="1021559" y="15893"/>
                  <a:pt x="729691" y="27432"/>
                </a:cubicBezTo>
                <a:cubicBezTo>
                  <a:pt x="437823" y="38971"/>
                  <a:pt x="153856" y="-2647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5F30E8"/>
          </a:solidFill>
          <a:ln w="38100" cap="rnd">
            <a:solidFill>
              <a:srgbClr val="5F30E8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Макет концептуальной волна с синим цветом градиента">
            <a:extLst>
              <a:ext uri="{FF2B5EF4-FFF2-40B4-BE49-F238E27FC236}">
                <a16:creationId xmlns:a16="http://schemas.microsoft.com/office/drawing/2014/main" id="{C65FABF0-9233-2268-BA07-4486E045DF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21" r="26644" b="1"/>
          <a:stretch/>
        </p:blipFill>
        <p:spPr>
          <a:xfrm>
            <a:off x="4873842" y="10"/>
            <a:ext cx="7316636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0606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770E93-9D05-4AF4-9629-C58C8930B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/>
          <a:stretch/>
        </p:blipFill>
        <p:spPr>
          <a:xfrm>
            <a:off x="138601" y="173736"/>
            <a:ext cx="5751844" cy="606247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346111-B519-4EDB-8F95-3174F8D818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1"/>
          <a:stretch/>
        </p:blipFill>
        <p:spPr>
          <a:xfrm>
            <a:off x="6096000" y="173736"/>
            <a:ext cx="5751844" cy="60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1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B090F5D-0893-42B1-8E6C-F82F4FE15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505" y="102175"/>
            <a:ext cx="6834740" cy="66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168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AE850E-31FF-421B-BF04-7AFA4BE2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Приваблення аудиторії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7C4B6B-39A1-43F7-97B1-4D6BB9510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 створили і наповнили свою сторінку, розсилаєте систематично рекламу і знімаєте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сторіз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щоб щодня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інформаувати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своїх підписників про свою діяльність – але клієнтів немає – що робити?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соціальних мережах надзвичайно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конкуренція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 виділитись?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BC7D254-FB5B-4682-A9B8-91E088D09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5347" y="3167543"/>
            <a:ext cx="3217178" cy="321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440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E125D-2550-43EF-9D31-2B963728E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</a:t>
            </a:r>
            <a:r>
              <a:rPr lang="uk-UA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54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лятися</a:t>
            </a:r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8E4C58-90F8-49A0-A8F1-3423A6530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популярність</a:t>
            </a:r>
          </a:p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особливості</a:t>
            </a:r>
          </a:p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незвичайність</a:t>
            </a:r>
          </a:p>
          <a:p>
            <a:r>
              <a:rPr lang="uk-UA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переваги та недоліки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616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A82CEC-FCF8-446D-ADD7-7795AA827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потрібно створювати </a:t>
            </a:r>
            <a:r>
              <a:rPr lang="uk-UA" sz="25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</a:t>
            </a:r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якщо я веду інтернет магазин тільки у соціальних мережах?</a:t>
            </a:r>
            <a:b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 </a:t>
            </a:r>
            <a:r>
              <a:rPr lang="uk-UA" sz="25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викличе</a:t>
            </a:r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наявність сайту більше довіри і чи привабить більше клієнтів?</a:t>
            </a:r>
            <a:b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краще сайт чи торгова сторінка у Інстаграм?</a:t>
            </a:r>
            <a:endParaRPr lang="ru-RU" sz="25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F49A5A-E76B-4DA1-BF51-DB67658DF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089" y="1968238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категорії продуктів які доцільно продавати тільки через сайт.</a:t>
            </a: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для сайту створюється один раз потім редагується асортимент тощо.</a:t>
            </a: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 у соціальних мережах потребує постійного оновлення, формування контент-планів, бажано бути на зв'язку 24/7 (тоді як сайт автоматизований і не потребує постійного відстежування).</a:t>
            </a: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сайті зазвичай замовляють 1 раз і важко утримати увагу клієнта особливо якщо покупка без реєстрації.</a:t>
            </a: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мережі надають можливість утримувати клієнта, постійно інформувати та мотивувати до покупки демонструючи товар, спілкуючись з аудиторією, демонструвати ефект….</a:t>
            </a:r>
          </a:p>
          <a:p>
            <a:r>
              <a:rPr lang="uk-UA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сайту та посилання на нього у шапці профілю не гарантує більше клієнтів але підтримує гарну думку про власника магазина.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32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2B3945AB-521C-43FC-BCA4-C34C3CFACA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040" y="276744"/>
            <a:ext cx="11199156" cy="322140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500" b="1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10 способів знайти перших клієнтів 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🕵</a:t>
            </a:r>
            <a:b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b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 Напишіть пост у всіх соціальних мережах </a:t>
            </a:r>
            <a:b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про вашу діяльність, розкажіть, чим ви можете бути корисні. </a:t>
            </a:r>
            <a:b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📍Продумайте акцію і цінність, яку ви будете давати (пробна тиждень, безкоштовна консультація)</a:t>
            </a:r>
            <a:b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📍 Увійдіть мінімум на 10 сайтах </a:t>
            </a:r>
            <a:r>
              <a:rPr kumimoji="0" lang="uk-UA" alt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фріланса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  <a:b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📍Напишіть / зателефонуйте як мінімум 30 своїм знайомим, розкажіть про свою нову роботу, </a:t>
            </a:r>
            <a:b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запитаєте, кому можете бути корисні. </a:t>
            </a:r>
            <a:b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</a:b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📍Надайте послугу за рекламу. Ви зробите роботу, а вас порекомендують іншим.</a:t>
            </a:r>
            <a: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uk-UA" altLang="ru-RU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5A78991-49B3-457B-AB5D-3BD8323156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040" y="3637414"/>
            <a:ext cx="10836621" cy="219035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📍Створіть партнерську програму (система "відкатів").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📍Вступіть в активні чати </a:t>
            </a:r>
            <a:r>
              <a:rPr kumimoji="0" lang="uk-UA" alt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Telegram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Їх можна знайти просто в пошуку за ключовими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словами: фріланс, віддалена робота тощо.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📍Напишіть корисні статті / відео по темі вашого напряму, що розкривають вашу </a:t>
            </a:r>
            <a:r>
              <a:rPr kumimoji="0" lang="uk-UA" alt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експертність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</a:t>
            </a:r>
            <a:r>
              <a:rPr kumimoji="0" lang="uk-UA" alt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Настройте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uk-UA" alt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таргетовану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рекламу на ваше оголошення про надання послуг.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📍</a:t>
            </a:r>
            <a:r>
              <a:rPr kumimoji="0" lang="uk-UA" altLang="ru-RU" sz="2100" b="0" i="0" u="none" strike="noStrike" cap="none" normalizeH="0" baseline="0" dirty="0" err="1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Разішліть</a:t>
            </a:r>
            <a:r>
              <a:rPr kumimoji="0" lang="uk-UA" altLang="ru-RU" sz="21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резюме в агенції.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B27EF85-104D-493D-9512-4B73E9DB8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42" y="5150868"/>
            <a:ext cx="2544154" cy="143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8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F885A-DC90-43D0-93B3-0FA5C77E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виділитись і просунути свій акаунт – як знайти клієнтів безкоштовно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A14251-6A67-4851-B993-A780F3B10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Блогери</a:t>
            </a: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Колаборація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Обмін рекламою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Реклама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у обговореннях, блогах   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Лайки на сторінках потенційних клієнтів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Коментарі на сторінках потенційних клієнтів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Пошук по тегам та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Лайктайм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ая фигурная скобка 3">
            <a:extLst>
              <a:ext uri="{FF2B5EF4-FFF2-40B4-BE49-F238E27FC236}">
                <a16:creationId xmlns:a16="http://schemas.microsoft.com/office/drawing/2014/main" id="{2AD0D494-6FC8-4081-88DE-09B4CC9A3DEA}"/>
              </a:ext>
            </a:extLst>
          </p:cNvPr>
          <p:cNvSpPr/>
          <p:nvPr/>
        </p:nvSpPr>
        <p:spPr>
          <a:xfrm>
            <a:off x="7879185" y="2134394"/>
            <a:ext cx="476250" cy="3733800"/>
          </a:xfrm>
          <a:prstGeom prst="rightBrace">
            <a:avLst>
              <a:gd name="adj1" fmla="val 8333"/>
              <a:gd name="adj2" fmla="val 44898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9BD29F57-2827-4D7E-B3EC-C86C78C5D118}"/>
              </a:ext>
            </a:extLst>
          </p:cNvPr>
          <p:cNvSpPr/>
          <p:nvPr/>
        </p:nvSpPr>
        <p:spPr>
          <a:xfrm>
            <a:off x="8439150" y="2324100"/>
            <a:ext cx="2705100" cy="3086100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Вхід і візуальний аналіз вашого контенту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90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83E2F5-B79D-497F-AFE2-1F03F51715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73"/>
          <a:stretch/>
        </p:blipFill>
        <p:spPr>
          <a:xfrm>
            <a:off x="133165" y="0"/>
            <a:ext cx="5535042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5DC296-2D3F-4EB8-9824-371309E9D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r="4055"/>
          <a:stretch/>
        </p:blipFill>
        <p:spPr>
          <a:xfrm>
            <a:off x="5850385" y="173198"/>
            <a:ext cx="6063448" cy="6511604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27D25E6-F2FF-4E50-BA9A-64DE771AF82D}"/>
              </a:ext>
            </a:extLst>
          </p:cNvPr>
          <p:cNvSpPr/>
          <p:nvPr/>
        </p:nvSpPr>
        <p:spPr>
          <a:xfrm>
            <a:off x="665824" y="2095130"/>
            <a:ext cx="1864311" cy="621437"/>
          </a:xfrm>
          <a:prstGeom prst="roundRect">
            <a:avLst/>
          </a:prstGeom>
          <a:solidFill>
            <a:srgbClr val="FFE26D"/>
          </a:solidFill>
          <a:ln>
            <a:solidFill>
              <a:srgbClr val="FFE2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410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FC3EED-9A62-4177-88AE-749AA5131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607" y="524242"/>
            <a:ext cx="5978130" cy="58095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CBDCC4-F192-4488-9F10-EDFACA03B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5" r="3076"/>
          <a:stretch/>
        </p:blipFill>
        <p:spPr>
          <a:xfrm>
            <a:off x="266330" y="524243"/>
            <a:ext cx="5584056" cy="580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8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DF62C-1E07-4026-86BE-16ADAEBA21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8"/>
          <a:stretch/>
        </p:blipFill>
        <p:spPr>
          <a:xfrm>
            <a:off x="97653" y="251650"/>
            <a:ext cx="6245771" cy="625011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E067BB-68C5-41E3-89B4-C861992944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" r="8890"/>
          <a:stretch/>
        </p:blipFill>
        <p:spPr>
          <a:xfrm>
            <a:off x="6448149" y="245286"/>
            <a:ext cx="5646198" cy="636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095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E56B33-E582-4411-8D00-DB672291C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256" y="275208"/>
            <a:ext cx="5916516" cy="577492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29856A-1002-4AB8-840D-16874D305F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 r="9714"/>
          <a:stretch/>
        </p:blipFill>
        <p:spPr>
          <a:xfrm>
            <a:off x="301840" y="275208"/>
            <a:ext cx="5042517" cy="586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B24F85-46E7-47A3-9BBB-10B93B4E1B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" r="7095"/>
          <a:stretch/>
        </p:blipFill>
        <p:spPr>
          <a:xfrm>
            <a:off x="6578423" y="284086"/>
            <a:ext cx="5193368" cy="59258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3A17F9-DC3F-4BAD-B9FB-DF16BE217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9" y="284086"/>
            <a:ext cx="6087127" cy="59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4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5CC54E-665A-46D7-AE1D-C21FD5EEE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6"/>
          <a:stretch/>
        </p:blipFill>
        <p:spPr>
          <a:xfrm>
            <a:off x="432816" y="286734"/>
            <a:ext cx="5940915" cy="62845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CBE35-FC4E-4613-8919-95BC88C496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11289"/>
          <a:stretch/>
        </p:blipFill>
        <p:spPr>
          <a:xfrm>
            <a:off x="6601968" y="286734"/>
            <a:ext cx="5157215" cy="628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4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179E7A-01E5-457D-AF7F-50EE39120E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6" r="4384"/>
          <a:stretch/>
        </p:blipFill>
        <p:spPr>
          <a:xfrm>
            <a:off x="88392" y="301752"/>
            <a:ext cx="5940144" cy="631083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1BA6B6-CD18-463A-B80C-94D7991489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"/>
          <a:stretch/>
        </p:blipFill>
        <p:spPr>
          <a:xfrm>
            <a:off x="6163464" y="310896"/>
            <a:ext cx="5940144" cy="623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26253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LeftStep">
      <a:dk1>
        <a:srgbClr val="000000"/>
      </a:dk1>
      <a:lt1>
        <a:srgbClr val="FFFFFF"/>
      </a:lt1>
      <a:dk2>
        <a:srgbClr val="1B2F2F"/>
      </a:dk2>
      <a:lt2>
        <a:srgbClr val="F2F3F0"/>
      </a:lt2>
      <a:accent1>
        <a:srgbClr val="5F30E8"/>
      </a:accent1>
      <a:accent2>
        <a:srgbClr val="1A38D5"/>
      </a:accent2>
      <a:accent3>
        <a:srgbClr val="2996E7"/>
      </a:accent3>
      <a:accent4>
        <a:srgbClr val="15BFC0"/>
      </a:accent4>
      <a:accent5>
        <a:srgbClr val="23C582"/>
      </a:accent5>
      <a:accent6>
        <a:srgbClr val="16C634"/>
      </a:accent6>
      <a:hlink>
        <a:srgbClr val="349C83"/>
      </a:hlink>
      <a:folHlink>
        <a:srgbClr val="7F7F7F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423</Words>
  <Application>Microsoft Office PowerPoint</Application>
  <PresentationFormat>Широкоэкранный</PresentationFormat>
  <Paragraphs>36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inherit</vt:lpstr>
      <vt:lpstr>The Hand Bold</vt:lpstr>
      <vt:lpstr>The Serif Hand Black</vt:lpstr>
      <vt:lpstr>Times New Roman</vt:lpstr>
      <vt:lpstr>SketchyVTI</vt:lpstr>
      <vt:lpstr>Тригери для формування контенту</vt:lpstr>
      <vt:lpstr>Як виділитись і просунути свій акаунт – як знайти клієнтів безкоштовно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Приваблення аудиторії</vt:lpstr>
      <vt:lpstr>Виділятися!</vt:lpstr>
      <vt:lpstr>Чи потрібно створювати сайт якщо я веду інтернет магазин тільки у соціальних мережах? Чи викличе наявність сайту більше довіри і чи привабить більше клієнтів? Що краще сайт чи торгова сторінка у Інстаграм?</vt:lpstr>
      <vt:lpstr>10 способів знайти перших клієнтів 🕵  📍 Напишіть пост у всіх соціальних мережах  про вашу діяльність, розкажіть, чим ви можете бути корисні.  📍Продумайте акцію і цінність, яку ви будете давати (пробна тиждень, безкоштовна консультація)  📍 Увійдіть мінімум на 10 сайтах фріланса.  📍Напишіть / зателефонуйте як мінімум 30 своїм знайомим, розкажіть про свою нову роботу,  запитаєте, кому можете бути корисні.  📍Надайте послугу за рекламу. Ви зробите роботу, а вас порекомендують іншим.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Тригери для формування контенту</dc:title>
  <dc:creator>Komp</dc:creator>
  <cp:lastModifiedBy>Komp</cp:lastModifiedBy>
  <cp:revision>1</cp:revision>
  <dcterms:created xsi:type="dcterms:W3CDTF">2022-08-23T12:15:41Z</dcterms:created>
  <dcterms:modified xsi:type="dcterms:W3CDTF">2022-08-23T12:16:56Z</dcterms:modified>
</cp:coreProperties>
</file>