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57" r:id="rId4"/>
    <p:sldId id="260" r:id="rId5"/>
    <p:sldId id="259" r:id="rId6"/>
    <p:sldId id="262" r:id="rId7"/>
    <p:sldId id="261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Економічна єдність світу і суб’єкти глобальної економіки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89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4151" y="825373"/>
            <a:ext cx="8915399" cy="1468800"/>
          </a:xfrm>
        </p:spPr>
        <p:txBody>
          <a:bodyPr/>
          <a:lstStyle/>
          <a:p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lvl="0"/>
            <a:r>
              <a:rPr lang="uk-UA" dirty="0"/>
              <a:t>Сутність, напрямки та характеристика глобальної економічної єдності світу. </a:t>
            </a:r>
          </a:p>
          <a:p>
            <a:pPr lvl="0"/>
            <a:r>
              <a:rPr lang="uk-UA" dirty="0"/>
              <a:t>Закономірності функціонування глобальної економіки.</a:t>
            </a:r>
          </a:p>
          <a:p>
            <a:pPr lvl="0"/>
            <a:r>
              <a:rPr lang="uk-UA" dirty="0"/>
              <a:t>Індекс глобалізації </a:t>
            </a:r>
            <a:r>
              <a:rPr lang="ru-RU" dirty="0"/>
              <a:t>KOF</a:t>
            </a:r>
            <a:r>
              <a:rPr lang="uk-UA" dirty="0"/>
              <a:t> та його складові. </a:t>
            </a:r>
          </a:p>
          <a:p>
            <a:pPr lvl="0"/>
            <a:r>
              <a:rPr lang="uk-UA" dirty="0"/>
              <a:t>Нові суб’єкти глобальної економіки.</a:t>
            </a:r>
          </a:p>
          <a:p>
            <a:pPr lvl="0"/>
            <a:r>
              <a:rPr lang="uk-UA" dirty="0"/>
              <a:t>Трансформація ролі держави в сучасних умовах.</a:t>
            </a:r>
          </a:p>
        </p:txBody>
      </p:sp>
    </p:spTree>
    <p:extLst>
      <p:ext uri="{BB962C8B-B14F-4D97-AF65-F5344CB8AC3E}">
        <p14:creationId xmlns:p14="http://schemas.microsoft.com/office/powerpoint/2010/main" val="1870909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dirty="0" smtClean="0"/>
              <a:t>1. Сутність</a:t>
            </a:r>
            <a:r>
              <a:rPr lang="uk-UA" dirty="0"/>
              <a:t>, напрямки та характеристика глобальної економічної єдності світу. </a:t>
            </a:r>
            <a:br>
              <a:rPr lang="uk-UA" dirty="0"/>
            </a:b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79783" y="1763988"/>
            <a:ext cx="8821615" cy="4663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Глобальна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економічна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єдність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світу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всеохоплюючий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процес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сучасних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економічних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трансформацій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які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визначають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відносини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між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суб’єктами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глобального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бізнесу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у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відкриту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цілісну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систему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економічних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взаємозв’язків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і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взаємозалежностей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ru-RU" dirty="0" smtClean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У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сфері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економічної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єдності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світу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зосереджують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увагу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на таких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п’яти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напрямах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глобалізаційних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процесів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US" sz="14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фінансова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глобалізація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endParaRPr lang="en-US" sz="14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становлення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розвиток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глобальних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транснаціональних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компаній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endParaRPr lang="en-US" sz="14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регіоналізація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економіки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endParaRPr lang="en-US" sz="14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активізація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світової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торгівлі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endParaRPr lang="en-US" sz="14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тенденції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до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конвергенції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національних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економічних</a:t>
            </a:r>
            <a:r>
              <a:rPr lang="ru-RU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систем. </a:t>
            </a:r>
            <a:endParaRPr lang="en-US" sz="14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398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dirty="0" smtClean="0"/>
              <a:t>2. Закономірності </a:t>
            </a:r>
            <a:r>
              <a:rPr lang="uk-UA" dirty="0"/>
              <a:t>функціонування глобальної економіки</a:t>
            </a:r>
            <a:r>
              <a:rPr lang="uk-UA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Фундаментальні</a:t>
            </a:r>
            <a:r>
              <a:rPr lang="ru-RU" dirty="0" smtClean="0"/>
              <a:t> </a:t>
            </a:r>
            <a:r>
              <a:rPr lang="ru-RU" dirty="0" err="1"/>
              <a:t>трансформації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єдності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0824" y="2736202"/>
            <a:ext cx="6677546" cy="401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903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Загальна</a:t>
            </a:r>
            <a:r>
              <a:rPr lang="ru-RU" dirty="0" smtClean="0"/>
              <a:t> характеристика </a:t>
            </a:r>
            <a:r>
              <a:rPr lang="ru-RU" dirty="0" err="1" smtClean="0"/>
              <a:t>глобальної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єдності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uk-UA" dirty="0" smtClean="0"/>
              <a:t>:</a:t>
            </a:r>
            <a:endParaRPr lang="en-US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69182" y="2239490"/>
            <a:ext cx="5555461" cy="356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92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 </a:t>
            </a:r>
            <a:r>
              <a:rPr lang="ru-RU" dirty="0" err="1"/>
              <a:t>дослідженні</a:t>
            </a:r>
            <a:r>
              <a:rPr lang="ru-RU" dirty="0"/>
              <a:t> </a:t>
            </a:r>
            <a:r>
              <a:rPr lang="ru-RU" dirty="0" err="1"/>
              <a:t>глобальних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трансформацій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два </a:t>
            </a:r>
            <a:r>
              <a:rPr lang="ru-RU" dirty="0" err="1"/>
              <a:t>підходи</a:t>
            </a:r>
            <a:r>
              <a:rPr lang="ru-RU" dirty="0"/>
              <a:t>: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920702"/>
              </p:ext>
            </p:extLst>
          </p:nvPr>
        </p:nvGraphicFramePr>
        <p:xfrm>
          <a:off x="2589212" y="2863361"/>
          <a:ext cx="89154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3625193736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3059540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традиційний</a:t>
                      </a:r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підхід</a:t>
                      </a:r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геоекономічний</a:t>
                      </a:r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підхід</a:t>
                      </a:r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901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класичні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уявлення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глобальну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економіку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як суму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економік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окремих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країн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систему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поглядів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основі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якої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є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політична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карта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світу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підпорядковує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економічну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карту.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сприйняття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глобальної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економіки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як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єдиної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економічної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де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економіки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окремих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країн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їхні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господарчі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структури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тісно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взаємопов’язані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між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собою,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система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поглядів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основі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якої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господарча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карта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світу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заміщує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політичну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карту,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тобто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геоекономічний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атлас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заміщує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геополітичний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поділ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світу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717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321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233247" y="623888"/>
            <a:ext cx="9958754" cy="1281112"/>
          </a:xfrm>
        </p:spPr>
        <p:txBody>
          <a:bodyPr>
            <a:noAutofit/>
          </a:bodyPr>
          <a:lstStyle/>
          <a:p>
            <a:pPr lvl="0"/>
            <a:r>
              <a:rPr lang="uk-UA" dirty="0" smtClean="0"/>
              <a:t>3. Індекс </a:t>
            </a:r>
            <a:r>
              <a:rPr lang="uk-UA" dirty="0"/>
              <a:t>глобалізації </a:t>
            </a:r>
            <a:r>
              <a:rPr lang="ru-RU" dirty="0"/>
              <a:t>KOF</a:t>
            </a:r>
            <a:r>
              <a:rPr lang="uk-UA" dirty="0"/>
              <a:t> та його складові.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sz="1600" dirty="0" smtClean="0"/>
              <a:t>Індекс </a:t>
            </a:r>
            <a:r>
              <a:rPr lang="uk-UA" sz="1600" dirty="0" smtClean="0"/>
              <a:t>глобалізації - </a:t>
            </a:r>
            <a:r>
              <a:rPr lang="ru-RU" sz="1600" dirty="0" err="1" smtClean="0"/>
              <a:t>показник</a:t>
            </a:r>
            <a:r>
              <a:rPr lang="ru-RU" sz="1600" dirty="0" smtClean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характеризує</a:t>
            </a:r>
            <a:r>
              <a:rPr lang="ru-RU" sz="1600" dirty="0"/>
              <a:t> стан </a:t>
            </a:r>
            <a:r>
              <a:rPr lang="ru-RU" sz="1600" dirty="0" err="1"/>
              <a:t>поширення</a:t>
            </a:r>
            <a:r>
              <a:rPr lang="ru-RU" sz="1600" dirty="0"/>
              <a:t> </a:t>
            </a:r>
            <a:r>
              <a:rPr lang="ru-RU" sz="1600" dirty="0" err="1"/>
              <a:t>процесів</a:t>
            </a:r>
            <a:r>
              <a:rPr lang="ru-RU" sz="1600" dirty="0"/>
              <a:t> </a:t>
            </a:r>
            <a:r>
              <a:rPr lang="ru-RU" sz="1600" dirty="0" err="1"/>
              <a:t>економічної</a:t>
            </a:r>
            <a:r>
              <a:rPr lang="ru-RU" sz="1600" dirty="0"/>
              <a:t> </a:t>
            </a:r>
            <a:r>
              <a:rPr lang="ru-RU" sz="1600" dirty="0" err="1"/>
              <a:t>глобалізації</a:t>
            </a:r>
            <a:r>
              <a:rPr lang="ru-RU" sz="1600" dirty="0"/>
              <a:t>, </a:t>
            </a:r>
            <a:r>
              <a:rPr lang="ru-RU" sz="1600" dirty="0" err="1"/>
              <a:t>вплив</a:t>
            </a:r>
            <a:r>
              <a:rPr lang="ru-RU" sz="1600" dirty="0"/>
              <a:t> </a:t>
            </a:r>
            <a:r>
              <a:rPr lang="ru-RU" sz="1600" dirty="0" err="1"/>
              <a:t>її</a:t>
            </a:r>
            <a:r>
              <a:rPr lang="ru-RU" sz="1600" dirty="0"/>
              <a:t> на </a:t>
            </a:r>
            <a:r>
              <a:rPr lang="ru-RU" sz="1600" dirty="0" err="1"/>
              <a:t>країни</a:t>
            </a:r>
            <a:r>
              <a:rPr lang="ru-RU" sz="1600" dirty="0"/>
              <a:t> та </a:t>
            </a:r>
            <a:r>
              <a:rPr lang="ru-RU" sz="1600" dirty="0" err="1"/>
              <a:t>ступінь</a:t>
            </a:r>
            <a:r>
              <a:rPr lang="ru-RU" sz="1600" dirty="0"/>
              <a:t> </a:t>
            </a:r>
            <a:r>
              <a:rPr lang="ru-RU" sz="1600" dirty="0" err="1"/>
              <a:t>участі</a:t>
            </a:r>
            <a:r>
              <a:rPr lang="ru-RU" sz="1600" dirty="0"/>
              <a:t> </a:t>
            </a:r>
            <a:r>
              <a:rPr lang="ru-RU" sz="1600" dirty="0" err="1"/>
              <a:t>країн</a:t>
            </a:r>
            <a:r>
              <a:rPr lang="ru-RU" sz="1600" dirty="0"/>
              <a:t> у </a:t>
            </a:r>
            <a:r>
              <a:rPr lang="ru-RU" sz="1600" dirty="0" err="1"/>
              <a:t>процесах</a:t>
            </a:r>
            <a:r>
              <a:rPr lang="ru-RU" sz="1600" dirty="0"/>
              <a:t> </a:t>
            </a:r>
            <a:r>
              <a:rPr lang="ru-RU" sz="1600" dirty="0" err="1" smtClean="0"/>
              <a:t>глобалізації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err="1"/>
              <a:t>Формування</a:t>
            </a:r>
            <a:r>
              <a:rPr lang="ru-RU" sz="1600" dirty="0"/>
              <a:t> </a:t>
            </a:r>
            <a:r>
              <a:rPr lang="ru-RU" sz="1600" dirty="0" err="1"/>
              <a:t>індексу</a:t>
            </a:r>
            <a:r>
              <a:rPr lang="ru-RU" sz="1600" dirty="0"/>
              <a:t> </a:t>
            </a:r>
            <a:r>
              <a:rPr lang="ru-RU" sz="1600" dirty="0" err="1"/>
              <a:t>глобалізації</a:t>
            </a:r>
            <a:r>
              <a:rPr lang="ru-RU" sz="1600" dirty="0"/>
              <a:t> </a:t>
            </a:r>
            <a:r>
              <a:rPr lang="ru-RU" sz="1600" dirty="0" err="1"/>
              <a:t>враховує</a:t>
            </a:r>
            <a:r>
              <a:rPr lang="ru-RU" sz="1600" dirty="0"/>
              <a:t> три </a:t>
            </a:r>
            <a:r>
              <a:rPr lang="ru-RU" sz="1600" dirty="0" err="1"/>
              <a:t>основні</a:t>
            </a:r>
            <a:r>
              <a:rPr lang="ru-RU" sz="1600" dirty="0"/>
              <a:t> </a:t>
            </a:r>
            <a:r>
              <a:rPr lang="ru-RU" sz="1600" dirty="0" err="1"/>
              <a:t>параметри</a:t>
            </a:r>
            <a:r>
              <a:rPr lang="ru-RU" sz="1600" dirty="0"/>
              <a:t>: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ru-RU" sz="1600" dirty="0"/>
              <a:t>1) </a:t>
            </a:r>
            <a:r>
              <a:rPr lang="ru-RU" sz="1600" dirty="0" err="1"/>
              <a:t>Економічна</a:t>
            </a:r>
            <a:r>
              <a:rPr lang="ru-RU" sz="1600" dirty="0"/>
              <a:t> </a:t>
            </a:r>
            <a:r>
              <a:rPr lang="ru-RU" sz="1600" dirty="0" err="1"/>
              <a:t>глобалізація</a:t>
            </a:r>
            <a:r>
              <a:rPr lang="ru-RU" sz="1600" dirty="0"/>
              <a:t> – </a:t>
            </a:r>
            <a:r>
              <a:rPr lang="ru-RU" sz="1600" dirty="0" err="1"/>
              <a:t>розуміється</a:t>
            </a:r>
            <a:r>
              <a:rPr lang="ru-RU" sz="1600" dirty="0"/>
              <a:t> </a:t>
            </a:r>
            <a:r>
              <a:rPr lang="ru-RU" sz="1600" dirty="0" err="1"/>
              <a:t>обсяг</a:t>
            </a:r>
            <a:r>
              <a:rPr lang="ru-RU" sz="1600" dirty="0"/>
              <a:t> </a:t>
            </a:r>
            <a:r>
              <a:rPr lang="ru-RU" sz="1600" dirty="0" err="1"/>
              <a:t>міжнародної</a:t>
            </a:r>
            <a:r>
              <a:rPr lang="ru-RU" sz="1600" dirty="0"/>
              <a:t> </a:t>
            </a:r>
            <a:r>
              <a:rPr lang="ru-RU" sz="1600" dirty="0" err="1"/>
              <a:t>тогівлі</a:t>
            </a:r>
            <a:r>
              <a:rPr lang="ru-RU" sz="1600" dirty="0"/>
              <a:t>, </a:t>
            </a:r>
            <a:r>
              <a:rPr lang="ru-RU" sz="1600" dirty="0" err="1"/>
              <a:t>прямі</a:t>
            </a:r>
            <a:r>
              <a:rPr lang="ru-RU" sz="1600" dirty="0"/>
              <a:t> </a:t>
            </a:r>
            <a:r>
              <a:rPr lang="ru-RU" sz="1600" dirty="0" err="1"/>
              <a:t>іноземні</a:t>
            </a:r>
            <a:r>
              <a:rPr lang="ru-RU" sz="1600" dirty="0"/>
              <a:t> </a:t>
            </a:r>
            <a:r>
              <a:rPr lang="ru-RU" sz="1600" dirty="0" err="1"/>
              <a:t>інвестиції</a:t>
            </a:r>
            <a:r>
              <a:rPr lang="ru-RU" sz="1600" dirty="0"/>
              <a:t> та запаси, </a:t>
            </a:r>
            <a:r>
              <a:rPr lang="ru-RU" sz="1600" dirty="0" err="1"/>
              <a:t>портфельні</a:t>
            </a:r>
            <a:r>
              <a:rPr lang="ru-RU" sz="1600" dirty="0"/>
              <a:t> </a:t>
            </a:r>
            <a:r>
              <a:rPr lang="ru-RU" sz="1600" dirty="0" err="1"/>
              <a:t>інвестиції</a:t>
            </a:r>
            <a:r>
              <a:rPr lang="ru-RU" sz="1600" dirty="0"/>
              <a:t> та </a:t>
            </a:r>
            <a:r>
              <a:rPr lang="ru-RU" sz="1600" dirty="0" err="1"/>
              <a:t>різного</a:t>
            </a:r>
            <a:r>
              <a:rPr lang="ru-RU" sz="1600" dirty="0"/>
              <a:t> роду </a:t>
            </a:r>
            <a:r>
              <a:rPr lang="ru-RU" sz="1600" dirty="0" err="1"/>
              <a:t>виплати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відбуваються</a:t>
            </a:r>
            <a:r>
              <a:rPr lang="ru-RU" sz="1600" dirty="0"/>
              <a:t> з </a:t>
            </a:r>
            <a:r>
              <a:rPr lang="ru-RU" sz="1600" dirty="0" err="1"/>
              <a:t>перетинанням</a:t>
            </a:r>
            <a:r>
              <a:rPr lang="ru-RU" sz="1600" dirty="0"/>
              <a:t> </a:t>
            </a:r>
            <a:r>
              <a:rPr lang="ru-RU" sz="1600" dirty="0" err="1"/>
              <a:t>державних</a:t>
            </a:r>
            <a:r>
              <a:rPr lang="ru-RU" sz="1600" dirty="0"/>
              <a:t> </a:t>
            </a:r>
            <a:r>
              <a:rPr lang="ru-RU" sz="1600" dirty="0" err="1"/>
              <a:t>кордонів</a:t>
            </a:r>
            <a:r>
              <a:rPr lang="ru-RU" sz="1600" dirty="0"/>
              <a:t>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ru-RU" sz="1600" dirty="0"/>
              <a:t>2) </a:t>
            </a:r>
            <a:r>
              <a:rPr lang="ru-RU" sz="1600" dirty="0" err="1"/>
              <a:t>Соціальна</a:t>
            </a:r>
            <a:r>
              <a:rPr lang="ru-RU" sz="1600" dirty="0"/>
              <a:t> </a:t>
            </a:r>
            <a:r>
              <a:rPr lang="ru-RU" sz="1600" dirty="0" err="1"/>
              <a:t>глобалізація</a:t>
            </a:r>
            <a:r>
              <a:rPr lang="ru-RU" sz="1600" dirty="0"/>
              <a:t> – </a:t>
            </a:r>
            <a:r>
              <a:rPr lang="ru-RU" sz="1600" dirty="0" err="1"/>
              <a:t>розуміються</a:t>
            </a:r>
            <a:r>
              <a:rPr lang="ru-RU" sz="1600" dirty="0"/>
              <a:t> </a:t>
            </a:r>
            <a:r>
              <a:rPr lang="ru-RU" sz="1600" dirty="0" err="1"/>
              <a:t>такі</a:t>
            </a:r>
            <a:r>
              <a:rPr lang="ru-RU" sz="1600" dirty="0"/>
              <a:t> </a:t>
            </a:r>
            <a:r>
              <a:rPr lang="ru-RU" sz="1600" dirty="0" err="1"/>
              <a:t>процеси</a:t>
            </a:r>
            <a:r>
              <a:rPr lang="ru-RU" sz="1600" dirty="0"/>
              <a:t>, як </a:t>
            </a:r>
            <a:r>
              <a:rPr lang="ru-RU" sz="1600" dirty="0" err="1"/>
              <a:t>трансферти</a:t>
            </a:r>
            <a:r>
              <a:rPr lang="ru-RU" sz="1600" dirty="0"/>
              <a:t>, </a:t>
            </a:r>
            <a:r>
              <a:rPr lang="ru-RU" sz="1600" dirty="0" err="1"/>
              <a:t>міжнародні</a:t>
            </a:r>
            <a:r>
              <a:rPr lang="ru-RU" sz="1600" dirty="0"/>
              <a:t> </a:t>
            </a:r>
            <a:r>
              <a:rPr lang="ru-RU" sz="1600" dirty="0" err="1"/>
              <a:t>поїздки</a:t>
            </a:r>
            <a:r>
              <a:rPr lang="ru-RU" sz="1600" dirty="0"/>
              <a:t> та туризм, </a:t>
            </a:r>
            <a:r>
              <a:rPr lang="ru-RU" sz="1600" dirty="0" err="1"/>
              <a:t>обсяг</a:t>
            </a:r>
            <a:r>
              <a:rPr lang="ru-RU" sz="1600" dirty="0"/>
              <a:t> </a:t>
            </a:r>
            <a:r>
              <a:rPr lang="ru-RU" sz="1600" dirty="0" err="1"/>
              <a:t>міжнародних</a:t>
            </a:r>
            <a:r>
              <a:rPr lang="ru-RU" sz="1600" dirty="0"/>
              <a:t> </a:t>
            </a:r>
            <a:r>
              <a:rPr lang="ru-RU" sz="1600" dirty="0" err="1"/>
              <a:t>телефонних</a:t>
            </a:r>
            <a:r>
              <a:rPr lang="ru-RU" sz="1600" dirty="0"/>
              <a:t> </a:t>
            </a:r>
            <a:r>
              <a:rPr lang="ru-RU" sz="1600" dirty="0" err="1"/>
              <a:t>переговорів</a:t>
            </a:r>
            <a:r>
              <a:rPr lang="ru-RU" sz="1600" dirty="0"/>
              <a:t>, </a:t>
            </a:r>
            <a:r>
              <a:rPr lang="ru-RU" sz="1600" dirty="0" err="1"/>
              <a:t>поштових</a:t>
            </a:r>
            <a:r>
              <a:rPr lang="ru-RU" sz="1600" dirty="0"/>
              <a:t> </a:t>
            </a:r>
            <a:r>
              <a:rPr lang="ru-RU" sz="1600" dirty="0" err="1"/>
              <a:t>відправлень</a:t>
            </a:r>
            <a:r>
              <a:rPr lang="ru-RU" sz="1600" dirty="0"/>
              <a:t> та </a:t>
            </a:r>
            <a:r>
              <a:rPr lang="ru-RU" sz="1600" dirty="0" err="1"/>
              <a:t>переказів</a:t>
            </a:r>
            <a:r>
              <a:rPr lang="ru-RU" sz="1600" dirty="0"/>
              <a:t>, </a:t>
            </a:r>
            <a:r>
              <a:rPr lang="ru-RU" sz="1600" dirty="0" err="1"/>
              <a:t>кількість</a:t>
            </a:r>
            <a:r>
              <a:rPr lang="ru-RU" sz="1600" dirty="0"/>
              <a:t> </a:t>
            </a:r>
            <a:r>
              <a:rPr lang="ru-RU" sz="1600" dirty="0" err="1"/>
              <a:t>користувачів</a:t>
            </a:r>
            <a:r>
              <a:rPr lang="ru-RU" sz="1600" dirty="0"/>
              <a:t> </a:t>
            </a:r>
            <a:r>
              <a:rPr lang="ru-RU" sz="1600" dirty="0" err="1"/>
              <a:t>Інтернет</a:t>
            </a:r>
            <a:r>
              <a:rPr lang="ru-RU" sz="1600" dirty="0"/>
              <a:t>, </a:t>
            </a:r>
            <a:r>
              <a:rPr lang="ru-RU" sz="1600" dirty="0" err="1"/>
              <a:t>кількість</a:t>
            </a:r>
            <a:r>
              <a:rPr lang="ru-RU" sz="1600" dirty="0"/>
              <a:t> </a:t>
            </a:r>
            <a:r>
              <a:rPr lang="ru-RU" sz="1600" dirty="0" err="1"/>
              <a:t>інтернет-серверів</a:t>
            </a:r>
            <a:r>
              <a:rPr lang="ru-RU" sz="1600" dirty="0"/>
              <a:t>, </a:t>
            </a:r>
            <a:r>
              <a:rPr lang="ru-RU" sz="1600" dirty="0" err="1"/>
              <a:t>надання</a:t>
            </a:r>
            <a:r>
              <a:rPr lang="ru-RU" sz="1600" dirty="0"/>
              <a:t> </a:t>
            </a:r>
            <a:r>
              <a:rPr lang="ru-RU" sz="1600" dirty="0" err="1"/>
              <a:t>послуг</a:t>
            </a:r>
            <a:r>
              <a:rPr lang="ru-RU" sz="1600" dirty="0"/>
              <a:t> </a:t>
            </a:r>
            <a:r>
              <a:rPr lang="ru-RU" sz="1600" dirty="0" err="1"/>
              <a:t>телебачення</a:t>
            </a:r>
            <a:r>
              <a:rPr lang="ru-RU" sz="1600" dirty="0"/>
              <a:t> </a:t>
            </a:r>
            <a:r>
              <a:rPr lang="ru-RU" sz="1600" dirty="0" err="1"/>
              <a:t>тощо</a:t>
            </a:r>
            <a:r>
              <a:rPr lang="ru-RU" sz="1600" dirty="0"/>
              <a:t>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ru-RU" sz="1600" dirty="0"/>
              <a:t>3) </a:t>
            </a:r>
            <a:r>
              <a:rPr lang="ru-RU" sz="1600" dirty="0" err="1"/>
              <a:t>Політична</a:t>
            </a:r>
            <a:r>
              <a:rPr lang="ru-RU" sz="1600" dirty="0"/>
              <a:t> </a:t>
            </a:r>
            <a:r>
              <a:rPr lang="ru-RU" sz="1600" dirty="0" err="1"/>
              <a:t>глобалізація</a:t>
            </a:r>
            <a:r>
              <a:rPr lang="ru-RU" sz="1600" dirty="0"/>
              <a:t> – </a:t>
            </a:r>
            <a:r>
              <a:rPr lang="ru-RU" sz="1600" dirty="0" err="1"/>
              <a:t>це</a:t>
            </a:r>
            <a:r>
              <a:rPr lang="ru-RU" sz="1600" dirty="0"/>
              <a:t> членство держав у </a:t>
            </a:r>
            <a:r>
              <a:rPr lang="ru-RU" sz="1600" dirty="0" err="1"/>
              <a:t>міжнародних</a:t>
            </a:r>
            <a:r>
              <a:rPr lang="ru-RU" sz="1600" dirty="0"/>
              <a:t> </a:t>
            </a:r>
            <a:r>
              <a:rPr lang="ru-RU" sz="1600" dirty="0" err="1"/>
              <a:t>організаціях</a:t>
            </a:r>
            <a:r>
              <a:rPr lang="ru-RU" sz="1600" dirty="0"/>
              <a:t>, </a:t>
            </a:r>
            <a:r>
              <a:rPr lang="ru-RU" sz="1600" dirty="0" err="1"/>
              <a:t>кількість</a:t>
            </a:r>
            <a:r>
              <a:rPr lang="ru-RU" sz="1600" dirty="0"/>
              <a:t> посольств, </a:t>
            </a:r>
            <a:r>
              <a:rPr lang="ru-RU" sz="1600" dirty="0" err="1"/>
              <a:t>міжнародні</a:t>
            </a:r>
            <a:r>
              <a:rPr lang="ru-RU" sz="1600" dirty="0"/>
              <a:t> договори та </a:t>
            </a:r>
            <a:r>
              <a:rPr lang="ru-RU" sz="1600" dirty="0" err="1"/>
              <a:t>ін</a:t>
            </a:r>
            <a:r>
              <a:rPr lang="ru-RU" sz="1600" dirty="0"/>
              <a:t>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35359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sz="3200" dirty="0" smtClean="0"/>
              <a:t>4. Суб’єкти </a:t>
            </a:r>
            <a:r>
              <a:rPr lang="uk-UA" sz="3200" dirty="0"/>
              <a:t>глобальної економіки.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 </a:t>
            </a:r>
            <a:r>
              <a:rPr lang="ru-RU" dirty="0" err="1"/>
              <a:t>суб'єктів</a:t>
            </a:r>
            <a:r>
              <a:rPr lang="ru-RU" dirty="0"/>
              <a:t> </a:t>
            </a:r>
            <a:r>
              <a:rPr lang="ru-RU" dirty="0" err="1"/>
              <a:t>глобальної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:</a:t>
            </a:r>
            <a:endParaRPr lang="uk-UA" dirty="0"/>
          </a:p>
          <a:p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dirty="0" err="1"/>
              <a:t>національні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; </a:t>
            </a:r>
            <a:endParaRPr lang="uk-UA" dirty="0"/>
          </a:p>
          <a:p>
            <a:r>
              <a:rPr lang="ru-RU" dirty="0"/>
              <a:t>2) </a:t>
            </a:r>
            <a:r>
              <a:rPr lang="ru-RU" dirty="0" err="1"/>
              <a:t>регіональні</a:t>
            </a:r>
            <a:r>
              <a:rPr lang="ru-RU" dirty="0"/>
              <a:t> </a:t>
            </a:r>
            <a:r>
              <a:rPr lang="ru-RU" dirty="0" err="1"/>
              <a:t>інтеграційні</a:t>
            </a:r>
            <a:r>
              <a:rPr lang="ru-RU" dirty="0"/>
              <a:t> </a:t>
            </a:r>
            <a:r>
              <a:rPr lang="ru-RU" dirty="0" err="1"/>
              <a:t>угруповання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(</a:t>
            </a:r>
            <a:r>
              <a:rPr lang="ru-RU" dirty="0" err="1"/>
              <a:t>такі</a:t>
            </a:r>
            <a:r>
              <a:rPr lang="ru-RU" dirty="0"/>
              <a:t>, як ЄС, НАФТА, АТР та </a:t>
            </a:r>
            <a:r>
              <a:rPr lang="ru-RU" dirty="0" err="1"/>
              <a:t>ін</a:t>
            </a:r>
            <a:r>
              <a:rPr lang="ru-RU" dirty="0"/>
              <a:t>.); </a:t>
            </a:r>
            <a:endParaRPr lang="uk-UA" dirty="0"/>
          </a:p>
          <a:p>
            <a:r>
              <a:rPr lang="ru-RU" dirty="0"/>
              <a:t>3) </a:t>
            </a:r>
            <a:r>
              <a:rPr lang="ru-RU" dirty="0" err="1"/>
              <a:t>транснаціональні</a:t>
            </a:r>
            <a:r>
              <a:rPr lang="ru-RU" dirty="0"/>
              <a:t> і </a:t>
            </a:r>
            <a:r>
              <a:rPr lang="ru-RU" dirty="0" err="1"/>
              <a:t>багатонаціональні</a:t>
            </a:r>
            <a:r>
              <a:rPr lang="ru-RU" dirty="0"/>
              <a:t> </a:t>
            </a:r>
            <a:r>
              <a:rPr lang="ru-RU" dirty="0" err="1"/>
              <a:t>корпорації</a:t>
            </a:r>
            <a:r>
              <a:rPr lang="ru-RU" dirty="0"/>
              <a:t>; </a:t>
            </a:r>
            <a:endParaRPr lang="uk-UA" dirty="0"/>
          </a:p>
          <a:p>
            <a:r>
              <a:rPr lang="ru-RU" dirty="0"/>
              <a:t>4)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6058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 smtClean="0"/>
              <a:t>5. Трансформація </a:t>
            </a:r>
            <a:r>
              <a:rPr lang="uk-UA" dirty="0"/>
              <a:t>ролі держави в сучасних умовах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0842373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181</TotalTime>
  <Words>293</Words>
  <Application>Microsoft Office PowerPoint</Application>
  <PresentationFormat>Широкоэкранный</PresentationFormat>
  <Paragraphs>31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Symbol</vt:lpstr>
      <vt:lpstr>Times New Roman</vt:lpstr>
      <vt:lpstr>Wingdings 3</vt:lpstr>
      <vt:lpstr>Легкий дым</vt:lpstr>
      <vt:lpstr>Економічна єдність світу і суб’єкти глобальної економіки</vt:lpstr>
      <vt:lpstr>ПЛАН</vt:lpstr>
      <vt:lpstr>1. Сутність, напрямки та характеристика глобальної економічної єдності світу.  </vt:lpstr>
      <vt:lpstr>2. Закономірності функціонування глобальної економіки. Фундаментальні трансформації сучасної економічної єдності світу </vt:lpstr>
      <vt:lpstr>Загальна характеристика глобальної економічної єдності світу:</vt:lpstr>
      <vt:lpstr>При дослідженні глобальних економічних трансформацій використовують такі два підходи:  </vt:lpstr>
      <vt:lpstr>3. Індекс глобалізації KOF та його складові.   Індекс глобалізації - показник, що характеризує стан поширення процесів економічної глобалізації, вплив її на країни та ступінь участі країн у процесах глобалізації.  Формування індексу глобалізації враховує три основні параметри:   1) Економічна глобалізація – розуміється обсяг міжнародної тогівлі, прямі іноземні інвестиції та запаси, портфельні інвестиції та різного роду виплати, що відбуваються з перетинанням державних кордонів.   2) Соціальна глобалізація – розуміються такі процеси, як трансферти, міжнародні поїздки та туризм, обсяг міжнародних телефонних переговорів, поштових відправлень та переказів, кількість користувачів Інтернет, кількість інтернет-серверів, надання послуг телебачення тощо.   3) Політична глобалізація – це членство держав у міжнародних організаціях, кількість посольств, міжнародні договори та ін. </vt:lpstr>
      <vt:lpstr>4. Суб’єкти глобальної економіки.</vt:lpstr>
      <vt:lpstr>5. Трансформація ролі держави в сучасних умовах.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Економічна єдність світу і ключові глобальні проблеми</dc:title>
  <dc:creator>Света</dc:creator>
  <cp:lastModifiedBy>Юлия Кусакова</cp:lastModifiedBy>
  <cp:revision>7</cp:revision>
  <dcterms:created xsi:type="dcterms:W3CDTF">2023-09-11T09:28:54Z</dcterms:created>
  <dcterms:modified xsi:type="dcterms:W3CDTF">2024-08-28T23:00:38Z</dcterms:modified>
</cp:coreProperties>
</file>