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8" r:id="rId6"/>
    <p:sldId id="269" r:id="rId7"/>
    <p:sldId id="260" r:id="rId8"/>
    <p:sldId id="261" r:id="rId9"/>
    <p:sldId id="262" r:id="rId10"/>
    <p:sldId id="264" r:id="rId11"/>
    <p:sldId id="270" r:id="rId12"/>
    <p:sldId id="271" r:id="rId13"/>
    <p:sldId id="265" r:id="rId14"/>
    <p:sldId id="266" r:id="rId15"/>
    <p:sldId id="267" r:id="rId16"/>
    <p:sldId id="26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305342"/>
            <a:ext cx="8568952" cy="286232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3600" b="1" dirty="0">
                <a:latin typeface="Arial" pitchFamily="34" charset="0"/>
                <a:cs typeface="Arial" pitchFamily="34" charset="0"/>
              </a:rPr>
              <a:t>Практична робота № 4</a:t>
            </a:r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algn="ctr"/>
            <a:endParaRPr lang="uk-UA" sz="36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k-UA" sz="3600" b="1" dirty="0" smtClean="0">
                <a:latin typeface="Arial" pitchFamily="34" charset="0"/>
                <a:cs typeface="Arial" pitchFamily="34" charset="0"/>
              </a:rPr>
              <a:t>Тема</a:t>
            </a:r>
            <a:r>
              <a:rPr lang="uk-UA" sz="3600" b="1" dirty="0">
                <a:latin typeface="Arial" pitchFamily="34" charset="0"/>
                <a:cs typeface="Arial" pitchFamily="34" charset="0"/>
              </a:rPr>
              <a:t>:</a:t>
            </a:r>
            <a:r>
              <a:rPr lang="uk-UA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600" b="1" dirty="0">
                <a:latin typeface="Arial" pitchFamily="34" charset="0"/>
                <a:cs typeface="Arial" pitchFamily="34" charset="0"/>
              </a:rPr>
              <a:t>Вплив радіонуклідів на </a:t>
            </a:r>
            <a:r>
              <a:rPr lang="uk-UA" sz="3600" b="1" dirty="0" smtClean="0">
                <a:latin typeface="Arial" pitchFamily="34" charset="0"/>
                <a:cs typeface="Arial" pitchFamily="34" charset="0"/>
              </a:rPr>
              <a:t>тварин і </a:t>
            </a:r>
            <a:r>
              <a:rPr lang="uk-UA" sz="3600" b="1" dirty="0">
                <a:latin typeface="Arial" pitchFamily="34" charset="0"/>
                <a:cs typeface="Arial" pitchFamily="34" charset="0"/>
              </a:rPr>
              <a:t>людину. Дослідження променевої хвороби</a:t>
            </a:r>
            <a:r>
              <a:rPr lang="uk-UA" sz="36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050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0115" y="260648"/>
            <a:ext cx="87849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Arial" pitchFamily="34" charset="0"/>
                <a:cs typeface="Arial" pitchFamily="34" charset="0"/>
              </a:rPr>
              <a:t>При опроміненні всього організму людини дозою менше як 1 </a:t>
            </a:r>
            <a:r>
              <a:rPr lang="uk-UA" sz="20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, як правило, відзначаються лише легкі реакції організму, що виявляються в зрушеннях у формулі крові, зміні деяких вегетативних функцій.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При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дозах опромінення більш 1 </a:t>
            </a:r>
            <a:r>
              <a:rPr lang="uk-UA" sz="20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 розвивається гостра променева хвороба, тяжкість проходження якої залежить від дози опромінення. </a:t>
            </a:r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endParaRPr lang="uk-UA" sz="2000" dirty="0"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Перший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ступінь променевої хвороби (легка) виникає при дозах 1-2 </a:t>
            </a:r>
            <a:r>
              <a:rPr lang="uk-UA" sz="20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, друга (середньої ваги) – при дозах 2-3 </a:t>
            </a:r>
            <a:r>
              <a:rPr lang="uk-UA" sz="20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, третя (важка) – при дозах 3- 5 </a:t>
            </a:r>
            <a:r>
              <a:rPr lang="uk-UA" sz="20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 і четверта (украй важка) – при дозах більше 5 </a:t>
            </a:r>
            <a:r>
              <a:rPr lang="uk-UA" sz="20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Дози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однократного опромінення 5-6 </a:t>
            </a:r>
            <a:r>
              <a:rPr lang="uk-UA" sz="20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 при відсутності медичної допомоги вважаються в 100 % випадків смертельними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latin typeface="Arial" pitchFamily="34" charset="0"/>
                <a:cs typeface="Arial" pitchFamily="34" charset="0"/>
              </a:rPr>
              <a:t>Інша форма гострої променевої хвороби виявляється у виді променевих опіків при опроміненні деякої невеликої ділянки тіла. У залежності від поглиненої дози іонізуючої радіації мають місце реакції 1-й ступеня (при дозі до 5 </a:t>
            </a:r>
            <a:r>
              <a:rPr lang="uk-UA" sz="20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), 2-й (до 8 </a:t>
            </a:r>
            <a:r>
              <a:rPr lang="uk-UA" sz="20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), 3-й (до 12 </a:t>
            </a:r>
            <a:r>
              <a:rPr lang="uk-UA" sz="20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) і 4-й ступінь (при дозі вище 12 </a:t>
            </a:r>
            <a:r>
              <a:rPr lang="uk-UA" sz="20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), що виявляються в різних формах: від випадання волосся, лущення і легкої пігментації шкіри (при 1-ої ступені опіку) до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виразково-некротичних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хвороб і утворення довгострокових незагойних трофічних виразок (при IV ступені променевої хвороби).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912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075" y="1285131"/>
            <a:ext cx="9149076" cy="3741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416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474" y="33338"/>
            <a:ext cx="5844877" cy="679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038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0648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>
                <a:latin typeface="Arial" pitchFamily="34" charset="0"/>
                <a:cs typeface="Arial" pitchFamily="34" charset="0"/>
              </a:rPr>
              <a:t>Віддалені наслідки</a:t>
            </a:r>
            <a:r>
              <a:rPr lang="uk-UA" sz="2400" b="1" i="1" dirty="0">
                <a:latin typeface="Arial" pitchFamily="34" charset="0"/>
                <a:cs typeface="Arial" pitchFamily="34" charset="0"/>
              </a:rPr>
              <a:t>.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До віддалених наслідків соматичного характеру відносяться різноманітні біологічні ефекти, серед яких найбільш істотними є лейкемія, злоякісні утворення, катаракта кристалика ока і скорочення тривалості життя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  <a:p>
            <a:r>
              <a:rPr lang="uk-UA" sz="2400" b="1" dirty="0">
                <a:latin typeface="Arial" pitchFamily="34" charset="0"/>
                <a:cs typeface="Arial" pitchFamily="34" charset="0"/>
              </a:rPr>
              <a:t>Лейкемія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– відносно рідке захворювання. Частота випадків виникнення лейкемії серед людей, які піддавалися впливу іонізуючої радіації, за даними ряду авторів, перевершує рівні, характерні для населення в цілому.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endParaRPr lang="uk-UA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400" b="1" dirty="0" smtClean="0">
                <a:latin typeface="Arial" pitchFamily="34" charset="0"/>
                <a:cs typeface="Arial" pitchFamily="34" charset="0"/>
              </a:rPr>
              <a:t>Злоякісні утворення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. Свідчення про можливість розвитку злоякісних утворень у людини поки ще носять описовий характер, незважаючи на те, що в ряді експериментальних досліджень на тваринах були отримані деякі кількісні характеристики. Тому точно вказати мінімальні дози не можливо.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858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8712968" cy="563231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b="1" dirty="0">
                <a:latin typeface="Arial" pitchFamily="34" charset="0"/>
                <a:cs typeface="Arial" pitchFamily="34" charset="0"/>
              </a:rPr>
              <a:t>Дози і можливі наслідки опромінення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400" dirty="0">
                <a:latin typeface="Arial" pitchFamily="34" charset="0"/>
                <a:cs typeface="Arial" pitchFamily="34" charset="0"/>
              </a:rPr>
              <a:t>4,5 3в - важкий ступінь променевої хвороби (помирає 50% опромінених).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400" dirty="0">
                <a:latin typeface="Arial" pitchFamily="34" charset="0"/>
                <a:cs typeface="Arial" pitchFamily="34" charset="0"/>
              </a:rPr>
              <a:t>1 3в - нижній рівень розвитку легкого ступеня променевої хвороби.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400" dirty="0">
                <a:latin typeface="Arial" pitchFamily="34" charset="0"/>
                <a:cs typeface="Arial" pitchFamily="34" charset="0"/>
              </a:rPr>
              <a:t>0,75 </a:t>
            </a:r>
            <a:r>
              <a:rPr lang="uk-UA" sz="24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 - незначна короткочасна зміна складу крові.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400" dirty="0">
                <a:latin typeface="Arial" pitchFamily="34" charset="0"/>
                <a:cs typeface="Arial" pitchFamily="34" charset="0"/>
              </a:rPr>
              <a:t>0,30 </a:t>
            </a:r>
            <a:r>
              <a:rPr lang="uk-UA" sz="24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 - опромінення під час рентгенографії шлунка (місцеве)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400" dirty="0">
                <a:latin typeface="Arial" pitchFamily="34" charset="0"/>
                <a:cs typeface="Arial" pitchFamily="34" charset="0"/>
              </a:rPr>
              <a:t>0,10 </a:t>
            </a:r>
            <a:r>
              <a:rPr lang="uk-UA" sz="24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 - припустиме разове опромінення населення.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400" dirty="0">
                <a:latin typeface="Arial" pitchFamily="34" charset="0"/>
                <a:cs typeface="Arial" pitchFamily="34" charset="0"/>
              </a:rPr>
              <a:t>0,03 </a:t>
            </a:r>
            <a:r>
              <a:rPr lang="uk-UA" sz="24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 - опромінення при рентгенографії зубів.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400" dirty="0">
                <a:latin typeface="Arial" pitchFamily="34" charset="0"/>
                <a:cs typeface="Arial" pitchFamily="34" charset="0"/>
              </a:rPr>
              <a:t>0,005 </a:t>
            </a:r>
            <a:r>
              <a:rPr lang="uk-UA" sz="24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 - припустиме опромінення населення при нормальних умовах за рік.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400" dirty="0">
                <a:latin typeface="Arial" pitchFamily="34" charset="0"/>
                <a:cs typeface="Arial" pitchFamily="34" charset="0"/>
              </a:rPr>
              <a:t>0,001 </a:t>
            </a:r>
            <a:r>
              <a:rPr lang="uk-UA" sz="24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 - фонове опромінення за рік.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400" dirty="0">
                <a:latin typeface="Arial" pitchFamily="34" charset="0"/>
                <a:cs typeface="Arial" pitchFamily="34" charset="0"/>
              </a:rPr>
              <a:t>0,0001 </a:t>
            </a:r>
            <a:r>
              <a:rPr lang="uk-UA" sz="2400" dirty="0" err="1">
                <a:latin typeface="Arial" pitchFamily="34" charset="0"/>
                <a:cs typeface="Arial" pitchFamily="34" charset="0"/>
              </a:rPr>
              <a:t>Зв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 - перегляд одного футбольного матчу.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8879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-188718"/>
            <a:ext cx="8496944" cy="7113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9683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5247" y="836712"/>
            <a:ext cx="8928992" cy="406265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000" b="1" dirty="0">
                <a:latin typeface="Arial" pitchFamily="34" charset="0"/>
                <a:cs typeface="Arial" pitchFamily="34" charset="0"/>
              </a:rPr>
              <a:t>Лікування променевої </a:t>
            </a:r>
            <a:r>
              <a:rPr lang="uk-UA" sz="2000" b="1" dirty="0" smtClean="0">
                <a:latin typeface="Arial" pitchFamily="34" charset="0"/>
                <a:cs typeface="Arial" pitchFamily="34" charset="0"/>
              </a:rPr>
              <a:t>хвороби</a:t>
            </a:r>
          </a:p>
          <a:p>
            <a:r>
              <a:rPr lang="uk-UA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uk-UA" sz="2000" b="1" dirty="0">
                <a:latin typeface="Arial" pitchFamily="34" charset="0"/>
                <a:cs typeface="Arial" pitchFamily="34" charset="0"/>
              </a:rPr>
            </a:br>
            <a:r>
              <a:rPr lang="uk-UA" sz="2000" dirty="0">
                <a:latin typeface="Arial" pitchFamily="34" charset="0"/>
                <a:cs typeface="Arial" pitchFamily="34" charset="0"/>
              </a:rPr>
              <a:t>Лікування променевої хвороби повинно бути</a:t>
            </a:r>
            <a:br>
              <a:rPr lang="uk-UA" sz="2000" dirty="0">
                <a:latin typeface="Arial" pitchFamily="34" charset="0"/>
                <a:cs typeface="Arial" pitchFamily="34" charset="0"/>
              </a:rPr>
            </a:br>
            <a:r>
              <a:rPr lang="uk-UA" sz="2000" dirty="0">
                <a:latin typeface="Arial" pitchFamily="34" charset="0"/>
                <a:cs typeface="Arial" pitchFamily="34" charset="0"/>
              </a:rPr>
              <a:t>комплексним.</a:t>
            </a:r>
            <a:br>
              <a:rPr lang="uk-UA" sz="2000" dirty="0">
                <a:latin typeface="Arial" pitchFamily="34" charset="0"/>
                <a:cs typeface="Arial" pitchFamily="34" charset="0"/>
              </a:rPr>
            </a:br>
            <a:r>
              <a:rPr lang="uk-UA" sz="2000" dirty="0">
                <a:latin typeface="Arial" pitchFamily="34" charset="0"/>
                <a:cs typeface="Arial" pitchFamily="34" charset="0"/>
              </a:rPr>
              <a:t>Лікування тварин при зовнішньому опроміненні</a:t>
            </a:r>
            <a:br>
              <a:rPr lang="uk-UA" sz="2000" dirty="0">
                <a:latin typeface="Arial" pitchFamily="34" charset="0"/>
                <a:cs typeface="Arial" pitchFamily="34" charset="0"/>
              </a:rPr>
            </a:br>
            <a:r>
              <a:rPr lang="uk-UA" sz="2000" dirty="0">
                <a:latin typeface="Arial" pitchFamily="34" charset="0"/>
                <a:cs typeface="Arial" pitchFamily="34" charset="0"/>
              </a:rPr>
              <a:t>зводиться, насамперед, до покращень умов їх утримання.</a:t>
            </a:r>
            <a:br>
              <a:rPr lang="uk-UA" sz="2000" dirty="0">
                <a:latin typeface="Arial" pitchFamily="34" charset="0"/>
                <a:cs typeface="Arial" pitchFamily="34" charset="0"/>
              </a:rPr>
            </a:br>
            <a:r>
              <a:rPr lang="uk-UA" sz="2000" dirty="0">
                <a:latin typeface="Arial" pitchFamily="34" charset="0"/>
                <a:cs typeface="Arial" pitchFamily="34" charset="0"/>
              </a:rPr>
              <a:t>Призначають антибіотики, препарати </a:t>
            </a:r>
            <a:r>
              <a:rPr lang="uk-UA" sz="2000" dirty="0" err="1">
                <a:latin typeface="Arial" pitchFamily="34" charset="0"/>
                <a:cs typeface="Arial" pitchFamily="34" charset="0"/>
              </a:rPr>
              <a:t>брома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, кофеїну.</a:t>
            </a:r>
            <a:br>
              <a:rPr lang="uk-UA" sz="2000" dirty="0">
                <a:latin typeface="Arial" pitchFamily="34" charset="0"/>
                <a:cs typeface="Arial" pitchFamily="34" charset="0"/>
              </a:rPr>
            </a:br>
            <a:r>
              <a:rPr lang="uk-UA" sz="2000" dirty="0">
                <a:latin typeface="Arial" pitchFamily="34" charset="0"/>
                <a:cs typeface="Arial" pitchFamily="34" charset="0"/>
              </a:rPr>
              <a:t>Рекомендується тваринам, що зазнали опромінення,</a:t>
            </a:r>
            <a:br>
              <a:rPr lang="uk-UA" sz="2000" dirty="0">
                <a:latin typeface="Arial" pitchFamily="34" charset="0"/>
                <a:cs typeface="Arial" pitchFamily="34" charset="0"/>
              </a:rPr>
            </a:br>
            <a:r>
              <a:rPr lang="uk-UA" sz="2000" dirty="0">
                <a:latin typeface="Arial" pitchFamily="34" charset="0"/>
                <a:cs typeface="Arial" pitchFamily="34" charset="0"/>
              </a:rPr>
              <a:t>вводити кров або кровозамінники.</a:t>
            </a:r>
            <a:br>
              <a:rPr lang="uk-UA" sz="2000" dirty="0">
                <a:latin typeface="Arial" pitchFamily="34" charset="0"/>
                <a:cs typeface="Arial" pitchFamily="34" charset="0"/>
              </a:rPr>
            </a:br>
            <a:r>
              <a:rPr lang="uk-UA" sz="2000" dirty="0">
                <a:latin typeface="Arial" pitchFamily="34" charset="0"/>
                <a:cs typeface="Arial" pitchFamily="34" charset="0"/>
              </a:rPr>
              <a:t>В латентний період хвороби застосовують препарати,</a:t>
            </a:r>
            <a:br>
              <a:rPr lang="uk-UA" sz="2000" dirty="0">
                <a:latin typeface="Arial" pitchFamily="34" charset="0"/>
                <a:cs typeface="Arial" pitchFamily="34" charset="0"/>
              </a:rPr>
            </a:br>
            <a:r>
              <a:rPr lang="uk-UA" sz="2000" dirty="0">
                <a:latin typeface="Arial" pitchFamily="34" charset="0"/>
                <a:cs typeface="Arial" pitchFamily="34" charset="0"/>
              </a:rPr>
              <a:t>що зміцнюють стінки кровоносних судин, назначають</a:t>
            </a:r>
            <a:br>
              <a:rPr lang="uk-UA" sz="2000" dirty="0">
                <a:latin typeface="Arial" pitchFamily="34" charset="0"/>
                <a:cs typeface="Arial" pitchFamily="34" charset="0"/>
              </a:rPr>
            </a:br>
            <a:r>
              <a:rPr lang="uk-UA" sz="2000" dirty="0">
                <a:latin typeface="Arial" pitchFamily="34" charset="0"/>
                <a:cs typeface="Arial" pitchFamily="34" charset="0"/>
              </a:rPr>
              <a:t>вітамін С.</a:t>
            </a:r>
            <a:r>
              <a:rPr lang="uk-UA" dirty="0"/>
              <a:t/>
            </a:r>
            <a:br>
              <a:rPr lang="uk-UA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7042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712968" cy="61247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dirty="0">
                <a:latin typeface="Arial" pitchFamily="34" charset="0"/>
                <a:cs typeface="Arial" pitchFamily="34" charset="0"/>
              </a:rPr>
              <a:t>Мета заняття: вивчення впливу радіонуклідів на тварин і людину, ознайомлення з етапами захворювання променевої хвороби та заходами комплексних ознак її прояву на організм.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endParaRPr lang="uk-UA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k-UA" sz="2800" b="1" dirty="0">
                <a:latin typeface="Arial" pitchFamily="34" charset="0"/>
                <a:cs typeface="Arial" pitchFamily="34" charset="0"/>
              </a:rPr>
              <a:t>Практичні </a:t>
            </a:r>
            <a:r>
              <a:rPr lang="uk-UA" sz="2800" b="1" dirty="0" smtClean="0">
                <a:latin typeface="Arial" pitchFamily="34" charset="0"/>
                <a:cs typeface="Arial" pitchFamily="34" charset="0"/>
              </a:rPr>
              <a:t>завдання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uk-UA" sz="2800" b="1" dirty="0">
                <a:latin typeface="Arial" pitchFamily="34" charset="0"/>
                <a:cs typeface="Arial" pitchFamily="34" charset="0"/>
              </a:rPr>
              <a:t>1.Вивчити вплив радіонуклідів на тварин і людину.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r>
              <a:rPr lang="uk-UA" sz="2800" b="1" dirty="0">
                <a:latin typeface="Arial" pitchFamily="34" charset="0"/>
                <a:cs typeface="Arial" pitchFamily="34" charset="0"/>
              </a:rPr>
              <a:t>2. Ознайомитись із основними поняттями променевої або радіаційної хвороби.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r>
              <a:rPr lang="uk-UA" sz="2800" b="1" dirty="0">
                <a:latin typeface="Arial" pitchFamily="34" charset="0"/>
                <a:cs typeface="Arial" pitchFamily="34" charset="0"/>
              </a:rPr>
              <a:t>3.Розглянути основні стадії гострої та хронічної форм променевої хвороби.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403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340768"/>
            <a:ext cx="8208912" cy="25545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4000" b="1" dirty="0">
                <a:latin typeface="Arial" pitchFamily="34" charset="0"/>
                <a:cs typeface="Arial" pitchFamily="34" charset="0"/>
              </a:rPr>
              <a:t>ЗАВДАННЯ:</a:t>
            </a:r>
            <a:r>
              <a:rPr lang="uk-UA" sz="4000" dirty="0">
                <a:latin typeface="Arial" pitchFamily="34" charset="0"/>
                <a:cs typeface="Arial" pitchFamily="34" charset="0"/>
              </a:rPr>
              <a:t> </a:t>
            </a:r>
            <a:endParaRPr lang="uk-UA" sz="4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k-UA" sz="4000" dirty="0" smtClean="0">
                <a:latin typeface="Arial" pitchFamily="34" charset="0"/>
                <a:cs typeface="Arial" pitchFamily="34" charset="0"/>
              </a:rPr>
              <a:t>Зробити </a:t>
            </a:r>
            <a:r>
              <a:rPr lang="uk-UA" sz="4000" dirty="0">
                <a:latin typeface="Arial" pitchFamily="34" charset="0"/>
                <a:cs typeface="Arial" pitchFamily="34" charset="0"/>
              </a:rPr>
              <a:t>презентацію на тему: </a:t>
            </a:r>
            <a:r>
              <a:rPr lang="uk-UA" sz="4000" b="1" dirty="0">
                <a:latin typeface="Arial" pitchFamily="34" charset="0"/>
                <a:cs typeface="Arial" pitchFamily="34" charset="0"/>
              </a:rPr>
              <a:t>Променева, або радіаційна, хвороба.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962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948" y="476672"/>
            <a:ext cx="8784976" cy="317009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dirty="0">
                <a:latin typeface="Arial" pitchFamily="34" charset="0"/>
                <a:cs typeface="Arial" pitchFamily="34" charset="0"/>
              </a:rPr>
              <a:t>Первинним фізичним актом взаємодії іонізуючого випромінювання з біологічним об'єктом є іонізація. Саме через іонізацію відбувається передача енергії об'єкту.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Відомо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, що дві третини загального складу тканини людини складають вода і вуглець. У результаті іонізації молекули води утворюють вільні радикали Н</a:t>
            </a:r>
            <a:r>
              <a:rPr lang="uk-UA" sz="2000" baseline="30000" dirty="0">
                <a:latin typeface="Arial" pitchFamily="34" charset="0"/>
                <a:cs typeface="Arial" pitchFamily="34" charset="0"/>
              </a:rPr>
              <a:t>+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 і ОН</a:t>
            </a:r>
            <a:r>
              <a:rPr lang="uk-UA" sz="2000" baseline="30000" dirty="0">
                <a:latin typeface="Arial" pitchFamily="34" charset="0"/>
                <a:cs typeface="Arial" pitchFamily="34" charset="0"/>
              </a:rPr>
              <a:t>–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 за наступною схемою: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latin typeface="Arial" pitchFamily="34" charset="0"/>
                <a:cs typeface="Arial" pitchFamily="34" charset="0"/>
              </a:rPr>
              <a:t>H</a:t>
            </a:r>
            <a:r>
              <a:rPr lang="uk-UA" sz="20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O</a:t>
            </a:r>
            <a:r>
              <a:rPr lang="uk-UA" sz="2000" baseline="30000" dirty="0">
                <a:latin typeface="Arial" pitchFamily="34" charset="0"/>
                <a:cs typeface="Arial" pitchFamily="34" charset="0"/>
              </a:rPr>
              <a:t>+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 → H</a:t>
            </a:r>
            <a:r>
              <a:rPr lang="uk-UA" sz="2000" baseline="30000" dirty="0">
                <a:latin typeface="Arial" pitchFamily="34" charset="0"/>
                <a:cs typeface="Arial" pitchFamily="34" charset="0"/>
              </a:rPr>
              <a:t>+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 + OH</a:t>
            </a:r>
            <a:r>
              <a:rPr lang="uk-UA" sz="2000" baseline="30000" dirty="0">
                <a:latin typeface="Arial" pitchFamily="34" charset="0"/>
                <a:cs typeface="Arial" pitchFamily="34" charset="0"/>
              </a:rPr>
              <a:t>–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latin typeface="Arial" pitchFamily="34" charset="0"/>
                <a:cs typeface="Arial" pitchFamily="34" charset="0"/>
              </a:rPr>
              <a:t>У присутності кисню утвориться також вільний радикал </a:t>
            </a:r>
            <a:r>
              <a:rPr lang="uk-UA" sz="2000" dirty="0" err="1">
                <a:latin typeface="Arial" pitchFamily="34" charset="0"/>
                <a:cs typeface="Arial" pitchFamily="34" charset="0"/>
              </a:rPr>
              <a:t>гідроперекису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 (H</a:t>
            </a:r>
            <a:r>
              <a:rPr lang="uk-UA" sz="20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O</a:t>
            </a:r>
            <a:r>
              <a:rPr lang="uk-UA" sz="2000" baseline="30000" dirty="0">
                <a:latin typeface="Arial" pitchFamily="34" charset="0"/>
                <a:cs typeface="Arial" pitchFamily="34" charset="0"/>
              </a:rPr>
              <a:t>–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) і перекис водню (H</a:t>
            </a:r>
            <a:r>
              <a:rPr lang="uk-UA" sz="20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O</a:t>
            </a:r>
            <a:r>
              <a:rPr lang="uk-UA" sz="20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), що є сильними </a:t>
            </a:r>
            <a:r>
              <a:rPr lang="uk-UA" sz="2000" dirty="0" err="1">
                <a:latin typeface="Arial" pitchFamily="34" charset="0"/>
                <a:cs typeface="Arial" pitchFamily="34" charset="0"/>
              </a:rPr>
              <a:t>окислювачами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9036" y="4221088"/>
            <a:ext cx="8754888" cy="1323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dirty="0">
                <a:latin typeface="Arial" pitchFamily="34" charset="0"/>
                <a:cs typeface="Arial" pitchFamily="34" charset="0"/>
              </a:rPr>
              <a:t>Наприклад, джерела альфа-випромінювання (радій, уран, плутоній), бета-випромінювання (стронцій і ітрій) і гамма-випромінювання (цирконій) відкладаються в кісткових тканинах. Усі ці речовини важко виводяться з організму.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921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78914"/>
            <a:ext cx="7326905" cy="5370365"/>
          </a:xfrm>
          <a:prstGeom prst="rect">
            <a:avLst/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435267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48680"/>
            <a:ext cx="6038800" cy="5791115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937523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0"/>
            <a:ext cx="9036496" cy="686341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dirty="0">
                <a:latin typeface="Arial" pitchFamily="34" charset="0"/>
                <a:cs typeface="Arial" pitchFamily="34" charset="0"/>
              </a:rPr>
              <a:t>При вивченні дії випромінювання на організм були визначені наступні особливості: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uk-UA" sz="2000" dirty="0">
                <a:latin typeface="Arial" pitchFamily="34" charset="0"/>
                <a:cs typeface="Arial" pitchFamily="34" charset="0"/>
              </a:rPr>
              <a:t>висока ефективність поглиненої енергії. Малі кількості поглиненої енергії випромінювання можуть викликати глибокі біологічні зміни в організмі;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uk-UA" sz="2000" dirty="0" smtClean="0">
                <a:latin typeface="Arial" pitchFamily="34" charset="0"/>
                <a:cs typeface="Arial" pitchFamily="34" charset="0"/>
              </a:rPr>
              <a:t>наявність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схованого прояву дії іонізуючого випромінювання. Цей період часто називають періодом уявного благополуччя.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Тривалість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його скорочується при опроміненні великими дозами;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uk-UA" sz="2000" dirty="0" smtClean="0">
                <a:latin typeface="Arial" pitchFamily="34" charset="0"/>
                <a:cs typeface="Arial" pitchFamily="34" charset="0"/>
              </a:rPr>
              <a:t>дія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від малих доз може </a:t>
            </a:r>
            <a:r>
              <a:rPr lang="uk-UA" sz="2000" dirty="0" err="1">
                <a:latin typeface="Arial" pitchFamily="34" charset="0"/>
                <a:cs typeface="Arial" pitchFamily="34" charset="0"/>
              </a:rPr>
              <a:t>сумуватись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 чи накопичуватися. Цей ефект називається кумуляцією;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uk-UA" sz="2000" dirty="0" smtClean="0">
                <a:latin typeface="Arial" pitchFamily="34" charset="0"/>
                <a:cs typeface="Arial" pitchFamily="34" charset="0"/>
              </a:rPr>
              <a:t>випромінювання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впливає не тільки на даний живий організм, але і на його потомство. Це так називаний генетичний ефект;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uk-UA" sz="2000" dirty="0" smtClean="0">
                <a:latin typeface="Arial" pitchFamily="34" charset="0"/>
                <a:cs typeface="Arial" pitchFamily="34" charset="0"/>
              </a:rPr>
              <a:t>різні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органи живого організму мають свою чутливість до опромінення;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uk-UA" sz="2000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кожен організм у цілому однаково реагує на опромінення;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uk-UA" sz="2000" dirty="0" smtClean="0">
                <a:latin typeface="Arial" pitchFamily="34" charset="0"/>
                <a:cs typeface="Arial" pitchFamily="34" charset="0"/>
              </a:rPr>
              <a:t>опромінення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залежить від частоти. Одноразове опромінення у великій дозі викликає більш глибокі наслідки, ніж порціонні.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47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856984" cy="34778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dirty="0">
                <a:latin typeface="Arial" pitchFamily="34" charset="0"/>
                <a:cs typeface="Arial" pitchFamily="34" charset="0"/>
              </a:rPr>
              <a:t>У результаті впливу іонізуючого випромінювання порушується нормальний плин біохімічних процесів і обмін в організмі.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latin typeface="Arial" pitchFamily="34" charset="0"/>
                <a:cs typeface="Arial" pitchFamily="34" charset="0"/>
              </a:rPr>
              <a:t>Різні ферментні системи реагують на опромінення неоднозначно. </a:t>
            </a:r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Активність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одних ферментів після опромінення зростає, інших - знижується, третіх - залишається незмінною.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latin typeface="Arial" pitchFamily="34" charset="0"/>
                <a:cs typeface="Arial" pitchFamily="34" charset="0"/>
              </a:rPr>
              <a:t>Поглинена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доза випромінювання, що викликає поразку окремих частин тіла, а потім смерть, перевищує смертельну поглинену дозу опромінення всього тіла. Смертельні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поглинені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дози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для всього тіла наступні: </a:t>
            </a:r>
            <a:endParaRPr lang="uk-UA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000" b="1" dirty="0" smtClean="0">
                <a:latin typeface="Arial" pitchFamily="34" charset="0"/>
                <a:cs typeface="Arial" pitchFamily="34" charset="0"/>
              </a:rPr>
              <a:t>голова </a:t>
            </a:r>
            <a:r>
              <a:rPr lang="uk-UA" sz="2000" b="1" dirty="0">
                <a:latin typeface="Arial" pitchFamily="34" charset="0"/>
                <a:cs typeface="Arial" pitchFamily="34" charset="0"/>
              </a:rPr>
              <a:t>- 2000 рад, нижня частина живота - 5000 рад, грудна клітка - 10 000 рад.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3861048"/>
            <a:ext cx="9144000" cy="286232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dirty="0">
                <a:latin typeface="Arial" pitchFamily="34" charset="0"/>
                <a:cs typeface="Arial" pitchFamily="34" charset="0"/>
              </a:rPr>
              <a:t>Якщо розглядати тканини органів у порядку зменшення їхньої чутливості до дії опромінювання, то одержимо наступну послідовність: лімфатична тканина, лімфатичні вузли, селезінка, кістковий мозок, зародкові клітки. Велика чутливість кровотворних органів до радіації лежить в основі визначення характеру променевої хвороби. При однократному опроміненні всього тіла людини поглиненою дозою 50 рад через день після опромінення може різко скоротитися число лімфоцитів, зменшиться також і кількість еритроцитів (червоних кров'яних тілець) через два тижні після опромінення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86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856984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b="1" dirty="0">
                <a:latin typeface="Arial" pitchFamily="34" charset="0"/>
                <a:cs typeface="Arial" pitchFamily="34" charset="0"/>
              </a:rPr>
              <a:t>Радіопротектори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частково запобігають виникнення хімічно активних радикалів, що утворюються під впливом випромінювання. Механізми дії радіопротекторів різні. Одні з них вступають у хімічну реакцію з радіоактивними ізотопами, що попадають в організм, і нейтралізують їх, утворюючи нейтральні речовини, які легко виводяться з організму. Інші мають відмінний механізм. Одні радіопротектори діють протягом короткого проміжку часу, час дії інших більш тривалий. Існує кілька різновидів радіопротекторів: таблетки, порошки і розчини.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6199" y="3140968"/>
            <a:ext cx="880402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Sr90</a:t>
            </a:r>
            <a:r>
              <a:rPr lang="uk-UA" sz="2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uk-UA" sz="2000" dirty="0" smtClean="0">
                <a:latin typeface="Arial" pitchFamily="34" charset="0"/>
                <a:cs typeface="Arial" pitchFamily="34" charset="0"/>
              </a:rPr>
              <a:t>Період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напіврозпаду цього радіоактивного елемента складає 29 років. При попаданні стронцію всередину його концентрація в крові вже через 15 хв. досягає значної величини, а в цілому цей процес завершується через 5 годин.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6174" y="4797152"/>
            <a:ext cx="883260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Cs137</a:t>
            </a:r>
            <a:r>
              <a:rPr lang="uk-UA" sz="2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Після стронцію-90 цезій-137 є самим небезпечним радіонуклідом для людини. Він добре накопичується рослинами, попадає в харчові продукти і швидко всмоктується в шлунково-кишковому тракті. Цезій-137 - </a:t>
            </a:r>
            <a:r>
              <a:rPr lang="uk-UA" sz="2000" dirty="0" err="1">
                <a:latin typeface="Arial" pitchFamily="34" charset="0"/>
                <a:cs typeface="Arial" pitchFamily="34" charset="0"/>
              </a:rPr>
              <a:t>довгоживучий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 радіонуклід, період його напіврозпаду складає 30 років.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5482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</TotalTime>
  <Words>1070</Words>
  <Application>Microsoft Office PowerPoint</Application>
  <PresentationFormat>Экран (4:3)</PresentationFormat>
  <Paragraphs>68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Углы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</dc:creator>
  <cp:lastModifiedBy>Пользователь Windows</cp:lastModifiedBy>
  <cp:revision>13</cp:revision>
  <dcterms:created xsi:type="dcterms:W3CDTF">2024-10-20T21:32:08Z</dcterms:created>
  <dcterms:modified xsi:type="dcterms:W3CDTF">2024-10-23T09:48:42Z</dcterms:modified>
</cp:coreProperties>
</file>