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6903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4818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485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87615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003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02651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7955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8337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943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1793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1862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7041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3895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2894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650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023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2D37-C641-1A46-8181-A21EBD993065}" type="datetimeFigureOut">
              <a:rPr lang="ru-UA" smtClean="0"/>
              <a:t>30.08.2024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C18689-BF3E-EE46-B95E-47CAD1034A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9588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FB7157-4748-C2D4-07D0-409B666215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ГЕНЕЗИС</a:t>
            </a:r>
            <a:r>
              <a:rPr lang="uk-UA" sz="3600" b="1" i="1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БІОСИГНАЛІВ</a:t>
            </a:r>
            <a:r>
              <a:rPr lang="uk-UA" sz="3600" b="1" i="1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uk-UA" sz="3600" b="1" i="1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ОРГАНІЗМІ</a:t>
            </a:r>
            <a:r>
              <a:rPr lang="uk-UA" sz="3600" b="1" i="1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ЛЮДИНИ</a:t>
            </a:r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2401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6382546-3FA3-EA5E-59C3-1AC7A4E2D0AC}"/>
              </a:ext>
            </a:extLst>
          </p:cNvPr>
          <p:cNvSpPr txBox="1"/>
          <p:nvPr/>
        </p:nvSpPr>
        <p:spPr>
          <a:xfrm>
            <a:off x="1741570" y="302340"/>
            <a:ext cx="9507956" cy="958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Процес обміну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речовин, енергії та інформації як у самому організмі, людини так і між організмом 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навколишнім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середовищем називають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метаболізмом.</a:t>
            </a:r>
            <a:r>
              <a:rPr lang="uk-UA" sz="2000" b="1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3.png" descr="þÿ">
            <a:extLst>
              <a:ext uri="{FF2B5EF4-FFF2-40B4-BE49-F238E27FC236}">
                <a16:creationId xmlns:a16="http://schemas.microsoft.com/office/drawing/2014/main" id="{C0C9FB88-1F14-0812-D674-F1DD522790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6324" y="1631500"/>
            <a:ext cx="6179352" cy="39380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D5A998-E2C9-BC11-A049-C6521F0FBA45}"/>
              </a:ext>
            </a:extLst>
          </p:cNvPr>
          <p:cNvSpPr txBox="1"/>
          <p:nvPr/>
        </p:nvSpPr>
        <p:spPr>
          <a:xfrm>
            <a:off x="1910011" y="5940097"/>
            <a:ext cx="93395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Структурна схема процесу вимірювання і класифікації</a:t>
            </a:r>
            <a:r>
              <a:rPr lang="uk-UA" sz="2000" spc="-3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біологічних сигналів</a:t>
            </a:r>
            <a:r>
              <a:rPr lang="ru-UA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04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B8FA83-AA55-D2AF-1522-04DA1CBF5C27}"/>
              </a:ext>
            </a:extLst>
          </p:cNvPr>
          <p:cNvSpPr txBox="1"/>
          <p:nvPr/>
        </p:nvSpPr>
        <p:spPr>
          <a:xfrm>
            <a:off x="1837823" y="641378"/>
            <a:ext cx="9640303" cy="5575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070" marR="238125" indent="448945" algn="just">
              <a:lnSpc>
                <a:spcPct val="150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Біологічні сигнали організму людини містять інформацію про норму й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патології в</a:t>
            </a:r>
            <a:r>
              <a:rPr lang="uk-UA" sz="2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її діяльності.</a:t>
            </a:r>
            <a:r>
              <a:rPr lang="uk-UA" sz="2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Цю</a:t>
            </a:r>
            <a:r>
              <a:rPr lang="uk-UA" sz="20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інформацію</a:t>
            </a:r>
            <a:r>
              <a:rPr lang="uk-UA" sz="2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класифікують</a:t>
            </a:r>
            <a:r>
              <a:rPr lang="uk-UA" sz="20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0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такий</a:t>
            </a:r>
            <a:r>
              <a:rPr lang="uk-UA" sz="20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спосіб: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231140" lvl="0" indent="-34290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875665" algn="l"/>
              </a:tabLst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Вербальні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дані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(симптоми)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дані,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повідомляє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пацієнт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(початок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хвороби,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її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прояви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інтенсивність),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дані,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отримані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лікарем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ознаки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прояви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хвороби,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отримані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лікарем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допомогою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слуху,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зору,</a:t>
            </a:r>
            <a:r>
              <a:rPr lang="uk-UA" sz="2000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промацування і т.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До цих даних відносять також сімейну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анамнезію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тобто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інформацію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стан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здоров'я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пацієнта,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його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батьків,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родичів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т.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анамнезу відносять також дані про навколишнє середовище, у якому живе 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працює пацієнт.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231775" lvl="0" indent="-34290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871220" algn="l"/>
              </a:tabLst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Дані,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отримані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допомогою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досліджень</a:t>
            </a:r>
            <a:r>
              <a:rPr lang="uk-UA" sz="20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фізичних,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фізико-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хімічних,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аналітико-хімічних,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дозволяють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кількісно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оцінювати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функціонування</a:t>
            </a:r>
            <a:r>
              <a:rPr lang="uk-UA" sz="20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відповідного</a:t>
            </a:r>
            <a:r>
              <a:rPr lang="uk-UA" sz="2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органу</a:t>
            </a:r>
            <a:r>
              <a:rPr lang="uk-UA" sz="2000" spc="-2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або системи.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4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6F924C-E6B0-CAC2-742E-6A96ECDB3F2D}"/>
              </a:ext>
            </a:extLst>
          </p:cNvPr>
          <p:cNvSpPr txBox="1"/>
          <p:nvPr/>
        </p:nvSpPr>
        <p:spPr>
          <a:xfrm>
            <a:off x="1657350" y="338162"/>
            <a:ext cx="9880934" cy="1881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Передобробка</a:t>
            </a:r>
            <a:r>
              <a:rPr lang="uk-UA" sz="2000" b="1" spc="18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z="2000" spc="19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ліквідація</a:t>
            </a:r>
            <a:r>
              <a:rPr lang="uk-UA" sz="2000" spc="18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паразитних</a:t>
            </a:r>
            <a:r>
              <a:rPr lang="uk-UA" sz="2000" spc="19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складових</a:t>
            </a:r>
            <a:r>
              <a:rPr lang="uk-UA" sz="2000" spc="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біосигналу,</a:t>
            </a:r>
            <a:r>
              <a:rPr lang="uk-UA" sz="2000" spc="-3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урахуванням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невеликої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інтенсивності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самих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біосигналів,</a:t>
            </a:r>
            <a:r>
              <a:rPr lang="uk-UA" sz="2000" spc="3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наявності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інших сигналів, що маскують, – артефактів, створюють сигнал, який може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призвести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встановлення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неправильного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діагнозу.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2C245-1854-2459-32E3-13750ABD9321}"/>
              </a:ext>
            </a:extLst>
          </p:cNvPr>
          <p:cNvSpPr txBox="1"/>
          <p:nvPr/>
        </p:nvSpPr>
        <p:spPr>
          <a:xfrm>
            <a:off x="1693445" y="2365893"/>
            <a:ext cx="9880934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Набори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симптомів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даних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утворюють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сукупність,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яку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називають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синдромом.</a:t>
            </a:r>
            <a:r>
              <a:rPr lang="ru-UA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BE70D-082D-4010-3263-2F9CA9EFAF5B}"/>
              </a:ext>
            </a:extLst>
          </p:cNvPr>
          <p:cNvSpPr txBox="1"/>
          <p:nvPr/>
        </p:nvSpPr>
        <p:spPr>
          <a:xfrm>
            <a:off x="1380623" y="2922948"/>
            <a:ext cx="10434387" cy="39350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070" marR="236855" indent="448945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оцінки безлічі симптомів необхідно брати до уваги інформацію з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наступних підмножин: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236220" lvl="0" indent="-342900">
              <a:lnSpc>
                <a:spcPct val="115000"/>
              </a:lnSpc>
              <a:spcAft>
                <a:spcPts val="0"/>
              </a:spcAft>
              <a:buSzPts val="1400"/>
              <a:buFont typeface="Arial MT"/>
              <a:buAutoNum type="arabicParenR"/>
              <a:tabLst>
                <a:tab pos="628650" algn="l"/>
              </a:tabLst>
            </a:pP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топографія</a:t>
            </a:r>
            <a:r>
              <a:rPr lang="uk-UA" sz="2000" spc="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–</a:t>
            </a:r>
            <a:r>
              <a:rPr lang="uk-UA" sz="2000" spc="1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інформація</a:t>
            </a:r>
            <a:r>
              <a:rPr lang="uk-UA" sz="2000" spc="1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про</a:t>
            </a:r>
            <a:r>
              <a:rPr lang="uk-UA" sz="2000" spc="1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структуру</a:t>
            </a:r>
            <a:r>
              <a:rPr lang="uk-UA" sz="2000" spc="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й</a:t>
            </a:r>
            <a:r>
              <a:rPr lang="uk-UA" sz="2000" spc="1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розміщення</a:t>
            </a:r>
            <a:r>
              <a:rPr lang="uk-UA" sz="2000" spc="1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окремих</a:t>
            </a:r>
            <a:r>
              <a:rPr lang="uk-UA" sz="2000" spc="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органів</a:t>
            </a:r>
            <a:r>
              <a:rPr lang="uk-UA" sz="2000" spc="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і</a:t>
            </a:r>
            <a:r>
              <a:rPr lang="uk-UA" sz="2000" spc="-33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систем в організмі;</a:t>
            </a:r>
            <a:endParaRPr lang="ru-UA" sz="2000" spc="-5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marL="342900" marR="233045" lvl="0" indent="-342900">
              <a:lnSpc>
                <a:spcPct val="115000"/>
              </a:lnSpc>
              <a:spcAft>
                <a:spcPts val="0"/>
              </a:spcAft>
              <a:buSzPts val="1400"/>
              <a:buFont typeface="Arial MT"/>
              <a:buAutoNum type="arabicParenR"/>
              <a:tabLst>
                <a:tab pos="628650" algn="l"/>
                <a:tab pos="1686560" algn="l"/>
                <a:tab pos="1954530" algn="l"/>
                <a:tab pos="2990215" algn="l"/>
                <a:tab pos="3444875" algn="l"/>
                <a:tab pos="4140200" algn="l"/>
                <a:tab pos="4370070" algn="l"/>
                <a:tab pos="5608320" algn="l"/>
              </a:tabLst>
            </a:pP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морфологія	–	інформація	про	</a:t>
            </a:r>
            <a:r>
              <a:rPr lang="uk-UA" sz="2000" spc="-5" dirty="0" err="1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макро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- 	і	мікроскопічні	образи</a:t>
            </a:r>
            <a:r>
              <a:rPr lang="uk-UA" sz="2000" spc="-33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окремих структур;</a:t>
            </a:r>
            <a:endParaRPr lang="ru-UA" sz="2000" spc="-5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marL="342900" marR="234315" lvl="0" indent="-342900">
              <a:lnSpc>
                <a:spcPct val="115000"/>
              </a:lnSpc>
              <a:spcAft>
                <a:spcPts val="0"/>
              </a:spcAft>
              <a:buSzPts val="1400"/>
              <a:buFont typeface="Arial MT"/>
              <a:buAutoNum type="arabicParenR"/>
              <a:tabLst>
                <a:tab pos="628650" algn="l"/>
              </a:tabLst>
            </a:pP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етіологія</a:t>
            </a:r>
            <a:r>
              <a:rPr lang="uk-UA" sz="2000" spc="24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–</a:t>
            </a:r>
            <a:r>
              <a:rPr lang="uk-UA" sz="2000" spc="24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інформація</a:t>
            </a:r>
            <a:r>
              <a:rPr lang="uk-UA" sz="2000" spc="23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про</a:t>
            </a:r>
            <a:r>
              <a:rPr lang="uk-UA" sz="2000" spc="24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причини</a:t>
            </a:r>
            <a:r>
              <a:rPr lang="uk-UA" sz="2000" spc="24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виникнення</a:t>
            </a:r>
            <a:r>
              <a:rPr lang="uk-UA" sz="2000" spc="23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окремих</a:t>
            </a:r>
            <a:r>
              <a:rPr lang="uk-UA" sz="2000" spc="24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образів</a:t>
            </a:r>
            <a:r>
              <a:rPr lang="uk-UA" sz="2000" spc="-33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захворювань</a:t>
            </a:r>
            <a:r>
              <a:rPr lang="uk-UA" sz="2000" spc="-1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на структурах організму;</a:t>
            </a:r>
            <a:endParaRPr lang="ru-UA" sz="2000" spc="-5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marL="342900" lvl="0" indent="-342900">
              <a:buSzPts val="1400"/>
              <a:buFont typeface="Arial MT"/>
              <a:buAutoNum type="arabicParenR"/>
              <a:tabLst>
                <a:tab pos="628650" algn="l"/>
              </a:tabLst>
            </a:pP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функція</a:t>
            </a:r>
            <a:r>
              <a:rPr lang="uk-UA" sz="2000" spc="-2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–</a:t>
            </a:r>
            <a:r>
              <a:rPr lang="uk-UA" sz="2000" spc="-1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інформація</a:t>
            </a:r>
            <a:r>
              <a:rPr lang="uk-UA" sz="2000" spc="-1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про</a:t>
            </a:r>
            <a:r>
              <a:rPr lang="uk-UA" sz="2000" spc="-1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нормальні</a:t>
            </a:r>
            <a:r>
              <a:rPr lang="uk-UA" sz="2000" spc="-2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й</a:t>
            </a:r>
            <a:r>
              <a:rPr lang="uk-UA" sz="2000" spc="-1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змінені</a:t>
            </a:r>
            <a:r>
              <a:rPr lang="uk-UA" sz="2000" spc="-1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функції</a:t>
            </a:r>
            <a:r>
              <a:rPr lang="uk-UA" sz="2000" spc="-2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організму;</a:t>
            </a:r>
            <a:endParaRPr lang="ru-UA" sz="2000" spc="-5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marL="342900" marR="231775" lvl="0" indent="-342900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400"/>
              <a:buFont typeface="Arial MT"/>
              <a:buAutoNum type="arabicParenR"/>
              <a:tabLst>
                <a:tab pos="628650" algn="l"/>
              </a:tabLst>
            </a:pP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процедури</a:t>
            </a:r>
            <a:r>
              <a:rPr lang="uk-UA" sz="2000" spc="26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–</a:t>
            </a:r>
            <a:r>
              <a:rPr lang="uk-UA" sz="2000" spc="25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інформація</a:t>
            </a:r>
            <a:r>
              <a:rPr lang="uk-UA" sz="2000" spc="24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про</a:t>
            </a:r>
            <a:r>
              <a:rPr lang="uk-UA" sz="2000" spc="26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методи</a:t>
            </a:r>
            <a:r>
              <a:rPr lang="uk-UA" sz="2000" spc="24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досліджень</a:t>
            </a:r>
            <a:r>
              <a:rPr lang="uk-UA" sz="2000" spc="28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і</a:t>
            </a:r>
            <a:r>
              <a:rPr lang="uk-UA" sz="2000" spc="25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лікування,</a:t>
            </a:r>
            <a:r>
              <a:rPr lang="uk-UA" sz="2000" spc="240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які</a:t>
            </a:r>
            <a:r>
              <a:rPr lang="uk-UA" sz="2000" spc="26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вже</a:t>
            </a:r>
            <a:r>
              <a:rPr lang="uk-UA" sz="2000" spc="-33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uk-UA" sz="2000" spc="-5" dirty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було використано.</a:t>
            </a:r>
            <a:endParaRPr lang="ru-UA" sz="2000" spc="-5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76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179AB6-588E-CF08-6DD4-A90F8FD5A365}"/>
              </a:ext>
            </a:extLst>
          </p:cNvPr>
          <p:cNvSpPr txBox="1"/>
          <p:nvPr/>
        </p:nvSpPr>
        <p:spPr>
          <a:xfrm>
            <a:off x="1549064" y="412658"/>
            <a:ext cx="10554703" cy="1881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070" marR="229870" indent="448945" algn="just">
              <a:lnSpc>
                <a:spcPct val="150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ВП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кількість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достовірно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позитивних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результатів;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кількість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вірогідно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негативних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результатів;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ФП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кількість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фальшивих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позитивних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результатів; ФН</a:t>
            </a:r>
            <a:r>
              <a:rPr lang="uk-UA" sz="20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кількість</a:t>
            </a:r>
            <a:r>
              <a:rPr lang="uk-UA" sz="2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фальшивих</a:t>
            </a:r>
            <a:r>
              <a:rPr lang="uk-UA" sz="2000" spc="-1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негативних результатів.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9070" marR="233045" indent="448945" algn="just">
              <a:lnSpc>
                <a:spcPct val="150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Існують наступні кількісні критерії оцінки вірогідності біометричної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інформації: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DF180-6FC6-E29B-2961-E370917C0653}"/>
              </a:ext>
            </a:extLst>
          </p:cNvPr>
          <p:cNvSpPr txBox="1"/>
          <p:nvPr/>
        </p:nvSpPr>
        <p:spPr>
          <a:xfrm>
            <a:off x="730917" y="2493546"/>
            <a:ext cx="11372850" cy="770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34950" lvl="1">
              <a:lnSpc>
                <a:spcPct val="115000"/>
              </a:lnSpc>
              <a:spcBef>
                <a:spcPts val="335"/>
              </a:spcBef>
              <a:spcAft>
                <a:spcPts val="0"/>
              </a:spcAft>
              <a:buSzPts val="1400"/>
              <a:tabLst>
                <a:tab pos="862330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Чутливість</a:t>
            </a:r>
            <a:r>
              <a:rPr lang="uk-UA" sz="2000" i="1" spc="7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7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імовірність</a:t>
            </a:r>
            <a:r>
              <a:rPr lang="uk-UA" sz="2000" spc="6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того,</a:t>
            </a:r>
            <a:r>
              <a:rPr lang="uk-UA" sz="2000" spc="6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</a:t>
            </a:r>
            <a:r>
              <a:rPr lang="uk-UA" sz="2000" spc="7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тест</a:t>
            </a:r>
            <a:r>
              <a:rPr lang="uk-UA" sz="2000" spc="6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буде</a:t>
            </a:r>
            <a:r>
              <a:rPr lang="uk-UA" sz="2000" spc="6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позитивним,</a:t>
            </a:r>
            <a:r>
              <a:rPr lang="uk-UA" sz="2000" spc="6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якщо</a:t>
            </a:r>
            <a:r>
              <a:rPr lang="uk-UA" sz="2000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захворювання</a:t>
            </a:r>
            <a:r>
              <a:rPr lang="uk-UA" sz="20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має місце: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EFD744C-01A6-7075-2EAB-C4B779287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916" y="2965722"/>
            <a:ext cx="2978484" cy="103827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A3596AC-31EF-B57A-71AA-EAA072C76D8E}"/>
              </a:ext>
            </a:extLst>
          </p:cNvPr>
          <p:cNvSpPr txBox="1"/>
          <p:nvPr/>
        </p:nvSpPr>
        <p:spPr>
          <a:xfrm>
            <a:off x="730917" y="4124248"/>
            <a:ext cx="11023936" cy="770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36220" lvl="1">
              <a:lnSpc>
                <a:spcPct val="115000"/>
              </a:lnSpc>
              <a:spcBef>
                <a:spcPts val="445"/>
              </a:spcBef>
              <a:spcAft>
                <a:spcPts val="0"/>
              </a:spcAft>
              <a:buSzPts val="1400"/>
              <a:tabLst>
                <a:tab pos="872490" algn="l"/>
              </a:tabLst>
            </a:pPr>
            <a:r>
              <a:rPr lang="uk-UA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Специфічність</a:t>
            </a:r>
            <a:r>
              <a:rPr lang="uk-UA" sz="2000" i="1" spc="1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16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імовірність</a:t>
            </a:r>
            <a:r>
              <a:rPr lang="uk-UA" sz="2000" spc="1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того,</a:t>
            </a:r>
            <a:r>
              <a:rPr lang="uk-UA" sz="2000" spc="14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</a:t>
            </a:r>
            <a:r>
              <a:rPr lang="uk-UA" sz="2000" spc="16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тест</a:t>
            </a:r>
            <a:r>
              <a:rPr lang="uk-UA" sz="2000" spc="15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буде</a:t>
            </a:r>
            <a:r>
              <a:rPr lang="uk-UA" sz="2000" spc="15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негативним,</a:t>
            </a:r>
            <a:r>
              <a:rPr lang="uk-UA" sz="2000" spc="1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z="2000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захворювання</a:t>
            </a:r>
            <a:r>
              <a:rPr lang="uk-UA" sz="2000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все ж</a:t>
            </a:r>
            <a:r>
              <a:rPr lang="uk-UA" sz="2000" spc="-1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має місце: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E65D18C-0587-21AC-E957-4251C5E29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358" y="4864615"/>
            <a:ext cx="2695742" cy="92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37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C7C732-5048-819F-95FB-36ED5AC41219}"/>
              </a:ext>
            </a:extLst>
          </p:cNvPr>
          <p:cNvSpPr txBox="1"/>
          <p:nvPr/>
        </p:nvSpPr>
        <p:spPr>
          <a:xfrm>
            <a:off x="1837823" y="339893"/>
            <a:ext cx="9856872" cy="416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31775" lvl="1">
              <a:lnSpc>
                <a:spcPct val="115000"/>
              </a:lnSpc>
              <a:spcBef>
                <a:spcPts val="445"/>
              </a:spcBef>
              <a:spcAft>
                <a:spcPts val="0"/>
              </a:spcAft>
              <a:buSzPts val="1400"/>
              <a:tabLst>
                <a:tab pos="922655" algn="l"/>
                <a:tab pos="923290" algn="l"/>
                <a:tab pos="2052320" algn="l"/>
                <a:tab pos="3164840" algn="l"/>
                <a:tab pos="3427095" algn="l"/>
                <a:tab pos="4442460" algn="l"/>
                <a:tab pos="5322570" algn="l"/>
              </a:tabLst>
            </a:pPr>
            <a:r>
              <a:rPr lang="uk-UA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Вірогідність</a:t>
            </a:r>
            <a:r>
              <a:rPr lang="uk-UA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(надійність)</a:t>
            </a:r>
            <a:r>
              <a:rPr lang="uk-UA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імовірність одержати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правильну</a:t>
            </a:r>
            <a:r>
              <a:rPr lang="uk-UA" sz="2000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відповідь: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0C626B-242E-065B-9E4C-B1C34CF3D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905" y="984250"/>
            <a:ext cx="3326398" cy="10791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622CB9-0F85-9A1E-C23E-A8775D1966EC}"/>
              </a:ext>
            </a:extLst>
          </p:cNvPr>
          <p:cNvSpPr txBox="1"/>
          <p:nvPr/>
        </p:nvSpPr>
        <p:spPr>
          <a:xfrm>
            <a:off x="1729539" y="1847325"/>
            <a:ext cx="9580146" cy="770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34315" lvl="1">
              <a:lnSpc>
                <a:spcPct val="115000"/>
              </a:lnSpc>
              <a:spcBef>
                <a:spcPts val="445"/>
              </a:spcBef>
              <a:spcAft>
                <a:spcPts val="0"/>
              </a:spcAft>
              <a:buSzPts val="1400"/>
              <a:tabLst>
                <a:tab pos="814705" algn="l"/>
              </a:tabLst>
            </a:pPr>
            <a:r>
              <a:rPr lang="uk-UA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Позитивна</a:t>
            </a:r>
            <a:r>
              <a:rPr lang="uk-UA" sz="2000" b="1" spc="3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умовна</a:t>
            </a:r>
            <a:r>
              <a:rPr lang="uk-UA" sz="2000" b="1" spc="4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точність</a:t>
            </a:r>
            <a:r>
              <a:rPr lang="uk-UA" sz="2000" b="1" spc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імовірність</a:t>
            </a:r>
            <a:r>
              <a:rPr lang="uk-UA" sz="2000" spc="1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наявності</a:t>
            </a:r>
            <a:r>
              <a:rPr lang="uk-UA" sz="2000" spc="4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захворювання</a:t>
            </a:r>
            <a:r>
              <a:rPr lang="uk-UA" sz="2000" spc="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000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випадку</a:t>
            </a:r>
            <a:r>
              <a:rPr lang="uk-UA" sz="2000" spc="-2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позитивного</a:t>
            </a:r>
            <a:r>
              <a:rPr lang="uk-UA" sz="20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результату тесту: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774C2BE-89FD-E8CE-34B8-E88B94A66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809" y="3061860"/>
            <a:ext cx="3386488" cy="9831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785292-1E5F-24AB-CB94-77FF02DBF613}"/>
              </a:ext>
            </a:extLst>
          </p:cNvPr>
          <p:cNvSpPr txBox="1"/>
          <p:nvPr/>
        </p:nvSpPr>
        <p:spPr>
          <a:xfrm>
            <a:off x="1729539" y="4045034"/>
            <a:ext cx="9495924" cy="770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33045" lvl="1">
              <a:lnSpc>
                <a:spcPct val="115000"/>
              </a:lnSpc>
              <a:spcBef>
                <a:spcPts val="445"/>
              </a:spcBef>
              <a:spcAft>
                <a:spcPts val="0"/>
              </a:spcAft>
              <a:buSzPts val="1400"/>
              <a:tabLst>
                <a:tab pos="817880" algn="l"/>
              </a:tabLst>
            </a:pPr>
            <a:r>
              <a:rPr lang="uk-UA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Негативна</a:t>
            </a:r>
            <a:r>
              <a:rPr lang="uk-UA" sz="2000" b="1" spc="6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умовна</a:t>
            </a:r>
            <a:r>
              <a:rPr lang="uk-UA" sz="2000" b="1" spc="6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точність</a:t>
            </a:r>
            <a:r>
              <a:rPr lang="uk-UA" sz="2000" b="1" spc="7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z="2000" spc="5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імовірність</a:t>
            </a:r>
            <a:r>
              <a:rPr lang="uk-UA" sz="2000" spc="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відсутності</a:t>
            </a:r>
            <a:r>
              <a:rPr lang="uk-UA" sz="2000" spc="6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захворювання</a:t>
            </a:r>
            <a:r>
              <a:rPr lang="uk-UA" sz="2000" spc="-33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випадку</a:t>
            </a:r>
            <a:r>
              <a:rPr lang="uk-UA" sz="20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негативного</a:t>
            </a:r>
            <a:r>
              <a:rPr lang="uk-UA" sz="2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результату</a:t>
            </a:r>
            <a:r>
              <a:rPr lang="uk-UA" sz="20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тесту: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57A4308-D429-691D-68FF-AF478FE8D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493" y="5134501"/>
            <a:ext cx="3206483" cy="98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4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EB8AA-788B-A54D-3891-9DA2F44FF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ХАРАКТЕРИСТИКИ</a:t>
            </a:r>
            <a:r>
              <a:rPr lang="uk-UA" sz="3200" b="1" i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БІОСИГНАЛІВ</a:t>
            </a:r>
            <a:br>
              <a:rPr lang="ru-UA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Біосигнали і нестаціонарні сигнали.">
            <a:extLst>
              <a:ext uri="{FF2B5EF4-FFF2-40B4-BE49-F238E27FC236}">
                <a16:creationId xmlns:a16="http://schemas.microsoft.com/office/drawing/2014/main" id="{B49F55BF-F4E0-974E-1F71-879D757C1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73990"/>
            <a:ext cx="7620000" cy="48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198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874707A-6FE3-5930-4634-E017C1853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12560"/>
              </p:ext>
            </p:extLst>
          </p:nvPr>
        </p:nvGraphicFramePr>
        <p:xfrm>
          <a:off x="2225843" y="950494"/>
          <a:ext cx="9052510" cy="55104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{FABFCF23-3B69-468F-B69F-88F6DE6A72F2}</a:tableStyleId>
              </a:tblPr>
              <a:tblGrid>
                <a:gridCol w="2859640">
                  <a:extLst>
                    <a:ext uri="{9D8B030D-6E8A-4147-A177-3AD203B41FA5}">
                      <a16:colId xmlns:a16="http://schemas.microsoft.com/office/drawing/2014/main" val="1982023382"/>
                    </a:ext>
                  </a:extLst>
                </a:gridCol>
                <a:gridCol w="1231141">
                  <a:extLst>
                    <a:ext uri="{9D8B030D-6E8A-4147-A177-3AD203B41FA5}">
                      <a16:colId xmlns:a16="http://schemas.microsoft.com/office/drawing/2014/main" val="711757928"/>
                    </a:ext>
                  </a:extLst>
                </a:gridCol>
                <a:gridCol w="1486518">
                  <a:extLst>
                    <a:ext uri="{9D8B030D-6E8A-4147-A177-3AD203B41FA5}">
                      <a16:colId xmlns:a16="http://schemas.microsoft.com/office/drawing/2014/main" val="1271864260"/>
                    </a:ext>
                  </a:extLst>
                </a:gridCol>
                <a:gridCol w="3475211">
                  <a:extLst>
                    <a:ext uri="{9D8B030D-6E8A-4147-A177-3AD203B41FA5}">
                      <a16:colId xmlns:a16="http://schemas.microsoft.com/office/drawing/2014/main" val="4008200148"/>
                    </a:ext>
                  </a:extLst>
                </a:gridCol>
              </a:tblGrid>
              <a:tr h="1255148">
                <a:tc>
                  <a:txBody>
                    <a:bodyPr/>
                    <a:lstStyle/>
                    <a:p>
                      <a:pPr marL="92710"/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65480">
                        <a:spcBef>
                          <a:spcPts val="75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Найменування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52070" algn="ctr">
                        <a:lnSpc>
                          <a:spcPct val="115000"/>
                        </a:lnSpc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Частотний</a:t>
                      </a:r>
                      <a:r>
                        <a:rPr lang="uk-UA" sz="1400" spc="-28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діапазон,</a:t>
                      </a:r>
                      <a:r>
                        <a:rPr lang="uk-UA" sz="14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Гц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115" marR="152400" algn="ctr">
                        <a:lnSpc>
                          <a:spcPct val="115000"/>
                        </a:lnSpc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Динамічний</a:t>
                      </a:r>
                      <a:r>
                        <a:rPr lang="uk-UA" sz="1400" spc="-28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діапазон,</a:t>
                      </a:r>
                      <a:r>
                        <a:rPr lang="uk-UA" sz="14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мкв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uk-UA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710"/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1380" marR="783590" algn="ctr">
                        <a:spcBef>
                          <a:spcPts val="75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Примітка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17632592"/>
                  </a:ext>
                </a:extLst>
              </a:tr>
              <a:tr h="735193">
                <a:tc>
                  <a:txBody>
                    <a:bodyPr/>
                    <a:lstStyle/>
                    <a:p>
                      <a:pPr marL="28575" marR="504190">
                        <a:lnSpc>
                          <a:spcPct val="115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Електроретинограма</a:t>
                      </a:r>
                      <a:r>
                        <a:rPr lang="uk-UA" sz="1400" spc="-29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(ЕРГ)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37465" algn="ctr">
                        <a:spcBef>
                          <a:spcPts val="107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0,2... 200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785" marR="152400" algn="ctr">
                        <a:spcBef>
                          <a:spcPts val="107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0,5...1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>
                        <a:spcBef>
                          <a:spcPts val="107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Оцінка</a:t>
                      </a:r>
                      <a:r>
                        <a:rPr lang="uk-UA" sz="14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функції</a:t>
                      </a:r>
                      <a:r>
                        <a:rPr lang="uk-UA" sz="14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сітківки</a:t>
                      </a:r>
                      <a:r>
                        <a:rPr lang="uk-UA" sz="14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42445176"/>
                  </a:ext>
                </a:extLst>
              </a:tr>
              <a:tr h="715845">
                <a:tc>
                  <a:txBody>
                    <a:bodyPr/>
                    <a:lstStyle/>
                    <a:p>
                      <a:pPr marL="28575">
                        <a:spcBef>
                          <a:spcPts val="103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Електроокулограма</a:t>
                      </a:r>
                      <a:r>
                        <a:rPr lang="uk-UA" sz="14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(ЕОГ)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38735" algn="ctr">
                        <a:spcBef>
                          <a:spcPts val="103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0... 100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115" marR="635" algn="ctr">
                        <a:spcBef>
                          <a:spcPts val="103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10...5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 marR="242570">
                        <a:lnSpc>
                          <a:spcPct val="115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Реєстрація рухової активності</a:t>
                      </a:r>
                      <a:r>
                        <a:rPr lang="uk-UA" sz="1400" spc="-29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2787065"/>
                  </a:ext>
                </a:extLst>
              </a:tr>
              <a:tr h="934759">
                <a:tc>
                  <a:txBody>
                    <a:bodyPr/>
                    <a:lstStyle/>
                    <a:p>
                      <a:pPr marL="28575" marR="308610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Електроенцефалогра</a:t>
                      </a:r>
                      <a:r>
                        <a:rPr lang="uk-UA" sz="1400" spc="-7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</a:t>
                      </a:r>
                      <a:r>
                        <a:rPr lang="uk-UA" sz="1400" spc="-28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(ЕЕГ)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3746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0,5... 100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115" marR="63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2...200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 marR="198120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Багатоканальна реєстрація</a:t>
                      </a:r>
                      <a:r>
                        <a:rPr lang="uk-UA" sz="14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потенціалів</a:t>
                      </a:r>
                      <a:r>
                        <a:rPr lang="uk-UA" sz="14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r>
                        <a:rPr lang="uk-UA" sz="14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поверхні</a:t>
                      </a:r>
                      <a:r>
                        <a:rPr lang="uk-UA" sz="14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скальпа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468241"/>
                  </a:ext>
                </a:extLst>
              </a:tr>
              <a:tr h="934759">
                <a:tc>
                  <a:txBody>
                    <a:bodyPr/>
                    <a:lstStyle/>
                    <a:p>
                      <a:pPr marL="28575" marR="207010">
                        <a:lnSpc>
                          <a:spcPct val="115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Поверхнева</a:t>
                      </a:r>
                      <a:r>
                        <a:rPr lang="uk-UA" sz="1400" spc="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електроміограма</a:t>
                      </a:r>
                      <a:r>
                        <a:rPr lang="uk-UA" sz="1400" spc="-7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(ПЕМГ)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38735" algn="ctr">
                        <a:spcBef>
                          <a:spcPts val="9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0,01...500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115" marR="635" algn="ctr">
                        <a:spcBef>
                          <a:spcPts val="91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50...5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 marR="685800">
                        <a:lnSpc>
                          <a:spcPct val="115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Реєстрація електричної</a:t>
                      </a:r>
                      <a:r>
                        <a:rPr lang="uk-UA" sz="1400" spc="-28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активності</a:t>
                      </a:r>
                      <a:r>
                        <a:rPr lang="uk-UA" sz="14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м'язів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22581769"/>
                  </a:ext>
                </a:extLst>
              </a:tr>
              <a:tr h="934759">
                <a:tc>
                  <a:txBody>
                    <a:bodyPr/>
                    <a:lstStyle/>
                    <a:p>
                      <a:pPr marL="28575"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Електрокардіограма</a:t>
                      </a:r>
                      <a:r>
                        <a:rPr lang="uk-UA" sz="14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(ЕКГ)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37465" algn="ctr"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0,05... 100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115" marR="635" algn="ctr"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1...10</a:t>
                      </a:r>
                      <a:endParaRPr lang="ru-U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345" marR="685800">
                        <a:lnSpc>
                          <a:spcPct val="1150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Реєстрація електричної</a:t>
                      </a:r>
                      <a:r>
                        <a:rPr lang="uk-UA" sz="1400" spc="-28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активності</a:t>
                      </a:r>
                      <a:r>
                        <a:rPr lang="uk-UA" sz="14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серця</a:t>
                      </a:r>
                      <a:endParaRPr lang="ru-U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693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8550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{C262D78B-DDB6-5646-9F07-1F6A4ED9AE5D}tf10001069</Template>
  <TotalTime>23</TotalTime>
  <Words>503</Words>
  <Application>Microsoft Macintosh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MT</vt:lpstr>
      <vt:lpstr>Century Gothic</vt:lpstr>
      <vt:lpstr>Times New Roman</vt:lpstr>
      <vt:lpstr>Wingdings 3</vt:lpstr>
      <vt:lpstr>Легкий дым</vt:lpstr>
      <vt:lpstr>ГЕНЕЗИС БІОСИГНАЛІВ В ОРГАНІЗМІ ЛЮДИНИ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ХАРАКТЕРИСТИКИ БІОСИГНАЛІВ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ГЕНЕЗИС БІОСИГНАЛІВ В ОРГАНІЗМІ ЛЮДИНИ </dc:title>
  <dc:creator>ivanovvl</dc:creator>
  <cp:lastModifiedBy>ivanovvl</cp:lastModifiedBy>
  <cp:revision>1</cp:revision>
  <dcterms:created xsi:type="dcterms:W3CDTF">2024-08-30T19:05:39Z</dcterms:created>
  <dcterms:modified xsi:type="dcterms:W3CDTF">2024-08-30T19:29:23Z</dcterms:modified>
</cp:coreProperties>
</file>