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714"/>
  </p:normalViewPr>
  <p:slideViewPr>
    <p:cSldViewPr snapToGrid="0">
      <p:cViewPr varScale="1">
        <p:scale>
          <a:sx n="84" d="100"/>
          <a:sy n="84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15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36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67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086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1050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881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945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60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282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661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471CEEB-B7CC-754F-AFB6-B7715BF4AD21}" type="datetimeFigureOut">
              <a:rPr lang="ru-UA" smtClean="0"/>
              <a:t>08.09.2024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ACA267-2C04-E14E-9B25-DE7FEFBA8187}" type="slidenum">
              <a:rPr lang="ru-UA" smtClean="0"/>
              <a:t>‹#›</a:t>
            </a:fld>
            <a:endParaRPr lang="ru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93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8AA37-702C-F371-479B-4622B6263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i="1" kern="1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ЕЛЕКТРОДИ ТА ПЕРЕТВОРЮВАЧІ БІОСИГНАЛІВ</a:t>
            </a:r>
            <a:r>
              <a:rPr lang="ru-UA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4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607F3-7D2D-32EB-C38F-C3042064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18" y="860612"/>
            <a:ext cx="8150382" cy="5943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62E049-EAAA-1F40-08B7-F981F775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7" y="2318119"/>
            <a:ext cx="3751806" cy="1988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F2FECF-D7B2-BCFB-7017-8A0FCC3E1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12" y="4999907"/>
            <a:ext cx="3581400" cy="1858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31962D-77E3-10EE-1426-5D70FB264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12" y="-26893"/>
            <a:ext cx="3513811" cy="15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E6827-FB71-8B25-8665-2D8FF786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20" y="0"/>
            <a:ext cx="7689222" cy="4827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F60C3-3959-E89A-CCE4-34946004B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0" y="4827494"/>
            <a:ext cx="7718611" cy="1640541"/>
          </a:xfrm>
          <a:prstGeom prst="rect">
            <a:avLst/>
          </a:prstGeom>
        </p:spPr>
      </p:pic>
      <p:pic>
        <p:nvPicPr>
          <p:cNvPr id="2050" name="Picture 2" descr="Прилади для вимірювання температури | Steklopribor.com">
            <a:extLst>
              <a:ext uri="{FF2B5EF4-FFF2-40B4-BE49-F238E27FC236}">
                <a16:creationId xmlns:a16="http://schemas.microsoft.com/office/drawing/2014/main" id="{12869711-6E7B-E7F0-7650-1AA76818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0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країнський стартап створив прилад, який сповіщатиме про хімічні та  радіаційні загрози | Vector">
            <a:extLst>
              <a:ext uri="{FF2B5EF4-FFF2-40B4-BE49-F238E27FC236}">
                <a16:creationId xmlns:a16="http://schemas.microsoft.com/office/drawing/2014/main" id="{D85EC125-CECF-6943-2D87-693E8B3B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71" y="4143935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парати ультразвукової терапії в сучасній клініці - Ultrasound">
            <a:extLst>
              <a:ext uri="{FF2B5EF4-FFF2-40B4-BE49-F238E27FC236}">
                <a16:creationId xmlns:a16="http://schemas.microsoft.com/office/drawing/2014/main" id="{E4026CDE-50ED-3AD8-CA2D-BCD95613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8" y="2194672"/>
            <a:ext cx="3079825" cy="182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0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524A2B-B41A-399F-A250-A7966DB2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0" y="1827835"/>
            <a:ext cx="6077512" cy="1616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1CD4A-297A-7E70-C1AF-4519FF67DD01}"/>
              </a:ext>
            </a:extLst>
          </p:cNvPr>
          <p:cNvSpPr txBox="1"/>
          <p:nvPr/>
        </p:nvSpPr>
        <p:spPr>
          <a:xfrm>
            <a:off x="748174" y="440910"/>
            <a:ext cx="6099858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675" marR="248285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</a:pPr>
            <a:r>
              <a:rPr lang="uk-UA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ОСОБЛИВОСТІ ВИМІРІВ ПІД ЧАС ШКІРНО-ЕЛЕКТРОДНОГО</a:t>
            </a:r>
            <a:r>
              <a:rPr lang="uk-UA" b="1" i="1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КОНТАКТУ</a:t>
            </a:r>
            <a:endParaRPr lang="ru-UA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463D4-34F6-7683-BE3D-AF01BCF02172}"/>
              </a:ext>
            </a:extLst>
          </p:cNvPr>
          <p:cNvSpPr txBox="1"/>
          <p:nvPr/>
        </p:nvSpPr>
        <p:spPr>
          <a:xfrm>
            <a:off x="748174" y="3854971"/>
            <a:ext cx="553463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060" algn="ctr">
              <a:lnSpc>
                <a:spcPct val="150000"/>
              </a:lnSpc>
              <a:spcBef>
                <a:spcPts val="740"/>
              </a:spcBef>
              <a:spcAft>
                <a:spcPts val="0"/>
              </a:spcAf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Еквівалентна</a:t>
            </a:r>
            <a:r>
              <a:rPr lang="uk-UA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схема,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uk-UA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відображає</a:t>
            </a:r>
            <a:r>
              <a:rPr lang="uk-UA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електрохімічні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процеси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ru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шкірно-електродному</a:t>
            </a:r>
            <a:r>
              <a:rPr lang="uk-UA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контакті:</a:t>
            </a:r>
            <a:r>
              <a:rPr lang="uk-UA" spc="2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pc="1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uk-UA" i="1" spc="1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uk-UA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pc="1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uk-UA" i="1" spc="1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1FDC4-01DF-A3B5-75F3-F165C0C94DC8}"/>
              </a:ext>
            </a:extLst>
          </p:cNvPr>
          <p:cNvSpPr txBox="1"/>
          <p:nvPr/>
        </p:nvSpPr>
        <p:spPr>
          <a:xfrm>
            <a:off x="6177023" y="587839"/>
            <a:ext cx="6099858" cy="5887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190" marR="233680" indent="37782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електродів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елементів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знімання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інформації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пред'являють</a:t>
            </a:r>
            <a:r>
              <a:rPr lang="uk-UA" sz="16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специфічні вимоги:</a:t>
            </a:r>
            <a:endParaRPr lang="ru-U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237490" lvl="1" indent="-285750" algn="just">
              <a:lnSpc>
                <a:spcPct val="146000"/>
              </a:lnSpc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забезпечення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мінімальних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викривлень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сигналу,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що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реєструється,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і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відсутність</a:t>
            </a:r>
            <a:r>
              <a:rPr lang="uk-UA" sz="1600" spc="-2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дратівної дії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(токсичної</a:t>
            </a:r>
            <a:r>
              <a:rPr lang="uk-UA" sz="1600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реакції)</a:t>
            </a:r>
            <a:r>
              <a:rPr lang="uk-UA" sz="1600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на</a:t>
            </a:r>
            <a:r>
              <a:rPr lang="uk-UA" sz="1600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біологічну</a:t>
            </a:r>
            <a:r>
              <a:rPr lang="uk-UA" sz="1600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тканину;</a:t>
            </a:r>
            <a:endParaRPr lang="ru-UA" sz="1600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5585" lvl="1" indent="-285750" algn="just">
              <a:lnSpc>
                <a:spcPct val="146000"/>
              </a:lnSpc>
              <a:spcBef>
                <a:spcPts val="6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швидка фіксація електрода на будь-якій ділянці тіла без артефактів і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перешкод за</a:t>
            </a:r>
            <a:r>
              <a:rPr lang="uk-UA" sz="1600" spc="-2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рахунок його</a:t>
            </a:r>
            <a:r>
              <a:rPr lang="uk-UA" sz="1600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конструктивного</a:t>
            </a:r>
            <a:r>
              <a:rPr lang="uk-UA" sz="1600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оформлення;</a:t>
            </a:r>
            <a:endParaRPr lang="ru-UA" sz="1600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5585" lvl="1" indent="-285750" algn="just">
              <a:lnSpc>
                <a:spcPct val="146000"/>
              </a:lnSpc>
              <a:spcBef>
                <a:spcPts val="5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еластичність за достатньої механічної міцності і висока технологічність</a:t>
            </a:r>
            <a:r>
              <a:rPr lang="uk-UA" sz="1600" spc="-33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у</a:t>
            </a:r>
            <a:r>
              <a:rPr lang="uk-UA" sz="1600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виготовленні;</a:t>
            </a:r>
            <a:endParaRPr lang="ru-UA" sz="1600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6220" lvl="1" indent="-285750" algn="just">
              <a:lnSpc>
                <a:spcPct val="148000"/>
              </a:lnSpc>
              <a:spcBef>
                <a:spcPts val="70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73100" algn="l"/>
              </a:tabLst>
            </a:pP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економічність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і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високі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експлуатаційні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характеристики,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тому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що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підготовка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електродів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до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експерименту,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стерилізація,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підключення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до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 err="1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біооб’єкта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, обслуговування в процесі знімання </a:t>
            </a:r>
            <a:r>
              <a:rPr lang="uk-UA" sz="1600" dirty="0" err="1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біопотенціалів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здійснює, як</a:t>
            </a:r>
            <a:r>
              <a:rPr lang="uk-UA" sz="1600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правило,</a:t>
            </a:r>
            <a:r>
              <a:rPr lang="uk-UA" sz="1600" spc="-1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молодший</a:t>
            </a:r>
            <a:r>
              <a:rPr lang="uk-UA" sz="1600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медичний</a:t>
            </a:r>
            <a:r>
              <a:rPr lang="uk-UA" sz="1600" spc="2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z="160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персонал.</a:t>
            </a:r>
            <a:endParaRPr lang="ru-UA" sz="1600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6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5E4CC9-1B98-637B-52D2-32831856C5CA}"/>
              </a:ext>
            </a:extLst>
          </p:cNvPr>
          <p:cNvSpPr txBox="1"/>
          <p:nvPr/>
        </p:nvSpPr>
        <p:spPr>
          <a:xfrm>
            <a:off x="707231" y="167563"/>
            <a:ext cx="6100762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190" marR="232410" indent="377825" algn="just">
              <a:lnSpc>
                <a:spcPct val="150000"/>
              </a:lnSpc>
              <a:spcAft>
                <a:spcPts val="0"/>
              </a:spcAft>
              <a:tabLst>
                <a:tab pos="384429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електродів</a:t>
            </a:r>
            <a:r>
              <a:rPr lang="uk-UA" sz="1800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першої</a:t>
            </a:r>
            <a:r>
              <a:rPr lang="uk-UA" sz="1800" i="1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групи</a:t>
            </a:r>
            <a:r>
              <a:rPr lang="uk-UA" sz="1800" i="1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відносять,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головним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чином,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металеві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електроди, такі, у яких електродна реакція проходить тільки між металом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електрода</a:t>
            </a:r>
            <a:r>
              <a:rPr lang="uk-UA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його</a:t>
            </a:r>
            <a:r>
              <a:rPr lang="uk-UA" sz="1800" spc="1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катіонами</a:t>
            </a:r>
            <a:r>
              <a:rPr lang="uk-U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 перебувають</a:t>
            </a:r>
            <a:r>
              <a:rPr lang="uk-UA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розчині</a:t>
            </a:r>
            <a:r>
              <a:rPr lang="uk-UA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(ртутні,</a:t>
            </a:r>
            <a:r>
              <a:rPr lang="uk-UA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срібні,</a:t>
            </a:r>
            <a:r>
              <a:rPr lang="uk-UA" sz="1800" spc="-3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мідні, свинцеві, водневі, платинові, золоті, нікелеві і тощо). 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1A4EC-E078-00AB-B67E-D1FD249D1F96}"/>
              </a:ext>
            </a:extLst>
          </p:cNvPr>
          <p:cNvSpPr txBox="1"/>
          <p:nvPr/>
        </p:nvSpPr>
        <p:spPr>
          <a:xfrm>
            <a:off x="6807992" y="2213171"/>
            <a:ext cx="5214937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Електроди</a:t>
            </a:r>
            <a:r>
              <a:rPr lang="uk-UA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другої</a:t>
            </a:r>
            <a:r>
              <a:rPr lang="uk-UA" i="1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групи</a:t>
            </a:r>
            <a:r>
              <a:rPr lang="uk-UA" i="1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утворюються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металу,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його</a:t>
            </a:r>
            <a:r>
              <a:rPr lang="uk-UA" spc="3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малорозчинної</a:t>
            </a:r>
            <a:r>
              <a:rPr lang="uk-UA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солі й аніонів цієї солі.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Типовими прикладами електродів другої групи є хлор-срібний, сульфато-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ртутний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каломельний електроди.</a:t>
            </a:r>
            <a:r>
              <a:rPr lang="ru-U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8A759-72A1-8EC8-9681-26AE2ECD2CE8}"/>
              </a:ext>
            </a:extLst>
          </p:cNvPr>
          <p:cNvSpPr txBox="1"/>
          <p:nvPr/>
        </p:nvSpPr>
        <p:spPr>
          <a:xfrm>
            <a:off x="521494" y="3429000"/>
            <a:ext cx="6100762" cy="336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190" marR="233680" indent="377825" algn="just">
              <a:lnSpc>
                <a:spcPct val="150000"/>
              </a:lnSpc>
              <a:spcAft>
                <a:spcPts val="0"/>
              </a:spcAft>
            </a:pPr>
            <a:r>
              <a:rPr lang="uk-U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Електроди</a:t>
            </a:r>
            <a:r>
              <a:rPr lang="uk-UA" sz="1800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третьої</a:t>
            </a:r>
            <a:r>
              <a:rPr lang="uk-UA" sz="1800" i="1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групи</a:t>
            </a:r>
            <a:r>
              <a:rPr lang="uk-UA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(газові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електроди)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являють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собою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складні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оскільки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їхні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потенціали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залежать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тільки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активності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потенціалів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визначальних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іонів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(катіонів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аніонів),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парціального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тиску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газу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розчині.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Конструктивно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електроди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третьої</a:t>
            </a:r>
            <a:r>
              <a:rPr lang="uk-UA" sz="180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групи являють собою пористі системи, наприклад, платинова чернь, графіт,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іноді золото.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Електроенцефалограма (ЕЕГ)">
            <a:extLst>
              <a:ext uri="{FF2B5EF4-FFF2-40B4-BE49-F238E27FC236}">
                <a16:creationId xmlns:a16="http://schemas.microsoft.com/office/drawing/2014/main" id="{C9D62ADB-71A7-ABD4-D156-B6793293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331636"/>
            <a:ext cx="3365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альванізація та Лікарський електрофорез у R-CLINIC Одеса">
            <a:extLst>
              <a:ext uri="{FF2B5EF4-FFF2-40B4-BE49-F238E27FC236}">
                <a16:creationId xmlns:a16="http://schemas.microsoft.com/office/drawing/2014/main" id="{349DC6D7-7DF3-F533-32B5-BBC3FAD1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0" y="254196"/>
            <a:ext cx="4286259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6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4A446-67E4-49BD-8C09-976B0FB65264}"/>
              </a:ext>
            </a:extLst>
          </p:cNvPr>
          <p:cNvSpPr txBox="1"/>
          <p:nvPr/>
        </p:nvSpPr>
        <p:spPr>
          <a:xfrm>
            <a:off x="421480" y="183024"/>
            <a:ext cx="11094246" cy="3180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Можна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виділити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групи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електродів</a:t>
            </a:r>
            <a:r>
              <a:rPr lang="uk-UA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</a:t>
            </a:r>
            <a:r>
              <a:rPr lang="uk-UA" spc="-3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призначенням:</a:t>
            </a:r>
            <a:endParaRPr lang="ru-UA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231775" lvl="1" indent="-285750" algn="just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для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одноразового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використання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–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основному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кабінетах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функціональної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діагностики;</a:t>
            </a:r>
            <a:endParaRPr lang="ru-UA" dirty="0"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1775" lvl="1" indent="-285750" algn="just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для</a:t>
            </a:r>
            <a:r>
              <a:rPr lang="uk-UA" spc="16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тривалого,</a:t>
            </a:r>
            <a:r>
              <a:rPr lang="uk-UA" spc="15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безперервного</a:t>
            </a:r>
            <a:r>
              <a:rPr lang="uk-UA" spc="16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спостереження</a:t>
            </a:r>
            <a:r>
              <a:rPr lang="uk-UA" spc="16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біоелектричних</a:t>
            </a:r>
            <a:r>
              <a:rPr lang="uk-UA" spc="16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сигналів</a:t>
            </a:r>
            <a:r>
              <a:rPr lang="uk-UA" spc="-34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умовах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палат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реанімації,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інтенсивної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терапії,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при</a:t>
            </a:r>
            <a:r>
              <a:rPr lang="uk-UA" spc="35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дослідженні</a:t>
            </a:r>
            <a:r>
              <a:rPr lang="uk-UA" spc="35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стану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людини</a:t>
            </a: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</a:t>
            </a: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процесі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трудової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діяльності;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1775" lvl="1" indent="-285750" algn="just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для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динамічних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спостережень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за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наявності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інтенсивних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м'язових</a:t>
            </a:r>
            <a:r>
              <a:rPr lang="uk-UA" spc="-33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перешкод в умовах фізичних навантажень, у спортивній медицині й палатах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реабілітації;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для</a:t>
            </a:r>
            <a:r>
              <a:rPr lang="uk-UA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екстреного</a:t>
            </a:r>
            <a:r>
              <a:rPr lang="uk-UA" spc="-1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застосування</a:t>
            </a:r>
            <a:r>
              <a:rPr lang="uk-UA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</a:t>
            </a:r>
            <a:r>
              <a:rPr lang="uk-UA" spc="-2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умовах</a:t>
            </a:r>
            <a:r>
              <a:rPr lang="uk-UA" spc="-3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швидкої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допомоги.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</p:txBody>
      </p:sp>
      <p:pic>
        <p:nvPicPr>
          <p:cNvPr id="2050" name="Picture 2" descr="Швидка допомога: куди дзвонити в разі потреби, щоб додзвонитися? -  Інформатор Калуш">
            <a:extLst>
              <a:ext uri="{FF2B5EF4-FFF2-40B4-BE49-F238E27FC236}">
                <a16:creationId xmlns:a16="http://schemas.microsoft.com/office/drawing/2014/main" id="{B3F65934-CF1A-863B-D9E9-09340C73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3833813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іагностичний центр Медичний діагностичний кабінет «Еластометр» (кабінет  еластографії и мультипараметричної ультразвукової діагностики) в Києві 📝  запис на діагностику онлайн | Doc.ua">
            <a:extLst>
              <a:ext uri="{FF2B5EF4-FFF2-40B4-BE49-F238E27FC236}">
                <a16:creationId xmlns:a16="http://schemas.microsoft.com/office/drawing/2014/main" id="{26382C90-AE05-37CD-7F6A-A08825EC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13" y="3673475"/>
            <a:ext cx="4225873" cy="28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7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70632-C97A-D394-B649-F76EF5EFF862}"/>
              </a:ext>
            </a:extLst>
          </p:cNvPr>
          <p:cNvSpPr txBox="1"/>
          <p:nvPr/>
        </p:nvSpPr>
        <p:spPr>
          <a:xfrm>
            <a:off x="799098" y="0"/>
            <a:ext cx="7465672" cy="626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234950" indent="44894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Артефакти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перешкоди, що генеруються електродами, та впливають на якість та достовірність отриманої інформації.</a:t>
            </a:r>
          </a:p>
          <a:p>
            <a:pPr marL="179070" marR="234950" indent="44894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Види перешкод: 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233045" lvl="1" indent="-285750" algn="just">
              <a:lnSpc>
                <a:spcPct val="147000"/>
              </a:lnSpc>
              <a:spcBef>
                <a:spcPts val="44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b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електродні</a:t>
            </a:r>
            <a:r>
              <a:rPr lang="uk-UA" b="1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b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потенціали</a:t>
            </a:r>
            <a:r>
              <a:rPr lang="uk-UA" b="1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й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між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електродні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напруги,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що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виникають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на</a:t>
            </a:r>
            <a:r>
              <a:rPr lang="uk-UA" spc="-33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границях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розділу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фаз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(обмін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зарядженими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частками)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при</a:t>
            </a:r>
            <a:r>
              <a:rPr lang="uk-UA" spc="35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протіканні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основних</a:t>
            </a: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реакцій</a:t>
            </a: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електрохімічної рівноваги,</a:t>
            </a:r>
            <a:r>
              <a:rPr lang="uk-UA" spc="-1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контактні потенціали;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1775" lvl="1" indent="-285750" algn="just">
              <a:lnSpc>
                <a:spcPct val="147000"/>
              </a:lnSpc>
              <a:spcBef>
                <a:spcPts val="6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b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поляризація</a:t>
            </a:r>
            <a:r>
              <a:rPr lang="uk-UA" b="1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b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електродів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,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що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полягає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зміні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стаціонарних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(без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струмових) електродних потенціалів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відповідних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їм</a:t>
            </a:r>
            <a:r>
              <a:rPr lang="uk-UA" spc="35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між</a:t>
            </a:r>
            <a:r>
              <a:rPr lang="uk-UA" spc="35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електродних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 err="1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напруг</a:t>
            </a: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при замиканні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електричного</a:t>
            </a:r>
            <a:r>
              <a:rPr lang="uk-UA" spc="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ланцюга;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1140" lvl="1" indent="-285750" algn="just">
              <a:lnSpc>
                <a:spcPct val="148000"/>
              </a:lnSpc>
              <a:spcBef>
                <a:spcPts val="50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b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електрокінетичні</a:t>
            </a:r>
            <a:r>
              <a:rPr lang="uk-UA" b="1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b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явища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,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що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виникають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через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взаємне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відносне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переміщення фаз уздовж поверхні розділу при механічних рухах; перешкоди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цього виду</a:t>
            </a:r>
            <a:r>
              <a:rPr lang="uk-UA" spc="-2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часто називають </a:t>
            </a:r>
            <a:r>
              <a:rPr lang="uk-UA" i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руховими</a:t>
            </a:r>
            <a:r>
              <a:rPr lang="uk-UA" i="1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або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i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шумом</a:t>
            </a:r>
            <a:r>
              <a:rPr lang="uk-UA" i="1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i="1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руху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.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</p:txBody>
      </p:sp>
      <p:pic>
        <p:nvPicPr>
          <p:cNvPr id="1026" name="Picture 2" descr="Багаторазові електроди - купити недорого на Prom.ua: ціни, акції та відгуки  | Україна, Київ">
            <a:extLst>
              <a:ext uri="{FF2B5EF4-FFF2-40B4-BE49-F238E27FC236}">
                <a16:creationId xmlns:a16="http://schemas.microsoft.com/office/drawing/2014/main" id="{D0AF2BD7-C0AF-36BC-E8A9-7F280C75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9" y="591562"/>
            <a:ext cx="2888613" cy="38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1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DC4B4-168F-5481-EB60-51A93A241AC4}"/>
              </a:ext>
            </a:extLst>
          </p:cNvPr>
          <p:cNvSpPr txBox="1"/>
          <p:nvPr/>
        </p:nvSpPr>
        <p:spPr>
          <a:xfrm>
            <a:off x="1125415" y="506277"/>
            <a:ext cx="6096000" cy="502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190" marR="234315" indent="37782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чином,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проектуванні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експлуатації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електродів</a:t>
            </a:r>
            <a:r>
              <a:rPr lang="uk-UA" spc="3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електродних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найчастіше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контролюють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досліджують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наступні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параметри</a:t>
            </a:r>
            <a:r>
              <a:rPr lang="uk-UA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електродів: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величину</a:t>
            </a:r>
            <a:r>
              <a:rPr lang="uk-UA" spc="-4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електродного</a:t>
            </a:r>
            <a:r>
              <a:rPr lang="uk-UA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потенціалу;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тимчасові</a:t>
            </a:r>
            <a:r>
              <a:rPr lang="uk-UA" spc="-2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зміни</a:t>
            </a:r>
            <a:r>
              <a:rPr lang="uk-UA" spc="-2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(динаміку)</a:t>
            </a:r>
            <a:r>
              <a:rPr lang="uk-UA" spc="-20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електродного потенціалу;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рівень</a:t>
            </a:r>
            <a:r>
              <a:rPr lang="uk-UA" spc="-2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шумів</a:t>
            </a:r>
            <a:r>
              <a:rPr lang="uk-UA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руху;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повний</a:t>
            </a:r>
            <a:r>
              <a:rPr lang="uk-UA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електродний</a:t>
            </a:r>
            <a:r>
              <a:rPr lang="uk-UA" spc="-1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опір;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marR="235585" lvl="1" indent="-285750">
              <a:lnSpc>
                <a:spcPct val="150000"/>
              </a:lnSpc>
              <a:spcBef>
                <a:spcPts val="830"/>
              </a:spcBef>
              <a:spcAft>
                <a:spcPts val="0"/>
              </a:spcAft>
              <a:buSzPts val="1400"/>
              <a:buFont typeface="Symbol" pitchFamily="2" charset="2"/>
              <a:buChar char=""/>
              <a:tabLst>
                <a:tab pos="628650" algn="l"/>
              </a:tabLst>
            </a:pP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час установлення іонної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spc="-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рівноваги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між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 err="1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біооб’єктом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і</a:t>
            </a:r>
            <a:r>
              <a:rPr lang="uk-UA" spc="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контактуючим</a:t>
            </a:r>
            <a:r>
              <a:rPr lang="uk-UA" spc="-335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середовищем.</a:t>
            </a:r>
            <a:endParaRPr lang="ru-UA" dirty="0"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</p:txBody>
      </p:sp>
      <p:pic>
        <p:nvPicPr>
          <p:cNvPr id="4" name="image9.png">
            <a:extLst>
              <a:ext uri="{FF2B5EF4-FFF2-40B4-BE49-F238E27FC236}">
                <a16:creationId xmlns:a16="http://schemas.microsoft.com/office/drawing/2014/main" id="{B3145C0E-07A8-39A4-1472-DE75C4DC38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4769" y="594360"/>
            <a:ext cx="3491816" cy="2652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2BDF9-84E6-C9A1-0191-210692FBB466}"/>
              </a:ext>
            </a:extLst>
          </p:cNvPr>
          <p:cNvSpPr txBox="1"/>
          <p:nvPr/>
        </p:nvSpPr>
        <p:spPr>
          <a:xfrm>
            <a:off x="7221415" y="3438406"/>
            <a:ext cx="4618892" cy="3046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405" marR="248285" algn="ctr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Плаваючий електрод-монітор: </a:t>
            </a:r>
          </a:p>
          <a:p>
            <a:pPr marL="192405" marR="248285" algn="ctr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– корпус; 2 – чутливий елемент;</a:t>
            </a:r>
            <a:r>
              <a:rPr lang="uk-UA" sz="180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92405" marR="248285" algn="ctr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липка</a:t>
            </a:r>
            <a:r>
              <a:rPr lang="uk-UA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поличка;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поличка;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92405" marR="248285" algn="ctr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електричний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контакт;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спай;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92405" marR="248285" algn="ctr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–струмопровідна</a:t>
            </a:r>
            <a:r>
              <a:rPr lang="uk-UA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паста;</a:t>
            </a:r>
          </a:p>
          <a:p>
            <a:pPr marL="192405" marR="248285" algn="ctr">
              <a:lnSpc>
                <a:spcPct val="150000"/>
              </a:lnSpc>
              <a:spcBef>
                <a:spcPts val="795"/>
              </a:spcBef>
              <a:spcAft>
                <a:spcPts val="0"/>
              </a:spcAft>
            </a:pP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сітка із хлористого срібла.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02B71-53D3-43FA-F8BE-303B04C73FE8}"/>
              </a:ext>
            </a:extLst>
          </p:cNvPr>
          <p:cNvSpPr txBox="1"/>
          <p:nvPr/>
        </p:nvSpPr>
        <p:spPr>
          <a:xfrm>
            <a:off x="1125415" y="5570532"/>
            <a:ext cx="6449354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Сенсор</a:t>
            </a:r>
            <a:r>
              <a:rPr lang="uk-UA" sz="1800" b="1" i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перетворювач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однобічної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дії,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призначений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перетворення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однієї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фізичної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величини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іншу,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зручну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подальшого</a:t>
            </a:r>
            <a:r>
              <a:rPr lang="uk-UA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використання.</a:t>
            </a:r>
            <a:r>
              <a:rPr lang="ru-U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4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BD33C-09CF-1E94-86B6-74FF3956AC3A}"/>
              </a:ext>
            </a:extLst>
          </p:cNvPr>
          <p:cNvSpPr txBox="1"/>
          <p:nvPr/>
        </p:nvSpPr>
        <p:spPr>
          <a:xfrm>
            <a:off x="609601" y="479506"/>
            <a:ext cx="11582400" cy="589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algn="just"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Основними</a:t>
            </a:r>
            <a:r>
              <a:rPr lang="uk-UA" b="1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якостями</a:t>
            </a:r>
            <a:r>
              <a:rPr lang="uk-UA" b="1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сенсорів</a:t>
            </a:r>
            <a:r>
              <a:rPr lang="uk-UA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перетворювачів</a:t>
            </a:r>
            <a:r>
              <a:rPr lang="uk-UA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</a:t>
            </a:r>
            <a:r>
              <a:rPr lang="uk-UA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наступні: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безпосередня</a:t>
            </a:r>
            <a:r>
              <a:rPr lang="uk-UA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взаємодія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uk-UA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об'єктом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(насамперед,</a:t>
            </a:r>
            <a:r>
              <a:rPr lang="uk-UA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інформаційна);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наявність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входу</a:t>
            </a:r>
            <a:r>
              <a:rPr lang="uk-UA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виходу;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</a:t>
            </a:r>
            <a:r>
              <a:rPr lang="uk-UA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спрямованість</a:t>
            </a:r>
            <a:r>
              <a:rPr lang="uk-UA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дії;</a:t>
            </a:r>
            <a:endParaRPr lang="uk-U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наявність одного або декількох перетворюючих елементів, першим з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яких</a:t>
            </a:r>
            <a:r>
              <a:rPr lang="uk-UA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</a:t>
            </a:r>
            <a:r>
              <a:rPr lang="uk-UA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чутливий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перетворюючий елемент;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234950" lvl="1" indent="-285750" algn="just">
              <a:lnSpc>
                <a:spcPct val="150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однозначний функціональний і не обов'язковий лінійний зв'язок між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вхідною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перетвореною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величиною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вихідною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фізичною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величиною,</a:t>
            </a:r>
            <a:r>
              <a:rPr lang="uk-UA" spc="3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яку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називають</a:t>
            </a:r>
            <a:r>
              <a:rPr lang="uk-UA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вихідним сигналом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237490" lvl="1" indent="-285750" algn="just">
              <a:lnSpc>
                <a:spcPct val="150000"/>
              </a:lnSpc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наявність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вході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інформативної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фізичної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(або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декількох</a:t>
            </a:r>
            <a:r>
              <a:rPr lang="uk-UA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інформативних</a:t>
            </a:r>
            <a:r>
              <a:rPr lang="uk-UA" spc="3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фізичних величин</a:t>
            </a:r>
            <a:r>
              <a:rPr lang="uk-UA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багато функціонального сенсора)</a:t>
            </a:r>
            <a:r>
              <a:rPr lang="uk-UA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неінформативних</a:t>
            </a:r>
            <a:r>
              <a:rPr lang="uk-UA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фізичних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наявність</a:t>
            </a:r>
            <a:r>
              <a:rPr lang="uk-UA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нормованих</a:t>
            </a:r>
            <a:r>
              <a:rPr lang="uk-UA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метрологічних</a:t>
            </a:r>
            <a:r>
              <a:rPr lang="uk-UA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конструктивна,</a:t>
            </a:r>
            <a:r>
              <a:rPr lang="uk-UA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схемотехнічна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функціональна</a:t>
            </a:r>
            <a:r>
              <a:rPr lang="uk-UA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закінченість;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231775" lvl="1" indent="-28575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28650" algn="l"/>
              </a:tabLs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конструктивний,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електричний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інформаційний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зв'язок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іншими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технічними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засобами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автоматичної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системи,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сумісною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uk-UA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сенсором.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9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>
            <a:extLst>
              <a:ext uri="{FF2B5EF4-FFF2-40B4-BE49-F238E27FC236}">
                <a16:creationId xmlns:a16="http://schemas.microsoft.com/office/drawing/2014/main" id="{A5BFE370-6F90-6281-8557-E6061FF46C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322" y="118321"/>
            <a:ext cx="6658707" cy="67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3F5B6446-0551-E24C-CDB3-88802A8B0B56}"/>
              </a:ext>
            </a:extLst>
          </p:cNvPr>
          <p:cNvGrpSpPr>
            <a:grpSpLocks noRot="1" noChangeAspect="1"/>
          </p:cNvGrpSpPr>
          <p:nvPr/>
        </p:nvGrpSpPr>
        <p:grpSpPr bwMode="auto">
          <a:xfrm>
            <a:off x="1454786" y="1186815"/>
            <a:ext cx="10512425" cy="4971415"/>
            <a:chOff x="-3697" y="1334"/>
            <a:chExt cx="16555" cy="7829"/>
          </a:xfrm>
        </p:grpSpPr>
        <p:pic>
          <p:nvPicPr>
            <p:cNvPr id="3" name="Picture 26">
              <a:extLst>
                <a:ext uri="{FF2B5EF4-FFF2-40B4-BE49-F238E27FC236}">
                  <a16:creationId xmlns:a16="http://schemas.microsoft.com/office/drawing/2014/main" id="{719FB857-F254-5CDE-D910-3A43AB9A95AB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97" y="1334"/>
              <a:ext cx="7908" cy="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7">
              <a:extLst>
                <a:ext uri="{FF2B5EF4-FFF2-40B4-BE49-F238E27FC236}">
                  <a16:creationId xmlns:a16="http://schemas.microsoft.com/office/drawing/2014/main" id="{B5FE9F85-720C-72D4-2E52-7728D0C293DD}"/>
                </a:ext>
              </a:extLst>
            </p:cNvPr>
            <p:cNvPicPr>
              <a:picLocks noRot="1"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" y="3338"/>
              <a:ext cx="7446" cy="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9E2506-D364-8BBA-A67D-43BB740A870B}"/>
              </a:ext>
            </a:extLst>
          </p:cNvPr>
          <p:cNvSpPr txBox="1"/>
          <p:nvPr/>
        </p:nvSpPr>
        <p:spPr>
          <a:xfrm>
            <a:off x="973308" y="295912"/>
            <a:ext cx="11024382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865" marR="248285" algn="ctr">
              <a:lnSpc>
                <a:spcPct val="115000"/>
              </a:lnSpc>
              <a:spcBef>
                <a:spcPts val="130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Спрощені моделі систем, які відображають загальні риси,</a:t>
            </a:r>
            <a:r>
              <a:rPr lang="uk-UA" sz="1800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елементи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r>
              <a:rPr lang="uk-UA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функції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 виконуються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842DC-55CB-E88E-242B-0F2E3CAAA1AF}"/>
              </a:ext>
            </a:extLst>
          </p:cNvPr>
          <p:cNvSpPr txBox="1"/>
          <p:nvPr/>
        </p:nvSpPr>
        <p:spPr>
          <a:xfrm>
            <a:off x="6864838" y="1186815"/>
            <a:ext cx="4986020" cy="38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865" marR="248285" algn="ctr">
              <a:lnSpc>
                <a:spcPct val="115000"/>
              </a:lnSpc>
              <a:spcBef>
                <a:spcPts val="130"/>
              </a:spcBef>
              <a:spcAft>
                <a:spcPts val="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Технічна</a:t>
            </a:r>
            <a:r>
              <a:rPr lang="ru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автоматична</a:t>
            </a:r>
            <a:r>
              <a:rPr lang="uk-UA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4D4A6-AE4E-730E-B090-102A670C2A45}"/>
              </a:ext>
            </a:extLst>
          </p:cNvPr>
          <p:cNvSpPr txBox="1"/>
          <p:nvPr/>
        </p:nvSpPr>
        <p:spPr>
          <a:xfrm>
            <a:off x="3139441" y="5486519"/>
            <a:ext cx="2987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Людина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FEB3BD-9DD9-A46E-7FBD-D14DDDE6ED41}"/>
              </a:ext>
            </a:extLst>
          </p:cNvPr>
          <p:cNvSpPr txBox="1"/>
          <p:nvPr/>
        </p:nvSpPr>
        <p:spPr>
          <a:xfrm>
            <a:off x="1008185" y="562754"/>
            <a:ext cx="10632830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230505" indent="44894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</a:t>
            </a:r>
            <a:r>
              <a:rPr lang="uk-UA" b="1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–це обладнання,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має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струмоз’ємну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поверхню, що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контактує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біологічним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об'єктом, і вихідні елементи.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9E55E-405C-AF4F-CDC8-B3E9F9941EDA}"/>
              </a:ext>
            </a:extLst>
          </p:cNvPr>
          <p:cNvSpPr txBox="1"/>
          <p:nvPr/>
        </p:nvSpPr>
        <p:spPr>
          <a:xfrm>
            <a:off x="1125415" y="1285496"/>
            <a:ext cx="10398369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231775" indent="44894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розгляді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живих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тканин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враховувати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дифузію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клітинну мембрану іонів, концентрація яких поза й усередині клітини різна і</a:t>
            </a:r>
            <a:r>
              <a:rPr lang="uk-UA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які здатні проникати через мембрану. Дифузію іонів описують </a:t>
            </a:r>
            <a:r>
              <a:rPr lang="uk-UA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рівнянням</a:t>
            </a:r>
            <a:r>
              <a:rPr lang="uk-UA" b="1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Гольдмана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яке використовують для визначення мембранного потенціалу</a:t>
            </a:r>
            <a:r>
              <a:rPr lang="uk-UA" spc="-3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F92F2-C2CB-BB48-96CA-9C94CECE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17800"/>
            <a:ext cx="7772400" cy="40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6465D-CA84-4DD5-0653-DD07B2CBA866}"/>
              </a:ext>
            </a:extLst>
          </p:cNvPr>
          <p:cNvSpPr txBox="1"/>
          <p:nvPr/>
        </p:nvSpPr>
        <p:spPr>
          <a:xfrm>
            <a:off x="1207476" y="284930"/>
            <a:ext cx="10386647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- цей пристрій (прилад, орган, вузол), що перетворює фізичну (фізико-хімічне) зміну в об'єкті спостереження, його фізична дія в інформаційний сигнал для користувача 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329FC-3DDF-98E2-6415-133D8248CE03}"/>
              </a:ext>
            </a:extLst>
          </p:cNvPr>
          <p:cNvSpPr txBox="1">
            <a:spLocks noChangeArrowheads="1"/>
          </p:cNvSpPr>
          <p:nvPr/>
        </p:nvSpPr>
        <p:spPr>
          <a:xfrm>
            <a:off x="1207476" y="1261504"/>
            <a:ext cx="10665069" cy="28650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Головними складовими частинами простого сенсору є чутливий елемент і сигналізатор. Реагуючи на ту або іншу дію з боку об'єкту спостереження, чутливий елемент міняє свій стан, а сигналізатор видає про це якийсь зрозумілий користувачеві сигнал. Цей сигнал і є носієм інформації про об'єкт спостереження.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CEDEA-10FB-779E-198A-982FD3DA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06" y="3014224"/>
            <a:ext cx="9141348" cy="35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8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37150" y="558800"/>
            <a:ext cx="17018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Сенсори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90800" y="1574800"/>
            <a:ext cx="17018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Фізичні</a:t>
            </a:r>
          </a:p>
        </p:txBody>
      </p:sp>
      <p:sp>
        <p:nvSpPr>
          <p:cNvPr id="4" name="Овал 3"/>
          <p:cNvSpPr/>
          <p:nvPr/>
        </p:nvSpPr>
        <p:spPr>
          <a:xfrm>
            <a:off x="7696200" y="1574800"/>
            <a:ext cx="17018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Хімічні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8000" y="3454400"/>
            <a:ext cx="2565400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Реагують на такі параметри, як: температура, тиск, магнітне поле 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5300" y="3454400"/>
            <a:ext cx="2565400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Реагують на специфічні хімічні реакції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6781800" y="1206500"/>
            <a:ext cx="901700" cy="889000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H="1">
            <a:off x="4305300" y="1206500"/>
            <a:ext cx="901700" cy="889000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4"/>
          </p:cNvCxnSpPr>
          <p:nvPr/>
        </p:nvCxnSpPr>
        <p:spPr>
          <a:xfrm>
            <a:off x="3441700" y="2590800"/>
            <a:ext cx="0" cy="86360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763000" y="2590800"/>
            <a:ext cx="0" cy="86360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Цифрові бездротові датчики Vernier - ТОВ &amp;quot;Бі-Про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222750"/>
            <a:ext cx="3213100" cy="19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203960" y="266065"/>
            <a:ext cx="9784080" cy="150876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</a:p>
        </p:txBody>
      </p:sp>
    </p:spTree>
    <p:extLst>
      <p:ext uri="{BB962C8B-B14F-4D97-AF65-F5344CB8AC3E}">
        <p14:creationId xmlns:p14="http://schemas.microsoft.com/office/powerpoint/2010/main" val="86844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33374"/>
            <a:ext cx="9784080" cy="150876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16500" y="4594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вхідною величиною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1915822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тиску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69950" y="33423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температури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87600" y="46250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концентрації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16500" y="54632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вологості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785100" y="46250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положення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82100" y="3342336"/>
            <a:ext cx="24892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радіоактивності</a:t>
            </a:r>
            <a:endParaRPr lang="ru-RU" sz="1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682480" y="190088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переміщення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5"/>
          </p:cNvCxnSpPr>
          <p:nvPr/>
        </p:nvCxnSpPr>
        <p:spPr>
          <a:xfrm>
            <a:off x="7076124" y="1554289"/>
            <a:ext cx="2340926" cy="21033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98473" y="1502163"/>
            <a:ext cx="2340926" cy="21033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31443" y="1267765"/>
            <a:ext cx="2399029" cy="11729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57111" y="1200091"/>
            <a:ext cx="2399029" cy="11729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1"/>
          </p:cNvCxnSpPr>
          <p:nvPr/>
        </p:nvCxnSpPr>
        <p:spPr>
          <a:xfrm>
            <a:off x="6731000" y="1742136"/>
            <a:ext cx="1407476" cy="30707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421826" y="1742135"/>
            <a:ext cx="1407476" cy="30707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4"/>
            <a:endCxn id="7" idx="0"/>
          </p:cNvCxnSpPr>
          <p:nvPr/>
        </p:nvCxnSpPr>
        <p:spPr>
          <a:xfrm>
            <a:off x="6223000" y="1742136"/>
            <a:ext cx="0" cy="37211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143500" y="2557172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датчики вібрації 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54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086" y="230790"/>
            <a:ext cx="9784080" cy="150876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16500" y="4594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вихідною величиною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39415" y="179934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електричні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248" y="3473905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активні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(або генераторні)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7449" y="3473905"/>
            <a:ext cx="2587624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пасивні </a:t>
            </a:r>
          </a:p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(або параметричні)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24853" y="172852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 електричні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>
            <a:endCxn id="10" idx="1"/>
          </p:cNvCxnSpPr>
          <p:nvPr/>
        </p:nvCxnSpPr>
        <p:spPr>
          <a:xfrm>
            <a:off x="7417200" y="1261687"/>
            <a:ext cx="1261029" cy="6546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H="1">
            <a:off x="1504641" y="2894199"/>
            <a:ext cx="488150" cy="5797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7"/>
          </p:cNvCxnSpPr>
          <p:nvPr/>
        </p:nvCxnSpPr>
        <p:spPr>
          <a:xfrm flipH="1">
            <a:off x="3699039" y="1267765"/>
            <a:ext cx="1331434" cy="7194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99039" y="2870707"/>
            <a:ext cx="536410" cy="73197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Роботизовані датчики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92" y="4115255"/>
            <a:ext cx="452787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5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0" y="233376"/>
            <a:ext cx="9784080" cy="150876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16500" y="459436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 принципом дії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1915822"/>
            <a:ext cx="2413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магнітоелектричні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5500" y="3372208"/>
            <a:ext cx="2694627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п’єзоелектричні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82099" y="3342336"/>
            <a:ext cx="2578099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тензорезистивні</a:t>
            </a:r>
            <a:r>
              <a:rPr lang="uk-UA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17050" y="2057037"/>
            <a:ext cx="2593656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піроелектричні</a:t>
            </a: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5"/>
          </p:cNvCxnSpPr>
          <p:nvPr/>
        </p:nvCxnSpPr>
        <p:spPr>
          <a:xfrm>
            <a:off x="7076124" y="1554289"/>
            <a:ext cx="2340926" cy="21033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7"/>
          </p:cNvCxnSpPr>
          <p:nvPr/>
        </p:nvCxnSpPr>
        <p:spPr>
          <a:xfrm flipH="1">
            <a:off x="3125508" y="1490580"/>
            <a:ext cx="2244053" cy="20694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31443" y="1267765"/>
            <a:ext cx="2399029" cy="11729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1"/>
          </p:cNvCxnSpPr>
          <p:nvPr/>
        </p:nvCxnSpPr>
        <p:spPr>
          <a:xfrm>
            <a:off x="7357111" y="1200091"/>
            <a:ext cx="2439771" cy="1044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Что такое датчик? » Словарик робототехн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773280"/>
            <a:ext cx="3780849" cy="37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7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06D9B-25F8-7414-487E-D56D6A1B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4" y="0"/>
            <a:ext cx="7789863" cy="6832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188E24-1B3B-A86D-3D39-EED44E27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0" y="0"/>
            <a:ext cx="2882900" cy="2070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B774C6-8DC8-236B-665E-962625E83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141" y="2146301"/>
            <a:ext cx="2895600" cy="2641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5B252E-B460-9893-9A5A-A8A64C870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550" y="4787900"/>
            <a:ext cx="2794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3DEFD-FBA5-63C4-FA0D-FE919ABC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0"/>
            <a:ext cx="8656153" cy="4652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DEFBE-E5D7-34C5-59C8-A75689EB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12" y="4511488"/>
            <a:ext cx="4800600" cy="2514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416D8C-FC9E-5C0D-9741-27E125DCD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519" y="1267302"/>
            <a:ext cx="2922493" cy="2355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F3E0AC-7B3B-1AE1-C4B5-A554C21EA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341" y="4511488"/>
            <a:ext cx="3302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9626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{0DB17321-EC16-E645-AB22-455B4EE75F90}tf10001072</Template>
  <TotalTime>81</TotalTime>
  <Words>886</Words>
  <Application>Microsoft Macintosh PowerPoint</Application>
  <PresentationFormat>Широкоэкранный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Symbol</vt:lpstr>
      <vt:lpstr>Times New Roman</vt:lpstr>
      <vt:lpstr>Wingdings</vt:lpstr>
      <vt:lpstr>Уголки</vt:lpstr>
      <vt:lpstr>ЕЛЕКТРОДИ ТА ПЕРЕТВОРЮВАЧІ БІОСИГНАЛІВ </vt:lpstr>
      <vt:lpstr>Презентация PowerPoint</vt:lpstr>
      <vt:lpstr>Презентация PowerPoint</vt:lpstr>
      <vt:lpstr>Класифікація</vt:lpstr>
      <vt:lpstr>Класифікація</vt:lpstr>
      <vt:lpstr>Класифікація</vt:lpstr>
      <vt:lpstr>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ЕЛЕКТРОДИ ТА ПЕРЕТВОРЮВАЧІ БІОСИГНАЛІВ </dc:title>
  <dc:creator>ivanovvl</dc:creator>
  <cp:lastModifiedBy>ivanovvl</cp:lastModifiedBy>
  <cp:revision>3</cp:revision>
  <dcterms:created xsi:type="dcterms:W3CDTF">2024-08-31T12:51:23Z</dcterms:created>
  <dcterms:modified xsi:type="dcterms:W3CDTF">2024-09-08T11:26:30Z</dcterms:modified>
</cp:coreProperties>
</file>