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2" r:id="rId6"/>
    <p:sldId id="268" r:id="rId7"/>
    <p:sldId id="261" r:id="rId8"/>
    <p:sldId id="263" r:id="rId9"/>
    <p:sldId id="266" r:id="rId10"/>
    <p:sldId id="265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7A7DE-CEA0-4385-916C-80DE00DCAB83}" type="datetimeFigureOut">
              <a:rPr lang="uk-UA" smtClean="0"/>
              <a:pPr/>
              <a:t>25.01.2021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4F126-0D57-4E9F-988B-D46AD2337F7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2803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D6F89F-59C5-4D01-99F9-E60D60E0B564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3A30BB-F458-4156-A164-2A21EA58BFF0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DB773-BF14-4325-8FFB-6A2275D323CA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4A8E36-5A27-4284-9A01-B249F52793C0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2373F5-B1DB-4472-804D-405BD7540C55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3C4541-131C-4689-A250-C78DE374912F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74D4-9373-4DCE-AD18-3D5B92457C20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A0F065-4A33-4FB2-8311-D99D3858F4B4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FA8768-7CA5-4DAD-A82B-F465942E67F0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323E333-0E2B-48D4-9FE8-A030D122C056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41A788-524D-4048-A54B-EDA10E16D6FC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DDBE1C9-2905-417E-B6AF-F0624AAD733A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ccu.gov.ua/uk/index" TargetMode="External"/><Relationship Id="rId13" Type="http://schemas.openxmlformats.org/officeDocument/2006/relationships/hyperlink" Target="http://www.freedomhouse.org/?page=1" TargetMode="External"/><Relationship Id="rId3" Type="http://schemas.openxmlformats.org/officeDocument/2006/relationships/hyperlink" Target="http://www.venice.coe.int/webforms/events/" TargetMode="External"/><Relationship Id="rId7" Type="http://schemas.openxmlformats.org/officeDocument/2006/relationships/hyperlink" Target="http://www.ombudsman.gov.ua/" TargetMode="External"/><Relationship Id="rId12" Type="http://schemas.openxmlformats.org/officeDocument/2006/relationships/hyperlink" Target="http://kaplvested.info/" TargetMode="External"/><Relationship Id="rId2" Type="http://schemas.openxmlformats.org/officeDocument/2006/relationships/hyperlink" Target="http://www.echr.coe.int/Pages/home.aspx?p=home&amp;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injust.gov.ua/9329" TargetMode="External"/><Relationship Id="rId11" Type="http://schemas.openxmlformats.org/officeDocument/2006/relationships/hyperlink" Target="http://helsinki.org.ua/index.php" TargetMode="External"/><Relationship Id="rId5" Type="http://schemas.openxmlformats.org/officeDocument/2006/relationships/hyperlink" Target="http://www.kmu.gov.ua/control/" TargetMode="External"/><Relationship Id="rId10" Type="http://schemas.openxmlformats.org/officeDocument/2006/relationships/hyperlink" Target="http://khpg.org.ua/" TargetMode="External"/><Relationship Id="rId4" Type="http://schemas.openxmlformats.org/officeDocument/2006/relationships/hyperlink" Target="http://rada.gov.ua/" TargetMode="External"/><Relationship Id="rId9" Type="http://schemas.openxmlformats.org/officeDocument/2006/relationships/hyperlink" Target="http://www.scourt.gov.ua/" TargetMode="External"/><Relationship Id="rId14" Type="http://schemas.openxmlformats.org/officeDocument/2006/relationships/hyperlink" Target="http://www.amnesty.org.ua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Система міжнародного захисту прав людини. 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Місце і роль ЄКПЛ у захисті прав людини і основоположних свобод. 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ЄКПЛ як джерело права в Україні.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ЄКПЛ та поточне законодавство України.</a:t>
            </a:r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Міжнародний захист прав людини і природа ЄКПЛ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849E-033D-4C89-8800-B7EAAD343592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М. Савчин     Практика ЄСПЛ</a:t>
            </a:r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Дата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2617CDC-3D97-4C3F-AA67-0DA02DF6EF6A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11267" name="Нижний колонтитул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1126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FF1546-963B-4844-AAEE-22B9000A582C}" type="slidenum">
              <a:rPr lang="ru-RU"/>
              <a:pPr/>
              <a:t>10</a:t>
            </a:fld>
            <a:endParaRPr lang="ru-RU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uk-UA" sz="2400" b="1" dirty="0" smtClean="0"/>
              <a:t>Стаття 9 Конституції України та статті 27, 29, 65 Віденської конвенції про право міжнародних договорів</a:t>
            </a:r>
            <a:endParaRPr lang="ru-RU" sz="2400" b="1" dirty="0" smtClean="0"/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uk-UA" sz="1300" b="1" dirty="0" smtClean="0">
              <a:solidFill>
                <a:srgbClr val="CC0099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1800" b="1" dirty="0" smtClean="0">
                <a:solidFill>
                  <a:srgbClr val="CC0099"/>
                </a:solidFill>
              </a:rPr>
              <a:t>Положення Віденської конвенції…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1800" b="1" dirty="0" smtClean="0"/>
              <a:t>Стаття 26. </a:t>
            </a:r>
            <a:r>
              <a:rPr lang="uk-UA" sz="1800" b="1" dirty="0" err="1" smtClean="0"/>
              <a:t>Pacta</a:t>
            </a:r>
            <a:r>
              <a:rPr lang="uk-UA" sz="1800" b="1" dirty="0" smtClean="0"/>
              <a:t> </a:t>
            </a:r>
            <a:r>
              <a:rPr lang="uk-UA" sz="1800" b="1" dirty="0" err="1" smtClean="0"/>
              <a:t>sunt</a:t>
            </a:r>
            <a:r>
              <a:rPr lang="uk-UA" sz="1800" b="1" dirty="0" smtClean="0"/>
              <a:t> </a:t>
            </a:r>
            <a:r>
              <a:rPr lang="uk-UA" sz="1800" b="1" dirty="0" err="1" smtClean="0"/>
              <a:t>servanda</a:t>
            </a:r>
            <a:r>
              <a:rPr lang="uk-UA" sz="18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1800" dirty="0" smtClean="0"/>
              <a:t>Кожен чинний договір є </a:t>
            </a:r>
            <a:r>
              <a:rPr lang="uk-UA" sz="1800" dirty="0" smtClean="0">
                <a:solidFill>
                  <a:srgbClr val="00CC00"/>
                </a:solidFill>
              </a:rPr>
              <a:t>обов'язковим</a:t>
            </a:r>
            <a:r>
              <a:rPr lang="uk-UA" sz="1800" dirty="0" smtClean="0"/>
              <a:t> для його учасників і </a:t>
            </a:r>
            <a:r>
              <a:rPr lang="uk-UA" sz="1800" dirty="0" smtClean="0">
                <a:solidFill>
                  <a:srgbClr val="00CC00"/>
                </a:solidFill>
              </a:rPr>
              <a:t>повинен ними добросовісно виконуватись</a:t>
            </a:r>
            <a:r>
              <a:rPr lang="uk-UA" sz="1800" dirty="0" smtClean="0"/>
              <a:t>. </a:t>
            </a:r>
          </a:p>
          <a:p>
            <a:pPr eaLnBrk="1" hangingPunct="1">
              <a:lnSpc>
                <a:spcPct val="80000"/>
              </a:lnSpc>
            </a:pPr>
            <a:endParaRPr lang="uk-UA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1800" b="1" dirty="0" smtClean="0"/>
              <a:t>Стаття 27. Внутрішнє право і додержання договорів</a:t>
            </a:r>
            <a:r>
              <a:rPr lang="uk-UA" sz="18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1800" dirty="0" smtClean="0"/>
              <a:t>Учасник не може </a:t>
            </a:r>
            <a:r>
              <a:rPr lang="uk-UA" sz="1800" dirty="0" smtClean="0">
                <a:solidFill>
                  <a:schemeClr val="accent2"/>
                </a:solidFill>
              </a:rPr>
              <a:t>посилатись на положення свого внутрішнього права як на виправдання для невиконання ним договору</a:t>
            </a:r>
            <a:r>
              <a:rPr lang="uk-UA" sz="1800" dirty="0" smtClean="0"/>
              <a:t>. Це правило діє без шкоди для статті 46. </a:t>
            </a:r>
          </a:p>
          <a:p>
            <a:pPr eaLnBrk="1" hangingPunct="1">
              <a:lnSpc>
                <a:spcPct val="80000"/>
              </a:lnSpc>
            </a:pPr>
            <a:endParaRPr lang="uk-UA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1800" b="1" dirty="0" smtClean="0"/>
              <a:t>Стаття 46. Положення внутрішнього права, які стосуються компетенції укладати договори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1800" dirty="0" smtClean="0"/>
              <a:t>1. Держава </a:t>
            </a:r>
            <a:r>
              <a:rPr lang="uk-UA" sz="1800" dirty="0" smtClean="0">
                <a:solidFill>
                  <a:schemeClr val="accent2"/>
                </a:solidFill>
              </a:rPr>
              <a:t>не має права посилатись</a:t>
            </a:r>
            <a:r>
              <a:rPr lang="uk-UA" sz="1800" dirty="0" smtClean="0"/>
              <a:t> на ту обставину, що її згода на обов'язковість для неї договору була виражена </a:t>
            </a:r>
            <a:r>
              <a:rPr lang="uk-UA" sz="1800" dirty="0" smtClean="0">
                <a:solidFill>
                  <a:schemeClr val="accent2"/>
                </a:solidFill>
              </a:rPr>
              <a:t>на порушення того чи іншого положення її внутрішнього права, яке стосується компетенції укладати договори</a:t>
            </a:r>
            <a:r>
              <a:rPr lang="uk-UA" sz="1800" dirty="0" smtClean="0"/>
              <a:t>, як </a:t>
            </a:r>
            <a:r>
              <a:rPr lang="uk-UA" sz="1800" dirty="0" smtClean="0">
                <a:solidFill>
                  <a:schemeClr val="accent2"/>
                </a:solidFill>
              </a:rPr>
              <a:t>на </a:t>
            </a:r>
            <a:r>
              <a:rPr lang="uk-UA" sz="1800" u="sng" dirty="0" smtClean="0">
                <a:solidFill>
                  <a:srgbClr val="CC0099"/>
                </a:solidFill>
              </a:rPr>
              <a:t>підставу недійсності</a:t>
            </a:r>
            <a:r>
              <a:rPr lang="uk-UA" sz="1800" dirty="0" smtClean="0">
                <a:solidFill>
                  <a:schemeClr val="accent2"/>
                </a:solidFill>
              </a:rPr>
              <a:t> її згоди</a:t>
            </a:r>
            <a:r>
              <a:rPr lang="uk-UA" sz="1800" dirty="0" smtClean="0"/>
              <a:t>, якщо тільки це порушення не було явним і не стосувалося норми її внутрішнього права особливо важливого значення.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1800" dirty="0" smtClean="0"/>
              <a:t>2. Порушення </a:t>
            </a:r>
            <a:r>
              <a:rPr lang="uk-UA" sz="1800" dirty="0" smtClean="0">
                <a:solidFill>
                  <a:srgbClr val="00CC00"/>
                </a:solidFill>
              </a:rPr>
              <a:t>є явним, якщо воно буде об'єктивно очевидним для будь-якої держави</a:t>
            </a:r>
            <a:r>
              <a:rPr lang="uk-UA" sz="1800" dirty="0" smtClean="0"/>
              <a:t>, що діє в цьому питанні</a:t>
            </a:r>
            <a:r>
              <a:rPr lang="uk-UA" sz="1800" dirty="0" smtClean="0">
                <a:solidFill>
                  <a:srgbClr val="00CC00"/>
                </a:solidFill>
              </a:rPr>
              <a:t> добросовісно</a:t>
            </a:r>
            <a:r>
              <a:rPr lang="uk-UA" sz="1800" dirty="0" smtClean="0"/>
              <a:t> і відповідно до </a:t>
            </a:r>
            <a:r>
              <a:rPr lang="uk-UA" sz="1800" dirty="0" smtClean="0">
                <a:solidFill>
                  <a:srgbClr val="00CC00"/>
                </a:solidFill>
              </a:rPr>
              <a:t>звичайної практики</a:t>
            </a:r>
            <a:r>
              <a:rPr lang="uk-UA" sz="1800" dirty="0" smtClean="0"/>
              <a:t>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uk-UA" sz="1300" dirty="0" smtClean="0"/>
          </a:p>
          <a:p>
            <a:pPr eaLnBrk="1" hangingPunct="1">
              <a:lnSpc>
                <a:spcPct val="80000"/>
              </a:lnSpc>
            </a:pPr>
            <a:endParaRPr lang="uk-UA" sz="13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uk-UA" sz="2400" b="1" i="1" dirty="0" smtClean="0"/>
              <a:t>Нормативне закріплення в Конституції дії норм (ст. 9) та загальновизнаних принципів і норм міжнародного права (ст. 18)</a:t>
            </a:r>
            <a:endParaRPr lang="ru-RU" sz="2400" b="1" i="1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uk-UA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000" dirty="0" smtClean="0"/>
              <a:t>Застосування положень міжнародних договорів України та загальновизнаних принципів міжнародного права у адміністративній та судовій практиці: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1600" dirty="0" smtClean="0"/>
              <a:t>	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1600" dirty="0" smtClean="0"/>
              <a:t>А. міжнародне право і принцип верховенства права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1600" dirty="0" smtClean="0"/>
              <a:t>	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1600" dirty="0" smtClean="0"/>
              <a:t>Б. міжнародне право і загальнолюдські цінності;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1600" dirty="0" smtClean="0"/>
              <a:t>	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1600" dirty="0" smtClean="0"/>
              <a:t>В. перевага норм і загальновизнаних принципів міжнародного права перед нормами національного законодавства;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1600" dirty="0" smtClean="0"/>
              <a:t>	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1600" dirty="0" smtClean="0"/>
              <a:t>Г. неприпустимість застосування норм міжнародного права, що знижують ступінь гарантій конституційних прав і свобод людини і громадянина.</a:t>
            </a:r>
            <a:endParaRPr lang="ru-RU" sz="1600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50372-A0A3-426D-803B-619A74C508F4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М. Савчин     Практика ЄСПЛ</a:t>
            </a: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endParaRPr lang="uk-UA" dirty="0" smtClean="0"/>
          </a:p>
          <a:p>
            <a:pPr lvl="0"/>
            <a:r>
              <a:rPr lang="uk-UA" dirty="0" smtClean="0"/>
              <a:t>Конституція України 1996 р.</a:t>
            </a:r>
          </a:p>
          <a:p>
            <a:pPr lvl="0"/>
            <a:r>
              <a:rPr lang="uk-UA" dirty="0" smtClean="0"/>
              <a:t>Конвенція про захист прав людини і основоположних свобод.</a:t>
            </a:r>
          </a:p>
          <a:p>
            <a:pPr lvl="0"/>
            <a:r>
              <a:rPr lang="uk-UA" dirty="0" smtClean="0"/>
              <a:t>Закон України «Про виконання рішень та застосування практики Європейського суду з прав людини» від 23 лютого 2006 року 3 3477-IV.</a:t>
            </a:r>
          </a:p>
          <a:p>
            <a:pPr lvl="0"/>
            <a:r>
              <a:rPr lang="ru-RU" dirty="0" smtClean="0"/>
              <a:t>де </a:t>
            </a:r>
            <a:r>
              <a:rPr lang="uk-UA" dirty="0" err="1" smtClean="0"/>
              <a:t>Сальвиа</a:t>
            </a:r>
            <a:r>
              <a:rPr lang="uk-UA" dirty="0" smtClean="0"/>
              <a:t> М. </a:t>
            </a:r>
            <a:r>
              <a:rPr lang="uk-UA" dirty="0" err="1" smtClean="0"/>
              <a:t>Прецеденты</a:t>
            </a:r>
            <a:r>
              <a:rPr lang="uk-UA" dirty="0" smtClean="0"/>
              <a:t> </a:t>
            </a:r>
            <a:r>
              <a:rPr lang="uk-UA" dirty="0" err="1" smtClean="0"/>
              <a:t>Европейского</a:t>
            </a:r>
            <a:r>
              <a:rPr lang="uk-UA" dirty="0" smtClean="0"/>
              <a:t> </a:t>
            </a:r>
            <a:r>
              <a:rPr lang="uk-UA" dirty="0" err="1" smtClean="0"/>
              <a:t>суда</a:t>
            </a:r>
            <a:r>
              <a:rPr lang="uk-UA" dirty="0" smtClean="0"/>
              <a:t> по правам </a:t>
            </a:r>
            <a:r>
              <a:rPr lang="uk-UA" dirty="0" err="1" smtClean="0"/>
              <a:t>человека.Руководящие</a:t>
            </a:r>
            <a:r>
              <a:rPr lang="uk-UA" dirty="0" smtClean="0"/>
              <a:t> </a:t>
            </a:r>
            <a:r>
              <a:rPr lang="uk-UA" dirty="0" err="1" smtClean="0"/>
              <a:t>прицнипы</a:t>
            </a:r>
            <a:r>
              <a:rPr lang="uk-UA" dirty="0" smtClean="0"/>
              <a:t> </a:t>
            </a:r>
            <a:r>
              <a:rPr lang="uk-UA" dirty="0" err="1" smtClean="0"/>
              <a:t>судебной</a:t>
            </a:r>
            <a:r>
              <a:rPr lang="uk-UA" dirty="0" smtClean="0"/>
              <a:t> практики, </a:t>
            </a:r>
            <a:r>
              <a:rPr lang="uk-UA" dirty="0" err="1" smtClean="0"/>
              <a:t>относящейся</a:t>
            </a:r>
            <a:r>
              <a:rPr lang="uk-UA" dirty="0" smtClean="0"/>
              <a:t> к </a:t>
            </a:r>
            <a:r>
              <a:rPr lang="uk-UA" dirty="0" err="1" smtClean="0"/>
              <a:t>Европейской</a:t>
            </a:r>
            <a:r>
              <a:rPr lang="uk-UA" dirty="0" smtClean="0"/>
              <a:t> </a:t>
            </a:r>
            <a:r>
              <a:rPr lang="uk-UA" dirty="0" err="1" smtClean="0"/>
              <a:t>конвенции</a:t>
            </a:r>
            <a:r>
              <a:rPr lang="uk-UA" dirty="0" smtClean="0"/>
              <a:t> о </a:t>
            </a:r>
            <a:r>
              <a:rPr lang="uk-UA" dirty="0" err="1" smtClean="0"/>
              <a:t>защите</a:t>
            </a:r>
            <a:r>
              <a:rPr lang="uk-UA" dirty="0" smtClean="0"/>
              <a:t> прав </a:t>
            </a:r>
            <a:r>
              <a:rPr lang="uk-UA" dirty="0" err="1" smtClean="0"/>
              <a:t>человека</a:t>
            </a:r>
            <a:r>
              <a:rPr lang="uk-UA" dirty="0" smtClean="0"/>
              <a:t> и основоположних свобод. </a:t>
            </a:r>
            <a:r>
              <a:rPr lang="uk-UA" dirty="0" err="1" smtClean="0"/>
              <a:t>Судебная</a:t>
            </a:r>
            <a:r>
              <a:rPr lang="uk-UA" dirty="0" smtClean="0"/>
              <a:t> практика с 1960 по 2002 г. – </a:t>
            </a:r>
            <a:r>
              <a:rPr lang="uk-UA" dirty="0" err="1" smtClean="0"/>
              <a:t>СПб</a:t>
            </a:r>
            <a:r>
              <a:rPr lang="uk-UA" dirty="0" smtClean="0"/>
              <a:t>.: </a:t>
            </a:r>
            <a:r>
              <a:rPr lang="uk-UA" dirty="0" err="1" smtClean="0"/>
              <a:t>Изд-во</a:t>
            </a:r>
            <a:r>
              <a:rPr lang="uk-UA" dirty="0" smtClean="0"/>
              <a:t> «</a:t>
            </a:r>
            <a:r>
              <a:rPr lang="uk-UA" dirty="0" err="1" smtClean="0"/>
              <a:t>Юридический</a:t>
            </a:r>
            <a:r>
              <a:rPr lang="uk-UA" dirty="0" smtClean="0"/>
              <a:t> центр Пресс», 2004. – 1072 с.</a:t>
            </a:r>
          </a:p>
          <a:p>
            <a:pPr lvl="0"/>
            <a:r>
              <a:rPr lang="uk-UA" dirty="0" smtClean="0"/>
              <a:t>Шевчук С. Порівняльне прецедентне право з прав людини. – К.: Реферат, 2002. – 344 с.</a:t>
            </a:r>
          </a:p>
          <a:p>
            <a:pPr lvl="0"/>
            <a:r>
              <a:rPr lang="uk-UA" dirty="0" smtClean="0"/>
              <a:t>Шевчук С. Судовий захист прав людини. Практика Європейського суду з прав людини у контексті західної традиції права. – Вид. 3-тє. – К.: Реферат, 2010. – 848 с.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Джерела 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318BD-9930-405E-80DD-C413E27487B7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М. Савчин     Практика ЄСПЛ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uk-UA" dirty="0" smtClean="0"/>
              <a:t>Пошукова система «Гудок» Європейського суду з прав людини: </a:t>
            </a:r>
            <a:r>
              <a:rPr lang="uk-UA" u="sng" dirty="0" smtClean="0">
                <a:hlinkClick r:id="rId2"/>
              </a:rPr>
              <a:t>http://www.echr.coe.int/Pages/home.aspx?p=home&amp;c</a:t>
            </a:r>
            <a:r>
              <a:rPr lang="uk-UA" dirty="0" smtClean="0"/>
              <a:t>= </a:t>
            </a:r>
          </a:p>
          <a:p>
            <a:pPr lvl="0"/>
            <a:r>
              <a:rPr lang="uk-UA" dirty="0" smtClean="0"/>
              <a:t>Сайт Венеційської комісії: </a:t>
            </a:r>
            <a:r>
              <a:rPr lang="uk-UA" u="sng" dirty="0" smtClean="0">
                <a:hlinkClick r:id="rId3"/>
              </a:rPr>
              <a:t>http://www.venice.coe.int/webforms/events/</a:t>
            </a:r>
            <a:endParaRPr lang="uk-UA" dirty="0" smtClean="0"/>
          </a:p>
          <a:p>
            <a:pPr lvl="0"/>
            <a:r>
              <a:rPr lang="uk-UA" dirty="0" smtClean="0"/>
              <a:t>Офіційний портал Верховної Ради України: </a:t>
            </a:r>
            <a:r>
              <a:rPr lang="uk-UA" u="sng" dirty="0" smtClean="0">
                <a:hlinkClick r:id="rId4"/>
              </a:rPr>
              <a:t>http://rada.gov.ua/</a:t>
            </a:r>
            <a:endParaRPr lang="uk-UA" dirty="0" smtClean="0"/>
          </a:p>
          <a:p>
            <a:pPr lvl="0"/>
            <a:r>
              <a:rPr lang="uk-UA" dirty="0" smtClean="0"/>
              <a:t>Офіційний портал Кабінету Міністрів України: </a:t>
            </a:r>
            <a:r>
              <a:rPr lang="uk-UA" u="sng" dirty="0" smtClean="0">
                <a:hlinkClick r:id="rId5"/>
              </a:rPr>
              <a:t>http://www.kmu.gov.ua/control/</a:t>
            </a:r>
            <a:endParaRPr lang="uk-UA" dirty="0" smtClean="0"/>
          </a:p>
          <a:p>
            <a:pPr lvl="0"/>
            <a:r>
              <a:rPr lang="uk-UA" dirty="0" smtClean="0"/>
              <a:t>Урядовий уповноважений у справах Європейського суду з прав людини: </a:t>
            </a:r>
            <a:r>
              <a:rPr lang="uk-UA" u="sng" dirty="0" smtClean="0">
                <a:hlinkClick r:id="rId6"/>
              </a:rPr>
              <a:t>http://minjust.gov.ua/9329</a:t>
            </a:r>
            <a:r>
              <a:rPr lang="ru-RU" dirty="0" smtClean="0"/>
              <a:t> </a:t>
            </a:r>
            <a:endParaRPr lang="uk-UA" dirty="0" smtClean="0"/>
          </a:p>
          <a:p>
            <a:pPr lvl="0"/>
            <a:r>
              <a:rPr lang="uk-UA" dirty="0" smtClean="0"/>
              <a:t>Офіційний сайт Уповноваженого Верховної Ради України з прав людини: </a:t>
            </a:r>
            <a:r>
              <a:rPr lang="uk-UA" u="sng" dirty="0" smtClean="0">
                <a:hlinkClick r:id="rId7"/>
              </a:rPr>
              <a:t>http://www.ombudsman.gov.ua/</a:t>
            </a:r>
            <a:r>
              <a:rPr lang="ru-RU" dirty="0" smtClean="0"/>
              <a:t> </a:t>
            </a:r>
            <a:endParaRPr lang="uk-UA" dirty="0" smtClean="0"/>
          </a:p>
          <a:p>
            <a:pPr lvl="0"/>
            <a:r>
              <a:rPr lang="uk-UA" dirty="0" smtClean="0"/>
              <a:t>Сайт Конституційного Суду України: </a:t>
            </a:r>
            <a:r>
              <a:rPr lang="uk-UA" u="sng" dirty="0" smtClean="0">
                <a:hlinkClick r:id="rId8"/>
              </a:rPr>
              <a:t>http://ccu.gov.ua/uk/index</a:t>
            </a:r>
            <a:endParaRPr lang="uk-UA" dirty="0" smtClean="0"/>
          </a:p>
          <a:p>
            <a:pPr lvl="0"/>
            <a:r>
              <a:rPr lang="uk-UA" dirty="0" smtClean="0"/>
              <a:t>Сайт Верховного Суду України: </a:t>
            </a:r>
            <a:r>
              <a:rPr lang="uk-UA" u="sng" dirty="0" smtClean="0">
                <a:hlinkClick r:id="rId9"/>
              </a:rPr>
              <a:t>http://www.scourt.gov.ua/</a:t>
            </a:r>
            <a:endParaRPr lang="uk-UA" dirty="0" smtClean="0"/>
          </a:p>
          <a:p>
            <a:pPr lvl="0"/>
            <a:r>
              <a:rPr lang="uk-UA" dirty="0" smtClean="0"/>
              <a:t>Сайт Харківської правозахисної групи: </a:t>
            </a:r>
            <a:r>
              <a:rPr lang="uk-UA" u="sng" dirty="0" smtClean="0">
                <a:hlinkClick r:id="rId10"/>
              </a:rPr>
              <a:t>http://khpg.org.ua/</a:t>
            </a:r>
            <a:endParaRPr lang="uk-UA" dirty="0" smtClean="0"/>
          </a:p>
          <a:p>
            <a:pPr lvl="0"/>
            <a:r>
              <a:rPr lang="uk-UA" dirty="0" smtClean="0"/>
              <a:t>Сайт Української Гельсінської спілки: </a:t>
            </a:r>
            <a:r>
              <a:rPr lang="uk-UA" u="sng" dirty="0" smtClean="0">
                <a:hlinkClick r:id="rId11"/>
              </a:rPr>
              <a:t>http://helsinki.org.ua/index.php</a:t>
            </a:r>
            <a:endParaRPr lang="uk-UA" dirty="0" smtClean="0"/>
          </a:p>
          <a:p>
            <a:pPr lvl="0"/>
            <a:r>
              <a:rPr lang="uk-UA" dirty="0" smtClean="0"/>
              <a:t>Сайт Карпатського агентства з прав людини: </a:t>
            </a:r>
            <a:r>
              <a:rPr lang="uk-UA" u="sng" dirty="0" smtClean="0">
                <a:hlinkClick r:id="rId12"/>
              </a:rPr>
              <a:t>http://kaplvested.info/</a:t>
            </a:r>
            <a:endParaRPr lang="uk-UA" dirty="0" smtClean="0"/>
          </a:p>
          <a:p>
            <a:pPr lvl="0"/>
            <a:r>
              <a:rPr lang="uk-UA" dirty="0" smtClean="0"/>
              <a:t>Сайт правозахисної організації </a:t>
            </a:r>
            <a:r>
              <a:rPr lang="en-US" dirty="0" smtClean="0"/>
              <a:t>Freedom House</a:t>
            </a:r>
            <a:r>
              <a:rPr lang="uk-UA" dirty="0" smtClean="0"/>
              <a:t>: </a:t>
            </a:r>
            <a:r>
              <a:rPr lang="en-US" u="sng" dirty="0" smtClean="0">
                <a:hlinkClick r:id="rId13"/>
              </a:rPr>
              <a:t>http</a:t>
            </a:r>
            <a:r>
              <a:rPr lang="uk-UA" u="sng" dirty="0" smtClean="0">
                <a:hlinkClick r:id="rId13"/>
              </a:rPr>
              <a:t>://</a:t>
            </a:r>
            <a:r>
              <a:rPr lang="en-US" u="sng" dirty="0" smtClean="0">
                <a:hlinkClick r:id="rId13"/>
              </a:rPr>
              <a:t>www</a:t>
            </a:r>
            <a:r>
              <a:rPr lang="uk-UA" u="sng" dirty="0" smtClean="0">
                <a:hlinkClick r:id="rId13"/>
              </a:rPr>
              <a:t>.</a:t>
            </a:r>
            <a:r>
              <a:rPr lang="en-US" u="sng" dirty="0" err="1" smtClean="0">
                <a:hlinkClick r:id="rId13"/>
              </a:rPr>
              <a:t>freedomhouse</a:t>
            </a:r>
            <a:r>
              <a:rPr lang="uk-UA" u="sng" dirty="0" smtClean="0">
                <a:hlinkClick r:id="rId13"/>
              </a:rPr>
              <a:t>.</a:t>
            </a:r>
            <a:r>
              <a:rPr lang="en-US" u="sng" dirty="0" smtClean="0">
                <a:hlinkClick r:id="rId13"/>
              </a:rPr>
              <a:t>org</a:t>
            </a:r>
            <a:r>
              <a:rPr lang="uk-UA" u="sng" dirty="0" smtClean="0">
                <a:hlinkClick r:id="rId13"/>
              </a:rPr>
              <a:t>/?</a:t>
            </a:r>
            <a:r>
              <a:rPr lang="en-US" u="sng" dirty="0" smtClean="0">
                <a:hlinkClick r:id="rId13"/>
              </a:rPr>
              <a:t>page</a:t>
            </a:r>
            <a:r>
              <a:rPr lang="uk-UA" u="sng" dirty="0" smtClean="0">
                <a:hlinkClick r:id="rId13"/>
              </a:rPr>
              <a:t>=1</a:t>
            </a:r>
            <a:endParaRPr lang="uk-UA" dirty="0" smtClean="0"/>
          </a:p>
          <a:p>
            <a:pPr lvl="0"/>
            <a:r>
              <a:rPr lang="uk-UA" dirty="0" smtClean="0"/>
              <a:t>Український сайт Міжнародної амністії: </a:t>
            </a:r>
            <a:r>
              <a:rPr lang="uk-UA" u="sng" dirty="0" smtClean="0">
                <a:hlinkClick r:id="rId14"/>
              </a:rPr>
              <a:t>http://www.amnesty.org.ua/</a:t>
            </a:r>
            <a:r>
              <a:rPr lang="ru-RU" dirty="0" smtClean="0"/>
              <a:t> </a:t>
            </a:r>
            <a:r>
              <a:rPr lang="uk-UA" dirty="0" smtClean="0"/>
              <a:t>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Електронні ресурси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99D5-940D-40AC-863E-EAC4E8736E08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М. Савчин     Практика ЄСПЛ</a:t>
            </a: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uk-UA" dirty="0" smtClean="0"/>
          </a:p>
          <a:p>
            <a:r>
              <a:rPr lang="uk-UA" dirty="0" smtClean="0"/>
              <a:t>Універсальний та регіональний рівень захисту прав людини:</a:t>
            </a:r>
          </a:p>
          <a:p>
            <a:pPr lvl="1"/>
            <a:r>
              <a:rPr lang="uk-UA" dirty="0" smtClean="0"/>
              <a:t>Рівень ООН;</a:t>
            </a:r>
          </a:p>
          <a:p>
            <a:pPr lvl="1"/>
            <a:r>
              <a:rPr lang="uk-UA" dirty="0" smtClean="0"/>
              <a:t>Європейський рівень – система Ради Європи і Конвенція про захист прав людини і основоположних свобод</a:t>
            </a:r>
          </a:p>
          <a:p>
            <a:endParaRPr lang="uk-UA" dirty="0" smtClean="0"/>
          </a:p>
          <a:p>
            <a:r>
              <a:rPr lang="uk-UA" dirty="0" smtClean="0"/>
              <a:t>Обов’язок забезпечити реальний і дієвий захист прав людини. </a:t>
            </a:r>
          </a:p>
          <a:p>
            <a:endParaRPr lang="uk-UA" dirty="0" smtClean="0"/>
          </a:p>
          <a:p>
            <a:r>
              <a:rPr lang="uk-UA" dirty="0" smtClean="0"/>
              <a:t>Міжнародний захист прав людини як система правил і процедур, що забезпечують мінімальні стандарти захисту.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1. Система міжнародного захисту прав людини.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97CD-0DCA-4025-8DB7-E6AC4DD2800E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М. Савчин     Практика ЄСПЛ</a:t>
            </a: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Зобов’язання поважати права людини (стаття 1 ЄКПЛ). </a:t>
            </a:r>
          </a:p>
          <a:p>
            <a:r>
              <a:rPr lang="uk-UA" dirty="0" smtClean="0"/>
              <a:t>Гарантія визнаних прав людини (стаття 53 ЄКПЛ). </a:t>
            </a:r>
          </a:p>
          <a:p>
            <a:r>
              <a:rPr lang="uk-UA" dirty="0" smtClean="0"/>
              <a:t>Інституційний механізм ЄКПЛ. </a:t>
            </a:r>
          </a:p>
          <a:p>
            <a:r>
              <a:rPr lang="uk-UA" dirty="0" smtClean="0"/>
              <a:t>Процедурно-процесуальний механізм ЄКПЛ. </a:t>
            </a:r>
          </a:p>
          <a:p>
            <a:r>
              <a:rPr lang="uk-UA" dirty="0" smtClean="0"/>
              <a:t>ЄКПЛ як універсальний механізм захисту прав людини у правовій системі Ради Європи. </a:t>
            </a:r>
          </a:p>
          <a:p>
            <a:r>
              <a:rPr lang="uk-UA" dirty="0" smtClean="0"/>
              <a:t>Історія створення і функціонування ЄСПЛ.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2. Місце і роль ЄКПЛ у захисті прав людини і основоположних свобод </a:t>
            </a:r>
            <a:endParaRPr lang="uk-UA" sz="2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4A6A-DD20-47C4-BB67-8E624C903FA2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М. Савчин     Практика ЄСПЛ</a:t>
            </a: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Zorjkin &amp; kreposti4estv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5570" y="1628800"/>
            <a:ext cx="8496896" cy="4176464"/>
          </a:xfrm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E36-5A27-4284-9A01-B249F52793C0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М. Савчин     Практика ЄСПЛ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Вплив ЄСПЛ на </a:t>
            </a:r>
            <a:r>
              <a:rPr lang="uk-UA" sz="2800" smtClean="0"/>
              <a:t>національні правопорядки </a:t>
            </a:r>
            <a:r>
              <a:rPr lang="uk-UA" sz="2800" dirty="0" smtClean="0"/>
              <a:t>і конституційна традиція</a:t>
            </a:r>
            <a:endParaRPr lang="uk-UA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uk-UA" dirty="0" smtClean="0"/>
          </a:p>
          <a:p>
            <a:pPr fontAlgn="base"/>
            <a:r>
              <a:rPr lang="uk-UA" b="1" dirty="0" smtClean="0"/>
              <a:t>Стаття 1 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b="1" dirty="0" smtClean="0"/>
              <a:t>Зобов'язання поважати права людини</a:t>
            </a:r>
            <a:endParaRPr lang="uk-UA" dirty="0" smtClean="0"/>
          </a:p>
          <a:p>
            <a:pPr fontAlgn="base"/>
            <a:r>
              <a:rPr lang="uk-UA" dirty="0" smtClean="0"/>
              <a:t>Високі Договірні Сторони гарантують кожному, хто перебуває під їхньою юрисдикцією, права і свободи, визначені в розділі </a:t>
            </a:r>
            <a:r>
              <a:rPr lang="la-Latn" dirty="0" smtClean="0"/>
              <a:t>I </a:t>
            </a:r>
            <a:r>
              <a:rPr lang="uk-UA" dirty="0" smtClean="0"/>
              <a:t>цієї Конвенції.</a:t>
            </a:r>
          </a:p>
          <a:p>
            <a:pPr fontAlgn="base"/>
            <a:endParaRPr lang="uk-UA" dirty="0" smtClean="0"/>
          </a:p>
          <a:p>
            <a:pPr fontAlgn="base"/>
            <a:r>
              <a:rPr lang="uk-UA" b="1" dirty="0" smtClean="0"/>
              <a:t>Стаття 53 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b="1" dirty="0" smtClean="0"/>
              <a:t>Гарантія визнаних прав людини</a:t>
            </a:r>
            <a:endParaRPr lang="uk-UA" dirty="0" smtClean="0"/>
          </a:p>
          <a:p>
            <a:pPr fontAlgn="base"/>
            <a:r>
              <a:rPr lang="uk-UA" dirty="0" smtClean="0"/>
              <a:t>Ніщо в цій Конвенції не може тлумачитись як таке, що обмежує чи </a:t>
            </a:r>
            <a:r>
              <a:rPr lang="uk-UA" dirty="0" err="1" smtClean="0"/>
              <a:t>уневажнює</a:t>
            </a:r>
            <a:r>
              <a:rPr lang="uk-UA" dirty="0" smtClean="0"/>
              <a:t> будь-які права людини та основоположні свободи, які можуть бути визнані на підставі законів будь-якої Високої Договірної Сторони чи будь-якою іншою угодою, стороною якої вона є.</a:t>
            </a:r>
          </a:p>
          <a:p>
            <a:pPr fontAlgn="base"/>
            <a:endParaRPr lang="uk-UA" dirty="0" smtClean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Окремі положення ЄКПЛ щодо обов'язку захисту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3F4AA-C72D-46AB-842C-5D61D2700797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М. Савчин     Практика ЄСПЛ</a:t>
            </a: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ЄКПЛ та конституційний порядок України. </a:t>
            </a:r>
          </a:p>
          <a:p>
            <a:r>
              <a:rPr lang="uk-UA" dirty="0" smtClean="0"/>
              <a:t>Верховенство Конституції України щодо міжнародних договорів (стаття 9) і нормативність ЄКПЛ. </a:t>
            </a:r>
          </a:p>
          <a:p>
            <a:r>
              <a:rPr lang="uk-UA" dirty="0" smtClean="0"/>
              <a:t>Обов’язок України добросовісно виконувати міжнародні договори та генеральна клаузула статті 18 Конституції України. </a:t>
            </a:r>
          </a:p>
          <a:p>
            <a:r>
              <a:rPr lang="uk-UA" dirty="0" smtClean="0"/>
              <a:t>Особливості конкуренції конституційних норм і положень ЄКПЛ.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dirty="0" smtClean="0"/>
              <a:t>3. Конвенція про захист прав людини і основоположних свобод як джерело права в Україні</a:t>
            </a:r>
            <a:endParaRPr lang="uk-UA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5BD8-8EE5-4E92-97C5-56AABF56B538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М. Савчин     Практика ЄСПЛ</a:t>
            </a:r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Конкуренція положень статті 9 Конституції України та статей 26, 27 у взаємозв’язку зі статтею 46 Віденської конвенції про право міжнародних договорів. </a:t>
            </a:r>
          </a:p>
          <a:p>
            <a:endParaRPr lang="uk-UA" dirty="0" smtClean="0"/>
          </a:p>
          <a:p>
            <a:r>
              <a:rPr lang="uk-UA" dirty="0" smtClean="0"/>
              <a:t>Закон України «Про виконання рішень та застосування практики ЄСПЛ»: значення статті 17.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4. ЄКПЛ та поточне законодавство України</a:t>
            </a:r>
            <a:endParaRPr lang="uk-UA" sz="2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3F0C3-79FC-4A48-BF37-25442CE25E48}" type="datetime1">
              <a:rPr lang="uk-UA" smtClean="0"/>
              <a:pPr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М. Савчин     Практика ЄСПЛ</a:t>
            </a:r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681</TotalTime>
  <Words>852</Words>
  <Application>Microsoft Office PowerPoint</Application>
  <PresentationFormat>Экран (4:3)</PresentationFormat>
  <Paragraphs>120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Міжнародний захист прав людини і природа ЄКПЛ</vt:lpstr>
      <vt:lpstr>Джерела </vt:lpstr>
      <vt:lpstr>Електронні ресурси</vt:lpstr>
      <vt:lpstr>1. Система міжнародного захисту прав людини.</vt:lpstr>
      <vt:lpstr>2. Місце і роль ЄКПЛ у захисті прав людини і основоположних свобод </vt:lpstr>
      <vt:lpstr>Вплив ЄСПЛ на національні правопорядки і конституційна традиція</vt:lpstr>
      <vt:lpstr>Окремі положення ЄКПЛ щодо обов'язку захисту</vt:lpstr>
      <vt:lpstr>3. Конвенція про захист прав людини і основоположних свобод як джерело права в Україні</vt:lpstr>
      <vt:lpstr>4. ЄКПЛ та поточне законодавство України</vt:lpstr>
      <vt:lpstr>Стаття 9 Конституції України та статті 27, 29, 65 Віденської конвенції про право міжнародних договорів</vt:lpstr>
      <vt:lpstr>Нормативне закріплення в Конституції дії норм (ст. 9) та загальновизнаних принципів і норм міжнародного права (ст. 18)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Міжнародний захист прав людини і природа ЄКПЛ</dc:title>
  <cp:lastModifiedBy>Пользователь</cp:lastModifiedBy>
  <cp:revision>66</cp:revision>
  <dcterms:modified xsi:type="dcterms:W3CDTF">2021-01-25T09:42:38Z</dcterms:modified>
</cp:coreProperties>
</file>