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3" r:id="rId6"/>
    <p:sldId id="265" r:id="rId7"/>
    <p:sldId id="264" r:id="rId8"/>
    <p:sldId id="261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Процедура розгляду справ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Юрисдикція ЄСПЛ та основні критерії прийнятності скарг до ЄСПЛ.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Учасники розгляду справ у ЄСПЛ. 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Порядок розгляду справ ЄСПЛ. 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Особливості розгляду справи Великою палатою. 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Юрисдикція ЄСПЛ та основні критерії прийнятності скарг до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права, що захищаються ЄКПЛ (</a:t>
            </a:r>
            <a:r>
              <a:rPr lang="en-US" dirty="0" smtClean="0"/>
              <a:t>ratio </a:t>
            </a:r>
            <a:r>
              <a:rPr lang="en-US" dirty="0" err="1" smtClean="0"/>
              <a:t>materiae</a:t>
            </a:r>
            <a:r>
              <a:rPr lang="uk-UA" dirty="0" smtClean="0"/>
              <a:t>), </a:t>
            </a:r>
          </a:p>
          <a:p>
            <a:r>
              <a:rPr lang="uk-UA" dirty="0" smtClean="0"/>
              <a:t>правило шестимісячного строку (</a:t>
            </a:r>
            <a:r>
              <a:rPr lang="en-US" dirty="0" smtClean="0"/>
              <a:t>ratio </a:t>
            </a:r>
            <a:r>
              <a:rPr lang="en-US" dirty="0" err="1" smtClean="0"/>
              <a:t>temporis</a:t>
            </a:r>
            <a:r>
              <a:rPr lang="uk-UA" dirty="0" smtClean="0"/>
              <a:t>), </a:t>
            </a:r>
          </a:p>
          <a:p>
            <a:r>
              <a:rPr lang="uk-UA" dirty="0" smtClean="0"/>
              <a:t>вичерпання національних засобів правового захисту, </a:t>
            </a:r>
          </a:p>
          <a:p>
            <a:r>
              <a:rPr lang="en-US" dirty="0" smtClean="0"/>
              <a:t>res </a:t>
            </a:r>
            <a:r>
              <a:rPr lang="en-US" dirty="0" err="1" smtClean="0"/>
              <a:t>judicata</a:t>
            </a:r>
            <a:r>
              <a:rPr lang="uk-UA" dirty="0" smtClean="0"/>
              <a:t>, </a:t>
            </a:r>
          </a:p>
          <a:p>
            <a:r>
              <a:rPr lang="uk-UA" dirty="0" smtClean="0"/>
              <a:t>зловживання правом на звернення, </a:t>
            </a:r>
          </a:p>
          <a:p>
            <a:r>
              <a:rPr lang="uk-UA" dirty="0" smtClean="0"/>
              <a:t>принциповість порушення гарантовано ЄКПЛ права.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2. Учасники розгляду справ у ЄСПЛ.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r>
              <a:rPr lang="uk-UA" dirty="0" smtClean="0"/>
              <a:t>Заявники: </a:t>
            </a:r>
          </a:p>
          <a:p>
            <a:pPr lvl="1"/>
            <a:r>
              <a:rPr lang="uk-UA" dirty="0" smtClean="0"/>
              <a:t>держави-учасниці РЄ, </a:t>
            </a:r>
          </a:p>
          <a:p>
            <a:pPr lvl="1"/>
            <a:r>
              <a:rPr lang="uk-UA" dirty="0" smtClean="0"/>
              <a:t>громадяни, </a:t>
            </a:r>
          </a:p>
          <a:p>
            <a:pPr lvl="1"/>
            <a:r>
              <a:rPr lang="uk-UA" dirty="0" smtClean="0"/>
              <a:t>неурядові організації, </a:t>
            </a:r>
          </a:p>
          <a:p>
            <a:pPr lvl="1"/>
            <a:r>
              <a:rPr lang="uk-UA" dirty="0" smtClean="0"/>
              <a:t>групи осіб, які потерпіли від порушення ЄКПЛ. </a:t>
            </a:r>
          </a:p>
          <a:p>
            <a:r>
              <a:rPr lang="uk-UA" dirty="0" smtClean="0"/>
              <a:t>Урядові представники. </a:t>
            </a:r>
          </a:p>
          <a:p>
            <a:r>
              <a:rPr lang="uk-UA" dirty="0" smtClean="0"/>
              <a:t>Правила участі третьої сторони. </a:t>
            </a:r>
          </a:p>
          <a:p>
            <a:r>
              <a:rPr lang="uk-UA" dirty="0" smtClean="0"/>
              <a:t>Свідки, експерти.</a:t>
            </a:r>
          </a:p>
          <a:p>
            <a:r>
              <a:rPr lang="uk-UA" dirty="0" smtClean="0"/>
              <a:t>Участь комісара РЄ з прав людини.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 Порядок розгляду справ ЄСПЛ.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Відкриття провадження у справі. </a:t>
            </a:r>
          </a:p>
          <a:p>
            <a:r>
              <a:rPr lang="uk-UA" dirty="0" smtClean="0"/>
              <a:t>Вилучення заяв із реєстру справ. </a:t>
            </a:r>
          </a:p>
          <a:p>
            <a:r>
              <a:rPr lang="uk-UA" dirty="0" smtClean="0"/>
              <a:t>Досягнення дружнього регулювання на будь-якій стадії провадження. </a:t>
            </a:r>
          </a:p>
          <a:p>
            <a:r>
              <a:rPr lang="uk-UA" dirty="0" smtClean="0"/>
              <a:t>Слухання справ у відкритому засіданні. </a:t>
            </a:r>
          </a:p>
          <a:p>
            <a:r>
              <a:rPr lang="uk-UA" dirty="0" smtClean="0"/>
              <a:t>Порядок ухвалення рішень.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Умови прийнятності скарги </a:t>
            </a:r>
            <a:br>
              <a:rPr lang="uk-UA" dirty="0" smtClean="0"/>
            </a:br>
            <a:r>
              <a:rPr lang="uk-UA" dirty="0" smtClean="0"/>
              <a:t>(стаття 35 Конвенції)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/>
              <a:t>1</a:t>
            </a:r>
            <a:r>
              <a:rPr lang="uk-UA" dirty="0" smtClean="0"/>
              <a:t>. - вичерпано всі національні засоби юридичного захисту;</a:t>
            </a:r>
          </a:p>
          <a:p>
            <a:pPr fontAlgn="base">
              <a:buNone/>
            </a:pPr>
            <a:r>
              <a:rPr lang="uk-UA" dirty="0" smtClean="0"/>
              <a:t>	- впродовж шести місяців від дати постановлення остаточного рішення на національному рівні.</a:t>
            </a:r>
          </a:p>
          <a:p>
            <a:pPr fontAlgn="base">
              <a:buNone/>
            </a:pPr>
            <a:r>
              <a:rPr lang="uk-UA" dirty="0" smtClean="0"/>
              <a:t>2. Суд не розглядає жодної індивідуальної заяви, поданої згідно зі статтею 34, якщо вона:</a:t>
            </a:r>
          </a:p>
          <a:p>
            <a:pPr fontAlgn="base">
              <a:buNone/>
            </a:pPr>
            <a:r>
              <a:rPr lang="uk-UA" dirty="0" smtClean="0"/>
              <a:t>a) є анонімною; або</a:t>
            </a:r>
          </a:p>
          <a:p>
            <a:pPr fontAlgn="base">
              <a:buNone/>
            </a:pPr>
            <a:r>
              <a:rPr lang="uk-UA" dirty="0" smtClean="0"/>
              <a:t>b) за своєю суттю є ідентичною до заяви, що вже була розглянута Судом чи була подана на розгляд до іншого міжнародного органу розслідування чи врегулювання, і якщо вона не містить нових фактів у справі.</a:t>
            </a:r>
          </a:p>
          <a:p>
            <a:pPr fontAlgn="base">
              <a:buNone/>
            </a:pPr>
            <a:r>
              <a:rPr lang="uk-UA" dirty="0" smtClean="0"/>
              <a:t>3. Суд оголошує неприйнятною будь-яку індивідуальну заяву, подану згідно зі статтею 34, якщо він вважає:</a:t>
            </a:r>
          </a:p>
          <a:p>
            <a:pPr fontAlgn="base">
              <a:buNone/>
            </a:pPr>
            <a:r>
              <a:rPr lang="uk-UA" dirty="0" smtClean="0"/>
              <a:t>a) що ця заява несумісна з положеннями Конвенції або протоколів до неї, явно необґрунтована або є зловживанням правом на подання заяви;</a:t>
            </a:r>
          </a:p>
          <a:p>
            <a:pPr fontAlgn="base">
              <a:buNone/>
            </a:pPr>
            <a:r>
              <a:rPr lang="uk-UA" dirty="0" smtClean="0"/>
              <a:t>або</a:t>
            </a:r>
          </a:p>
          <a:p>
            <a:pPr fontAlgn="base">
              <a:buNone/>
            </a:pPr>
            <a:r>
              <a:rPr lang="uk-UA" dirty="0" smtClean="0"/>
              <a:t>b) що заявник не зазнав суттєвої шкоди, якщо тільки повага до прав людини, гарантованих Конвенцією і протоколами до неї, не вимагає розгляду заяви по суті, а також за умови, що на цій підставі не може бути відхилена жодна справа, яку національний суд не розглянув належним чином.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Умови прийнятності скарг та </a:t>
            </a:r>
            <a:br>
              <a:rPr lang="uk-UA" dirty="0" smtClean="0"/>
            </a:br>
            <a:r>
              <a:rPr lang="uk-UA" dirty="0" smtClean="0"/>
              <a:t>доступ до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право на доступ до суду, закріплене у 6 § 1 Конвенції, не є абсолютним: воно може бути піддане допустимим обмеженням, оскільки вимагає за своєю природою державного регулювання. Держави-учасниці користуються у цьому питанні певною свободою розсуду. Однак Суд повинен прийняти в останній інстанції рішення щодо дотримання вимог Конвенції; він повинен переконатись у тому, що право доступу до суду не обмежується таким чином чи такою мірою, що сама суть права буде зведена нанівець. Крім того, подібне обмеження не буде відповідати ст. 6 § 1, якщо воно не переслідує легітимної мети та не існує розумної пропорційності між використаними засобами та поставленою метою (див. </a:t>
            </a:r>
            <a:r>
              <a:rPr lang="uk-UA" i="1" dirty="0" err="1" smtClean="0"/>
              <a:t>Prince</a:t>
            </a:r>
            <a:r>
              <a:rPr lang="uk-UA" i="1" dirty="0" smtClean="0"/>
              <a:t> Hans-Adam II </a:t>
            </a:r>
            <a:r>
              <a:rPr lang="uk-UA" i="1" dirty="0" err="1" smtClean="0"/>
              <a:t>of</a:t>
            </a:r>
            <a:r>
              <a:rPr lang="uk-UA" i="1" dirty="0" smtClean="0"/>
              <a:t> </a:t>
            </a:r>
            <a:r>
              <a:rPr lang="uk-UA" i="1" dirty="0" err="1" smtClean="0"/>
              <a:t>Liechtenstein</a:t>
            </a:r>
            <a:r>
              <a:rPr lang="uk-UA" i="1" dirty="0" smtClean="0"/>
              <a:t> v. </a:t>
            </a:r>
            <a:r>
              <a:rPr lang="uk-UA" i="1" dirty="0" err="1" smtClean="0"/>
              <a:t>Germany</a:t>
            </a:r>
            <a:r>
              <a:rPr lang="uk-UA" dirty="0" smtClean="0"/>
              <a:t>).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Вилучення заяв із реєстру </a:t>
            </a:r>
            <a:br>
              <a:rPr lang="uk-UA" dirty="0" smtClean="0"/>
            </a:br>
            <a:r>
              <a:rPr lang="uk-UA" dirty="0" smtClean="0"/>
              <a:t>(стаття 37 Конвенції)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>
              <a:buNone/>
            </a:pPr>
            <a:r>
              <a:rPr lang="uk-UA" dirty="0" smtClean="0"/>
              <a:t>Суд може на будь-якій стадії провадження у справі прийняти рішення про вилучення заяви з реєстру, якщо обставини дають підстави дійти висновку:</a:t>
            </a:r>
          </a:p>
          <a:p>
            <a:pPr fontAlgn="base">
              <a:buNone/>
            </a:pPr>
            <a:r>
              <a:rPr lang="uk-UA" dirty="0" smtClean="0"/>
              <a:t>a) що заявник не має наміру далі підтримувати свою заяву; або</a:t>
            </a:r>
          </a:p>
          <a:p>
            <a:pPr fontAlgn="base">
              <a:buNone/>
            </a:pPr>
            <a:r>
              <a:rPr lang="uk-UA" dirty="0" smtClean="0"/>
              <a:t>b) що спір уже вирішено; або</a:t>
            </a:r>
          </a:p>
          <a:p>
            <a:pPr fontAlgn="base">
              <a:buNone/>
            </a:pPr>
            <a:r>
              <a:rPr lang="uk-UA" dirty="0" smtClean="0"/>
              <a:t>c) що на будь-якій іншій підставі, встановленій Судом, подальший розгляд заяви не є виправданим.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4. Особливості розгляду справи Великою палатою.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Передання рішення на розгляд Великої палати. </a:t>
            </a:r>
          </a:p>
          <a:p>
            <a:r>
              <a:rPr lang="uk-UA" dirty="0" smtClean="0"/>
              <a:t>Особливості судового розгляду Великою палатою. </a:t>
            </a:r>
          </a:p>
          <a:p>
            <a:r>
              <a:rPr lang="uk-UA" dirty="0" smtClean="0"/>
              <a:t>Порядок ухвалення остаточного рішення у справі.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Передання справи на розгляд Великої палати (стаття 43 Конвенції)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endParaRPr lang="uk-UA" dirty="0" smtClean="0"/>
          </a:p>
          <a:p>
            <a:pPr fontAlgn="base">
              <a:buNone/>
            </a:pPr>
            <a:r>
              <a:rPr lang="uk-UA" dirty="0" smtClean="0"/>
              <a:t>1. Упродовж трьох місяців від дати ухвалення рішення палатою будь-яка сторона у справі може, у виняткових випадках, звернутися з клопотанням про передання справи на розгляд Великої палати.</a:t>
            </a:r>
          </a:p>
          <a:p>
            <a:pPr fontAlgn="base">
              <a:buNone/>
            </a:pPr>
            <a:r>
              <a:rPr lang="uk-UA" dirty="0" smtClean="0"/>
              <a:t>2. Колегія у складі п'яти суддів Великої палати приймає таке клопотання, якщо справа порушує серйозне питання щодо тлумачення або застосування Конвенції чи протоколів до неї або важливе питання загального значення.</a:t>
            </a:r>
          </a:p>
          <a:p>
            <a:pPr fontAlgn="base">
              <a:buNone/>
            </a:pPr>
            <a:r>
              <a:rPr lang="uk-UA" dirty="0" smtClean="0"/>
              <a:t>3. Якщо колегія приймає клопотання, Велика палата вирішує справу шляхом постановлення рішення.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107</TotalTime>
  <Words>476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Процедура розгляду справ ЄСПЛ</vt:lpstr>
      <vt:lpstr>1. Юрисдикція ЄСПЛ та основні критерії прийнятності скарг до ЄСПЛ</vt:lpstr>
      <vt:lpstr>2. Учасники розгляду справ у ЄСПЛ. </vt:lpstr>
      <vt:lpstr>3. Порядок розгляду справ ЄСПЛ.</vt:lpstr>
      <vt:lpstr>Умови прийнятності скарги  (стаття 35 Конвенції)</vt:lpstr>
      <vt:lpstr>Умови прийнятності скарг та  доступ до ЄСПЛ</vt:lpstr>
      <vt:lpstr>Вилучення заяв із реєстру  (стаття 37 Конвенції)</vt:lpstr>
      <vt:lpstr>4. Особливості розгляду справи Великою палатою. </vt:lpstr>
      <vt:lpstr>Передання справи на розгляд Великої палати (стаття 43 Конвенції)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Процедура розгляду справ ЄСПЛ</dc:title>
  <cp:lastModifiedBy>Пользователь</cp:lastModifiedBy>
  <cp:revision>17</cp:revision>
  <dcterms:modified xsi:type="dcterms:W3CDTF">2021-01-25T09:45:18Z</dcterms:modified>
</cp:coreProperties>
</file>