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7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embeddedFontLst>
    <p:embeddedFont>
      <p:font typeface="Arial Black" panose="020B0A04020102020204" pitchFamily="34" charset="0"/>
      <p:bold r:id="rId5"/>
    </p:embeddedFont>
    <p:embeddedFont>
      <p:font typeface="Roboto Condensed Light" panose="020B0604020202020204" charset="0"/>
      <p:regular r:id="rId6"/>
      <p:bold r:id="rId7"/>
      <p:italic r:id="rId8"/>
      <p:boldItalic r:id="rId9"/>
    </p:embeddedFont>
    <p:embeddedFont>
      <p:font typeface="Roboto Condensed" panose="020B0604020202020204" charset="0"/>
      <p:regular r:id="rId10"/>
      <p:bold r:id="rId11"/>
      <p:italic r:id="rId12"/>
      <p:boldItalic r:id="rId13"/>
    </p:embeddedFont>
    <p:embeddedFont>
      <p:font typeface="Arvo" panose="020B0604020202020204" charset="0"/>
      <p:regular r:id="rId14"/>
      <p:bold r:id="rId15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25D08E4-4CB9-4A25-91DF-C19B82DA8EF8}">
  <a:tblStyle styleId="{025D08E4-4CB9-4A25-91DF-C19B82DA8EF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2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font" Target="fonts/font9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17" Type="http://schemas.openxmlformats.org/officeDocument/2006/relationships/font" Target="fonts/font13.fntdata"/><Relationship Id="rId2" Type="http://schemas.openxmlformats.org/officeDocument/2006/relationships/slide" Target="slides/slide1.xml"/><Relationship Id="rId16" Type="http://schemas.openxmlformats.org/officeDocument/2006/relationships/font" Target="fonts/font12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font" Target="fonts/font11.fntdata"/><Relationship Id="rId10" Type="http://schemas.openxmlformats.org/officeDocument/2006/relationships/font" Target="fonts/font6.fntdata"/><Relationship Id="rId19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font" Target="fonts/font10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3224018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402583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92009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544483" y="657775"/>
            <a:ext cx="1299300" cy="432900"/>
          </a:xfrm>
          <a:prstGeom prst="triangle">
            <a:avLst>
              <a:gd name="adj" fmla="val 3242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-7088"/>
            <a:ext cx="8661398" cy="5150588"/>
            <a:chOff x="0" y="-7088"/>
            <a:chExt cx="8661398" cy="5150588"/>
          </a:xfrm>
        </p:grpSpPr>
        <p:sp>
          <p:nvSpPr>
            <p:cNvPr id="12" name="Google Shape;12;p2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4" name="Google Shape;14;p2"/>
          <p:cNvGrpSpPr/>
          <p:nvPr/>
        </p:nvGrpSpPr>
        <p:grpSpPr>
          <a:xfrm rot="10800000" flipH="1">
            <a:off x="1" y="1090763"/>
            <a:ext cx="8847502" cy="2961975"/>
            <a:chOff x="-8178042" y="-4493254"/>
            <a:chExt cx="19483598" cy="6522736"/>
          </a:xfrm>
        </p:grpSpPr>
        <p:sp>
          <p:nvSpPr>
            <p:cNvPr id="15" name="Google Shape;15;p2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3677236" y="4278349"/>
            <a:ext cx="5480829" cy="432996"/>
            <a:chOff x="5582265" y="4646738"/>
            <a:chExt cx="5480829" cy="432996"/>
          </a:xfrm>
        </p:grpSpPr>
        <p:sp>
          <p:nvSpPr>
            <p:cNvPr id="18" name="Google Shape;18;p2"/>
            <p:cNvSpPr/>
            <p:nvPr/>
          </p:nvSpPr>
          <p:spPr>
            <a:xfrm rot="10800000">
              <a:off x="5582265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" name="Google Shape;19;p2"/>
            <p:cNvGrpSpPr/>
            <p:nvPr/>
          </p:nvGrpSpPr>
          <p:grpSpPr>
            <a:xfrm flipH="1">
              <a:off x="5585232" y="4646738"/>
              <a:ext cx="5477861" cy="304551"/>
              <a:chOff x="-24158748" y="330075"/>
              <a:chExt cx="30568423" cy="1699506"/>
            </a:xfrm>
          </p:grpSpPr>
          <p:sp>
            <p:nvSpPr>
              <p:cNvPr id="20" name="Google Shape;20;p2"/>
              <p:cNvSpPr/>
              <p:nvPr/>
            </p:nvSpPr>
            <p:spPr>
              <a:xfrm>
                <a:off x="-24158748" y="330081"/>
                <a:ext cx="289080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4710175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685800" y="1090750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6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</p:grpSpPr>
        <p:sp>
          <p:nvSpPr>
            <p:cNvPr id="83" name="Google Shape;83;p6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84" name="Google Shape;84;p6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85" name="Google Shape;85;p6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6" name="Google Shape;86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87" name="Google Shape;87;p6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88" name="Google Shape;88;p6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9" name="Google Shape;89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90" name="Google Shape;90;p6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91" name="Google Shape;91;p6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2" name="Google Shape;92;p6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93" name="Google Shape;93;p6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94;p6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5" name="Google Shape;95;p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96" name="Google Shape;96;p6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6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98" name="Google Shape;98;p6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6"/>
          <p:cNvSpPr txBox="1">
            <a:spLocks noGrp="1"/>
          </p:cNvSpPr>
          <p:nvPr>
            <p:ph type="body" idx="1"/>
          </p:nvPr>
        </p:nvSpPr>
        <p:spPr>
          <a:xfrm>
            <a:off x="814275" y="1537988"/>
            <a:ext cx="3378300" cy="272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400" lvl="1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600" lvl="2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800" lvl="3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6000" lvl="4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200" lvl="5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400" lvl="6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600" lvl="7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800" lvl="8" indent="-355600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0" name="Google Shape;100;p6"/>
          <p:cNvSpPr txBox="1">
            <a:spLocks noGrp="1"/>
          </p:cNvSpPr>
          <p:nvPr>
            <p:ph type="body" idx="2"/>
          </p:nvPr>
        </p:nvSpPr>
        <p:spPr>
          <a:xfrm>
            <a:off x="4396123" y="1537988"/>
            <a:ext cx="3378300" cy="272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400" lvl="1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600" lvl="2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800" lvl="3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6000" lvl="4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200" lvl="5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400" lvl="6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600" lvl="7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800" lvl="8" indent="-355600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1" name="Google Shape;101;p6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‹№›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14275" y="1327350"/>
            <a:ext cx="6132600" cy="31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▰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‹№›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"/>
          <p:cNvSpPr txBox="1">
            <a:spLocks noGrp="1"/>
          </p:cNvSpPr>
          <p:nvPr>
            <p:ph type="ctrTitle"/>
          </p:nvPr>
        </p:nvSpPr>
        <p:spPr>
          <a:xfrm>
            <a:off x="685800" y="1090750"/>
            <a:ext cx="5367900" cy="284191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sz="3200" dirty="0" smtClean="0"/>
              <a:t>Практична робота </a:t>
            </a:r>
            <a:r>
              <a:rPr lang="uk-UA" sz="3200" dirty="0" smtClean="0"/>
              <a:t>1. </a:t>
            </a:r>
            <a:r>
              <a:rPr lang="uk-UA" sz="3200" dirty="0" smtClean="0"/>
              <a:t>Категорії, що описують суспільство як цілісну систему</a:t>
            </a:r>
            <a:endParaRPr lang="uk-UA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44352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dirty="0" smtClean="0"/>
              <a:t>Практичне завдання</a:t>
            </a:r>
            <a:endParaRPr lang="uk-UA"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126124" y="1315602"/>
            <a:ext cx="8645809" cy="332089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uk-UA" sz="1200" dirty="0">
                <a:latin typeface="Arial Black" panose="020B0A04020102020204" pitchFamily="34" charset="0"/>
              </a:rPr>
              <a:t>1. Опрацюйте матеріал Теми 6 "Суспільство як цілісна </a:t>
            </a:r>
            <a:r>
              <a:rPr lang="uk-UA" sz="1200" dirty="0" smtClean="0">
                <a:latin typeface="Arial Black" panose="020B0A04020102020204" pitchFamily="34" charset="0"/>
              </a:rPr>
              <a:t>система</a:t>
            </a:r>
            <a:r>
              <a:rPr lang="uk-UA" sz="1200" dirty="0">
                <a:latin typeface="Arial Black" panose="020B0A04020102020204" pitchFamily="34" charset="0"/>
              </a:rPr>
              <a:t>" С. 139-158 </a:t>
            </a:r>
            <a:r>
              <a:rPr lang="uk-UA" sz="1200" dirty="0" smtClean="0">
                <a:latin typeface="Arial Black" panose="020B0A04020102020204" pitchFamily="34" charset="0"/>
              </a:rPr>
              <a:t>Курсу </a:t>
            </a:r>
            <a:r>
              <a:rPr lang="uk-UA" sz="1200" dirty="0">
                <a:latin typeface="Arial Black" panose="020B0A04020102020204" pitchFamily="34" charset="0"/>
              </a:rPr>
              <a:t>лекцій </a:t>
            </a:r>
            <a:r>
              <a:rPr lang="uk-UA" sz="1200" dirty="0" smtClean="0">
                <a:latin typeface="Arial Black" panose="020B0A04020102020204" pitchFamily="34" charset="0"/>
              </a:rPr>
              <a:t>Н.Й.Черниш </a:t>
            </a:r>
            <a:r>
              <a:rPr lang="uk-UA" sz="1200" dirty="0">
                <a:latin typeface="Arial Black" panose="020B0A04020102020204" pitchFamily="34" charset="0"/>
              </a:rPr>
              <a:t>(в доданому файлі).</a:t>
            </a:r>
          </a:p>
          <a:p>
            <a:r>
              <a:rPr lang="uk-UA" sz="1200" dirty="0">
                <a:latin typeface="Arial Black" panose="020B0A04020102020204" pitchFamily="34" charset="0"/>
              </a:rPr>
              <a:t>2. Дайте відповіді на питання:</a:t>
            </a: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Як визначається суспільство як </a:t>
            </a:r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об'єкт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наукового знання і чому воно протиставляється поняттю "природа"?</a:t>
            </a: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Чому в соціології виникали і продовжують виникати розбіжності у трактуванні поняття "суспільство</a:t>
            </a:r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"?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Яке визначення поняття "суспільство" вам є ближчим і чому</a:t>
            </a:r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Якими є характерні риси </a:t>
            </a:r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пільства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цілісної системи</a:t>
            </a:r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Чи існують закономірності в розвитку суспільства? Якщо так, то які? Якщо ні, то чому</a:t>
            </a:r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>
                <a:latin typeface="Arial Black" panose="020B0A04020102020204" pitchFamily="34" charset="0"/>
              </a:rPr>
              <a:t>3. Відповіді у формі есе (не менше 4 і не більше 7 сторінок формату А4, 14 шрифт, 1,5 інтервал) прикріпіть до цього завдання. Назва файлу має містити ваше прізвище та номер групи.</a:t>
            </a:r>
            <a:endParaRPr sz="1200" dirty="0">
              <a:latin typeface="Arial Black" panose="020B0A04020102020204" pitchFamily="34" charset="0"/>
            </a:endParaRPr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Salerio template">
  <a:themeElements>
    <a:clrScheme name="Custom 347">
      <a:dk1>
        <a:srgbClr val="263248"/>
      </a:dk1>
      <a:lt1>
        <a:srgbClr val="FFFFFF"/>
      </a:lt1>
      <a:dk2>
        <a:srgbClr val="434343"/>
      </a:dk2>
      <a:lt2>
        <a:srgbClr val="E0E4E9"/>
      </a:lt2>
      <a:accent1>
        <a:srgbClr val="3F5378"/>
      </a:accent1>
      <a:accent2>
        <a:srgbClr val="263248"/>
      </a:accent2>
      <a:accent3>
        <a:srgbClr val="92A8C8"/>
      </a:accent3>
      <a:accent4>
        <a:srgbClr val="C7D3E6"/>
      </a:accent4>
      <a:accent5>
        <a:srgbClr val="FF9800"/>
      </a:accent5>
      <a:accent6>
        <a:srgbClr val="D26F00"/>
      </a:accent6>
      <a:hlink>
        <a:srgbClr val="3F5378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160</Words>
  <Application>Microsoft Office PowerPoint</Application>
  <PresentationFormat>Екран (16:9)</PresentationFormat>
  <Paragraphs>11</Paragraphs>
  <Slides>2</Slides>
  <Notes>2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9" baseType="lpstr">
      <vt:lpstr>Arial Black</vt:lpstr>
      <vt:lpstr>Times New Roman</vt:lpstr>
      <vt:lpstr>Roboto Condensed Light</vt:lpstr>
      <vt:lpstr>Arial</vt:lpstr>
      <vt:lpstr>Roboto Condensed</vt:lpstr>
      <vt:lpstr>Arvo</vt:lpstr>
      <vt:lpstr>Salerio template</vt:lpstr>
      <vt:lpstr>Практична робота 1. Категорії, що описують суспільство як цілісну систему</vt:lpstr>
      <vt:lpstr>Практичне завдання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1. Загальне розуміння категорій та термінів у соціології</dc:title>
  <cp:lastModifiedBy>Taisiia</cp:lastModifiedBy>
  <cp:revision>6</cp:revision>
  <dcterms:modified xsi:type="dcterms:W3CDTF">2023-10-09T19:12:59Z</dcterms:modified>
</cp:coreProperties>
</file>