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4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9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09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07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3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19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5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10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49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10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64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36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90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83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86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9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C6DB4AF-25A9-42E5-AF74-5E54040E3D46}" type="datetimeFigureOut">
              <a:rPr lang="uk-UA" smtClean="0"/>
              <a:t>04.05.2025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9A18D7-87C6-4143-9814-9F365EA774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pol.int/Who-we-are/General-Secretariat/Secretary-General" TargetMode="External"/><Relationship Id="rId2" Type="http://schemas.openxmlformats.org/officeDocument/2006/relationships/hyperlink" Target="https://www.interpol.int/Who-we-are/General-Secretari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erpol.int/Who-we-are/Governance/General-Assembly" TargetMode="External"/><Relationship Id="rId4" Type="http://schemas.openxmlformats.org/officeDocument/2006/relationships/hyperlink" Target="https://www.interpol.int/Who-we-are/Member-countries/National-Central-Bureaus-NCB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tanium-project.e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76D2E-5BB4-4220-8BD1-0A4FAA7EC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МІЖНАРОДНІ УНІВЕРСАЛЬНІ ОРГАНИ ТА ІНСТИТУЦІЇ З БОРОТЬБИ ЗІ ЗЛОЧИННІСТЮ</a:t>
            </a:r>
            <a:br>
              <a:rPr lang="uk-U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uk-UA" sz="36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8B16F0-9FFA-422B-8540-F61C482FB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ТЕМА 9.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493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B993EF-440B-419A-A8B0-85263F9A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05" y="180810"/>
            <a:ext cx="5745467" cy="341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Стратегічна мета 3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«Удосконалювати та упроваджувати інновації в поліцейську діяльність» передбачає: використовувати цифрову трансформацію для підвищення ефективності процесів, а також якості та швидкості послуг для країн-членів; сприяти глобальному діалогу про нові технології та передові рішення з приватними та державними партнерами для розвитку інноваційних поліцейських послуг; використовувати новітні технології для надання новаторських поліцейських рішень країнам-членам; застосовувати творче мислення та міждисциплінарну співпрацю для створення культури інновацій та далекоглядного планування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52BB4-1403-4383-8E52-6EA8D84B0CEF}"/>
              </a:ext>
            </a:extLst>
          </p:cNvPr>
          <p:cNvSpPr txBox="1"/>
          <p:nvPr/>
        </p:nvSpPr>
        <p:spPr>
          <a:xfrm>
            <a:off x="5979567" y="2333685"/>
            <a:ext cx="60944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Стратегічна мета 4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«Підвищення організаційної ефективності та результативності» включає зробити організацію більш конкурентоспроможною, ефективною та гнучкою за рахунок сильного керівництва та сучасного підходу до людських ресурсів; підвищити гнучкість, щоб реагувати на мінливе середовище, децентралізувавши управління та трансформувавши управління фінансами з натиском на розширення прав та можливостей, прозорість та підзвітність; забезпечити стійкість організації за допомогою запровадження надійних механізмів управління ризиками, управління ефективністю та забезпечення безперервності бізнесу; заохочувати культуру на основі етики, різноманітності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інклюзивності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яка втілює цінності організації; зміцнити правову базу організації та погодити інституційну політику та практику для покращання можливостей та програм</a:t>
            </a:r>
            <a:endParaRPr lang="uk-UA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438D44D-BF14-4D5A-9180-9F774FD4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9" y="3798722"/>
            <a:ext cx="4172637" cy="27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9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73C649-3E11-477B-9317-AC93388896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1" y="499620"/>
            <a:ext cx="5177029" cy="31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93AC2-02F7-4CD6-965B-5E9D01F2BDF5}"/>
              </a:ext>
            </a:extLst>
          </p:cNvPr>
          <p:cNvSpPr txBox="1"/>
          <p:nvPr/>
        </p:nvSpPr>
        <p:spPr>
          <a:xfrm>
            <a:off x="457973" y="1879112"/>
            <a:ext cx="6094428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Open Sans Condensed"/>
              </a:rPr>
              <a:t>Сім глобальних цілей поліцейської діяльності Інтерполу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Мета 1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Надати світовій правоохоронній спільноті можливість ефективніше протидіяти тероризму та запобігати йому через міжнародну співпрацю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Мета 2: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Сприяти безпеці кордонів у всьому світі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Мета 3: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Посилення реагування правоохоронних органів на захист вразливих громад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Мета 4: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Зменшити глобальну шкоду та вплив кіберзлочинності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Ціль 5: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Боротьба з корупцією та фінансовими злочинами в усіх їх формах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Ціль 6: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Протидіяти серйозній організованій злочинності та незаконному обігові наркотиків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Ціль 7: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Зміцнення екологічної безпеки та підтримка сприяння сталому життєзабезпеченню шляхом протидії злочинам, що впливають на довкілля та клімат</a:t>
            </a:r>
          </a:p>
        </p:txBody>
      </p:sp>
    </p:spTree>
    <p:extLst>
      <p:ext uri="{BB962C8B-B14F-4D97-AF65-F5344CB8AC3E}">
        <p14:creationId xmlns:p14="http://schemas.microsoft.com/office/powerpoint/2010/main" val="316272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49477-063D-4341-A72C-2357AF24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2F4D91-3271-43AC-89F6-3EE3CDB0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Open Sans Condensed"/>
              </a:rPr>
              <a:t>Хто входить до складу Інтерполу?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Генеральний  </a:t>
            </a:r>
            <a:r>
              <a:rPr lang="uk-UA" b="0" i="0" u="sng" dirty="0">
                <a:solidFill>
                  <a:srgbClr val="00437A"/>
                </a:solidFill>
                <a:effectLst/>
                <a:latin typeface="Arial" panose="020B0604020202020204" pitchFamily="34" charset="0"/>
                <a:hlinkClick r:id="rId2"/>
              </a:rPr>
              <a:t>секретаріат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координує нашу щоденну діяльність щодо боротьби з низкою злочинів. Очолюваний </a:t>
            </a:r>
            <a:r>
              <a:rPr lang="uk-UA" b="0" i="0" u="sng" dirty="0">
                <a:solidFill>
                  <a:srgbClr val="00437A"/>
                </a:solidFill>
                <a:effectLst/>
                <a:latin typeface="Arial" panose="020B0604020202020204" pitchFamily="34" charset="0"/>
                <a:hlinkClick r:id="rId3"/>
              </a:rPr>
              <a:t>Генеральним секретарем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, він укомплектований як поліцейськими, так і цивільними особами та складається зі штаб-квартири в Ліоні, глобального комплексу інновацій у Сінгапурі та кількох дочірніх офісів у різних регіонах.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кожній країні  </a:t>
            </a:r>
            <a:r>
              <a:rPr lang="uk-UA" b="0" i="0" u="sng" dirty="0">
                <a:solidFill>
                  <a:srgbClr val="00437A"/>
                </a:solidFill>
                <a:effectLst/>
                <a:latin typeface="Arial" panose="020B0604020202020204" pitchFamily="34" charset="0"/>
                <a:hlinkClick r:id="rId4"/>
              </a:rPr>
              <a:t>Національне центральне бюро Інтерполу (НЦБ)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є центральним контактним пунктом для Генерального секретаріату та інших НЦБ. НЦБ керується посадовцями національної поліції та зазвичай знаходиться в урядовому міністерстві, відповідальному за правоохоронну діяльність.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Генеральна  </a:t>
            </a:r>
            <a:r>
              <a:rPr lang="uk-UA" b="0" i="0" u="sng" dirty="0">
                <a:solidFill>
                  <a:srgbClr val="00437A"/>
                </a:solidFill>
                <a:effectLst/>
                <a:latin typeface="Arial" panose="020B0604020202020204" pitchFamily="34" charset="0"/>
                <a:hlinkClick r:id="rId5"/>
              </a:rPr>
              <a:t>Асамблея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— це наш керівний орган, який щорічно збирає всі країни для прийняття рішень.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708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222E53B-BCD8-4DA1-8F84-F6D2DDE3F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9" y="647471"/>
            <a:ext cx="11040941" cy="62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4694C-D218-43E4-8C9E-0D059DC6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Як зняти міжнародний розшук? | Юридична підтримка">
            <a:extLst>
              <a:ext uri="{FF2B5EF4-FFF2-40B4-BE49-F238E27FC236}">
                <a16:creationId xmlns:a16="http://schemas.microsoft.com/office/drawing/2014/main" id="{A9D29BE0-B0E7-4485-B049-01B73FA79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40" y="5270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CF24F5-350F-40A7-BE85-AE7A5556979D}"/>
              </a:ext>
            </a:extLst>
          </p:cNvPr>
          <p:cNvSpPr txBox="1"/>
          <p:nvPr/>
        </p:nvSpPr>
        <p:spPr>
          <a:xfrm>
            <a:off x="1154954" y="2890649"/>
            <a:ext cx="9054275" cy="344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Першу сесію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Комісії з контролю за файлами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було проведено в 1986 р., а в 2008 р. положення про її діяльність було включено до Статуту Інтерполу. Правовою основою діяльності Комісії з контролю за файлами з 11 березня 2017 р. є її Статут, прийнятий Генеральною Асамблеєю в листопаді 2016 р.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Комісія з контролю за файлами виконує такі функції: гарантує, що обробка персональних даних організацією здійснюється з дотриманням правил Інтерполу; надає консультації організації щодо будь-якого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проєкту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будь-якої операції, будь-якого нормативного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акта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або будь-якого іншого питання,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повʼязаного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 обробкою персональних даних в Інформаційній системі Інтерполу; розглядає індивідуальні запити щодо доступу до даних та/або виправлення чи видалення даних, які обробляються в Інформаційній системі Інтерполу, та приймає рішення за такими запитами.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9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FB901-AC67-4734-8DCB-F33E41E6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12331" y="-1095791"/>
            <a:ext cx="22973625" cy="71597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D6D1C-C25F-4EEF-9932-FB1878DA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45" y="434232"/>
            <a:ext cx="7911224" cy="1589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Україні НЦБ було відкрито 25 березня 1993 р. згідно з Положенням «Про національне центральне бюро Інтерполу» (Постанова Кабінету Міністрів України від 25 березня 1993 р. Nº220), у якому закріплено, що Міністерство внутрішніх справ (МВС) України виступатиме як Національне центральне бюро Інтерполу в Україні</a:t>
            </a:r>
            <a:endParaRPr lang="uk-UA" dirty="0"/>
          </a:p>
        </p:txBody>
      </p:sp>
      <p:pic>
        <p:nvPicPr>
          <p:cNvPr id="12290" name="Picture 2" descr="Фото Табличка &quot;Національне центральне бюро Інтерполу&quot; - УНІАН">
            <a:extLst>
              <a:ext uri="{FF2B5EF4-FFF2-40B4-BE49-F238E27FC236}">
                <a16:creationId xmlns:a16="http://schemas.microsoft.com/office/drawing/2014/main" id="{3AD23B1D-B814-458E-9926-B2D79366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53" y="235085"/>
            <a:ext cx="3432812" cy="22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87F8E-79F7-4CD7-91A1-C2C70C2BF759}"/>
              </a:ext>
            </a:extLst>
          </p:cNvPr>
          <p:cNvSpPr txBox="1"/>
          <p:nvPr/>
        </p:nvSpPr>
        <p:spPr>
          <a:xfrm>
            <a:off x="90971" y="2188724"/>
            <a:ext cx="7762554" cy="305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Завданнями РА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Укрбюро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Інтерполу є: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реалізація в межах компетенції державної політики щодо боротьби зі злочинністю, яка має транснаціональний характер;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забезпечення представництва України в Інтерполі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Європолі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координація, організація та забезпечення співробітництва органів правопорядку та інших органів державної влади України з компетентними органами іноземних держав у сфері боротьби зі злочинністю з використанням можливостей Інтерполу,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Європолу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інших міжнародних організацій та структур, з якими співпрацює НПУ.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2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перація під керівництвом Інтерполу спрямована на зменшення зростаючих  кіберзагроз. - Інтерпол">
            <a:extLst>
              <a:ext uri="{FF2B5EF4-FFF2-40B4-BE49-F238E27FC236}">
                <a16:creationId xmlns:a16="http://schemas.microsoft.com/office/drawing/2014/main" id="{AB24D020-1638-48ED-A018-E45C59CC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82" y="553068"/>
            <a:ext cx="4375020" cy="28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7A45E3-3413-488C-B0BD-E3795D5EC231}"/>
              </a:ext>
            </a:extLst>
          </p:cNvPr>
          <p:cNvSpPr txBox="1"/>
          <p:nvPr/>
        </p:nvSpPr>
        <p:spPr>
          <a:xfrm>
            <a:off x="699941" y="3332278"/>
            <a:ext cx="60944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Глобальна експертна група Інтерполу з кіберзлочинності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Група складається з експертів із кіберзлочинності з поліції, приватного бізнесу та наукових кіл, є платформою для обміну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кіберінформацією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передовим досвідом на підтримку правоохоронних органів. Вона також допомагає Інтерполу в розробленні стратегій із питань та про-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повʼязаних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із кіберзлочинністю. За необхідності група зустрічається з представниками регіональних робочих груп із кіберзлочинності для керівників підрозділів, щоб краще зрозуміти проблеми, з якими стикаються конкретні регіони, та допомогти запропонувати рішення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09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20A79B-8AB0-4A5E-93A0-63F1B796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725854" cy="3382521"/>
          </a:xfrm>
        </p:spPr>
        <p:txBody>
          <a:bodyPr>
            <a:normAutofit lnSpcReduction="10000"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Робоча група Інтерполу зі злочинів у галузі рибальства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міжнародною платформою для обміну знаннями та досвідом, а також для розроблення інноваційних підходів до боротьби з1 злочинами в галузі рибальства. Група взаємодіє з рибальськими та податковими органами, митницею, поліцією, військово-морськими силами та береговою охороною, а також із приватним сектором та неурядовими організаціями для координації операцій із ліквідації злочинних мереж, причетних до цих злочинів. Група допомагає країнам-членам збирати та аналізувати розвідувальні дані, а також обмінюватися інформацією з міжнародною спільнотою щодо забезпечення дотримання законів про рибальство</a:t>
            </a:r>
            <a:endParaRPr lang="uk-UA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59A5C60-3011-4D09-8DF7-D311480E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52" y="454646"/>
            <a:ext cx="4009313" cy="26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9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0D85A0-00AA-41AB-8981-CC2AAF1D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518473"/>
            <a:ext cx="6212264" cy="40346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Робоча група з боротьби із забрудненням довкілля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глобальною мережею національних експертів, які щороку збираються для обговорення пріоритетних оперативних стратегій країн-членів та обміну досвідом у галузі боротьби із забрудненням навколишнього середовища. Робоча група підтримує Програму екологічної безпеки Інтерполу для створення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глобально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скоординованих заходів реагування на злочини,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повʼязані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із забрудненням довкілля. Його Виконавча рада активно працює протягом усього року, сприяючи внеску робочої групи у стратегію захисту навколишнього середовища Програми екологічної безпеки Ін-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терполу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операції, посібники з розслідування та навчальні заходи</a:t>
            </a:r>
            <a:endParaRPr lang="uk-UA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6771F0E-05F2-407F-AE53-29547F8E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0" y="3429000"/>
            <a:ext cx="5033914" cy="33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2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676D26-3705-44A2-A4EF-0F6D1E49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2516957"/>
            <a:ext cx="5033915" cy="3648173"/>
          </a:xfrm>
        </p:spPr>
        <p:txBody>
          <a:bodyPr>
            <a:normAutofit lnSpcReduction="10000"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Робоча група зі злочинів проти дикої природи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складається з експертів з дикої природи, які розробляють стратегії та ініціативи для правоохоронних органів щодо боротьби з цими злочинами в міжнародному масштабі. Група ініціює операції, спрямовані на затримання злочинців, конфіскацію браконьєрських предметів та ліквідацію організованих мереж, відповідальних за злочини проти дикої природи. Вона також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узаємодіє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ключовими гравцями в галузі охорони дикої природи та правоохоронних органів, щоб максимізувати глобальний вплив своїх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операцій</a:t>
            </a:r>
            <a:endParaRPr lang="uk-UA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673495E-B530-4543-ADAE-C7BAB1C3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5" y="2413262"/>
            <a:ext cx="6485641" cy="36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9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94B0E-0083-44AB-85AC-AB5522D5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92EF06-F138-45F5-A1D7-51B3C374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Статутні органи ООН та інші установи до компетенції яких віднесено питання протидії міжнародній злочинності.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Міжнародна організація кримінальної поліції (Інтерпол).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Міжнародні спеціалізовані універсальні органи з боротьби зі злочинністю.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375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69B44E-4759-428D-B64B-AD1C564A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443060"/>
            <a:ext cx="9709608" cy="4590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Titanium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дослідницький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спрямований на підтримку правоохоронних органів у розслідуванні та пом'якшенні злочинів і тероризму, пов'язаних з віртуальними валютами та операціями на підпільному ринку.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ІНТЕРПОЛ був одним із 15 партнерів у цьому трирічному дослідницькому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проєкті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який розпочався у травні 2017 року та завершився у квітні 2020 року. Метою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проєкту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була розробка технічних рішень на основі даних.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Результатом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TITANIUM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є набір послуг та інструментів криміналістики, які працюють у середовищі конфіденційності та захисту даних, яке можна налаштувати відповідно до місцевих законодавчих вимог, і яке можуть використовувати слідчі для: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Моніторинг тенденцій в екосистемах ринку віртуальної валюти та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даркнету</a:t>
            </a: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 транзакцій у різних реєстрах віртуальної валюти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 звітів про докази, що підтверджують судові рішення, на основі відтворюваних та юридично сумісних аналітичних процедур</a:t>
            </a:r>
          </a:p>
          <a:p>
            <a:endParaRPr lang="uk-UA" dirty="0"/>
          </a:p>
        </p:txBody>
      </p:sp>
      <p:pic>
        <p:nvPicPr>
          <p:cNvPr id="18434" name="Picture 2" descr="Проект Титан - Логотип">
            <a:extLst>
              <a:ext uri="{FF2B5EF4-FFF2-40B4-BE49-F238E27FC236}">
                <a16:creationId xmlns:a16="http://schemas.microsoft.com/office/drawing/2014/main" id="{BE2D7392-756C-4C0E-B3EB-AEA16395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93" y="372056"/>
            <a:ext cx="1617679" cy="19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78B2C-F685-4AB1-A962-434A87215BF0}"/>
              </a:ext>
            </a:extLst>
          </p:cNvPr>
          <p:cNvSpPr txBox="1"/>
          <p:nvPr/>
        </p:nvSpPr>
        <p:spPr>
          <a:xfrm>
            <a:off x="471340" y="5181368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  <a:latin typeface="Open Sans Condensed"/>
              </a:rPr>
              <a:t>Фінансування</a:t>
            </a:r>
            <a:endParaRPr lang="ru-RU" b="0" i="0" dirty="0">
              <a:solidFill>
                <a:srgbClr val="000000"/>
              </a:solidFill>
              <a:effectLst/>
              <a:latin typeface="Open Sans Condensed"/>
            </a:endParaRPr>
          </a:p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«Титан»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співфінансований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програмою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Європейського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Союзу «Горизонт 2020»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грантовою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угодою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№ 740558.</a:t>
            </a:r>
          </a:p>
          <a:p>
            <a:pPr algn="l"/>
            <a:r>
              <a:rPr lang="ru-RU" b="0" i="0" u="sng" dirty="0">
                <a:solidFill>
                  <a:srgbClr val="00437A"/>
                </a:solidFill>
                <a:effectLst/>
                <a:latin typeface="Arial" panose="020B0604020202020204" pitchFamily="34" charset="0"/>
                <a:hlinkClick r:id="rId3" tooltip="www.titanium-project.eu"/>
              </a:rPr>
              <a:t>https://www.titanium-project.eu/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40988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E31CA6-351B-452C-B7B4-3D673CB7B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Інтерпол брав участь у цьому дослідницькому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проєкті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метою якого було сприяння обміну електронними доказами в межах Європейського Союзу та забезпечення міжнародної співпраці у кримінальному секторі.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розпочатий у лютому 2018 року, завершився у лютому 2020 року.</a:t>
            </a:r>
          </a:p>
          <a:p>
            <a:pPr algn="l"/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EVIDENCE2e-CODEX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працював над створенням юридично дійсного інструменту для обміну цифровими доказами через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e-CODEX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рамках процедур взаємної правової допомоги (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MLA)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Європейського ордеру на розслідування (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EIO).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ньому було випробувано результати двох завершених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проєктів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що фінансуються ЄС –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EVIDENCE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e-CODEX –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реальних справах кримінального правосуддя.</a:t>
            </a:r>
          </a:p>
          <a:p>
            <a:pPr marL="0" indent="0">
              <a:buNone/>
            </a:pPr>
            <a:br>
              <a:rPr lang="uk-UA" b="0" i="0" dirty="0">
                <a:solidFill>
                  <a:srgbClr val="000000"/>
                </a:solidFill>
                <a:effectLst/>
                <a:latin typeface="Open Sans Condensed"/>
              </a:rPr>
            </a:br>
            <a:endParaRPr lang="uk-UA" dirty="0"/>
          </a:p>
        </p:txBody>
      </p:sp>
      <p:pic>
        <p:nvPicPr>
          <p:cNvPr id="19460" name="Picture 4" descr="EVIDENCE2e-CODEX - Логотип">
            <a:extLst>
              <a:ext uri="{FF2B5EF4-FFF2-40B4-BE49-F238E27FC236}">
                <a16:creationId xmlns:a16="http://schemas.microsoft.com/office/drawing/2014/main" id="{E2E9FE53-F840-4058-A654-1443250C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4" y="838200"/>
            <a:ext cx="4776640" cy="11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3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3C4468-DFC2-4C73-8D9E-8D645F04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38" y="1312026"/>
            <a:ext cx="8825659" cy="51641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0" i="0" dirty="0" err="1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Інтегрований</a:t>
            </a:r>
            <a:r>
              <a:rPr lang="ru-RU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 проект </a:t>
            </a:r>
            <a:r>
              <a:rPr lang="ru-RU" b="0" i="0" dirty="0" err="1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ідентифікації</a:t>
            </a:r>
            <a:r>
              <a:rPr lang="ru-RU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мовців</a:t>
            </a:r>
            <a:r>
              <a:rPr lang="ru-RU" b="0" i="0" dirty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 (SIIP)</a:t>
            </a:r>
          </a:p>
          <a:p>
            <a:r>
              <a:rPr lang="ru-RU" b="0" i="0" dirty="0" err="1">
                <a:effectLst/>
                <a:latin typeface="Open Sans Condensed"/>
              </a:rPr>
              <a:t>Цей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проєкт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консорціуму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допоміг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ідентифікувати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злочинців</a:t>
            </a:r>
            <a:r>
              <a:rPr lang="ru-RU" b="0" i="0" dirty="0">
                <a:effectLst/>
                <a:latin typeface="Open Sans Condensed"/>
              </a:rPr>
              <a:t> за </a:t>
            </a:r>
            <a:r>
              <a:rPr lang="ru-RU" b="0" i="0" dirty="0" err="1">
                <a:effectLst/>
                <a:latin typeface="Open Sans Condensed"/>
              </a:rPr>
              <a:t>допомогою</a:t>
            </a:r>
            <a:r>
              <a:rPr lang="ru-RU" b="0" i="0" dirty="0">
                <a:effectLst/>
                <a:latin typeface="Open Sans Condensed"/>
              </a:rPr>
              <a:t> </a:t>
            </a:r>
            <a:r>
              <a:rPr lang="ru-RU" b="0" i="0" dirty="0" err="1">
                <a:effectLst/>
                <a:latin typeface="Open Sans Condensed"/>
              </a:rPr>
              <a:t>розпізнавання</a:t>
            </a:r>
            <a:r>
              <a:rPr lang="ru-RU" b="0" i="0" dirty="0">
                <a:effectLst/>
                <a:latin typeface="Open Sans Condensed"/>
              </a:rPr>
              <a:t> голосу.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Технологія ідентифікації мовця може допомогти швидко ідентифікувати голоси підозрюваних та ізолювати розмови, що становлять інтерес, у широкому спектрі справ правоохоронних органів, таких як договірні матчі, викуп або дзвінки від терористів.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 допомогти правоохоронним органам ідентифікувати голоси невідомих осіб, Інтерпол взяв участь у дослідницькому проекті, в рамках якого була розроблена нова технологія. Проект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SIIP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здійснювався міжнародним консорціумом з 19 партнерів, до складу якого входили кінцеві користувачі, промисловість та наукові кола, і тривав з 2014 по 2018 рік.</a:t>
            </a:r>
          </a:p>
          <a:p>
            <a:pPr algn="l"/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сприяв виявленню злочинців та терористів шляхом розробки механізму ідентифікації мовця, здатного працювати з різних джерел, включаючи Інтернет, соціальні мережі або стаціонарні та мобільні телефони під час законного перехоплення.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Окрім розпізнавання голосу, система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SIIP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допомагає визначити стать, вік, мову та акцент, а також виявити клонування голосу.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майбутньому ідентифікацію мовця можна буде поєднати з іншими біометричними технологіями, такими як розпізнавання відбитків пальців та обличчя, і таким чином спростити перевірку в усіх пов'язаних базах даних.</a:t>
            </a:r>
          </a:p>
          <a:p>
            <a:endParaRPr lang="uk-UA" dirty="0"/>
          </a:p>
        </p:txBody>
      </p:sp>
      <p:pic>
        <p:nvPicPr>
          <p:cNvPr id="20482" name="Picture 2" descr="Інтегрований проект ідентифікації спікера (SIIP) – логотип">
            <a:extLst>
              <a:ext uri="{FF2B5EF4-FFF2-40B4-BE49-F238E27FC236}">
                <a16:creationId xmlns:a16="http://schemas.microsoft.com/office/drawing/2014/main" id="{A0470461-13D9-4459-9B1C-59550260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74" y="497176"/>
            <a:ext cx="3033688" cy="16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6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23137E-82DD-40B9-A904-CE529CE2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Open Sans Condensed"/>
              </a:rPr>
              <a:t>Короткі факти: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РОКСАННА: Аналітика мережі, текстових повідомлень та спікерів у режимі реального часу для боротьби з організованою злочинністю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Правила конфіденційності та захисту даних є ключовим елементом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проєкту</a:t>
            </a:r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розпочався у вересні 2019 року та тривав 40 місяців.</a:t>
            </a:r>
          </a:p>
          <a:p>
            <a:pPr algn="l"/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Проєкт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ROXANNE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очолював Науково-дослідний інститут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Idiap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ньому брав участь консорціум із 25 партнерів з 16 країн, включаючи 10 правоохоронних органів, а також представників промисловості та наукових кіл.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ROXANNE 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мала на меті ефективно виявляти та відстежувати злочинців за допомогою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мовних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текстових та відеоданих у поєднанні з аналізом мереж організованої злочинності. Кінцевим продуктом стала передова технічна платформа, яка використовує нові інструменти для виявлення та відстеження мереж організованої злочинності, що спирається на міцну правову базу.</a:t>
            </a:r>
          </a:p>
          <a:p>
            <a:endParaRPr lang="uk-UA" dirty="0"/>
          </a:p>
        </p:txBody>
      </p:sp>
      <p:pic>
        <p:nvPicPr>
          <p:cNvPr id="21508" name="Picture 4" descr="Логотип ROXANNE">
            <a:extLst>
              <a:ext uri="{FF2B5EF4-FFF2-40B4-BE49-F238E27FC236}">
                <a16:creationId xmlns:a16="http://schemas.microsoft.com/office/drawing/2014/main" id="{1722F93C-D00D-4520-9CF4-5376ACB0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04" y="471536"/>
            <a:ext cx="2285018" cy="22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57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0F2B3-B05C-416B-8B4F-EACA503A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Міжнародні спеціалізовані універсальні органи з боротьби зі злочинністю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B02E41-E63C-474D-A6AD-FDDF67F4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4" y="2479249"/>
            <a:ext cx="11406432" cy="4308049"/>
          </a:xfrm>
        </p:spPr>
        <p:txBody>
          <a:bodyPr>
            <a:normAutofit/>
          </a:bodyPr>
          <a:lstStyle/>
          <a:p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Контртерористичний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комітет (КТК)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Контртерористичне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управління Організації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Обʼєднаних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Націй (КТУ ООН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Міжнародний комітет контролю над наркотиками (МККН)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 Організації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Обʼєднаних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Націй із наркотиків та злочинності (УНЗ ООН)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Міжнародна інформаційна мережа боротьби з відмиванням грошей (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IMoLIN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Група з розроблення фінансових заходів боротьби з відмиванням грошей (ФАТФ)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Глобальна програма боротьби з відмиванням грошей, злочинними доходами та фінансуванням тероризму (GPML)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Міжнародний консорціум із боротьби зі злочинами проти дикої природи (ICCWC) 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DBC8F-324D-495E-ADCF-F9855D85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Статутні органи ООН та інші установи до компетенції яких віднесено питання протидії міжнародній злочинності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89FCAD-9F3D-4765-848F-8EFC878B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196445"/>
            <a:ext cx="11462994" cy="4364611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Цілі ООН у напрямку боротьби з міжнародною злочинністю (різні аспекти цієї проблеми постійно розглядаються Генеральною Асамблеєю й Економічна і Соціальна Рада (ЕКОСОР):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запобігання злочинності на території держав і на міждержавному рівні; </a:t>
            </a: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контроль злочинності як на національному, так і на міждержавному рівні; </a:t>
            </a: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зміннення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регіонального й міжнародного співробітництва у справі запобігання злочинності, кримінального правосуддя та в боротьбі з транснаціональною злочинністю; </a:t>
            </a: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координація й консолідація зусиль держав - членів ООН у запобіганні та протидії транснаціональній злочинністю;</a:t>
            </a:r>
          </a:p>
          <a:p>
            <a:pPr marL="6286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підвищення ефективності діяльності правосуддя, повага прав людини відносно потерпілих від злочинів і всіх осіб, втягнених у систему кримінального правосуддя; сприяння досягненню високих стандартів гуманності, справедливості і професіоналізму.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1026" name="Picture 2" descr="Прапор ООН — Вікіпедія">
            <a:extLst>
              <a:ext uri="{FF2B5EF4-FFF2-40B4-BE49-F238E27FC236}">
                <a16:creationId xmlns:a16="http://schemas.microsoft.com/office/drawing/2014/main" id="{A50AE136-D708-472F-92FB-43457064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69" y="453370"/>
            <a:ext cx="18383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3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4EF1C6-A5B6-47CC-A2A4-88688DD2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6170"/>
            <a:ext cx="5047883" cy="3503630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метою забезпечення форуму для викладення політики й стимулювання прогресу діяльності організації у справі боротьби зі злочинністю Генеральна Асамблея в 1950 р. санкціонувала скликання раз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пʼять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років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Конгресу ООН із запобігання злочинності й поводження з правопорушниками</a:t>
            </a:r>
            <a:endParaRPr lang="uk-UA" b="1" i="1" dirty="0"/>
          </a:p>
        </p:txBody>
      </p:sp>
      <p:pic>
        <p:nvPicPr>
          <p:cNvPr id="2050" name="Picture 2" descr="Генеральна Асамблея ООН — Вікіпедія">
            <a:extLst>
              <a:ext uri="{FF2B5EF4-FFF2-40B4-BE49-F238E27FC236}">
                <a16:creationId xmlns:a16="http://schemas.microsoft.com/office/drawing/2014/main" id="{32A6DA61-1541-487E-86E7-15737E3A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90" y="2516170"/>
            <a:ext cx="5255444" cy="35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5643EE4-E0A8-465A-83EE-075961992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8514" y="2612927"/>
            <a:ext cx="3601039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61649-6A8B-4DD8-B02E-69F8B089A926}"/>
              </a:ext>
            </a:extLst>
          </p:cNvPr>
          <p:cNvSpPr txBox="1"/>
          <p:nvPr/>
        </p:nvSpPr>
        <p:spPr>
          <a:xfrm>
            <a:off x="897903" y="2751416"/>
            <a:ext cx="60944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Комісія із запобігання злочинності та кримінального правосуддя -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функціональний орган ЕКОСОР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до функцій якої належить: розроблення керівних принципів ООН у цій сфері, контроль і огляд виконання Програми ООН у галузі запобігання злочинності та кримінального правосуддя, сприяння й допомога в координації заходів регіональних і міжрегіональних інститутів. Основними напрямами діяльності Комісії є організована й економічна злочинність, включаючи відмивання брудних грошей, захист навколишнього середовища кримінально-правовими заходами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20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CB6727-D77D-4352-A2D9-956FA1F5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2" y="2205872"/>
            <a:ext cx="5307290" cy="3813928"/>
          </a:xfrm>
        </p:spPr>
        <p:txBody>
          <a:bodyPr>
            <a:normAutofit fontScale="92500" lnSpcReduction="10000"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Комісія з наркотичних речовин (КНР),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що була заснована Резолюцією 9(1) Економічної та Соціальної Ради (ЕКОСОС) у 1946 р. з метою надання сприяння ЕКОСОС у нагляді за застосуванням міжнародних договорів про контроль над наркотиками. Комісія сприяє Раді в здійсненні повноважень щодо спостереження за застосуванням міжнародних конвенцій і угод щодо наркотичних речовин; дає консультативні висновки ЕКОСОР в усіх питаннях, що стосуються контролю над наркотичними речовинами, і може розробляти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проєкти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відповідних міжнародних конвенцій; виконує за дорученням ЕКОСОР будь-які функції,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повʼязані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 контролем над наркотичними речовинами тощо.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4098" name="Picture 2" descr="5 країн ЦСЄЦА стали новими членами комісії ООН з наркотичних засобів -  Virusoff - Региональная онлайн-платформа">
            <a:extLst>
              <a:ext uri="{FF2B5EF4-FFF2-40B4-BE49-F238E27FC236}">
                <a16:creationId xmlns:a16="http://schemas.microsoft.com/office/drawing/2014/main" id="{8E943D53-8C3D-4A29-848D-C584280A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62" y="2449986"/>
            <a:ext cx="5143892" cy="34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2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00BAE-AF1F-4CBE-A294-B1561415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54D0E-CB06-4901-89F2-188B5EAE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641013" cy="3416300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Міжнародний валютний фонд (МВФ) неодноразово заявляв про своє прагнення відігравати провідну роль у боротьбі з корупцією в усьому світі. У 2018 р. він запустив нову структуру для «розширеної» взаємодії з країнами з питань управління та корупції, після отримання інформації від громадянського суспільства. Фонд узяв на себе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зобовʼязання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боротися з корупцією «систематично, ефективно, відверто і таким чином, щоб поважати одноманітність навернення» у своїх оглядах своїх країн-членів, що є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життєво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важливим механізмом виявлення та боротьби з корупцією.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5122" name="Picture 2" descr="Міжнародний валютний фонд — Вікіпедія">
            <a:extLst>
              <a:ext uri="{FF2B5EF4-FFF2-40B4-BE49-F238E27FC236}">
                <a16:creationId xmlns:a16="http://schemas.microsoft.com/office/drawing/2014/main" id="{B2581613-E738-40EA-B4B1-DD21013F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71" y="2468032"/>
            <a:ext cx="3144032" cy="32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8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19B4-8B8B-448A-AF5D-C0539E1D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Міжнародна організація кримінальної поліції (Інтерпол)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uk-UA" dirty="0"/>
          </a:p>
        </p:txBody>
      </p:sp>
      <p:pic>
        <p:nvPicPr>
          <p:cNvPr id="6146" name="Picture 2" descr="Якими злочинами займається Інтерпол? ✔️ Адвокати Інтерполу">
            <a:extLst>
              <a:ext uri="{FF2B5EF4-FFF2-40B4-BE49-F238E27FC236}">
                <a16:creationId xmlns:a16="http://schemas.microsoft.com/office/drawing/2014/main" id="{1934C18C-0CC1-4035-93F1-40CE4C025B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09" y="2243579"/>
            <a:ext cx="4734561" cy="26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0C0D1-2E10-4126-A739-2C6E5F73177E}"/>
              </a:ext>
            </a:extLst>
          </p:cNvPr>
          <p:cNvSpPr txBox="1"/>
          <p:nvPr/>
        </p:nvSpPr>
        <p:spPr>
          <a:xfrm>
            <a:off x="633953" y="2492545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Міжнародна організація кримінальної поліції (Інтерпол).</a:t>
            </a:r>
          </a:p>
          <a:p>
            <a:r>
              <a:rPr lang="uk-UA" dirty="0">
                <a:latin typeface="Times New Roman" panose="02020603050405020304" pitchFamily="18" charset="0"/>
              </a:rPr>
              <a:t>Цілі: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забезпечення й розвиток широкого взаємного співробітництва всіх установ кримінальної поліції в межах чинного законодавства країн і в дусі Загальної декларації прав людини; створення й розвиток установ, що можуть успішно сприяти запобіганню і протидії загальній кримінальній злочинністю.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F769D-16DC-4591-887B-B30BF4E4990E}"/>
              </a:ext>
            </a:extLst>
          </p:cNvPr>
          <p:cNvSpPr txBox="1"/>
          <p:nvPr/>
        </p:nvSpPr>
        <p:spPr>
          <a:xfrm>
            <a:off x="841343" y="543370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https://www.interpol.int/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23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835AF0-E948-4373-9A3D-E48BA3BB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2" y="471341"/>
            <a:ext cx="5415528" cy="1875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Нова Стратегічна рамкова програма 2022-2025 рр. включає чотири стратегічні цілі та 17 відповідних завдань, що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грунтуються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уроках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вилучених із попередніх стратегічних рамок, і відображають цінності, бачення та місію Інтерполу.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D830B-8FD1-411E-AB4D-71775BBDBC67}"/>
              </a:ext>
            </a:extLst>
          </p:cNvPr>
          <p:cNvSpPr txBox="1"/>
          <p:nvPr/>
        </p:nvSpPr>
        <p:spPr>
          <a:xfrm>
            <a:off x="99152" y="3180656"/>
            <a:ext cx="5330687" cy="304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Стратегічна мета 1 «Надійна інформація для дій» має на меті: поліпшення доступу правоохоронних органів до інформаційних систем та їхнього використання за рахунок покращання функціональної сумісності, розширення мережі та розроблення безпечних інноваційних рішень для обміну; підвищення якості та кількості аналізу загроз та кримінальної розвідки для підтримки оперативних та слідчих потреб країн-членів; дотримання правил та технологій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CC785D4-6214-4436-BA7F-A548180A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0" y="471340"/>
            <a:ext cx="6485641" cy="59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2284</Words>
  <Application>Microsoft Office PowerPoint</Application>
  <PresentationFormat>Широкий екран</PresentationFormat>
  <Paragraphs>84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Open Sans Condensed</vt:lpstr>
      <vt:lpstr>Times New Roman</vt:lpstr>
      <vt:lpstr>Wingdings</vt:lpstr>
      <vt:lpstr>Wingdings 3</vt:lpstr>
      <vt:lpstr>Зал засідань</vt:lpstr>
      <vt:lpstr>МІЖНАРОДНІ УНІВЕРСАЛЬНІ ОРГАНИ ТА ІНСТИТУЦІЇ З БОРОТЬБИ ЗІ ЗЛОЧИННІСТЮ </vt:lpstr>
      <vt:lpstr>План</vt:lpstr>
      <vt:lpstr>1. Статутні органи ООН та інші установи до компетенції яких віднесено питання протидії міжнародній злочинності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2. Міжнародна організація кримінальної поліції (Інтерпол)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Міжнародні спеціалізовані універсальні органи з боротьби зі злочинністю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УНІВЕРСАЛЬНІ ОРГАНИ ТА ІНСТИТУЦІЇ З БОРОТЬБИ ЗІ ЗЛОЧИННІСТЮ </dc:title>
  <dc:creator>User</dc:creator>
  <cp:lastModifiedBy>User</cp:lastModifiedBy>
  <cp:revision>11</cp:revision>
  <dcterms:created xsi:type="dcterms:W3CDTF">2025-05-04T13:05:33Z</dcterms:created>
  <dcterms:modified xsi:type="dcterms:W3CDTF">2025-05-04T15:01:59Z</dcterms:modified>
</cp:coreProperties>
</file>