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338491E7-E1B8-494A-8C3E-19BAF295DA1F}" type="datetimeFigureOut">
              <a:rPr lang="uk-UA" smtClean="0"/>
              <a:t>11.05.2025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03DFA62-4895-4CC8-98B5-CB5FF83EBDF6}" type="slidenum">
              <a:rPr lang="uk-UA" smtClean="0"/>
              <a:t>‹№›</a:t>
            </a:fld>
            <a:endParaRPr lang="uk-UA"/>
          </a:p>
        </p:txBody>
      </p:sp>
    </p:spTree>
    <p:extLst>
      <p:ext uri="{BB962C8B-B14F-4D97-AF65-F5344CB8AC3E}">
        <p14:creationId xmlns:p14="http://schemas.microsoft.com/office/powerpoint/2010/main" val="3714374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338491E7-E1B8-494A-8C3E-19BAF295DA1F}" type="datetimeFigureOut">
              <a:rPr lang="uk-UA" smtClean="0"/>
              <a:t>11.05.2025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03DFA62-4895-4CC8-98B5-CB5FF83EBDF6}" type="slidenum">
              <a:rPr lang="uk-UA" smtClean="0"/>
              <a:t>‹№›</a:t>
            </a:fld>
            <a:endParaRPr lang="uk-UA"/>
          </a:p>
        </p:txBody>
      </p:sp>
    </p:spTree>
    <p:extLst>
      <p:ext uri="{BB962C8B-B14F-4D97-AF65-F5344CB8AC3E}">
        <p14:creationId xmlns:p14="http://schemas.microsoft.com/office/powerpoint/2010/main" val="2344056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uk-UA"/>
              <a:t>Клацніть, щоб редагувати стиль зразка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338491E7-E1B8-494A-8C3E-19BAF295DA1F}" type="datetimeFigureOut">
              <a:rPr lang="uk-UA" smtClean="0"/>
              <a:t>11.05.2025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03DFA62-4895-4CC8-98B5-CB5FF83EBDF6}" type="slidenum">
              <a:rPr lang="uk-UA" smtClean="0"/>
              <a:t>‹№›</a:t>
            </a:fld>
            <a:endParaRPr lang="uk-UA"/>
          </a:p>
        </p:txBody>
      </p:sp>
    </p:spTree>
    <p:extLst>
      <p:ext uri="{BB962C8B-B14F-4D97-AF65-F5344CB8AC3E}">
        <p14:creationId xmlns:p14="http://schemas.microsoft.com/office/powerpoint/2010/main" val="24758362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uk-UA"/>
              <a:t>Клацніть, щоб редагувати стиль зразка заголовка</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338491E7-E1B8-494A-8C3E-19BAF295DA1F}" type="datetimeFigureOut">
              <a:rPr lang="uk-UA" smtClean="0"/>
              <a:t>11.05.2025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03DFA62-4895-4CC8-98B5-CB5FF83EBDF6}" type="slidenum">
              <a:rPr lang="uk-UA" smtClean="0"/>
              <a:t>‹№›</a:t>
            </a:fld>
            <a:endParaRPr lang="uk-UA"/>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extLst>
      <p:ext uri="{BB962C8B-B14F-4D97-AF65-F5344CB8AC3E}">
        <p14:creationId xmlns:p14="http://schemas.microsoft.com/office/powerpoint/2010/main" val="32798762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338491E7-E1B8-494A-8C3E-19BAF295DA1F}" type="datetimeFigureOut">
              <a:rPr lang="uk-UA" smtClean="0"/>
              <a:t>11.05.2025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03DFA62-4895-4CC8-98B5-CB5FF83EBDF6}" type="slidenum">
              <a:rPr lang="uk-UA" smtClean="0"/>
              <a:t>‹№›</a:t>
            </a:fld>
            <a:endParaRPr lang="uk-UA"/>
          </a:p>
        </p:txBody>
      </p:sp>
    </p:spTree>
    <p:extLst>
      <p:ext uri="{BB962C8B-B14F-4D97-AF65-F5344CB8AC3E}">
        <p14:creationId xmlns:p14="http://schemas.microsoft.com/office/powerpoint/2010/main" val="6055501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38491E7-E1B8-494A-8C3E-19BAF295DA1F}" type="datetimeFigureOut">
              <a:rPr lang="uk-UA" smtClean="0"/>
              <a:t>11.05.2025</a:t>
            </a:fld>
            <a:endParaRPr lang="uk-UA"/>
          </a:p>
        </p:txBody>
      </p:sp>
      <p:sp>
        <p:nvSpPr>
          <p:cNvPr id="4"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03DFA62-4895-4CC8-98B5-CB5FF83EBDF6}" type="slidenum">
              <a:rPr lang="uk-UA" smtClean="0"/>
              <a:t>‹№›</a:t>
            </a:fld>
            <a:endParaRPr lang="uk-UA"/>
          </a:p>
        </p:txBody>
      </p:sp>
    </p:spTree>
    <p:extLst>
      <p:ext uri="{BB962C8B-B14F-4D97-AF65-F5344CB8AC3E}">
        <p14:creationId xmlns:p14="http://schemas.microsoft.com/office/powerpoint/2010/main" val="20917011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колонки з малю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38491E7-E1B8-494A-8C3E-19BAF295DA1F}" type="datetimeFigureOut">
              <a:rPr lang="uk-UA" smtClean="0"/>
              <a:t>11.05.2025</a:t>
            </a:fld>
            <a:endParaRPr lang="uk-UA"/>
          </a:p>
        </p:txBody>
      </p:sp>
      <p:sp>
        <p:nvSpPr>
          <p:cNvPr id="4"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03DFA62-4895-4CC8-98B5-CB5FF83EBDF6}" type="slidenum">
              <a:rPr lang="uk-UA" smtClean="0"/>
              <a:t>‹№›</a:t>
            </a:fld>
            <a:endParaRPr lang="uk-UA"/>
          </a:p>
        </p:txBody>
      </p:sp>
    </p:spTree>
    <p:extLst>
      <p:ext uri="{BB962C8B-B14F-4D97-AF65-F5344CB8AC3E}">
        <p14:creationId xmlns:p14="http://schemas.microsoft.com/office/powerpoint/2010/main" val="3792343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338491E7-E1B8-494A-8C3E-19BAF295DA1F}" type="datetimeFigureOut">
              <a:rPr lang="uk-UA" smtClean="0"/>
              <a:t>11.05.2025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03DFA62-4895-4CC8-98B5-CB5FF83EBDF6}" type="slidenum">
              <a:rPr lang="uk-UA" smtClean="0"/>
              <a:t>‹№›</a:t>
            </a:fld>
            <a:endParaRPr lang="uk-UA"/>
          </a:p>
        </p:txBody>
      </p:sp>
    </p:spTree>
    <p:extLst>
      <p:ext uri="{BB962C8B-B14F-4D97-AF65-F5344CB8AC3E}">
        <p14:creationId xmlns:p14="http://schemas.microsoft.com/office/powerpoint/2010/main" val="16155968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338491E7-E1B8-494A-8C3E-19BAF295DA1F}" type="datetimeFigureOut">
              <a:rPr lang="uk-UA" smtClean="0"/>
              <a:t>11.05.2025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03DFA62-4895-4CC8-98B5-CB5FF83EBDF6}" type="slidenum">
              <a:rPr lang="uk-UA" smtClean="0"/>
              <a:t>‹№›</a:t>
            </a:fld>
            <a:endParaRPr lang="uk-UA"/>
          </a:p>
        </p:txBody>
      </p:sp>
    </p:spTree>
    <p:extLst>
      <p:ext uri="{BB962C8B-B14F-4D97-AF65-F5344CB8AC3E}">
        <p14:creationId xmlns:p14="http://schemas.microsoft.com/office/powerpoint/2010/main" val="1707557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338491E7-E1B8-494A-8C3E-19BAF295DA1F}" type="datetimeFigureOut">
              <a:rPr lang="uk-UA" smtClean="0"/>
              <a:t>11.05.2025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03DFA62-4895-4CC8-98B5-CB5FF83EBDF6}" type="slidenum">
              <a:rPr lang="uk-UA" smtClean="0"/>
              <a:t>‹№›</a:t>
            </a:fld>
            <a:endParaRPr lang="uk-UA"/>
          </a:p>
        </p:txBody>
      </p:sp>
    </p:spTree>
    <p:extLst>
      <p:ext uri="{BB962C8B-B14F-4D97-AF65-F5344CB8AC3E}">
        <p14:creationId xmlns:p14="http://schemas.microsoft.com/office/powerpoint/2010/main" val="3182645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338491E7-E1B8-494A-8C3E-19BAF295DA1F}" type="datetimeFigureOut">
              <a:rPr lang="uk-UA" smtClean="0"/>
              <a:t>11.05.2025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03DFA62-4895-4CC8-98B5-CB5FF83EBDF6}" type="slidenum">
              <a:rPr lang="uk-UA" smtClean="0"/>
              <a:t>‹№›</a:t>
            </a:fld>
            <a:endParaRPr lang="uk-UA"/>
          </a:p>
        </p:txBody>
      </p:sp>
    </p:spTree>
    <p:extLst>
      <p:ext uri="{BB962C8B-B14F-4D97-AF65-F5344CB8AC3E}">
        <p14:creationId xmlns:p14="http://schemas.microsoft.com/office/powerpoint/2010/main" val="799675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338491E7-E1B8-494A-8C3E-19BAF295DA1F}" type="datetimeFigureOut">
              <a:rPr lang="uk-UA" smtClean="0"/>
              <a:t>11.05.2025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03DFA62-4895-4CC8-98B5-CB5FF83EBDF6}" type="slidenum">
              <a:rPr lang="uk-UA" smtClean="0"/>
              <a:t>‹№›</a:t>
            </a:fld>
            <a:endParaRPr lang="uk-UA"/>
          </a:p>
        </p:txBody>
      </p:sp>
    </p:spTree>
    <p:extLst>
      <p:ext uri="{BB962C8B-B14F-4D97-AF65-F5344CB8AC3E}">
        <p14:creationId xmlns:p14="http://schemas.microsoft.com/office/powerpoint/2010/main" val="563500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338491E7-E1B8-494A-8C3E-19BAF295DA1F}" type="datetimeFigureOut">
              <a:rPr lang="uk-UA" smtClean="0"/>
              <a:t>11.05.2025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703DFA62-4895-4CC8-98B5-CB5FF83EBDF6}" type="slidenum">
              <a:rPr lang="uk-UA" smtClean="0"/>
              <a:t>‹№›</a:t>
            </a:fld>
            <a:endParaRPr lang="uk-UA"/>
          </a:p>
        </p:txBody>
      </p:sp>
    </p:spTree>
    <p:extLst>
      <p:ext uri="{BB962C8B-B14F-4D97-AF65-F5344CB8AC3E}">
        <p14:creationId xmlns:p14="http://schemas.microsoft.com/office/powerpoint/2010/main" val="830569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7" name="Date Placeholder 2"/>
          <p:cNvSpPr>
            <a:spLocks noGrp="1"/>
          </p:cNvSpPr>
          <p:nvPr>
            <p:ph type="dt" sz="half" idx="10"/>
          </p:nvPr>
        </p:nvSpPr>
        <p:spPr/>
        <p:txBody>
          <a:bodyPr/>
          <a:lstStyle/>
          <a:p>
            <a:fld id="{338491E7-E1B8-494A-8C3E-19BAF295DA1F}" type="datetimeFigureOut">
              <a:rPr lang="uk-UA" smtClean="0"/>
              <a:t>11.05.2025</a:t>
            </a:fld>
            <a:endParaRPr lang="uk-UA"/>
          </a:p>
        </p:txBody>
      </p:sp>
      <p:sp>
        <p:nvSpPr>
          <p:cNvPr id="5" name="Footer Placeholder 3"/>
          <p:cNvSpPr>
            <a:spLocks noGrp="1"/>
          </p:cNvSpPr>
          <p:nvPr>
            <p:ph type="ftr" sz="quarter" idx="11"/>
          </p:nvPr>
        </p:nvSpPr>
        <p:spPr/>
        <p:txBody>
          <a:bodyPr/>
          <a:lstStyle/>
          <a:p>
            <a:endParaRPr lang="uk-UA"/>
          </a:p>
        </p:txBody>
      </p:sp>
      <p:sp>
        <p:nvSpPr>
          <p:cNvPr id="6" name="Slide Number Placeholder 4"/>
          <p:cNvSpPr>
            <a:spLocks noGrp="1"/>
          </p:cNvSpPr>
          <p:nvPr>
            <p:ph type="sldNum" sz="quarter" idx="12"/>
          </p:nvPr>
        </p:nvSpPr>
        <p:spPr/>
        <p:txBody>
          <a:bodyPr/>
          <a:lstStyle/>
          <a:p>
            <a:fld id="{703DFA62-4895-4CC8-98B5-CB5FF83EBDF6}" type="slidenum">
              <a:rPr lang="uk-UA" smtClean="0"/>
              <a:t>‹№›</a:t>
            </a:fld>
            <a:endParaRPr lang="uk-UA"/>
          </a:p>
        </p:txBody>
      </p:sp>
    </p:spTree>
    <p:extLst>
      <p:ext uri="{BB962C8B-B14F-4D97-AF65-F5344CB8AC3E}">
        <p14:creationId xmlns:p14="http://schemas.microsoft.com/office/powerpoint/2010/main" val="3857599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38491E7-E1B8-494A-8C3E-19BAF295DA1F}" type="datetimeFigureOut">
              <a:rPr lang="uk-UA" smtClean="0"/>
              <a:t>11.05.2025</a:t>
            </a:fld>
            <a:endParaRPr lang="uk-UA"/>
          </a:p>
        </p:txBody>
      </p:sp>
      <p:sp>
        <p:nvSpPr>
          <p:cNvPr id="5" name="Footer Placeholder 2"/>
          <p:cNvSpPr>
            <a:spLocks noGrp="1"/>
          </p:cNvSpPr>
          <p:nvPr>
            <p:ph type="ftr" sz="quarter" idx="11"/>
          </p:nvPr>
        </p:nvSpPr>
        <p:spPr/>
        <p:txBody>
          <a:bodyPr/>
          <a:lstStyle/>
          <a:p>
            <a:endParaRPr lang="uk-UA"/>
          </a:p>
        </p:txBody>
      </p:sp>
      <p:sp>
        <p:nvSpPr>
          <p:cNvPr id="6" name="Slide Number Placeholder 3"/>
          <p:cNvSpPr>
            <a:spLocks noGrp="1"/>
          </p:cNvSpPr>
          <p:nvPr>
            <p:ph type="sldNum" sz="quarter" idx="12"/>
          </p:nvPr>
        </p:nvSpPr>
        <p:spPr/>
        <p:txBody>
          <a:bodyPr/>
          <a:lstStyle/>
          <a:p>
            <a:fld id="{703DFA62-4895-4CC8-98B5-CB5FF83EBDF6}" type="slidenum">
              <a:rPr lang="uk-UA" smtClean="0"/>
              <a:t>‹№›</a:t>
            </a:fld>
            <a:endParaRPr lang="uk-UA"/>
          </a:p>
        </p:txBody>
      </p:sp>
    </p:spTree>
    <p:extLst>
      <p:ext uri="{BB962C8B-B14F-4D97-AF65-F5344CB8AC3E}">
        <p14:creationId xmlns:p14="http://schemas.microsoft.com/office/powerpoint/2010/main" val="2017151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7" name="Date Placeholder 4"/>
          <p:cNvSpPr>
            <a:spLocks noGrp="1"/>
          </p:cNvSpPr>
          <p:nvPr>
            <p:ph type="dt" sz="half" idx="10"/>
          </p:nvPr>
        </p:nvSpPr>
        <p:spPr/>
        <p:txBody>
          <a:bodyPr/>
          <a:lstStyle/>
          <a:p>
            <a:fld id="{338491E7-E1B8-494A-8C3E-19BAF295DA1F}" type="datetimeFigureOut">
              <a:rPr lang="uk-UA" smtClean="0"/>
              <a:t>11.05.2025</a:t>
            </a:fld>
            <a:endParaRPr lang="uk-UA"/>
          </a:p>
        </p:txBody>
      </p:sp>
      <p:sp>
        <p:nvSpPr>
          <p:cNvPr id="5" name="Footer Placeholder 5"/>
          <p:cNvSpPr>
            <a:spLocks noGrp="1"/>
          </p:cNvSpPr>
          <p:nvPr>
            <p:ph type="ftr" sz="quarter" idx="11"/>
          </p:nvPr>
        </p:nvSpPr>
        <p:spPr/>
        <p:txBody>
          <a:bodyPr/>
          <a:lstStyle/>
          <a:p>
            <a:endParaRPr lang="uk-UA"/>
          </a:p>
        </p:txBody>
      </p:sp>
      <p:sp>
        <p:nvSpPr>
          <p:cNvPr id="6" name="Slide Number Placeholder 6"/>
          <p:cNvSpPr>
            <a:spLocks noGrp="1"/>
          </p:cNvSpPr>
          <p:nvPr>
            <p:ph type="sldNum" sz="quarter" idx="12"/>
          </p:nvPr>
        </p:nvSpPr>
        <p:spPr/>
        <p:txBody>
          <a:bodyPr/>
          <a:lstStyle/>
          <a:p>
            <a:fld id="{703DFA62-4895-4CC8-98B5-CB5FF83EBDF6}" type="slidenum">
              <a:rPr lang="uk-UA" smtClean="0"/>
              <a:t>‹№›</a:t>
            </a:fld>
            <a:endParaRPr lang="uk-UA"/>
          </a:p>
        </p:txBody>
      </p:sp>
    </p:spTree>
    <p:extLst>
      <p:ext uri="{BB962C8B-B14F-4D97-AF65-F5344CB8AC3E}">
        <p14:creationId xmlns:p14="http://schemas.microsoft.com/office/powerpoint/2010/main" val="3363181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338491E7-E1B8-494A-8C3E-19BAF295DA1F}" type="datetimeFigureOut">
              <a:rPr lang="uk-UA" smtClean="0"/>
              <a:t>11.05.2025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03DFA62-4895-4CC8-98B5-CB5FF83EBDF6}" type="slidenum">
              <a:rPr lang="uk-UA" smtClean="0"/>
              <a:t>‹№›</a:t>
            </a:fld>
            <a:endParaRPr lang="uk-UA"/>
          </a:p>
        </p:txBody>
      </p:sp>
    </p:spTree>
    <p:extLst>
      <p:ext uri="{BB962C8B-B14F-4D97-AF65-F5344CB8AC3E}">
        <p14:creationId xmlns:p14="http://schemas.microsoft.com/office/powerpoint/2010/main" val="286143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38491E7-E1B8-494A-8C3E-19BAF295DA1F}" type="datetimeFigureOut">
              <a:rPr lang="uk-UA" smtClean="0"/>
              <a:t>11.05.2025</a:t>
            </a:fld>
            <a:endParaRPr lang="uk-U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uk-U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703DFA62-4895-4CC8-98B5-CB5FF83EBDF6}" type="slidenum">
              <a:rPr lang="uk-UA" smtClean="0"/>
              <a:t>‹№›</a:t>
            </a:fld>
            <a:endParaRPr lang="uk-UA"/>
          </a:p>
        </p:txBody>
      </p:sp>
    </p:spTree>
    <p:extLst>
      <p:ext uri="{BB962C8B-B14F-4D97-AF65-F5344CB8AC3E}">
        <p14:creationId xmlns:p14="http://schemas.microsoft.com/office/powerpoint/2010/main" val="2857425492"/>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91C757D-801F-4209-8501-B3370500C2AB}"/>
              </a:ext>
            </a:extLst>
          </p:cNvPr>
          <p:cNvSpPr>
            <a:spLocks noGrp="1"/>
          </p:cNvSpPr>
          <p:nvPr>
            <p:ph type="ctrTitle"/>
          </p:nvPr>
        </p:nvSpPr>
        <p:spPr/>
        <p:txBody>
          <a:bodyPr/>
          <a:lstStyle/>
          <a:p>
            <a:pPr indent="450215">
              <a:lnSpc>
                <a:spcPct val="107000"/>
              </a:lnSpc>
              <a:spcAft>
                <a:spcPts val="800"/>
              </a:spcAft>
            </a:pPr>
            <a:r>
              <a:rPr lang="uk-UA" sz="4000" b="1" dirty="0">
                <a:effectLst/>
                <a:latin typeface="Times New Roman" panose="02020603050405020304" pitchFamily="18" charset="0"/>
                <a:ea typeface="Calibri" panose="020F0502020204030204" pitchFamily="34" charset="0"/>
                <a:cs typeface="Arial" panose="020B0604020202020204" pitchFamily="34" charset="0"/>
              </a:rPr>
              <a:t>ЕКСТРАДИЦІЯ В МІЖНАРОДНОМУ КРИМІНАЛЬНОМУ ПРАВІ</a:t>
            </a:r>
            <a:br>
              <a:rPr lang="uk-UA" sz="1800" dirty="0">
                <a:effectLst/>
                <a:latin typeface="Calibri" panose="020F0502020204030204" pitchFamily="34" charset="0"/>
                <a:ea typeface="Calibri" panose="020F0502020204030204" pitchFamily="34" charset="0"/>
                <a:cs typeface="Arial" panose="020B0604020202020204" pitchFamily="34" charset="0"/>
              </a:rPr>
            </a:br>
            <a:r>
              <a:rPr lang="uk-UA" sz="1800" dirty="0">
                <a:effectLst/>
                <a:latin typeface="Times New Roman" panose="02020603050405020304" pitchFamily="18" charset="0"/>
                <a:ea typeface="Calibri" panose="020F0502020204030204" pitchFamily="34" charset="0"/>
                <a:cs typeface="Arial" panose="020B0604020202020204" pitchFamily="34" charset="0"/>
              </a:rPr>
              <a:t> </a:t>
            </a:r>
            <a:br>
              <a:rPr lang="uk-UA" sz="1800" dirty="0">
                <a:effectLst/>
                <a:latin typeface="Calibri" panose="020F0502020204030204" pitchFamily="34" charset="0"/>
                <a:ea typeface="Calibri" panose="020F0502020204030204" pitchFamily="34" charset="0"/>
                <a:cs typeface="Arial" panose="020B0604020202020204" pitchFamily="34" charset="0"/>
              </a:rPr>
            </a:br>
            <a:endParaRPr lang="uk-UA" dirty="0"/>
          </a:p>
        </p:txBody>
      </p:sp>
      <p:sp>
        <p:nvSpPr>
          <p:cNvPr id="3" name="Підзаголовок 2">
            <a:extLst>
              <a:ext uri="{FF2B5EF4-FFF2-40B4-BE49-F238E27FC236}">
                <a16:creationId xmlns:a16="http://schemas.microsoft.com/office/drawing/2014/main" id="{28ED649E-6E37-4CF2-8475-A9B5DFA336DF}"/>
              </a:ext>
            </a:extLst>
          </p:cNvPr>
          <p:cNvSpPr>
            <a:spLocks noGrp="1"/>
          </p:cNvSpPr>
          <p:nvPr>
            <p:ph type="subTitle" idx="1"/>
          </p:nvPr>
        </p:nvSpPr>
        <p:spPr/>
        <p:txBody>
          <a:bodyPr/>
          <a:lstStyle/>
          <a:p>
            <a:r>
              <a:rPr lang="uk-UA" b="1" dirty="0">
                <a:latin typeface="Times New Roman" panose="02020603050405020304" pitchFamily="18" charset="0"/>
                <a:ea typeface="Calibri" panose="020F0502020204030204" pitchFamily="34" charset="0"/>
                <a:cs typeface="Arial" panose="020B0604020202020204" pitchFamily="34" charset="0"/>
              </a:rPr>
              <a:t>ТЕМА 10. </a:t>
            </a:r>
            <a:endParaRPr lang="uk-UA" dirty="0"/>
          </a:p>
        </p:txBody>
      </p:sp>
    </p:spTree>
    <p:extLst>
      <p:ext uri="{BB962C8B-B14F-4D97-AF65-F5344CB8AC3E}">
        <p14:creationId xmlns:p14="http://schemas.microsoft.com/office/powerpoint/2010/main" val="184719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6BC537C-9E3F-490E-89DB-E90A7F371B0E}"/>
              </a:ext>
            </a:extLst>
          </p:cNvPr>
          <p:cNvSpPr>
            <a:spLocks noGrp="1"/>
          </p:cNvSpPr>
          <p:nvPr>
            <p:ph type="title"/>
          </p:nvPr>
        </p:nvSpPr>
        <p:spPr/>
        <p:txBody>
          <a:bodyPr/>
          <a:lstStyle/>
          <a:p>
            <a:r>
              <a:rPr lang="uk-UA" dirty="0"/>
              <a:t>3. Європейський ордер на арешт</a:t>
            </a:r>
            <a:br>
              <a:rPr lang="uk-UA" dirty="0"/>
            </a:br>
            <a:endParaRPr lang="uk-UA" dirty="0"/>
          </a:p>
        </p:txBody>
      </p:sp>
      <p:sp>
        <p:nvSpPr>
          <p:cNvPr id="3" name="Місце для вмісту 2">
            <a:extLst>
              <a:ext uri="{FF2B5EF4-FFF2-40B4-BE49-F238E27FC236}">
                <a16:creationId xmlns:a16="http://schemas.microsoft.com/office/drawing/2014/main" id="{F030D993-C562-4BF6-A3B0-204088417367}"/>
              </a:ext>
            </a:extLst>
          </p:cNvPr>
          <p:cNvSpPr>
            <a:spLocks noGrp="1"/>
          </p:cNvSpPr>
          <p:nvPr>
            <p:ph idx="1"/>
          </p:nvPr>
        </p:nvSpPr>
        <p:spPr/>
        <p:txBody>
          <a:bodyPr>
            <a:normAutofit lnSpcReduction="10000"/>
          </a:bodyPr>
          <a:lstStyle/>
          <a:p>
            <a:pPr algn="just"/>
            <a:r>
              <a:rPr lang="uk-UA" b="1" dirty="0"/>
              <a:t>Європейський ордер на арешт (ЄОА)</a:t>
            </a:r>
            <a:r>
              <a:rPr lang="uk-UA" dirty="0"/>
              <a:t> є спрощеною транскордонною судовою процедурою видачі, передбаченою Рамковим рішенням (2002/584 / </a:t>
            </a:r>
            <a:r>
              <a:rPr lang="en-US" dirty="0"/>
              <a:t>J, </a:t>
            </a:r>
            <a:r>
              <a:rPr lang="uk-UA" dirty="0"/>
              <a:t>яке в подальшому було замінено на 2009/299/ </a:t>
            </a:r>
            <a:r>
              <a:rPr lang="en-US" dirty="0"/>
              <a:t>JHA) </a:t>
            </a:r>
            <a:r>
              <a:rPr lang="uk-UA" dirty="0"/>
              <a:t>щодо запровадження єдиного європейського ордера на арешт', під яким слід розуміти судове рішення, видане державою-членом з метою затримання та передачі іншим державам-членам особи, яку розшукують, для здійснення кримінального переслідування або для виконання покарання або заходів безпеки, </a:t>
            </a:r>
            <a:r>
              <a:rPr lang="uk-UA" dirty="0" err="1"/>
              <a:t>повʼязаних</a:t>
            </a:r>
            <a:r>
              <a:rPr lang="uk-UA" dirty="0"/>
              <a:t> із позбавленням волі.</a:t>
            </a:r>
          </a:p>
          <a:p>
            <a:pPr algn="just"/>
            <a:r>
              <a:rPr lang="uk-UA" b="1" dirty="0"/>
              <a:t>Мета ЄОА </a:t>
            </a:r>
            <a:r>
              <a:rPr lang="uk-UA" dirty="0"/>
              <a:t>- гарантувати, що відкриті кордони та вільне пересування в ЄС не використовуватимуться тими, хто намагається уникнути правосуддя. Це найуспішніший інструмент судового співробітництва в кримінальних справах в ЄС. </a:t>
            </a:r>
          </a:p>
        </p:txBody>
      </p:sp>
    </p:spTree>
    <p:extLst>
      <p:ext uri="{BB962C8B-B14F-4D97-AF65-F5344CB8AC3E}">
        <p14:creationId xmlns:p14="http://schemas.microsoft.com/office/powerpoint/2010/main" val="466576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0C14CF11-0385-4C1F-8357-8886F38E5C53}"/>
              </a:ext>
            </a:extLst>
          </p:cNvPr>
          <p:cNvSpPr>
            <a:spLocks noGrp="1"/>
          </p:cNvSpPr>
          <p:nvPr>
            <p:ph idx="1"/>
          </p:nvPr>
        </p:nvSpPr>
        <p:spPr>
          <a:xfrm>
            <a:off x="1103312" y="659876"/>
            <a:ext cx="8946541" cy="5588523"/>
          </a:xfrm>
        </p:spPr>
        <p:txBody>
          <a:bodyPr>
            <a:normAutofit/>
          </a:bodyPr>
          <a:lstStyle/>
          <a:p>
            <a:pPr indent="0" algn="just">
              <a:lnSpc>
                <a:spcPct val="107000"/>
              </a:lnSpc>
              <a:spcAft>
                <a:spcPts val="800"/>
              </a:spcAft>
              <a:buNone/>
            </a:pPr>
            <a:r>
              <a:rPr lang="uk-UA" sz="1800" dirty="0">
                <a:effectLst/>
                <a:latin typeface="Times New Roman" panose="02020603050405020304" pitchFamily="18" charset="0"/>
                <a:ea typeface="Calibri" panose="020F0502020204030204" pitchFamily="34" charset="0"/>
                <a:cs typeface="Arial" panose="020B0604020202020204" pitchFamily="34" charset="0"/>
              </a:rPr>
              <a:t>Країна може відмовити у видачі запрошеної особи лише за наявності підстав для відмови, передбачених у Рамковому рішенні, таких: </a:t>
            </a:r>
            <a:endParaRPr lang="uk-UA" sz="1800" dirty="0">
              <a:effectLst/>
              <a:latin typeface="Calibri" panose="020F050202020403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Arial" panose="020B0604020202020204" pitchFamily="34" charset="0"/>
              </a:rPr>
              <a:t>1) злочин підпадає під дію амністії в державі-члені, яка виконує ордер, - за умови, що остання мала право здійснювати кримінальне переслідування щодо цього злочину відповідно до національного кримінального закону; </a:t>
            </a:r>
            <a:endParaRPr lang="uk-UA" sz="1800" dirty="0">
              <a:effectLst/>
              <a:latin typeface="Calibri" panose="020F050202020403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Arial" panose="020B0604020202020204" pitchFamily="34" charset="0"/>
              </a:rPr>
              <a:t>2) судовий орган, що виконує ордер, володіє інформацією про те, що стосовно розшукуваної особи будь-якою з держав-членів було винесене остаточне рішення за ті самі дії, — за умови, що в разі засудження особи покарання вже було відбуте, перебуває у процесі виконання чи не може бути виконаним відповідно до законів держави-члена, яка винесла обвинувальний вирок;</a:t>
            </a:r>
            <a:endParaRPr lang="uk-UA" sz="1800" dirty="0">
              <a:effectLst/>
              <a:latin typeface="Calibri" panose="020F050202020403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Arial" panose="020B0604020202020204" pitchFamily="34" charset="0"/>
              </a:rPr>
              <a:t> 3) якщо відповідно до законодавства держави-члена, що виконує ордер, особа, яка стала </a:t>
            </a:r>
            <a:r>
              <a:rPr lang="uk-UA" sz="1800" dirty="0" err="1">
                <a:effectLst/>
                <a:latin typeface="Times New Roman" panose="02020603050405020304" pitchFamily="18" charset="0"/>
                <a:ea typeface="Calibri" panose="020F0502020204030204" pitchFamily="34" charset="0"/>
                <a:cs typeface="Arial" panose="020B0604020202020204" pitchFamily="34" charset="0"/>
              </a:rPr>
              <a:t>обʼєктом</a:t>
            </a:r>
            <a:r>
              <a:rPr lang="uk-UA" sz="1800" dirty="0">
                <a:effectLst/>
                <a:latin typeface="Times New Roman" panose="02020603050405020304" pitchFamily="18" charset="0"/>
                <a:ea typeface="Calibri" panose="020F0502020204030204" pitchFamily="34" charset="0"/>
                <a:cs typeface="Arial" panose="020B0604020202020204" pitchFamily="34" charset="0"/>
              </a:rPr>
              <a:t> ЄОА, через свій вік не може бути притягнутою до кримінальної відповідальності за діяння, що стали підставою для видачі цього ордера.</a:t>
            </a:r>
            <a:endParaRPr lang="uk-UA" sz="1800" dirty="0">
              <a:effectLst/>
              <a:latin typeface="Calibri" panose="020F0502020204030204" pitchFamily="34" charset="0"/>
              <a:ea typeface="Calibri" panose="020F0502020204030204" pitchFamily="34" charset="0"/>
              <a:cs typeface="Arial" panose="020B0604020202020204" pitchFamily="34" charset="0"/>
            </a:endParaRPr>
          </a:p>
          <a:p>
            <a:endParaRPr lang="uk-UA" dirty="0"/>
          </a:p>
        </p:txBody>
      </p:sp>
    </p:spTree>
    <p:extLst>
      <p:ext uri="{BB962C8B-B14F-4D97-AF65-F5344CB8AC3E}">
        <p14:creationId xmlns:p14="http://schemas.microsoft.com/office/powerpoint/2010/main" val="2247507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E70232-4ED3-46EB-92F2-C2C58F478FAD}"/>
              </a:ext>
            </a:extLst>
          </p:cNvPr>
          <p:cNvSpPr>
            <a:spLocks noGrp="1"/>
          </p:cNvSpPr>
          <p:nvPr>
            <p:ph type="title"/>
          </p:nvPr>
        </p:nvSpPr>
        <p:spPr/>
        <p:txBody>
          <a:bodyPr/>
          <a:lstStyle/>
          <a:p>
            <a:r>
              <a:rPr lang="uk-UA" sz="4000" b="1" dirty="0">
                <a:effectLst/>
                <a:latin typeface="Times New Roman" panose="02020603050405020304" pitchFamily="18" charset="0"/>
                <a:ea typeface="Calibri" panose="020F0502020204030204" pitchFamily="34" charset="0"/>
                <a:cs typeface="Arial" panose="020B0604020202020204" pitchFamily="34" charset="0"/>
              </a:rPr>
              <a:t>1. Загальна характеристика екстрадиції</a:t>
            </a:r>
            <a:br>
              <a:rPr lang="uk-UA" sz="4000" dirty="0">
                <a:effectLst/>
                <a:latin typeface="Calibri" panose="020F0502020204030204" pitchFamily="34" charset="0"/>
                <a:ea typeface="Calibri" panose="020F0502020204030204" pitchFamily="34" charset="0"/>
                <a:cs typeface="Arial" panose="020B0604020202020204" pitchFamily="34" charset="0"/>
              </a:rPr>
            </a:br>
            <a:endParaRPr lang="uk-UA" sz="4000" dirty="0"/>
          </a:p>
        </p:txBody>
      </p:sp>
      <p:sp>
        <p:nvSpPr>
          <p:cNvPr id="8" name="Місце для вмісту 7">
            <a:extLst>
              <a:ext uri="{FF2B5EF4-FFF2-40B4-BE49-F238E27FC236}">
                <a16:creationId xmlns:a16="http://schemas.microsoft.com/office/drawing/2014/main" id="{FC30F5FB-0E87-4593-A24C-5BF123AE523C}"/>
              </a:ext>
            </a:extLst>
          </p:cNvPr>
          <p:cNvSpPr>
            <a:spLocks noGrp="1"/>
          </p:cNvSpPr>
          <p:nvPr>
            <p:ph sz="half" idx="1"/>
          </p:nvPr>
        </p:nvSpPr>
        <p:spPr>
          <a:xfrm>
            <a:off x="235670" y="1206633"/>
            <a:ext cx="5263981" cy="2526381"/>
          </a:xfrm>
        </p:spPr>
        <p:style>
          <a:lnRef idx="1">
            <a:schemeClr val="accent3"/>
          </a:lnRef>
          <a:fillRef idx="2">
            <a:schemeClr val="accent3"/>
          </a:fillRef>
          <a:effectRef idx="1">
            <a:schemeClr val="accent3"/>
          </a:effectRef>
          <a:fontRef idx="minor">
            <a:schemeClr val="dk1"/>
          </a:fontRef>
        </p:style>
        <p:txBody>
          <a:bodyPr>
            <a:normAutofit/>
          </a:bodyPr>
          <a:lstStyle/>
          <a:p>
            <a:pPr algn="just"/>
            <a:r>
              <a:rPr lang="uk-UA" sz="2400" b="1" dirty="0">
                <a:latin typeface="Times New Roman" panose="02020603050405020304" pitchFamily="18" charset="0"/>
                <a:ea typeface="Calibri" panose="020F0502020204030204" pitchFamily="34" charset="0"/>
              </a:rPr>
              <a:t>Е</a:t>
            </a:r>
            <a:r>
              <a:rPr lang="uk-UA" sz="2400" b="1" dirty="0">
                <a:effectLst/>
                <a:latin typeface="Times New Roman" panose="02020603050405020304" pitchFamily="18" charset="0"/>
                <a:ea typeface="Calibri" panose="020F0502020204030204" pitchFamily="34" charset="0"/>
              </a:rPr>
              <a:t>кстрадиція</a:t>
            </a:r>
            <a:r>
              <a:rPr lang="uk-UA" sz="2400" dirty="0">
                <a:effectLst/>
                <a:latin typeface="Times New Roman" panose="02020603050405020304" pitchFamily="18" charset="0"/>
                <a:ea typeface="Calibri" panose="020F0502020204030204" pitchFamily="34" charset="0"/>
              </a:rPr>
              <a:t> - видача особи державі, компетентними органами якої ця особа розшукується для притягнення до кримінальної відповідальності або виконання </a:t>
            </a:r>
            <a:r>
              <a:rPr lang="uk-UA" sz="2400" dirty="0" err="1">
                <a:effectLst/>
                <a:latin typeface="Times New Roman" panose="02020603050405020304" pitchFamily="18" charset="0"/>
                <a:ea typeface="Calibri" panose="020F0502020204030204" pitchFamily="34" charset="0"/>
              </a:rPr>
              <a:t>вироку</a:t>
            </a:r>
            <a:r>
              <a:rPr lang="uk-UA" sz="2400" dirty="0">
                <a:effectLst/>
                <a:latin typeface="Times New Roman" panose="02020603050405020304" pitchFamily="18" charset="0"/>
                <a:ea typeface="Calibri" panose="020F0502020204030204" pitchFamily="34" charset="0"/>
              </a:rPr>
              <a:t>. </a:t>
            </a:r>
            <a:endParaRPr lang="uk-UA" sz="2400" dirty="0"/>
          </a:p>
        </p:txBody>
      </p:sp>
      <p:sp>
        <p:nvSpPr>
          <p:cNvPr id="9" name="Місце для вмісту 8">
            <a:extLst>
              <a:ext uri="{FF2B5EF4-FFF2-40B4-BE49-F238E27FC236}">
                <a16:creationId xmlns:a16="http://schemas.microsoft.com/office/drawing/2014/main" id="{D7384949-AC63-4964-9962-9B37ECAA8476}"/>
              </a:ext>
            </a:extLst>
          </p:cNvPr>
          <p:cNvSpPr>
            <a:spLocks noGrp="1"/>
          </p:cNvSpPr>
          <p:nvPr>
            <p:ph sz="half" idx="2"/>
          </p:nvPr>
        </p:nvSpPr>
        <p:spPr>
          <a:xfrm>
            <a:off x="5654493" y="1206632"/>
            <a:ext cx="5434195" cy="4732769"/>
          </a:xfrm>
        </p:spPr>
        <p:style>
          <a:lnRef idx="1">
            <a:schemeClr val="accent3"/>
          </a:lnRef>
          <a:fillRef idx="2">
            <a:schemeClr val="accent3"/>
          </a:fillRef>
          <a:effectRef idx="1">
            <a:schemeClr val="accent3"/>
          </a:effectRef>
          <a:fontRef idx="minor">
            <a:schemeClr val="dk1"/>
          </a:fontRef>
        </p:style>
        <p:txBody>
          <a:bodyPr>
            <a:noAutofit/>
          </a:bodyPr>
          <a:lstStyle/>
          <a:p>
            <a:r>
              <a:rPr lang="uk-UA" sz="2400" b="1" dirty="0">
                <a:effectLst/>
                <a:latin typeface="Times New Roman" panose="02020603050405020304" pitchFamily="18" charset="0"/>
                <a:ea typeface="Calibri" panose="020F0502020204030204" pitchFamily="34" charset="0"/>
              </a:rPr>
              <a:t>Екстрадиція включає</a:t>
            </a:r>
            <a:r>
              <a:rPr lang="uk-UA" sz="2400" dirty="0">
                <a:effectLst/>
                <a:latin typeface="Times New Roman" panose="02020603050405020304" pitchFamily="18" charset="0"/>
                <a:ea typeface="Calibri" panose="020F0502020204030204" pitchFamily="34" charset="0"/>
              </a:rPr>
              <a:t>: </a:t>
            </a:r>
          </a:p>
          <a:p>
            <a:pPr marL="457200" indent="-457200">
              <a:buFont typeface="+mj-lt"/>
              <a:buAutoNum type="alphaLcPeriod"/>
            </a:pPr>
            <a:r>
              <a:rPr lang="uk-UA" sz="2400" dirty="0">
                <a:effectLst/>
                <a:latin typeface="Times New Roman" panose="02020603050405020304" pitchFamily="18" charset="0"/>
                <a:ea typeface="Calibri" panose="020F0502020204030204" pitchFamily="34" charset="0"/>
              </a:rPr>
              <a:t>офіційне звернення про встановлення місця перебування на території запитуваної держави особи, яку необхідно видати, та видачу такої особи; </a:t>
            </a:r>
          </a:p>
          <a:p>
            <a:pPr marL="457200" indent="-457200">
              <a:buFont typeface="+mj-lt"/>
              <a:buAutoNum type="alphaLcPeriod"/>
            </a:pPr>
            <a:r>
              <a:rPr lang="uk-UA" sz="2400" dirty="0">
                <a:effectLst/>
                <a:latin typeface="Times New Roman" panose="02020603050405020304" pitchFamily="18" charset="0"/>
                <a:ea typeface="Calibri" panose="020F0502020204030204" pitchFamily="34" charset="0"/>
              </a:rPr>
              <a:t>перевірку обставин, що можуть перешкоджати видачі;</a:t>
            </a:r>
          </a:p>
          <a:p>
            <a:pPr marL="457200" indent="-457200">
              <a:buFont typeface="+mj-lt"/>
              <a:buAutoNum type="alphaLcPeriod"/>
            </a:pPr>
            <a:r>
              <a:rPr lang="uk-UA" sz="2400" dirty="0">
                <a:effectLst/>
                <a:latin typeface="Times New Roman" panose="02020603050405020304" pitchFamily="18" charset="0"/>
                <a:ea typeface="Calibri" panose="020F0502020204030204" pitchFamily="34" charset="0"/>
              </a:rPr>
              <a:t> прийняття рішення за запитом; </a:t>
            </a:r>
          </a:p>
          <a:p>
            <a:pPr marL="457200" indent="-457200">
              <a:buFont typeface="+mj-lt"/>
              <a:buAutoNum type="alphaLcPeriod"/>
            </a:pPr>
            <a:r>
              <a:rPr lang="uk-UA" sz="2400" dirty="0">
                <a:effectLst/>
                <a:latin typeface="Times New Roman" panose="02020603050405020304" pitchFamily="18" charset="0"/>
                <a:ea typeface="Calibri" panose="020F0502020204030204" pitchFamily="34" charset="0"/>
              </a:rPr>
              <a:t>фактичну передачу такої особи під юрисдикцію держави, що запитує</a:t>
            </a:r>
            <a:endParaRPr lang="uk-UA" sz="2400" dirty="0"/>
          </a:p>
        </p:txBody>
      </p:sp>
      <p:sp>
        <p:nvSpPr>
          <p:cNvPr id="11" name="TextBox 10">
            <a:extLst>
              <a:ext uri="{FF2B5EF4-FFF2-40B4-BE49-F238E27FC236}">
                <a16:creationId xmlns:a16="http://schemas.microsoft.com/office/drawing/2014/main" id="{E68AECC7-ADCC-4A74-9C12-C68CCE76CED8}"/>
              </a:ext>
            </a:extLst>
          </p:cNvPr>
          <p:cNvSpPr txBox="1"/>
          <p:nvPr/>
        </p:nvSpPr>
        <p:spPr>
          <a:xfrm>
            <a:off x="235670" y="3890635"/>
            <a:ext cx="5263981" cy="2048766"/>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indent="450215" algn="just">
              <a:lnSpc>
                <a:spcPct val="107000"/>
              </a:lnSpc>
              <a:spcAft>
                <a:spcPts val="800"/>
              </a:spcAft>
            </a:pPr>
            <a:r>
              <a:rPr lang="uk-UA" sz="2400" dirty="0">
                <a:latin typeface="Times New Roman" panose="02020603050405020304" pitchFamily="18" charset="0"/>
                <a:ea typeface="Calibri" panose="020F0502020204030204" pitchFamily="34" charset="0"/>
                <a:cs typeface="Arial" panose="020B0604020202020204" pitchFamily="34" charset="0"/>
              </a:rPr>
              <a:t>В</a:t>
            </a:r>
            <a:r>
              <a:rPr lang="uk-UA" sz="2400" dirty="0">
                <a:effectLst/>
                <a:latin typeface="Times New Roman" panose="02020603050405020304" pitchFamily="18" charset="0"/>
                <a:ea typeface="Calibri" panose="020F0502020204030204" pitchFamily="34" charset="0"/>
                <a:cs typeface="Arial" panose="020B0604020202020204" pitchFamily="34" charset="0"/>
              </a:rPr>
              <a:t>идача правопорушника </a:t>
            </a:r>
            <a:r>
              <a:rPr lang="uk-UA" sz="2400" b="1" dirty="0">
                <a:effectLst/>
                <a:latin typeface="Times New Roman" panose="02020603050405020304" pitchFamily="18" charset="0"/>
                <a:ea typeface="Calibri" panose="020F0502020204030204" pitchFamily="34" charset="0"/>
                <a:cs typeface="Arial" panose="020B0604020202020204" pitchFamily="34" charset="0"/>
              </a:rPr>
              <a:t>не є </a:t>
            </a:r>
            <a:r>
              <a:rPr lang="uk-UA" sz="2400" b="1" dirty="0" err="1">
                <a:effectLst/>
                <a:latin typeface="Times New Roman" panose="02020603050405020304" pitchFamily="18" charset="0"/>
                <a:ea typeface="Calibri" panose="020F0502020204030204" pitchFamily="34" charset="0"/>
                <a:cs typeface="Arial" panose="020B0604020202020204" pitchFamily="34" charset="0"/>
              </a:rPr>
              <a:t>обовʼязком</a:t>
            </a:r>
            <a:r>
              <a:rPr lang="uk-UA" sz="2400" dirty="0">
                <a:effectLst/>
                <a:latin typeface="Times New Roman" panose="02020603050405020304" pitchFamily="18" charset="0"/>
                <a:ea typeface="Calibri" panose="020F0502020204030204" pitchFamily="34" charset="0"/>
                <a:cs typeface="Arial" panose="020B0604020202020204" pitchFamily="34" charset="0"/>
              </a:rPr>
              <a:t> запитуваної сторони, </a:t>
            </a:r>
            <a:r>
              <a:rPr lang="uk-UA" sz="2400" b="1" dirty="0">
                <a:effectLst/>
                <a:latin typeface="Times New Roman" panose="02020603050405020304" pitchFamily="18" charset="0"/>
                <a:ea typeface="Calibri" panose="020F0502020204030204" pitchFamily="34" charset="0"/>
                <a:cs typeface="Arial" panose="020B0604020202020204" pitchFamily="34" charset="0"/>
              </a:rPr>
              <a:t>а лише її правом</a:t>
            </a:r>
            <a:r>
              <a:rPr lang="uk-UA" sz="2400" dirty="0">
                <a:effectLst/>
                <a:latin typeface="Times New Roman" panose="02020603050405020304" pitchFamily="18" charset="0"/>
                <a:ea typeface="Calibri" panose="020F0502020204030204" pitchFamily="34" charset="0"/>
                <a:cs typeface="Arial" panose="020B0604020202020204" pitchFamily="34" charset="0"/>
              </a:rPr>
              <a:t>, яке кожна держава використовує винятково у своїх інтересах.</a:t>
            </a:r>
            <a:endParaRPr lang="uk-UA"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277348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Місце для вмісту 7">
            <a:extLst>
              <a:ext uri="{FF2B5EF4-FFF2-40B4-BE49-F238E27FC236}">
                <a16:creationId xmlns:a16="http://schemas.microsoft.com/office/drawing/2014/main" id="{0D0CFA59-62C8-444C-A8DE-E7C99B8F4E73}"/>
              </a:ext>
            </a:extLst>
          </p:cNvPr>
          <p:cNvSpPr>
            <a:spLocks noGrp="1"/>
          </p:cNvSpPr>
          <p:nvPr>
            <p:ph idx="1"/>
          </p:nvPr>
        </p:nvSpPr>
        <p:spPr>
          <a:xfrm>
            <a:off x="443060" y="565608"/>
            <a:ext cx="9606793" cy="2582945"/>
          </a:xfrm>
        </p:spPr>
        <p:style>
          <a:lnRef idx="1">
            <a:schemeClr val="accent2"/>
          </a:lnRef>
          <a:fillRef idx="2">
            <a:schemeClr val="accent2"/>
          </a:fillRef>
          <a:effectRef idx="1">
            <a:schemeClr val="accent2"/>
          </a:effectRef>
          <a:fontRef idx="minor">
            <a:schemeClr val="dk1"/>
          </a:fontRef>
        </p:style>
        <p:txBody>
          <a:bodyPr/>
          <a:lstStyle/>
          <a:p>
            <a:r>
              <a:rPr lang="uk-UA" sz="1800" b="1" i="1" dirty="0">
                <a:effectLst/>
                <a:latin typeface="Times New Roman" panose="02020603050405020304" pitchFamily="18" charset="0"/>
                <a:ea typeface="Calibri" panose="020F0502020204030204" pitchFamily="34" charset="0"/>
              </a:rPr>
              <a:t>Типова угода про видачу </a:t>
            </a:r>
            <a:r>
              <a:rPr lang="uk-UA" sz="1800" dirty="0">
                <a:effectLst/>
                <a:latin typeface="Times New Roman" panose="02020603050405020304" pitchFamily="18" charset="0"/>
                <a:ea typeface="Calibri" panose="020F0502020204030204" pitchFamily="34" charset="0"/>
              </a:rPr>
              <a:t>(Резолюція Генеральної Асамблеї ООН 45/116 1990 р. зі змінами, внесеними Резолюцією 52/88 1997 р.) - визначає підстави видачі, процедуру затримання особи та передачу особи, а також містить імперативні та факультативні підстави для відмови у видачі.</a:t>
            </a:r>
            <a:endParaRPr lang="en-US" sz="1800" dirty="0">
              <a:effectLst/>
              <a:latin typeface="Times New Roman" panose="02020603050405020304" pitchFamily="18" charset="0"/>
              <a:ea typeface="Calibri" panose="020F0502020204030204" pitchFamily="34" charset="0"/>
            </a:endParaRPr>
          </a:p>
          <a:p>
            <a:pPr marL="0" indent="0">
              <a:buNone/>
            </a:pPr>
            <a:r>
              <a:rPr lang="uk-UA" sz="1800" dirty="0">
                <a:effectLst/>
                <a:latin typeface="Times New Roman" panose="02020603050405020304" pitchFamily="18" charset="0"/>
                <a:ea typeface="Calibri" panose="020F0502020204030204" pitchFamily="34" charset="0"/>
              </a:rPr>
              <a:t>Сторони Угоди </a:t>
            </a:r>
            <a:r>
              <a:rPr lang="uk-UA" sz="1800" dirty="0" err="1">
                <a:effectLst/>
                <a:latin typeface="Times New Roman" panose="02020603050405020304" pitchFamily="18" charset="0"/>
                <a:ea typeface="Calibri" panose="020F0502020204030204" pitchFamily="34" charset="0"/>
              </a:rPr>
              <a:t>зобовʼязуються</a:t>
            </a:r>
            <a:r>
              <a:rPr lang="uk-UA" sz="1800" dirty="0">
                <a:effectLst/>
                <a:latin typeface="Times New Roman" panose="02020603050405020304" pitchFamily="18" charset="0"/>
                <a:ea typeface="Calibri" panose="020F0502020204030204" pitchFamily="34" charset="0"/>
              </a:rPr>
              <a:t> видавати одна одній осіб, які перебувають на їхній території, для притягнення до відповідальності або для виконання </a:t>
            </a:r>
            <a:r>
              <a:rPr lang="uk-UA" sz="1800" dirty="0" err="1">
                <a:effectLst/>
                <a:latin typeface="Times New Roman" panose="02020603050405020304" pitchFamily="18" charset="0"/>
                <a:ea typeface="Calibri" panose="020F0502020204030204" pitchFamily="34" charset="0"/>
              </a:rPr>
              <a:t>вироку</a:t>
            </a:r>
            <a:r>
              <a:rPr lang="uk-UA" sz="1800" dirty="0">
                <a:effectLst/>
                <a:latin typeface="Times New Roman" panose="02020603050405020304" pitchFamily="18" charset="0"/>
                <a:ea typeface="Calibri" panose="020F0502020204030204" pitchFamily="34" charset="0"/>
              </a:rPr>
              <a:t> суду. Крім того, нею регламентований порядок, якого повинні дотримуватись держави при проведенні процедури видачі.</a:t>
            </a:r>
            <a:endParaRPr lang="uk-UA" dirty="0"/>
          </a:p>
        </p:txBody>
      </p:sp>
      <p:sp>
        <p:nvSpPr>
          <p:cNvPr id="10" name="TextBox 9">
            <a:extLst>
              <a:ext uri="{FF2B5EF4-FFF2-40B4-BE49-F238E27FC236}">
                <a16:creationId xmlns:a16="http://schemas.microsoft.com/office/drawing/2014/main" id="{C7A83B85-58FF-42BF-A8C1-31C9BF7B4C03}"/>
              </a:ext>
            </a:extLst>
          </p:cNvPr>
          <p:cNvSpPr txBox="1"/>
          <p:nvPr/>
        </p:nvSpPr>
        <p:spPr>
          <a:xfrm>
            <a:off x="443059" y="3414860"/>
            <a:ext cx="9606793" cy="324653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indent="450215" algn="just">
              <a:lnSpc>
                <a:spcPct val="107000"/>
              </a:lnSpc>
              <a:spcAft>
                <a:spcPts val="800"/>
              </a:spcAft>
            </a:pPr>
            <a:r>
              <a:rPr lang="uk-UA" sz="1800" b="1" dirty="0">
                <a:effectLst/>
                <a:latin typeface="Times New Roman" panose="02020603050405020304" pitchFamily="18" charset="0"/>
                <a:ea typeface="Calibri" panose="020F0502020204030204" pitchFamily="34" charset="0"/>
                <a:cs typeface="Arial" panose="020B0604020202020204" pitchFamily="34" charset="0"/>
              </a:rPr>
              <a:t>Європейськ</a:t>
            </a:r>
            <a:r>
              <a:rPr lang="uk-UA" b="1" dirty="0">
                <a:latin typeface="Times New Roman" panose="02020603050405020304" pitchFamily="18" charset="0"/>
                <a:ea typeface="Calibri" panose="020F0502020204030204" pitchFamily="34" charset="0"/>
                <a:cs typeface="Arial" panose="020B0604020202020204" pitchFamily="34" charset="0"/>
              </a:rPr>
              <a:t>а</a:t>
            </a:r>
            <a:r>
              <a:rPr lang="uk-UA" sz="1800" b="1" dirty="0">
                <a:effectLst/>
                <a:latin typeface="Times New Roman" panose="02020603050405020304" pitchFamily="18" charset="0"/>
                <a:ea typeface="Calibri" panose="020F0502020204030204" pitchFamily="34" charset="0"/>
                <a:cs typeface="Arial" panose="020B0604020202020204" pitchFamily="34" charset="0"/>
              </a:rPr>
              <a:t> конвенція про видачу правопорушників 1957 р.</a:t>
            </a:r>
            <a:r>
              <a:rPr lang="uk-UA" sz="1800" dirty="0">
                <a:effectLst/>
                <a:latin typeface="Times New Roman" panose="02020603050405020304" pitchFamily="18" charset="0"/>
                <a:ea typeface="Calibri" panose="020F0502020204030204" pitchFamily="34" charset="0"/>
                <a:cs typeface="Arial" panose="020B0604020202020204" pitchFamily="34" charset="0"/>
              </a:rPr>
              <a:t> та додаткові протоколи до неї (1975 р., 1978 р., 2010 р., 2012 р.). </a:t>
            </a:r>
          </a:p>
          <a:p>
            <a:pPr indent="450215"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Arial" panose="020B0604020202020204" pitchFamily="34" charset="0"/>
              </a:rPr>
              <a:t>Конвенція забезпечує видачу між договірними сторонами осіб, щодо яких ведеться кримінальний судовий розгляд або для виконання </a:t>
            </a:r>
            <a:r>
              <a:rPr lang="uk-UA" sz="1800" dirty="0" err="1">
                <a:effectLst/>
                <a:latin typeface="Times New Roman" panose="02020603050405020304" pitchFamily="18" charset="0"/>
                <a:ea typeface="Calibri" panose="020F0502020204030204" pitchFamily="34" charset="0"/>
                <a:cs typeface="Arial" panose="020B0604020202020204" pitchFamily="34" charset="0"/>
              </a:rPr>
              <a:t>вироку</a:t>
            </a:r>
            <a:r>
              <a:rPr lang="uk-UA" sz="1800" dirty="0">
                <a:effectLst/>
                <a:latin typeface="Times New Roman" panose="02020603050405020304" pitchFamily="18" charset="0"/>
                <a:ea typeface="Calibri" panose="020F0502020204030204" pitchFamily="34" charset="0"/>
                <a:cs typeface="Arial" panose="020B0604020202020204" pitchFamily="34" charset="0"/>
              </a:rPr>
              <a:t>. Конвенція не застосовується до політичних чи воєнних злочинів. Будь-яка договірна сторона може відмовити у видачі своїх громадян іноземній державі.</a:t>
            </a:r>
          </a:p>
          <a:p>
            <a:pPr indent="450215" algn="just">
              <a:lnSpc>
                <a:spcPct val="107000"/>
              </a:lnSpc>
              <a:spcAft>
                <a:spcPts val="800"/>
              </a:spcAft>
            </a:pPr>
            <a:r>
              <a:rPr lang="uk-UA" sz="1800" dirty="0">
                <a:effectLst/>
                <a:latin typeface="Times New Roman" panose="02020603050405020304" pitchFamily="18" charset="0"/>
                <a:ea typeface="Calibri" panose="020F0502020204030204" pitchFamily="34" charset="0"/>
              </a:rPr>
              <a:t>Видача, </a:t>
            </a:r>
            <a:r>
              <a:rPr lang="uk-UA" sz="1800" dirty="0" err="1">
                <a:effectLst/>
                <a:latin typeface="Times New Roman" panose="02020603050405020304" pitchFamily="18" charset="0"/>
                <a:ea typeface="Calibri" panose="020F0502020204030204" pitchFamily="34" charset="0"/>
              </a:rPr>
              <a:t>повʼязана</a:t>
            </a:r>
            <a:r>
              <a:rPr lang="uk-UA" sz="1800" dirty="0">
                <a:effectLst/>
                <a:latin typeface="Times New Roman" panose="02020603050405020304" pitchFamily="18" charset="0"/>
                <a:ea typeface="Calibri" panose="020F0502020204030204" pitchFamily="34" charset="0"/>
              </a:rPr>
              <a:t> з </a:t>
            </a:r>
            <a:r>
              <a:rPr lang="uk-UA" sz="1800" dirty="0" err="1">
                <a:effectLst/>
                <a:latin typeface="Times New Roman" panose="02020603050405020304" pitchFamily="18" charset="0"/>
                <a:ea typeface="Calibri" panose="020F0502020204030204" pitchFamily="34" charset="0"/>
              </a:rPr>
              <a:t>фіскальнии</a:t>
            </a:r>
            <a:r>
              <a:rPr lang="uk-UA" sz="1800" dirty="0">
                <a:effectLst/>
                <a:latin typeface="Times New Roman" panose="02020603050405020304" pitchFamily="18" charset="0"/>
                <a:ea typeface="Calibri" panose="020F0502020204030204" pitchFamily="34" charset="0"/>
              </a:rPr>
              <a:t> злочинами (податки, мита, митні збори), може бути здійснена лише у випадку, якщо договірні сторони ухвалили відповідне рішення щодо будь-якого такого злочину або категорії злочинів. У видачі також може бути відмовлено, якщо особі загрожує смертна кара за законом держави, що запитує.</a:t>
            </a:r>
            <a:endParaRPr lang="uk-UA" sz="1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26775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488EAA9-0F5C-4FB2-B3BB-524BFC6648BB}"/>
              </a:ext>
            </a:extLst>
          </p:cNvPr>
          <p:cNvSpPr txBox="1"/>
          <p:nvPr/>
        </p:nvSpPr>
        <p:spPr>
          <a:xfrm>
            <a:off x="520831" y="678977"/>
            <a:ext cx="9735531" cy="92333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uk-UA" sz="1800" b="1" dirty="0">
                <a:effectLst/>
                <a:latin typeface="Times New Roman" panose="02020603050405020304" pitchFamily="18" charset="0"/>
                <a:ea typeface="Calibri" panose="020F0502020204030204" pitchFamily="34" charset="0"/>
              </a:rPr>
              <a:t>Конвенція про передачу засуджених осіб 1983 р. </a:t>
            </a:r>
            <a:r>
              <a:rPr lang="uk-UA" sz="1800" dirty="0">
                <a:effectLst/>
                <a:latin typeface="Times New Roman" panose="02020603050405020304" pitchFamily="18" charset="0"/>
                <a:ea typeface="Calibri" panose="020F0502020204030204" pitchFamily="34" charset="0"/>
              </a:rPr>
              <a:t>встановлює норми щодо передачі особи, засудженої на території однієї держави, на територію іншої держави для відбування призначеного їй покарання </a:t>
            </a:r>
            <a:endParaRPr lang="uk-UA" dirty="0"/>
          </a:p>
        </p:txBody>
      </p:sp>
      <p:sp>
        <p:nvSpPr>
          <p:cNvPr id="7" name="TextBox 6">
            <a:extLst>
              <a:ext uri="{FF2B5EF4-FFF2-40B4-BE49-F238E27FC236}">
                <a16:creationId xmlns:a16="http://schemas.microsoft.com/office/drawing/2014/main" id="{0E8A9812-0FC0-4A5A-AEE0-BFB1D553661D}"/>
              </a:ext>
            </a:extLst>
          </p:cNvPr>
          <p:cNvSpPr txBox="1"/>
          <p:nvPr/>
        </p:nvSpPr>
        <p:spPr>
          <a:xfrm>
            <a:off x="520831" y="2227158"/>
            <a:ext cx="9735531" cy="120032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r>
              <a:rPr lang="uk-UA" sz="1800" dirty="0">
                <a:effectLst/>
                <a:latin typeface="Times New Roman" panose="02020603050405020304" pitchFamily="18" charset="0"/>
                <a:ea typeface="Calibri" panose="020F0502020204030204" pitchFamily="34" charset="0"/>
              </a:rPr>
              <a:t>У березні 1995 р. укладено </a:t>
            </a:r>
            <a:r>
              <a:rPr lang="uk-UA" sz="1800" b="1" dirty="0">
                <a:effectLst/>
                <a:latin typeface="Times New Roman" panose="02020603050405020304" pitchFamily="18" charset="0"/>
                <a:ea typeface="Calibri" panose="020F0502020204030204" pitchFamily="34" charset="0"/>
              </a:rPr>
              <a:t>Конвенцію про спрощену процедуру видачі між державами - членами Європейського Союзу</a:t>
            </a:r>
            <a:r>
              <a:rPr lang="uk-UA" sz="1800" dirty="0">
                <a:effectLst/>
                <a:latin typeface="Times New Roman" panose="02020603050405020304" pitchFamily="18" charset="0"/>
                <a:ea typeface="Calibri" panose="020F0502020204030204" pitchFamily="34" charset="0"/>
              </a:rPr>
              <a:t>, яка доповнює Конвенцію Ради Європи про видачу від 13 грудня 1957 р. і спрощує процедуру видачі між державами-членами без шкоди для застосування найбільш сприятливих положень двосторонніх або багатосторонніх угод.</a:t>
            </a:r>
            <a:endParaRPr lang="uk-UA" dirty="0"/>
          </a:p>
        </p:txBody>
      </p:sp>
    </p:spTree>
    <p:extLst>
      <p:ext uri="{BB962C8B-B14F-4D97-AF65-F5344CB8AC3E}">
        <p14:creationId xmlns:p14="http://schemas.microsoft.com/office/powerpoint/2010/main" val="3292875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D6B9621-6802-4C76-912F-6C3FE663F516}"/>
              </a:ext>
            </a:extLst>
          </p:cNvPr>
          <p:cNvSpPr>
            <a:spLocks noGrp="1"/>
          </p:cNvSpPr>
          <p:nvPr>
            <p:ph type="title"/>
          </p:nvPr>
        </p:nvSpPr>
        <p:spPr>
          <a:xfrm>
            <a:off x="646111" y="452718"/>
            <a:ext cx="9404723" cy="989583"/>
          </a:xfrm>
        </p:spPr>
        <p:txBody>
          <a:bodyPr/>
          <a:lstStyle/>
          <a:p>
            <a:r>
              <a:rPr lang="uk-UA" sz="2800" b="1" dirty="0">
                <a:latin typeface="Times New Roman" panose="02020603050405020304" pitchFamily="18" charset="0"/>
                <a:ea typeface="Calibri" panose="020F0502020204030204" pitchFamily="34" charset="0"/>
              </a:rPr>
              <a:t>2. </a:t>
            </a:r>
            <a:r>
              <a:rPr lang="uk-UA" sz="2800" b="1" dirty="0">
                <a:effectLst/>
                <a:latin typeface="Times New Roman" panose="02020603050405020304" pitchFamily="18" charset="0"/>
                <a:ea typeface="Calibri" panose="020F0502020204030204" pitchFamily="34" charset="0"/>
              </a:rPr>
              <a:t>Правові підстави та процедура видачі (екстрадиції)</a:t>
            </a:r>
            <a:endParaRPr lang="uk-UA" sz="2800" dirty="0"/>
          </a:p>
        </p:txBody>
      </p:sp>
      <p:sp>
        <p:nvSpPr>
          <p:cNvPr id="3" name="Місце для вмісту 2">
            <a:extLst>
              <a:ext uri="{FF2B5EF4-FFF2-40B4-BE49-F238E27FC236}">
                <a16:creationId xmlns:a16="http://schemas.microsoft.com/office/drawing/2014/main" id="{C3506FCE-4CF4-4FED-A7D9-0B05242ED104}"/>
              </a:ext>
            </a:extLst>
          </p:cNvPr>
          <p:cNvSpPr>
            <a:spLocks noGrp="1"/>
          </p:cNvSpPr>
          <p:nvPr>
            <p:ph idx="1"/>
          </p:nvPr>
        </p:nvSpPr>
        <p:spPr>
          <a:xfrm>
            <a:off x="1244337" y="1645209"/>
            <a:ext cx="9154307" cy="3690362"/>
          </a:xfrm>
        </p:spPr>
        <p:style>
          <a:lnRef idx="1">
            <a:schemeClr val="accent3"/>
          </a:lnRef>
          <a:fillRef idx="2">
            <a:schemeClr val="accent3"/>
          </a:fillRef>
          <a:effectRef idx="1">
            <a:schemeClr val="accent3"/>
          </a:effectRef>
          <a:fontRef idx="minor">
            <a:schemeClr val="dk1"/>
          </a:fontRef>
        </p:style>
        <p:txBody>
          <a:bodyPr>
            <a:normAutofit lnSpcReduction="10000"/>
          </a:bodyPr>
          <a:lstStyle/>
          <a:p>
            <a:r>
              <a:rPr lang="uk-UA" sz="2400" dirty="0">
                <a:effectLst/>
                <a:latin typeface="Times New Roman" panose="02020603050405020304" pitchFamily="18" charset="0"/>
                <a:ea typeface="Calibri" panose="020F0502020204030204" pitchFamily="34" charset="0"/>
                <a:cs typeface="Arial" panose="020B0604020202020204" pitchFamily="34" charset="0"/>
              </a:rPr>
              <a:t>Підставами видачі є скоєння особами правопорушень, які передбачають покарання у вигляді позбавлення волі на максимальний строк </a:t>
            </a:r>
            <a:r>
              <a:rPr lang="uk-UA" sz="2400" b="1" dirty="0">
                <a:effectLst/>
                <a:latin typeface="Times New Roman" panose="02020603050405020304" pitchFamily="18" charset="0"/>
                <a:ea typeface="Calibri" panose="020F0502020204030204" pitchFamily="34" charset="0"/>
                <a:cs typeface="Arial" panose="020B0604020202020204" pitchFamily="34" charset="0"/>
              </a:rPr>
              <a:t>не менше одного року (двох років) </a:t>
            </a:r>
            <a:r>
              <a:rPr lang="uk-UA" sz="2400" dirty="0">
                <a:effectLst/>
                <a:latin typeface="Times New Roman" panose="02020603050405020304" pitchFamily="18" charset="0"/>
                <a:ea typeface="Calibri" panose="020F0502020204030204" pitchFamily="34" charset="0"/>
                <a:cs typeface="Arial" panose="020B0604020202020204" pitchFamily="34" charset="0"/>
              </a:rPr>
              <a:t>або більш серйозним покаранням. Якщо запит про видачу стосується будь-якої особи, яка розшукується з метою виконання </a:t>
            </a:r>
            <a:r>
              <a:rPr lang="uk-UA" sz="2400" dirty="0" err="1">
                <a:effectLst/>
                <a:latin typeface="Times New Roman" panose="02020603050405020304" pitchFamily="18" charset="0"/>
                <a:ea typeface="Calibri" panose="020F0502020204030204" pitchFamily="34" charset="0"/>
                <a:cs typeface="Arial" panose="020B0604020202020204" pitchFamily="34" charset="0"/>
              </a:rPr>
              <a:t>вироку</a:t>
            </a:r>
            <a:r>
              <a:rPr lang="uk-UA" sz="2400" dirty="0">
                <a:effectLst/>
                <a:latin typeface="Times New Roman" panose="02020603050405020304" pitchFamily="18" charset="0"/>
                <a:ea typeface="Calibri" panose="020F0502020204030204" pitchFamily="34" charset="0"/>
                <a:cs typeface="Arial" panose="020B0604020202020204" pitchFamily="34" charset="0"/>
              </a:rPr>
              <a:t> у вигляді тюремного </a:t>
            </a:r>
            <a:r>
              <a:rPr lang="uk-UA" sz="2400" dirty="0" err="1">
                <a:effectLst/>
                <a:latin typeface="Times New Roman" panose="02020603050405020304" pitchFamily="18" charset="0"/>
                <a:ea typeface="Calibri" panose="020F0502020204030204" pitchFamily="34" charset="0"/>
                <a:cs typeface="Arial" panose="020B0604020202020204" pitchFamily="34" charset="0"/>
              </a:rPr>
              <a:t>увʼязнення</a:t>
            </a:r>
            <a:r>
              <a:rPr lang="uk-UA" sz="2400" dirty="0">
                <a:effectLst/>
                <a:latin typeface="Times New Roman" panose="02020603050405020304" pitchFamily="18" charset="0"/>
                <a:ea typeface="Calibri" panose="020F0502020204030204" pitchFamily="34" charset="0"/>
                <a:cs typeface="Arial" panose="020B0604020202020204" pitchFamily="34" charset="0"/>
              </a:rPr>
              <a:t> або іншого запобіжного позбавлення волі, винесеного щодо такого правопорушення, видача дозволяється тільки за випадку, якщо до закінчення терміну цього покарання залишається не менше (чотирьох / шести) місяців.</a:t>
            </a:r>
            <a:endParaRPr lang="uk-UA" sz="2400" dirty="0">
              <a:effectLst/>
              <a:latin typeface="Calibri" panose="020F0502020204030204" pitchFamily="34" charset="0"/>
              <a:ea typeface="Calibri" panose="020F0502020204030204" pitchFamily="34" charset="0"/>
              <a:cs typeface="Arial" panose="020B0604020202020204" pitchFamily="34" charset="0"/>
            </a:endParaRPr>
          </a:p>
          <a:p>
            <a:endParaRPr lang="uk-UA" dirty="0"/>
          </a:p>
        </p:txBody>
      </p:sp>
    </p:spTree>
    <p:extLst>
      <p:ext uri="{BB962C8B-B14F-4D97-AF65-F5344CB8AC3E}">
        <p14:creationId xmlns:p14="http://schemas.microsoft.com/office/powerpoint/2010/main" val="235355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2A3D8044-5465-4043-8ACA-7DAB0D1DCEE2}"/>
              </a:ext>
            </a:extLst>
          </p:cNvPr>
          <p:cNvSpPr>
            <a:spLocks noGrp="1"/>
          </p:cNvSpPr>
          <p:nvPr>
            <p:ph type="title"/>
          </p:nvPr>
        </p:nvSpPr>
        <p:spPr>
          <a:xfrm>
            <a:off x="1984717" y="282390"/>
            <a:ext cx="9404723" cy="576262"/>
          </a:xfrm>
        </p:spPr>
        <p:txBody>
          <a:bodyPr/>
          <a:lstStyle/>
          <a:p>
            <a:pPr algn="ctr"/>
            <a:r>
              <a:rPr lang="uk-UA" sz="2800" dirty="0"/>
              <a:t>Підстави відмови у видачі</a:t>
            </a:r>
          </a:p>
        </p:txBody>
      </p:sp>
      <p:sp>
        <p:nvSpPr>
          <p:cNvPr id="5" name="Місце для тексту 4">
            <a:extLst>
              <a:ext uri="{FF2B5EF4-FFF2-40B4-BE49-F238E27FC236}">
                <a16:creationId xmlns:a16="http://schemas.microsoft.com/office/drawing/2014/main" id="{6D7B6279-EE15-42F9-A334-58817802A191}"/>
              </a:ext>
            </a:extLst>
          </p:cNvPr>
          <p:cNvSpPr>
            <a:spLocks noGrp="1"/>
          </p:cNvSpPr>
          <p:nvPr>
            <p:ph type="body" idx="1"/>
          </p:nvPr>
        </p:nvSpPr>
        <p:spPr>
          <a:xfrm>
            <a:off x="4094221" y="971349"/>
            <a:ext cx="4396338" cy="393682"/>
          </a:xfrm>
        </p:spPr>
        <p:txBody>
          <a:bodyPr/>
          <a:lstStyle/>
          <a:p>
            <a:pPr algn="ctr"/>
            <a:r>
              <a:rPr lang="uk-UA" dirty="0"/>
              <a:t>Імперативні</a:t>
            </a:r>
          </a:p>
        </p:txBody>
      </p:sp>
      <p:sp>
        <p:nvSpPr>
          <p:cNvPr id="6" name="Місце для вмісту 5">
            <a:extLst>
              <a:ext uri="{FF2B5EF4-FFF2-40B4-BE49-F238E27FC236}">
                <a16:creationId xmlns:a16="http://schemas.microsoft.com/office/drawing/2014/main" id="{D7774228-B845-4AF7-A90B-02DEC2C93AC2}"/>
              </a:ext>
            </a:extLst>
          </p:cNvPr>
          <p:cNvSpPr>
            <a:spLocks noGrp="1"/>
          </p:cNvSpPr>
          <p:nvPr>
            <p:ph sz="half" idx="2"/>
          </p:nvPr>
        </p:nvSpPr>
        <p:spPr>
          <a:xfrm>
            <a:off x="94267" y="1590425"/>
            <a:ext cx="11868347" cy="5196874"/>
          </a:xfrm>
        </p:spPr>
        <p:style>
          <a:lnRef idx="1">
            <a:schemeClr val="accent3"/>
          </a:lnRef>
          <a:fillRef idx="2">
            <a:schemeClr val="accent3"/>
          </a:fillRef>
          <a:effectRef idx="1">
            <a:schemeClr val="accent3"/>
          </a:effectRef>
          <a:fontRef idx="minor">
            <a:schemeClr val="dk1"/>
          </a:fontRef>
        </p:style>
        <p:txBody>
          <a:bodyPr>
            <a:normAutofit fontScale="47500" lnSpcReduction="20000"/>
          </a:bodyPr>
          <a:lstStyle/>
          <a:p>
            <a:pPr marL="0" indent="0" algn="just">
              <a:lnSpc>
                <a:spcPct val="120000"/>
              </a:lnSpc>
              <a:spcBef>
                <a:spcPts val="0"/>
              </a:spcBef>
            </a:pPr>
            <a:r>
              <a:rPr lang="uk-UA" sz="3500" dirty="0">
                <a:effectLst/>
                <a:latin typeface="Times New Roman" panose="02020603050405020304" pitchFamily="18" charset="0"/>
                <a:ea typeface="Calibri" panose="020F0502020204030204" pitchFamily="34" charset="0"/>
                <a:cs typeface="Arial" panose="020B0604020202020204" pitchFamily="34" charset="0"/>
              </a:rPr>
              <a:t>якщо правопорушення, щодо якого надходить прохання про видачу, розглядається запитуваною державою як правопорушення політичного характеру; </a:t>
            </a:r>
          </a:p>
          <a:p>
            <a:pPr marL="0" indent="0" algn="just">
              <a:lnSpc>
                <a:spcPct val="120000"/>
              </a:lnSpc>
              <a:spcBef>
                <a:spcPts val="0"/>
              </a:spcBef>
            </a:pPr>
            <a:r>
              <a:rPr lang="uk-UA" sz="3500" dirty="0">
                <a:effectLst/>
                <a:latin typeface="Times New Roman" panose="02020603050405020304" pitchFamily="18" charset="0"/>
                <a:ea typeface="Calibri" panose="020F0502020204030204" pitchFamily="34" charset="0"/>
                <a:cs typeface="Arial" panose="020B0604020202020204" pitchFamily="34" charset="0"/>
              </a:rPr>
              <a:t>якщо запитувана держава має вагомі підстави вважати, що прохання про видачу має за мету здійснення судового переслідування або покарання особи за ознакою раси, віросповідання, громадянства, етнічної приналежності, політичних поглядів, статі чи статусу або що становищу такої особи може бути завдано шкоди за будь-якої з цих причин;</a:t>
            </a:r>
            <a:endParaRPr lang="uk-UA" sz="3500" dirty="0">
              <a:latin typeface="Times New Roman" panose="02020603050405020304" pitchFamily="18" charset="0"/>
              <a:ea typeface="Calibri" panose="020F0502020204030204" pitchFamily="34" charset="0"/>
              <a:cs typeface="Arial" panose="020B0604020202020204" pitchFamily="34" charset="0"/>
            </a:endParaRPr>
          </a:p>
          <a:p>
            <a:pPr marL="0" indent="0" algn="just">
              <a:lnSpc>
                <a:spcPct val="120000"/>
              </a:lnSpc>
              <a:spcBef>
                <a:spcPts val="0"/>
              </a:spcBef>
            </a:pPr>
            <a:r>
              <a:rPr lang="uk-UA" sz="3500" dirty="0">
                <a:effectLst/>
                <a:latin typeface="Times New Roman" panose="02020603050405020304" pitchFamily="18" charset="0"/>
                <a:ea typeface="Calibri" panose="020F0502020204030204" pitchFamily="34" charset="0"/>
                <a:cs typeface="Arial" panose="020B0604020202020204" pitchFamily="34" charset="0"/>
              </a:rPr>
              <a:t>якщо правопорушення, щодо якого надходить прохання про видачу, є правопорушенням, що передбачається військовим правом, але не є таким згідно із загальним кримінальним правом; якщо у запитуваній державі особі винесено остаточний вирок за правопорушення, щодо якого надходить прохання про видачу цієї особи;</a:t>
            </a:r>
          </a:p>
          <a:p>
            <a:pPr marL="0" indent="0" algn="just">
              <a:lnSpc>
                <a:spcPct val="120000"/>
              </a:lnSpc>
              <a:spcBef>
                <a:spcPts val="0"/>
              </a:spcBef>
            </a:pPr>
            <a:r>
              <a:rPr lang="uk-UA" sz="3500" dirty="0">
                <a:effectLst/>
                <a:latin typeface="Times New Roman" panose="02020603050405020304" pitchFamily="18" charset="0"/>
                <a:ea typeface="Calibri" panose="020F0502020204030204" pitchFamily="34" charset="0"/>
                <a:cs typeface="Arial" panose="020B0604020202020204" pitchFamily="34" charset="0"/>
              </a:rPr>
              <a:t> якщо особа, щодо якої надходить прохання про видачу, відповідно до законодавства тієї чи іншої Сторони набуває імунітету від судового переслідування або покарання з будь-якої причини, включаючи закінчення строку давності чи амністію; </a:t>
            </a:r>
          </a:p>
          <a:p>
            <a:pPr marL="0" indent="0" algn="just">
              <a:lnSpc>
                <a:spcPct val="120000"/>
              </a:lnSpc>
              <a:spcBef>
                <a:spcPts val="0"/>
              </a:spcBef>
            </a:pPr>
            <a:r>
              <a:rPr lang="uk-UA" sz="3500" dirty="0">
                <a:effectLst/>
                <a:latin typeface="Times New Roman" panose="02020603050405020304" pitchFamily="18" charset="0"/>
                <a:ea typeface="Calibri" panose="020F0502020204030204" pitchFamily="34" charset="0"/>
                <a:cs typeface="Arial" panose="020B0604020202020204" pitchFamily="34" charset="0"/>
              </a:rPr>
              <a:t>якщо особа, щодо якої надходить прохання про видачу, була або буде піддана в державі, що запитує, катуванням або жорстоким, нелюдським або таким, що принижують гідність, видам поводження або покарання, або якщо ця особа у процесі кримінального розгляду не мала або не матиме права на мінімальні гарантії у процесі кримінального розгляду, передбачені у ст. 14 Міжнародного пакту про цивільні та політичні права; </a:t>
            </a:r>
          </a:p>
          <a:p>
            <a:pPr marL="0" indent="0" algn="just">
              <a:lnSpc>
                <a:spcPct val="120000"/>
              </a:lnSpc>
              <a:spcBef>
                <a:spcPts val="0"/>
              </a:spcBef>
            </a:pPr>
            <a:r>
              <a:rPr lang="uk-UA" sz="3500" dirty="0">
                <a:effectLst/>
                <a:latin typeface="Times New Roman" panose="02020603050405020304" pitchFamily="18" charset="0"/>
                <a:ea typeface="Calibri" panose="020F0502020204030204" pitchFamily="34" charset="0"/>
                <a:cs typeface="Arial" panose="020B0604020202020204" pitchFamily="34" charset="0"/>
              </a:rPr>
              <a:t>якщо судове рішення в державі, що запитує, винесено </a:t>
            </a:r>
            <a:r>
              <a:rPr lang="uk-UA" sz="3500" dirty="0" err="1">
                <a:effectLst/>
                <a:latin typeface="Times New Roman" panose="02020603050405020304" pitchFamily="18" charset="0"/>
                <a:ea typeface="Calibri" panose="020F0502020204030204" pitchFamily="34" charset="0"/>
                <a:cs typeface="Arial" panose="020B0604020202020204" pitchFamily="34" charset="0"/>
              </a:rPr>
              <a:t>in</a:t>
            </a:r>
            <a:r>
              <a:rPr lang="uk-UA" sz="3500" dirty="0">
                <a:effectLst/>
                <a:latin typeface="Times New Roman" panose="02020603050405020304" pitchFamily="18" charset="0"/>
                <a:ea typeface="Calibri" panose="020F0502020204030204" pitchFamily="34" charset="0"/>
                <a:cs typeface="Arial" panose="020B0604020202020204" pitchFamily="34" charset="0"/>
              </a:rPr>
              <a:t> </a:t>
            </a:r>
            <a:r>
              <a:rPr lang="uk-UA" sz="3500" dirty="0" err="1">
                <a:effectLst/>
                <a:latin typeface="Times New Roman" panose="02020603050405020304" pitchFamily="18" charset="0"/>
                <a:ea typeface="Calibri" panose="020F0502020204030204" pitchFamily="34" charset="0"/>
                <a:cs typeface="Arial" panose="020B0604020202020204" pitchFamily="34" charset="0"/>
              </a:rPr>
              <a:t>absentia</a:t>
            </a:r>
            <a:r>
              <a:rPr lang="uk-UA" sz="3500" dirty="0">
                <a:effectLst/>
                <a:latin typeface="Times New Roman" panose="02020603050405020304" pitchFamily="18" charset="0"/>
                <a:ea typeface="Calibri" panose="020F0502020204030204" pitchFamily="34" charset="0"/>
                <a:cs typeface="Arial" panose="020B0604020202020204" pitchFamily="34" charset="0"/>
              </a:rPr>
              <a:t>, засуджена особа не мала достатньої можливості для забезпечення її захисту і вона не мала або не матиме можливості для проведення повторного слухання справи в її присутності.</a:t>
            </a:r>
            <a:endParaRPr lang="uk-UA" sz="3500" dirty="0">
              <a:effectLst/>
              <a:latin typeface="Calibri" panose="020F0502020204030204" pitchFamily="34" charset="0"/>
              <a:ea typeface="Calibri" panose="020F0502020204030204" pitchFamily="34" charset="0"/>
              <a:cs typeface="Arial" panose="020B0604020202020204" pitchFamily="34" charset="0"/>
            </a:endParaRPr>
          </a:p>
          <a:p>
            <a:endParaRPr lang="uk-UA" dirty="0"/>
          </a:p>
        </p:txBody>
      </p:sp>
    </p:spTree>
    <p:extLst>
      <p:ext uri="{BB962C8B-B14F-4D97-AF65-F5344CB8AC3E}">
        <p14:creationId xmlns:p14="http://schemas.microsoft.com/office/powerpoint/2010/main" val="2298538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Місце для тексту 6">
            <a:extLst>
              <a:ext uri="{FF2B5EF4-FFF2-40B4-BE49-F238E27FC236}">
                <a16:creationId xmlns:a16="http://schemas.microsoft.com/office/drawing/2014/main" id="{A0EA56DE-A969-47EB-827C-7E536364F6C4}"/>
              </a:ext>
            </a:extLst>
          </p:cNvPr>
          <p:cNvSpPr txBox="1">
            <a:spLocks/>
          </p:cNvSpPr>
          <p:nvPr/>
        </p:nvSpPr>
        <p:spPr>
          <a:xfrm>
            <a:off x="3718358" y="475829"/>
            <a:ext cx="4396339" cy="355974"/>
          </a:xfrm>
          <a:prstGeom prst="rect">
            <a:avLst/>
          </a:prstGeom>
        </p:spPr>
        <p:txBody>
          <a:bodyPr vert="horz" lIns="91440" tIns="45720" rIns="91440" bIns="45720" rtlCol="0" anchor="b">
            <a:noAutofit/>
          </a:bodyPr>
          <a:lstStyle>
            <a:lvl1pPr marL="0" indent="0" algn="l" defTabSz="457200" rtl="0" eaLnBrk="1" latinLnBrk="0" hangingPunct="1">
              <a:spcBef>
                <a:spcPts val="1000"/>
              </a:spcBef>
              <a:spcAft>
                <a:spcPts val="0"/>
              </a:spcAft>
              <a:buClr>
                <a:schemeClr val="accent1">
                  <a:lumMod val="60000"/>
                  <a:lumOff val="40000"/>
                </a:schemeClr>
              </a:buClr>
              <a:buSzPct val="80000"/>
              <a:buFont typeface="Wingdings 3" charset="2"/>
              <a:buNone/>
              <a:defRPr sz="2400" b="0" i="0" kern="1200">
                <a:solidFill>
                  <a:schemeClr val="accent1">
                    <a:lumMod val="60000"/>
                    <a:lumOff val="40000"/>
                  </a:schemeClr>
                </a:solidFill>
                <a:latin typeface="+mj-lt"/>
                <a:ea typeface="+mj-ea"/>
                <a:cs typeface="+mj-cs"/>
              </a:defRPr>
            </a:lvl1pPr>
            <a:lvl2pPr marL="457200" indent="0" algn="l" defTabSz="457200" rtl="0" eaLnBrk="1" latinLnBrk="0" hangingPunct="1">
              <a:spcBef>
                <a:spcPts val="1000"/>
              </a:spcBef>
              <a:spcAft>
                <a:spcPts val="0"/>
              </a:spcAft>
              <a:buClr>
                <a:schemeClr val="accent1">
                  <a:lumMod val="60000"/>
                  <a:lumOff val="40000"/>
                </a:schemeClr>
              </a:buClr>
              <a:buSzPct val="80000"/>
              <a:buFont typeface="Wingdings 3" charset="2"/>
              <a:buNone/>
              <a:defRPr sz="2000" b="1"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accent1">
                  <a:lumMod val="60000"/>
                  <a:lumOff val="40000"/>
                </a:schemeClr>
              </a:buClr>
              <a:buSzPct val="80000"/>
              <a:buFont typeface="Wingdings 3" charset="2"/>
              <a:buNone/>
              <a:defRPr sz="1800" b="1"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accent1">
                  <a:lumMod val="60000"/>
                  <a:lumOff val="40000"/>
                </a:schemeClr>
              </a:buClr>
              <a:buSzPct val="80000"/>
              <a:buFont typeface="Wingdings 3" charset="2"/>
              <a:buNone/>
              <a:defRPr sz="1600" b="1"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accent1">
                  <a:lumMod val="60000"/>
                  <a:lumOff val="40000"/>
                </a:schemeClr>
              </a:buClr>
              <a:buSzPct val="80000"/>
              <a:buFont typeface="Wingdings 3" charset="2"/>
              <a:buNone/>
              <a:defRPr sz="1600" b="1"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accent1">
                  <a:lumMod val="60000"/>
                  <a:lumOff val="40000"/>
                </a:schemeClr>
              </a:buClr>
              <a:buSzPct val="80000"/>
              <a:buFont typeface="Wingdings 3" charset="2"/>
              <a:buNone/>
              <a:defRPr sz="1600" b="1"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accent1">
                  <a:lumMod val="60000"/>
                  <a:lumOff val="40000"/>
                </a:schemeClr>
              </a:buClr>
              <a:buSzPct val="80000"/>
              <a:buFont typeface="Wingdings 3" charset="2"/>
              <a:buNone/>
              <a:defRPr sz="1600" b="1"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accent1">
                  <a:lumMod val="60000"/>
                  <a:lumOff val="40000"/>
                </a:schemeClr>
              </a:buClr>
              <a:buSzPct val="80000"/>
              <a:buFont typeface="Wingdings 3" charset="2"/>
              <a:buNone/>
              <a:defRPr sz="1600" b="1"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accent1">
                  <a:lumMod val="60000"/>
                  <a:lumOff val="40000"/>
                </a:schemeClr>
              </a:buClr>
              <a:buSzPct val="80000"/>
              <a:buFont typeface="Wingdings 3" charset="2"/>
              <a:buNone/>
              <a:defRPr sz="1600" b="1" i="0" kern="1200">
                <a:solidFill>
                  <a:schemeClr val="tx1"/>
                </a:solidFill>
                <a:latin typeface="+mj-lt"/>
                <a:ea typeface="+mj-ea"/>
                <a:cs typeface="+mj-cs"/>
              </a:defRPr>
            </a:lvl9pPr>
          </a:lstStyle>
          <a:p>
            <a:pPr algn="ctr"/>
            <a:r>
              <a:rPr lang="uk-UA" dirty="0"/>
              <a:t>Факультативні</a:t>
            </a:r>
          </a:p>
        </p:txBody>
      </p:sp>
      <p:sp>
        <p:nvSpPr>
          <p:cNvPr id="9" name="TextBox 8">
            <a:extLst>
              <a:ext uri="{FF2B5EF4-FFF2-40B4-BE49-F238E27FC236}">
                <a16:creationId xmlns:a16="http://schemas.microsoft.com/office/drawing/2014/main" id="{1C30BF6D-39A7-4700-9750-BE460AC0AD61}"/>
              </a:ext>
            </a:extLst>
          </p:cNvPr>
          <p:cNvSpPr txBox="1"/>
          <p:nvPr/>
        </p:nvSpPr>
        <p:spPr>
          <a:xfrm>
            <a:off x="232528" y="1166842"/>
            <a:ext cx="11726944" cy="5078313"/>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285750" indent="-285750">
              <a:buFont typeface="Wingdings" panose="05000000000000000000" pitchFamily="2" charset="2"/>
              <a:buChar char="Ø"/>
            </a:pPr>
            <a:r>
              <a:rPr lang="uk-UA" sz="1800" dirty="0">
                <a:effectLst/>
                <a:latin typeface="Times New Roman" panose="02020603050405020304" pitchFamily="18" charset="0"/>
                <a:ea typeface="Calibri" panose="020F0502020204030204" pitchFamily="34" charset="0"/>
              </a:rPr>
              <a:t>якщо особа, щодо якої надходить прохання про видачу, є громадянином запитуваної держави;</a:t>
            </a:r>
          </a:p>
          <a:p>
            <a:pPr marL="285750" indent="-285750">
              <a:buFont typeface="Wingdings" panose="05000000000000000000" pitchFamily="2" charset="2"/>
              <a:buChar char="Ø"/>
            </a:pPr>
            <a:r>
              <a:rPr lang="uk-UA" sz="1800" dirty="0">
                <a:effectLst/>
                <a:latin typeface="Times New Roman" panose="02020603050405020304" pitchFamily="18" charset="0"/>
                <a:ea typeface="Calibri" panose="020F0502020204030204" pitchFamily="34" charset="0"/>
              </a:rPr>
              <a:t> якщо компетентні органи запитуваної держави вирішують або не порушувати або припинити судове переслідування особи за правопорушення, щодо якого находить прохання про видачу; </a:t>
            </a:r>
          </a:p>
          <a:p>
            <a:pPr marL="285750" indent="-285750">
              <a:buFont typeface="Wingdings" panose="05000000000000000000" pitchFamily="2" charset="2"/>
              <a:buChar char="Ø"/>
            </a:pPr>
            <a:r>
              <a:rPr lang="uk-UA" sz="1800" dirty="0">
                <a:effectLst/>
                <a:latin typeface="Times New Roman" panose="02020603050405020304" pitchFamily="18" charset="0"/>
                <a:ea typeface="Calibri" panose="020F0502020204030204" pitchFamily="34" charset="0"/>
              </a:rPr>
              <a:t>якщо судове переслідування щодо правопорушення, у </a:t>
            </a:r>
            <a:r>
              <a:rPr lang="uk-UA" sz="1800" dirty="0" err="1">
                <a:effectLst/>
                <a:latin typeface="Times New Roman" panose="02020603050405020304" pitchFamily="18" charset="0"/>
                <a:ea typeface="Calibri" panose="020F0502020204030204" pitchFamily="34" charset="0"/>
              </a:rPr>
              <a:t>звʼязку</a:t>
            </a:r>
            <a:r>
              <a:rPr lang="uk-UA" sz="1800" dirty="0">
                <a:effectLst/>
                <a:latin typeface="Times New Roman" panose="02020603050405020304" pitchFamily="18" charset="0"/>
                <a:ea typeface="Calibri" panose="020F0502020204030204" pitchFamily="34" charset="0"/>
              </a:rPr>
              <a:t> з яким надходить прохання про видачу, як очікується, буде порушено у запитуваній державі проти особи, видача якої вимагається; якщо правопорушення, щодо якого надходить прохання про видачу, карається смертною карою відповідно до законодавства держави, що запитує, якщо тільки ця держава не дає достатні, на думку запитуваної держави, гарантії, що смертний вирок не буде винесено, або, у разі його винесення, не буде виконано; </a:t>
            </a:r>
          </a:p>
          <a:p>
            <a:pPr marL="285750" indent="-285750">
              <a:buFont typeface="Wingdings" panose="05000000000000000000" pitchFamily="2" charset="2"/>
              <a:buChar char="Ø"/>
            </a:pPr>
            <a:r>
              <a:rPr lang="uk-UA" sz="1800" dirty="0">
                <a:effectLst/>
                <a:latin typeface="Times New Roman" panose="02020603050405020304" pitchFamily="18" charset="0"/>
                <a:ea typeface="Calibri" panose="020F0502020204030204" pitchFamily="34" charset="0"/>
              </a:rPr>
              <a:t>якщо правопорушення, щодо якого находить прохання про видачу, вчиняється за межами території однієї зі Сторін та в законодавстві запитуваної держави не передбачено юрисдикцію щодо такого правопорушення, вчиненого за межами її території у порівнянних обставинах; якщо правопорушення, щодо якого надходить прохання про видачу, розглядається відповідно до законодавства запитуваної держави як вчинене цілком або частково в межах цієї держави; </a:t>
            </a:r>
          </a:p>
          <a:p>
            <a:pPr marL="285750" indent="-285750">
              <a:buFont typeface="Wingdings" panose="05000000000000000000" pitchFamily="2" charset="2"/>
              <a:buChar char="Ø"/>
            </a:pPr>
            <a:r>
              <a:rPr lang="uk-UA" sz="1800" dirty="0">
                <a:effectLst/>
                <a:latin typeface="Times New Roman" panose="02020603050405020304" pitchFamily="18" charset="0"/>
                <a:ea typeface="Calibri" panose="020F0502020204030204" pitchFamily="34" charset="0"/>
              </a:rPr>
              <a:t>якщо особі, стосовно якої надходить прохання про видачу, уже винесено вирок, або вона буде піддана судовому переслідуванню або їй буде винесено вирок у державі, що запитує, надзвичайним або спеціальним судом або трибуналом; якщо запитувана держава, беручи до уваги характер правопорушення та інтереси держави, що запитує, визнає, що у світлі обставин цієї справи видача цієї особи буде несумісною з міркуваннями гуманності через вік, стан </a:t>
            </a:r>
            <a:r>
              <a:rPr lang="uk-UA" sz="1800" dirty="0" err="1">
                <a:effectLst/>
                <a:latin typeface="Times New Roman" panose="02020603050405020304" pitchFamily="18" charset="0"/>
                <a:ea typeface="Calibri" panose="020F0502020204030204" pitchFamily="34" charset="0"/>
              </a:rPr>
              <a:t>здоровʼя</a:t>
            </a:r>
            <a:r>
              <a:rPr lang="uk-UA" sz="1800" dirty="0">
                <a:effectLst/>
                <a:latin typeface="Times New Roman" panose="02020603050405020304" pitchFamily="18" charset="0"/>
                <a:ea typeface="Calibri" panose="020F0502020204030204" pitchFamily="34" charset="0"/>
              </a:rPr>
              <a:t> та інші особисті обставини цієї особи.</a:t>
            </a:r>
            <a:endParaRPr lang="uk-UA" dirty="0"/>
          </a:p>
        </p:txBody>
      </p:sp>
    </p:spTree>
    <p:extLst>
      <p:ext uri="{BB962C8B-B14F-4D97-AF65-F5344CB8AC3E}">
        <p14:creationId xmlns:p14="http://schemas.microsoft.com/office/powerpoint/2010/main" val="3398320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Місце для вмісту 7">
            <a:extLst>
              <a:ext uri="{FF2B5EF4-FFF2-40B4-BE49-F238E27FC236}">
                <a16:creationId xmlns:a16="http://schemas.microsoft.com/office/drawing/2014/main" id="{CA7C798B-4D10-47DF-A4F0-6E3E2849151B}"/>
              </a:ext>
            </a:extLst>
          </p:cNvPr>
          <p:cNvSpPr>
            <a:spLocks noGrp="1"/>
          </p:cNvSpPr>
          <p:nvPr>
            <p:ph idx="1"/>
          </p:nvPr>
        </p:nvSpPr>
        <p:spPr>
          <a:xfrm>
            <a:off x="1103312" y="480767"/>
            <a:ext cx="5683987" cy="3308808"/>
          </a:xfrm>
        </p:spPr>
        <p:style>
          <a:lnRef idx="1">
            <a:schemeClr val="accent2"/>
          </a:lnRef>
          <a:fillRef idx="2">
            <a:schemeClr val="accent2"/>
          </a:fillRef>
          <a:effectRef idx="1">
            <a:schemeClr val="accent2"/>
          </a:effectRef>
          <a:fontRef idx="minor">
            <a:schemeClr val="dk1"/>
          </a:fontRef>
        </p:style>
        <p:txBody>
          <a:bodyPr>
            <a:normAutofit fontScale="77500" lnSpcReduction="20000"/>
          </a:bodyPr>
          <a:lstStyle/>
          <a:p>
            <a:endParaRPr lang="uk-UA" sz="1800" dirty="0">
              <a:effectLst/>
              <a:latin typeface="Times New Roman" panose="02020603050405020304" pitchFamily="18" charset="0"/>
              <a:ea typeface="Calibri" panose="020F0502020204030204" pitchFamily="34" charset="0"/>
            </a:endParaRPr>
          </a:p>
          <a:p>
            <a:endParaRPr lang="uk-UA" sz="1800" dirty="0">
              <a:effectLst/>
              <a:latin typeface="Times New Roman" panose="02020603050405020304" pitchFamily="18" charset="0"/>
              <a:ea typeface="Calibri" panose="020F0502020204030204" pitchFamily="34" charset="0"/>
            </a:endParaRPr>
          </a:p>
          <a:p>
            <a:r>
              <a:rPr lang="uk-UA" sz="2100" dirty="0">
                <a:effectLst/>
                <a:latin typeface="Times New Roman" panose="02020603050405020304" pitchFamily="18" charset="0"/>
                <a:ea typeface="Calibri" panose="020F0502020204030204" pitchFamily="34" charset="0"/>
              </a:rPr>
              <a:t>Європейська конвенція про видачу правопорушників 1957 р. (укладена в рамках Ради Європи) та Додатковий протокол І 1975 р., Додатковий протокол ІІ 1978 р. до Конвенції, Додатковий протокол П 2010 р., Додатковий протокол IV 2012 р.</a:t>
            </a:r>
          </a:p>
          <a:p>
            <a:r>
              <a:rPr lang="uk-UA" sz="2100" dirty="0">
                <a:effectLst/>
                <a:latin typeface="Times New Roman" panose="02020603050405020304" pitchFamily="18" charset="0"/>
                <a:ea typeface="Calibri" panose="020F0502020204030204" pitchFamily="34" charset="0"/>
              </a:rPr>
              <a:t> Конвенція про правову допомогу та правові відносини в цивільних, сімейних і кримінальних справах 1993 р. (укладена в рамках СНД).</a:t>
            </a:r>
          </a:p>
          <a:p>
            <a:endParaRPr lang="uk-UA" sz="1800" dirty="0">
              <a:latin typeface="Times New Roman" panose="02020603050405020304" pitchFamily="18" charset="0"/>
              <a:ea typeface="Calibri" panose="020F0502020204030204" pitchFamily="34" charset="0"/>
            </a:endParaRPr>
          </a:p>
          <a:p>
            <a:endParaRPr lang="uk-UA" sz="1800" dirty="0">
              <a:effectLst/>
              <a:latin typeface="Times New Roman" panose="02020603050405020304" pitchFamily="18" charset="0"/>
              <a:ea typeface="Calibri" panose="020F0502020204030204" pitchFamily="34" charset="0"/>
            </a:endParaRPr>
          </a:p>
          <a:p>
            <a:pPr marL="0" indent="0">
              <a:buNone/>
            </a:pPr>
            <a:r>
              <a:rPr lang="uk-UA" sz="1800" dirty="0">
                <a:effectLst/>
                <a:latin typeface="Times New Roman" panose="02020603050405020304" pitchFamily="18" charset="0"/>
                <a:ea typeface="Calibri" panose="020F0502020204030204" pitchFamily="34" charset="0"/>
              </a:rPr>
              <a:t> </a:t>
            </a:r>
            <a:endParaRPr lang="uk-UA" dirty="0"/>
          </a:p>
        </p:txBody>
      </p:sp>
      <p:sp>
        <p:nvSpPr>
          <p:cNvPr id="10" name="TextBox 9">
            <a:extLst>
              <a:ext uri="{FF2B5EF4-FFF2-40B4-BE49-F238E27FC236}">
                <a16:creationId xmlns:a16="http://schemas.microsoft.com/office/drawing/2014/main" id="{D3CEB0AF-95E5-48E9-A922-05EE662BB5B3}"/>
              </a:ext>
            </a:extLst>
          </p:cNvPr>
          <p:cNvSpPr txBox="1"/>
          <p:nvPr/>
        </p:nvSpPr>
        <p:spPr>
          <a:xfrm>
            <a:off x="5646655" y="2708171"/>
            <a:ext cx="4399960" cy="2308324"/>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uk-UA" sz="1800" dirty="0">
                <a:effectLst/>
                <a:latin typeface="Times New Roman" panose="02020603050405020304" pitchFamily="18" charset="0"/>
                <a:ea typeface="Calibri" panose="020F0502020204030204" pitchFamily="34" charset="0"/>
              </a:rPr>
              <a:t>Сторони </a:t>
            </a:r>
            <a:r>
              <a:rPr lang="uk-UA" sz="1800" dirty="0" err="1">
                <a:effectLst/>
                <a:latin typeface="Times New Roman" panose="02020603050405020304" pitchFamily="18" charset="0"/>
                <a:ea typeface="Calibri" panose="020F0502020204030204" pitchFamily="34" charset="0"/>
              </a:rPr>
              <a:t>зобовʼязуються</a:t>
            </a:r>
            <a:r>
              <a:rPr lang="uk-UA" sz="1800" dirty="0">
                <a:effectLst/>
                <a:latin typeface="Times New Roman" panose="02020603050405020304" pitchFamily="18" charset="0"/>
                <a:ea typeface="Calibri" panose="020F0502020204030204" pitchFamily="34" charset="0"/>
              </a:rPr>
              <a:t> видавати одна одній осіб, які перебувають на їхній території, для притягнення до відповідальності або для виконання </a:t>
            </a:r>
            <a:r>
              <a:rPr lang="uk-UA" sz="1800" dirty="0" err="1">
                <a:effectLst/>
                <a:latin typeface="Times New Roman" panose="02020603050405020304" pitchFamily="18" charset="0"/>
                <a:ea typeface="Calibri" panose="020F0502020204030204" pitchFamily="34" charset="0"/>
              </a:rPr>
              <a:t>вироку</a:t>
            </a:r>
            <a:r>
              <a:rPr lang="uk-UA" sz="1800" dirty="0">
                <a:effectLst/>
                <a:latin typeface="Times New Roman" panose="02020603050405020304" pitchFamily="18" charset="0"/>
                <a:ea typeface="Calibri" panose="020F0502020204030204" pitchFamily="34" charset="0"/>
              </a:rPr>
              <a:t> суду. Крім того, ними регламентований порядок, якого повинні дотримуватись держави при проведенні процедури видачі.</a:t>
            </a:r>
            <a:endParaRPr lang="uk-UA" dirty="0"/>
          </a:p>
        </p:txBody>
      </p:sp>
    </p:spTree>
    <p:extLst>
      <p:ext uri="{BB962C8B-B14F-4D97-AF65-F5344CB8AC3E}">
        <p14:creationId xmlns:p14="http://schemas.microsoft.com/office/powerpoint/2010/main" val="1449069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29349D8-4371-407B-AFEB-B76AE2FBBEB5}"/>
              </a:ext>
            </a:extLst>
          </p:cNvPr>
          <p:cNvSpPr>
            <a:spLocks noGrp="1"/>
          </p:cNvSpPr>
          <p:nvPr>
            <p:ph type="title"/>
          </p:nvPr>
        </p:nvSpPr>
        <p:spPr>
          <a:xfrm>
            <a:off x="646111" y="452718"/>
            <a:ext cx="9404723" cy="970729"/>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a:lstStyle/>
          <a:p>
            <a:r>
              <a:rPr lang="uk-UA" sz="1800" b="1" dirty="0">
                <a:effectLst/>
                <a:latin typeface="Times New Roman" panose="02020603050405020304" pitchFamily="18" charset="0"/>
                <a:ea typeface="Calibri" panose="020F0502020204030204" pitchFamily="34" charset="0"/>
              </a:rPr>
              <a:t>Клопотання</a:t>
            </a:r>
            <a:r>
              <a:rPr lang="uk-UA" sz="1800" dirty="0">
                <a:effectLst/>
                <a:latin typeface="Times New Roman" panose="02020603050405020304" pitchFamily="18" charset="0"/>
                <a:ea typeface="Calibri" panose="020F0502020204030204" pitchFamily="34" charset="0"/>
              </a:rPr>
              <a:t> складається у письмовій формі і повинно містити дані про особу, видача якої вимагається, обставини і кваліфікацію вчиненого нею злочину</a:t>
            </a:r>
            <a:endParaRPr lang="uk-UA" dirty="0"/>
          </a:p>
        </p:txBody>
      </p:sp>
      <p:sp>
        <p:nvSpPr>
          <p:cNvPr id="3" name="Місце для вмісту 2">
            <a:extLst>
              <a:ext uri="{FF2B5EF4-FFF2-40B4-BE49-F238E27FC236}">
                <a16:creationId xmlns:a16="http://schemas.microsoft.com/office/drawing/2014/main" id="{0DE5E3F3-7A4E-4ABC-82F3-074177CCB87D}"/>
              </a:ext>
            </a:extLst>
          </p:cNvPr>
          <p:cNvSpPr>
            <a:spLocks noGrp="1"/>
          </p:cNvSpPr>
          <p:nvPr>
            <p:ph idx="1"/>
          </p:nvPr>
        </p:nvSpPr>
        <p:spPr>
          <a:xfrm>
            <a:off x="645132" y="1715678"/>
            <a:ext cx="11176080" cy="4788817"/>
          </a:xfrm>
        </p:spPr>
        <p:txBody>
          <a:bodyPr>
            <a:normAutofit/>
          </a:bodyPr>
          <a:lstStyle/>
          <a:p>
            <a:pPr marL="0" indent="0">
              <a:buNone/>
            </a:pPr>
            <a:r>
              <a:rPr lang="uk-UA" sz="1800" dirty="0">
                <a:effectLst/>
                <a:latin typeface="Times New Roman" panose="02020603050405020304" pitchFamily="18" charset="0"/>
                <a:ea typeface="Calibri" panose="020F0502020204030204" pitchFamily="34" charset="0"/>
                <a:cs typeface="Arial" panose="020B0604020202020204" pitchFamily="34" charset="0"/>
              </a:rPr>
              <a:t>До клопотання додаються такі документи: </a:t>
            </a:r>
          </a:p>
          <a:p>
            <a:r>
              <a:rPr lang="uk-UA" sz="1800" dirty="0">
                <a:effectLst/>
                <a:latin typeface="Times New Roman" panose="02020603050405020304" pitchFamily="18" charset="0"/>
                <a:ea typeface="Calibri" panose="020F0502020204030204" pitchFamily="34" charset="0"/>
                <a:cs typeface="Arial" panose="020B0604020202020204" pitchFamily="34" charset="0"/>
              </a:rPr>
              <a:t>засвідчена копія ухвали суду або іншого компетентного судового органу про тримання особи під вартою, якщо видача запитується для притягнення до кримінальної відповідальності; </a:t>
            </a:r>
          </a:p>
          <a:p>
            <a:r>
              <a:rPr lang="uk-UA" sz="1800" dirty="0">
                <a:effectLst/>
                <a:latin typeface="Times New Roman" panose="02020603050405020304" pitchFamily="18" charset="0"/>
                <a:ea typeface="Calibri" panose="020F0502020204030204" pitchFamily="34" charset="0"/>
                <a:cs typeface="Arial" panose="020B0604020202020204" pitchFamily="34" charset="0"/>
              </a:rPr>
              <a:t>копія </a:t>
            </a:r>
            <a:r>
              <a:rPr lang="uk-UA" sz="1800" dirty="0" err="1">
                <a:effectLst/>
                <a:latin typeface="Times New Roman" panose="02020603050405020304" pitchFamily="18" charset="0"/>
                <a:ea typeface="Calibri" panose="020F0502020204030204" pitchFamily="34" charset="0"/>
                <a:cs typeface="Arial" panose="020B0604020202020204" pitchFamily="34" charset="0"/>
              </a:rPr>
              <a:t>вироку</a:t>
            </a:r>
            <a:r>
              <a:rPr lang="uk-UA" sz="1800" dirty="0">
                <a:effectLst/>
                <a:latin typeface="Times New Roman" panose="02020603050405020304" pitchFamily="18" charset="0"/>
                <a:ea typeface="Calibri" panose="020F0502020204030204" pitchFamily="34" charset="0"/>
                <a:cs typeface="Arial" panose="020B0604020202020204" pitchFamily="34" charset="0"/>
              </a:rPr>
              <a:t> з підтвердженням набуття ним законної сили, якщо видача запитується для приведення </a:t>
            </a:r>
            <a:r>
              <a:rPr lang="uk-UA" sz="1800" dirty="0" err="1">
                <a:effectLst/>
                <a:latin typeface="Times New Roman" panose="02020603050405020304" pitchFamily="18" charset="0"/>
                <a:ea typeface="Calibri" panose="020F0502020204030204" pitchFamily="34" charset="0"/>
                <a:cs typeface="Arial" panose="020B0604020202020204" pitchFamily="34" charset="0"/>
              </a:rPr>
              <a:t>вироку</a:t>
            </a:r>
            <a:r>
              <a:rPr lang="uk-UA" sz="1800" dirty="0">
                <a:effectLst/>
                <a:latin typeface="Times New Roman" panose="02020603050405020304" pitchFamily="18" charset="0"/>
                <a:ea typeface="Calibri" panose="020F0502020204030204" pitchFamily="34" charset="0"/>
                <a:cs typeface="Arial" panose="020B0604020202020204" pitchFamily="34" charset="0"/>
              </a:rPr>
              <a:t> до виконання; </a:t>
            </a:r>
          </a:p>
          <a:p>
            <a:r>
              <a:rPr lang="uk-UA" sz="1800" dirty="0">
                <a:effectLst/>
                <a:latin typeface="Times New Roman" panose="02020603050405020304" pitchFamily="18" charset="0"/>
                <a:ea typeface="Calibri" panose="020F0502020204030204" pitchFamily="34" charset="0"/>
                <a:cs typeface="Arial" panose="020B0604020202020204" pitchFamily="34" charset="0"/>
              </a:rPr>
              <a:t>довідка про відомості, які вказують на вчинення кримінального правопорушення особою, або довідка про докази, якими підтверджується винуватість розшукуваної особи в його вчиненні; </a:t>
            </a:r>
          </a:p>
          <a:p>
            <a:r>
              <a:rPr lang="uk-UA" sz="1800" dirty="0">
                <a:effectLst/>
                <a:latin typeface="Times New Roman" panose="02020603050405020304" pitchFamily="18" charset="0"/>
                <a:ea typeface="Calibri" panose="020F0502020204030204" pitchFamily="34" charset="0"/>
                <a:cs typeface="Arial" panose="020B0604020202020204" pitchFamily="34" charset="0"/>
              </a:rPr>
              <a:t>положення статті закону про кримінальну відповідальність, за яким кваліфікується кримінальне правопорушення; </a:t>
            </a:r>
          </a:p>
          <a:p>
            <a:r>
              <a:rPr lang="uk-UA" sz="1800" dirty="0">
                <a:effectLst/>
                <a:latin typeface="Times New Roman" panose="02020603050405020304" pitchFamily="18" charset="0"/>
                <a:ea typeface="Calibri" panose="020F0502020204030204" pitchFamily="34" charset="0"/>
                <a:cs typeface="Arial" panose="020B0604020202020204" pitchFamily="34" charset="0"/>
              </a:rPr>
              <a:t>висновок компетентних органів про громадянство особи, видача якої запитується, складений згідно з вимогами законодавства відповідної держави; довідка про частину невідбутого покарання, якщо йдеться про видачу особи, яка вже відбула частину призначеного судом покарання; інформація про перебіг строків давності; </a:t>
            </a:r>
          </a:p>
          <a:p>
            <a:r>
              <a:rPr lang="uk-UA" sz="1800" dirty="0">
                <a:effectLst/>
                <a:latin typeface="Times New Roman" panose="02020603050405020304" pitchFamily="18" charset="0"/>
                <a:ea typeface="Calibri" panose="020F0502020204030204" pitchFamily="34" charset="0"/>
                <a:cs typeface="Arial" panose="020B0604020202020204" pitchFamily="34" charset="0"/>
              </a:rPr>
              <a:t>інші відомості, передбачені міжнародним договором, укладеним між сторонами.</a:t>
            </a:r>
            <a:endParaRPr lang="uk-UA" sz="1800" dirty="0">
              <a:effectLst/>
              <a:latin typeface="Calibri" panose="020F0502020204030204" pitchFamily="34" charset="0"/>
              <a:ea typeface="Calibri" panose="020F0502020204030204" pitchFamily="34" charset="0"/>
              <a:cs typeface="Arial" panose="020B0604020202020204" pitchFamily="34" charset="0"/>
            </a:endParaRPr>
          </a:p>
          <a:p>
            <a:endParaRPr lang="uk-UA" dirty="0"/>
          </a:p>
        </p:txBody>
      </p:sp>
    </p:spTree>
    <p:extLst>
      <p:ext uri="{BB962C8B-B14F-4D97-AF65-F5344CB8AC3E}">
        <p14:creationId xmlns:p14="http://schemas.microsoft.com/office/powerpoint/2010/main" val="34243191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Іон">
  <a:themeElements>
    <a:clrScheme name="Папір">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І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І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docProps/app.xml><?xml version="1.0" encoding="utf-8"?>
<Properties xmlns="http://schemas.openxmlformats.org/officeDocument/2006/extended-properties" xmlns:vt="http://schemas.openxmlformats.org/officeDocument/2006/docPropsVTypes">
  <Template>Ion</Template>
  <TotalTime>152</TotalTime>
  <Words>1575</Words>
  <Application>Microsoft Office PowerPoint</Application>
  <PresentationFormat>Широкий екран</PresentationFormat>
  <Paragraphs>56</Paragraphs>
  <Slides>11</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11</vt:i4>
      </vt:variant>
    </vt:vector>
  </HeadingPairs>
  <TitlesOfParts>
    <vt:vector size="18" baseType="lpstr">
      <vt:lpstr>Arial</vt:lpstr>
      <vt:lpstr>Calibri</vt:lpstr>
      <vt:lpstr>Century Gothic</vt:lpstr>
      <vt:lpstr>Times New Roman</vt:lpstr>
      <vt:lpstr>Wingdings</vt:lpstr>
      <vt:lpstr>Wingdings 3</vt:lpstr>
      <vt:lpstr>Іон</vt:lpstr>
      <vt:lpstr>ЕКСТРАДИЦІЯ В МІЖНАРОДНОМУ КРИМІНАЛЬНОМУ ПРАВІ   </vt:lpstr>
      <vt:lpstr>1. Загальна характеристика екстрадиції </vt:lpstr>
      <vt:lpstr>Презентація PowerPoint</vt:lpstr>
      <vt:lpstr>Презентація PowerPoint</vt:lpstr>
      <vt:lpstr>2. Правові підстави та процедура видачі (екстрадиції)</vt:lpstr>
      <vt:lpstr>Підстави відмови у видачі</vt:lpstr>
      <vt:lpstr>Презентація PowerPoint</vt:lpstr>
      <vt:lpstr>Презентація PowerPoint</vt:lpstr>
      <vt:lpstr>Клопотання складається у письмовій формі і повинно містити дані про особу, видача якої вимагається, обставини і кваліфікацію вчиненого нею злочину</vt:lpstr>
      <vt:lpstr>3. Європейський ордер на арешт </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ЕКСТРАДИЦІЯ В МІЖНАРОДНОМУ КРИМІНАЛЬНОМУ ПРАВІ   </dc:title>
  <dc:creator>User</dc:creator>
  <cp:lastModifiedBy>User</cp:lastModifiedBy>
  <cp:revision>8</cp:revision>
  <dcterms:created xsi:type="dcterms:W3CDTF">2025-05-11T10:00:20Z</dcterms:created>
  <dcterms:modified xsi:type="dcterms:W3CDTF">2025-05-11T12:32:59Z</dcterms:modified>
</cp:coreProperties>
</file>