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5" r:id="rId8"/>
    <p:sldId id="270" r:id="rId9"/>
    <p:sldId id="267" r:id="rId10"/>
    <p:sldId id="263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25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pluginfile.php/478690/mod_resource/content/1/%D0%9E%D1%80%D1%96%D1%94%D0%BD%D1%82%D0%BE%D0%B2%D0%BD%D0%B8%D0%B9%20%D0%BF%D0%B5%D1%80%D0%B5%D0%BB%D1%96%D0%BA%20%D0%BF%D0%B8%D1%82%D0%B0%D0%BD%D1%8C%20%D0%B4%D0%BE%20%D0%B5%D0%BA%D0%B7%D0%B0%D0%BC%D0%B5%D0%BD%D1%83.pdf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639" y="764704"/>
            <a:ext cx="8064896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effectLst/>
              </a:rPr>
              <a:t>Вступ до спеціальності «Фізична культура і спорт»</a:t>
            </a:r>
            <a:endParaRPr lang="ru-RU" dirty="0"/>
          </a:p>
        </p:txBody>
      </p:sp>
      <p:pic>
        <p:nvPicPr>
          <p:cNvPr id="1026" name="Picture 2" descr="З ДНЕМ ФІЗИЧНОЇ КУЛЬТУРИ ТА СПОРТУ! | НФК &quot;Ураган&quot;">
            <a:extLst>
              <a:ext uri="{FF2B5EF4-FFF2-40B4-BE49-F238E27FC236}">
                <a16:creationId xmlns:a16="http://schemas.microsoft.com/office/drawing/2014/main" id="{2314480A-2FEC-1A8E-0855-B06930F62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140968"/>
            <a:ext cx="597666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926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204" y="620688"/>
            <a:ext cx="7772400" cy="474328"/>
          </a:xfrm>
        </p:spPr>
        <p:txBody>
          <a:bodyPr/>
          <a:lstStyle/>
          <a:p>
            <a:pPr algn="ctr"/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Види</a:t>
            </a:r>
            <a:r>
              <a:rPr lang="uk-UA" sz="2800" b="1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8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</a:t>
            </a:r>
            <a:r>
              <a:rPr lang="uk-UA" sz="2800" b="1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поточних</a:t>
            </a:r>
            <a:r>
              <a:rPr lang="uk-UA" sz="28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контрольних</a:t>
            </a:r>
            <a:r>
              <a:rPr lang="uk-UA" sz="2800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заходів</a:t>
            </a:r>
            <a:r>
              <a:rPr lang="ru-RU" sz="2800" i="1" dirty="0">
                <a:effectLst/>
              </a:rPr>
              <a:t>: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8204" y="1196752"/>
            <a:ext cx="7772400" cy="5256584"/>
          </a:xfrm>
        </p:spPr>
        <p:txBody>
          <a:bodyPr>
            <a:normAutofit/>
          </a:bodyPr>
          <a:lstStyle/>
          <a:p>
            <a:pPr algn="ctr"/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Мінімальна кількість балів, яку необхідно набрати здобувачу для допуску до підсумкового контролю складає 35 балів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70510" marR="74295" algn="just">
              <a:spcBef>
                <a:spcPts val="10"/>
              </a:spcBef>
              <a:spcAft>
                <a:spcPts val="0"/>
              </a:spcAf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uk-UA" sz="18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Критерії оцінювання зазначені у розділі «Система накопичення балів»</a:t>
            </a:r>
          </a:p>
          <a:p>
            <a:r>
              <a:rPr lang="uk-UA" sz="1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4" name="Таблиця 3">
            <a:extLst>
              <a:ext uri="{FF2B5EF4-FFF2-40B4-BE49-F238E27FC236}">
                <a16:creationId xmlns:a16="http://schemas.microsoft.com/office/drawing/2014/main" id="{84192529-B135-5A4E-6E84-2AD5F37AC9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18607"/>
              </p:ext>
            </p:extLst>
          </p:nvPr>
        </p:nvGraphicFramePr>
        <p:xfrm>
          <a:off x="881096" y="2277394"/>
          <a:ext cx="7206615" cy="427767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10690">
                  <a:extLst>
                    <a:ext uri="{9D8B030D-6E8A-4147-A177-3AD203B41FA5}">
                      <a16:colId xmlns:a16="http://schemas.microsoft.com/office/drawing/2014/main" val="2691456986"/>
                    </a:ext>
                  </a:extLst>
                </a:gridCol>
                <a:gridCol w="1710690">
                  <a:extLst>
                    <a:ext uri="{9D8B030D-6E8A-4147-A177-3AD203B41FA5}">
                      <a16:colId xmlns:a16="http://schemas.microsoft.com/office/drawing/2014/main" val="2512200313"/>
                    </a:ext>
                  </a:extLst>
                </a:gridCol>
                <a:gridCol w="1622425">
                  <a:extLst>
                    <a:ext uri="{9D8B030D-6E8A-4147-A177-3AD203B41FA5}">
                      <a16:colId xmlns:a16="http://schemas.microsoft.com/office/drawing/2014/main" val="2158425539"/>
                    </a:ext>
                  </a:extLst>
                </a:gridCol>
                <a:gridCol w="1553845">
                  <a:extLst>
                    <a:ext uri="{9D8B030D-6E8A-4147-A177-3AD203B41FA5}">
                      <a16:colId xmlns:a16="http://schemas.microsoft.com/office/drawing/2014/main" val="2195314108"/>
                    </a:ext>
                  </a:extLst>
                </a:gridCol>
                <a:gridCol w="608965">
                  <a:extLst>
                    <a:ext uri="{9D8B030D-6E8A-4147-A177-3AD203B41FA5}">
                      <a16:colId xmlns:a16="http://schemas.microsoft.com/office/drawing/2014/main" val="1211498032"/>
                    </a:ext>
                  </a:extLst>
                </a:gridCol>
              </a:tblGrid>
              <a:tr h="273685">
                <a:tc>
                  <a:txBody>
                    <a:bodyPr/>
                    <a:lstStyle/>
                    <a:p>
                      <a:pPr marL="243205" marR="63500" indent="-170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№</a:t>
                      </a:r>
                      <a:r>
                        <a:rPr lang="uk-UA" sz="1000" spc="-65" dirty="0">
                          <a:effectLst/>
                        </a:rPr>
                        <a:t> </a:t>
                      </a:r>
                      <a:r>
                        <a:rPr lang="uk-UA" sz="1000" dirty="0">
                          <a:effectLst/>
                        </a:rPr>
                        <a:t>змістового </a:t>
                      </a:r>
                      <a:r>
                        <a:rPr lang="uk-UA" sz="1000" spc="-10" dirty="0">
                          <a:effectLst/>
                        </a:rPr>
                        <a:t>модуля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marR="276225" indent="1644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Вид поточного контрольного</a:t>
                      </a:r>
                      <a:r>
                        <a:rPr lang="uk-UA" sz="1000" spc="-65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заходу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0" marR="206375" indent="1612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Зміст поточного контрольного</a:t>
                      </a:r>
                      <a:r>
                        <a:rPr lang="uk-UA" sz="1000" spc="-65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заходу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6370" marR="146050" indent="-12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Критерії</a:t>
                      </a:r>
                      <a:r>
                        <a:rPr lang="uk-UA" sz="1000" spc="-65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оцінювання* та</a:t>
                      </a:r>
                      <a:r>
                        <a:rPr lang="uk-UA" sz="1000" spc="5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термін</a:t>
                      </a:r>
                      <a:r>
                        <a:rPr lang="uk-UA" sz="1000" spc="-35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виконання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marR="660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spc="-10">
                          <a:effectLst/>
                        </a:rPr>
                        <a:t>Усього балів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04417237"/>
                  </a:ext>
                </a:extLst>
              </a:tr>
              <a:tr h="292100">
                <a:tc rowSpan="4">
                  <a:txBody>
                    <a:bodyPr/>
                    <a:lstStyle/>
                    <a:p>
                      <a:pPr marL="8255" algn="ctr">
                        <a:lnSpc>
                          <a:spcPts val="1340"/>
                        </a:lnSpc>
                      </a:pPr>
                      <a:r>
                        <a:rPr lang="uk-UA" sz="1200" spc="-5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125"/>
                        </a:lnSpc>
                      </a:pPr>
                      <a:r>
                        <a:rPr lang="uk-UA" sz="1000">
                          <a:effectLst/>
                        </a:rPr>
                        <a:t>теоретичні</a:t>
                      </a:r>
                      <a:r>
                        <a:rPr lang="uk-UA" sz="1000" spc="-30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види:</a:t>
                      </a:r>
                      <a:r>
                        <a:rPr lang="uk-UA" sz="1000" spc="-25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тести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https://moodle.znu.edu.ua/course/view.php?id=5296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" algn="ctr"/>
                      <a:r>
                        <a:rPr lang="uk-UA" sz="1000">
                          <a:effectLst/>
                        </a:rPr>
                        <a:t>протягом семестру до залікового тижня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24721135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 marR="494665" indent="20955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практичні: пошуково-логічні завдання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https://moodle.znu.edu.ua/course/view.php?id=5296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протягом семестру до залікового тижня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68543662"/>
                  </a:ext>
                </a:extLst>
              </a:tr>
              <a:tr h="2622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125"/>
                        </a:lnSpc>
                      </a:pPr>
                      <a:r>
                        <a:rPr lang="uk-UA" sz="1000" spc="-10">
                          <a:effectLst/>
                        </a:rPr>
                        <a:t>комплексні:</a:t>
                      </a:r>
                      <a:r>
                        <a:rPr lang="uk-UA" sz="1000" spc="10">
                          <a:effectLst/>
                        </a:rPr>
                        <a:t> </a:t>
                      </a:r>
                      <a:endParaRPr lang="ru-RU" sz="1100">
                        <a:effectLst/>
                      </a:endParaRPr>
                    </a:p>
                    <a:p>
                      <a:pPr marL="69850">
                        <a:lnSpc>
                          <a:spcPts val="1125"/>
                        </a:lnSpc>
                      </a:pPr>
                      <a:r>
                        <a:rPr lang="uk-UA" sz="1000" spc="10">
                          <a:effectLst/>
                        </a:rPr>
                        <a:t>кон</a:t>
                      </a:r>
                      <a:r>
                        <a:rPr lang="uk-UA" sz="1000" spc="-10">
                          <a:effectLst/>
                        </a:rPr>
                        <a:t>трольна </a:t>
                      </a:r>
                      <a:r>
                        <a:rPr lang="uk-UA" sz="1000">
                          <a:effectLst/>
                        </a:rPr>
                        <a:t>робота,</a:t>
                      </a:r>
                      <a:r>
                        <a:rPr lang="uk-UA" sz="1000" spc="-45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самостійна</a:t>
                      </a:r>
                      <a:r>
                        <a:rPr lang="uk-UA" sz="1000" spc="-50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робота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https://moodle.znu.edu.ua/course/view.php?id=5296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протягом семестру до залікового тижня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/>
                      <a:r>
                        <a:rPr lang="uk-UA" sz="1000">
                          <a:effectLst/>
                        </a:rPr>
                        <a:t>10</a:t>
                      </a:r>
                      <a:endParaRPr lang="ru-RU" sz="1100">
                        <a:effectLst/>
                      </a:endParaRPr>
                    </a:p>
                    <a:p>
                      <a:pPr algn="ctr"/>
                      <a:r>
                        <a:rPr lang="uk-UA" sz="10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69285717"/>
                  </a:ext>
                </a:extLst>
              </a:tr>
              <a:tr h="1498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66040" algn="r"/>
                      <a:r>
                        <a:rPr lang="uk-UA" sz="1000">
                          <a:effectLst/>
                        </a:rPr>
                        <a:t>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287719"/>
                  </a:ext>
                </a:extLst>
              </a:tr>
              <a:tr h="88265">
                <a:tc rowSpan="4">
                  <a:txBody>
                    <a:bodyPr/>
                    <a:lstStyle/>
                    <a:p>
                      <a:pPr marL="8255" algn="ctr">
                        <a:lnSpc>
                          <a:spcPts val="1340"/>
                        </a:lnSpc>
                      </a:pPr>
                      <a:r>
                        <a:rPr lang="uk-UA" sz="1200" spc="-5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125"/>
                        </a:lnSpc>
                      </a:pPr>
                      <a:r>
                        <a:rPr lang="uk-UA" sz="1000">
                          <a:effectLst/>
                        </a:rPr>
                        <a:t>теоретичні</a:t>
                      </a:r>
                      <a:r>
                        <a:rPr lang="uk-UA" sz="1000" spc="-30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види:</a:t>
                      </a:r>
                      <a:r>
                        <a:rPr lang="uk-UA" sz="1000" spc="-25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тести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https://moodle.znu.edu.ua/course/view.php?id=5296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" algn="ctr"/>
                      <a:r>
                        <a:rPr lang="uk-UA" sz="1000">
                          <a:effectLst/>
                        </a:rPr>
                        <a:t>протягом семестру до залікового тижня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16786789"/>
                  </a:ext>
                </a:extLst>
              </a:tr>
              <a:tr h="2832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 marR="494665" indent="20955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практичні: пошуково-логічні завдання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https://moodle.znu.edu.ua/course/view.php?id=5296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протягом семестру до залікового тижня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06804429"/>
                  </a:ext>
                </a:extLst>
              </a:tr>
              <a:tr h="2832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125"/>
                        </a:lnSpc>
                      </a:pPr>
                      <a:r>
                        <a:rPr lang="uk-UA" sz="1000" spc="-10">
                          <a:effectLst/>
                        </a:rPr>
                        <a:t>комплексні:</a:t>
                      </a:r>
                      <a:r>
                        <a:rPr lang="uk-UA" sz="1000" spc="10">
                          <a:effectLst/>
                        </a:rPr>
                        <a:t> </a:t>
                      </a:r>
                      <a:endParaRPr lang="ru-RU" sz="1100">
                        <a:effectLst/>
                      </a:endParaRPr>
                    </a:p>
                    <a:p>
                      <a:pPr marL="69850">
                        <a:lnSpc>
                          <a:spcPts val="1125"/>
                        </a:lnSpc>
                      </a:pPr>
                      <a:r>
                        <a:rPr lang="uk-UA" sz="1000" spc="10">
                          <a:effectLst/>
                        </a:rPr>
                        <a:t>кон</a:t>
                      </a:r>
                      <a:r>
                        <a:rPr lang="uk-UA" sz="1000" spc="-10">
                          <a:effectLst/>
                        </a:rPr>
                        <a:t>трольна </a:t>
                      </a:r>
                      <a:r>
                        <a:rPr lang="uk-UA" sz="1000">
                          <a:effectLst/>
                        </a:rPr>
                        <a:t>робота,</a:t>
                      </a:r>
                      <a:r>
                        <a:rPr lang="uk-UA" sz="1000" spc="-45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самостійна</a:t>
                      </a:r>
                      <a:r>
                        <a:rPr lang="uk-UA" sz="1000" spc="-50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робота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https://moodle.znu.edu.ua/course/view.php?id=5296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протягом семестру до залікового тижня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/>
                      <a:r>
                        <a:rPr lang="uk-UA" sz="1000">
                          <a:effectLst/>
                        </a:rPr>
                        <a:t>10</a:t>
                      </a:r>
                      <a:endParaRPr lang="ru-RU" sz="1100">
                        <a:effectLst/>
                      </a:endParaRPr>
                    </a:p>
                    <a:p>
                      <a:pPr algn="ctr"/>
                      <a:r>
                        <a:rPr lang="uk-UA" sz="10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71393757"/>
                  </a:ext>
                </a:extLst>
              </a:tr>
              <a:tr h="198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66040" algn="r"/>
                      <a:r>
                        <a:rPr lang="uk-UA" sz="1000">
                          <a:effectLst/>
                        </a:rPr>
                        <a:t>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783797"/>
                  </a:ext>
                </a:extLst>
              </a:tr>
              <a:tr h="97790">
                <a:tc rowSpan="4">
                  <a:txBody>
                    <a:bodyPr/>
                    <a:lstStyle/>
                    <a:p>
                      <a:pPr marL="69850">
                        <a:lnSpc>
                          <a:spcPts val="1365"/>
                        </a:lnSpc>
                      </a:pPr>
                      <a:r>
                        <a:rPr lang="uk-UA" sz="1200">
                          <a:effectLst/>
                        </a:rPr>
                        <a:t>Усього</a:t>
                      </a:r>
                      <a:r>
                        <a:rPr lang="uk-UA" sz="1200" spc="20">
                          <a:effectLst/>
                        </a:rPr>
                        <a:t> </a:t>
                      </a:r>
                      <a:r>
                        <a:rPr lang="uk-UA" sz="1200" spc="-25">
                          <a:effectLst/>
                        </a:rPr>
                        <a:t>за</a:t>
                      </a:r>
                      <a:endParaRPr lang="ru-RU" sz="1100">
                        <a:effectLst/>
                      </a:endParaRPr>
                    </a:p>
                    <a:p>
                      <a:pPr marL="69850" marR="248285">
                        <a:lnSpc>
                          <a:spcPts val="155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змістові модулі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26035"/>
                      <a:r>
                        <a:rPr lang="uk-UA" sz="1000">
                          <a:effectLst/>
                        </a:rPr>
                        <a:t>теоретичні</a:t>
                      </a:r>
                      <a:r>
                        <a:rPr lang="uk-UA" sz="1000" spc="-30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види:</a:t>
                      </a:r>
                      <a:r>
                        <a:rPr lang="uk-UA" sz="1000" spc="-25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тести = 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R="1270" algn="ctr">
                        <a:lnSpc>
                          <a:spcPts val="1365"/>
                        </a:lnSpc>
                      </a:pPr>
                      <a:r>
                        <a:rPr lang="uk-UA" sz="1200" spc="-25">
                          <a:effectLst/>
                        </a:rPr>
                        <a:t>60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07332231"/>
                  </a:ext>
                </a:extLst>
              </a:tr>
              <a:tr h="194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26035"/>
                      <a:r>
                        <a:rPr lang="uk-UA" sz="1000">
                          <a:effectLst/>
                        </a:rPr>
                        <a:t>практичні: пошуково-логічні завдання = 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487678"/>
                  </a:ext>
                </a:extLst>
              </a:tr>
              <a:tr h="443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26035">
                        <a:lnSpc>
                          <a:spcPts val="1125"/>
                        </a:lnSpc>
                      </a:pPr>
                      <a:r>
                        <a:rPr lang="uk-UA" sz="1000" spc="-10">
                          <a:effectLst/>
                        </a:rPr>
                        <a:t>комплексні:</a:t>
                      </a:r>
                      <a:r>
                        <a:rPr lang="uk-UA" sz="1000" spc="10">
                          <a:effectLst/>
                        </a:rPr>
                        <a:t> </a:t>
                      </a:r>
                      <a:endParaRPr lang="ru-RU" sz="1100">
                        <a:effectLst/>
                      </a:endParaRPr>
                    </a:p>
                    <a:p>
                      <a:pPr marL="26035"/>
                      <a:r>
                        <a:rPr lang="uk-UA" sz="1000" spc="10">
                          <a:effectLst/>
                        </a:rPr>
                        <a:t>кон</a:t>
                      </a:r>
                      <a:r>
                        <a:rPr lang="uk-UA" sz="1000" spc="-10">
                          <a:effectLst/>
                        </a:rPr>
                        <a:t>трольна </a:t>
                      </a:r>
                      <a:r>
                        <a:rPr lang="uk-UA" sz="1000">
                          <a:effectLst/>
                        </a:rPr>
                        <a:t>робота = 2</a:t>
                      </a:r>
                      <a:endParaRPr lang="ru-RU" sz="1100">
                        <a:effectLst/>
                      </a:endParaRPr>
                    </a:p>
                    <a:p>
                      <a:pPr marL="26035"/>
                      <a:r>
                        <a:rPr lang="uk-UA" sz="1000">
                          <a:effectLst/>
                        </a:rPr>
                        <a:t>самостійна</a:t>
                      </a:r>
                      <a:r>
                        <a:rPr lang="uk-UA" sz="1000" spc="-50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робота = 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26583"/>
                  </a:ext>
                </a:extLst>
              </a:tr>
              <a:tr h="1708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16205"/>
                      <a:r>
                        <a:rPr lang="uk-UA" sz="1200" spc="-50" dirty="0">
                          <a:effectLst/>
                        </a:rPr>
                        <a:t>20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337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056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204" y="620688"/>
            <a:ext cx="7772400" cy="474328"/>
          </a:xfrm>
        </p:spPr>
        <p:txBody>
          <a:bodyPr/>
          <a:lstStyle/>
          <a:p>
            <a:pPr algn="ctr"/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Підсумковий</a:t>
            </a:r>
            <a:r>
              <a:rPr lang="uk-UA" sz="2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семестровий</a:t>
            </a:r>
            <a:r>
              <a:rPr lang="uk-UA" sz="2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</a:t>
            </a:r>
            <a:r>
              <a:rPr lang="ru-RU" sz="2800" i="1" dirty="0">
                <a:effectLst/>
              </a:rPr>
              <a:t>: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8204" y="1196752"/>
            <a:ext cx="7772400" cy="5256584"/>
          </a:xfrm>
        </p:spPr>
        <p:txBody>
          <a:bodyPr>
            <a:normAutofit/>
          </a:bodyPr>
          <a:lstStyle/>
          <a:p>
            <a:pPr algn="ctr"/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5" name="Таблиця 4">
            <a:extLst>
              <a:ext uri="{FF2B5EF4-FFF2-40B4-BE49-F238E27FC236}">
                <a16:creationId xmlns:a16="http://schemas.microsoft.com/office/drawing/2014/main" id="{D4C0AC97-B12A-7864-0C39-BD8DA8BD6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318474"/>
              </p:ext>
            </p:extLst>
          </p:nvPr>
        </p:nvGraphicFramePr>
        <p:xfrm>
          <a:off x="773396" y="1340768"/>
          <a:ext cx="7663856" cy="47387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18605">
                  <a:extLst>
                    <a:ext uri="{9D8B030D-6E8A-4147-A177-3AD203B41FA5}">
                      <a16:colId xmlns:a16="http://schemas.microsoft.com/office/drawing/2014/main" val="930815023"/>
                    </a:ext>
                  </a:extLst>
                </a:gridCol>
                <a:gridCol w="2224601">
                  <a:extLst>
                    <a:ext uri="{9D8B030D-6E8A-4147-A177-3AD203B41FA5}">
                      <a16:colId xmlns:a16="http://schemas.microsoft.com/office/drawing/2014/main" val="2245051900"/>
                    </a:ext>
                  </a:extLst>
                </a:gridCol>
                <a:gridCol w="2224601">
                  <a:extLst>
                    <a:ext uri="{9D8B030D-6E8A-4147-A177-3AD203B41FA5}">
                      <a16:colId xmlns:a16="http://schemas.microsoft.com/office/drawing/2014/main" val="3645499209"/>
                    </a:ext>
                  </a:extLst>
                </a:gridCol>
                <a:gridCol w="1882912">
                  <a:extLst>
                    <a:ext uri="{9D8B030D-6E8A-4147-A177-3AD203B41FA5}">
                      <a16:colId xmlns:a16="http://schemas.microsoft.com/office/drawing/2014/main" val="454646557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4057877239"/>
                    </a:ext>
                  </a:extLst>
                </a:gridCol>
              </a:tblGrid>
              <a:tr h="321164">
                <a:tc>
                  <a:txBody>
                    <a:bodyPr/>
                    <a:lstStyle/>
                    <a:p>
                      <a:pPr marL="4445" algn="ctr"/>
                      <a:r>
                        <a:rPr lang="uk-UA" sz="1000" spc="-10">
                          <a:effectLst/>
                        </a:rPr>
                        <a:t>Форма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/>
                      <a:r>
                        <a:rPr lang="uk-UA" sz="1000">
                          <a:effectLst/>
                        </a:rPr>
                        <a:t>Види</a:t>
                      </a:r>
                      <a:r>
                        <a:rPr lang="uk-UA" sz="1000" spc="-30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підсумкових</a:t>
                      </a:r>
                      <a:endParaRPr lang="ru-RU" sz="1000">
                        <a:effectLst/>
                      </a:endParaRPr>
                    </a:p>
                    <a:p>
                      <a:pPr marL="4445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000" spc="-10">
                          <a:effectLst/>
                        </a:rPr>
                        <a:t>контрольних</a:t>
                      </a:r>
                      <a:r>
                        <a:rPr lang="uk-UA" sz="1000" spc="40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заходів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/>
                      <a:r>
                        <a:rPr lang="uk-UA" sz="1000">
                          <a:effectLst/>
                        </a:rPr>
                        <a:t>Зміст </a:t>
                      </a:r>
                      <a:r>
                        <a:rPr lang="uk-UA" sz="1000" spc="-10">
                          <a:effectLst/>
                        </a:rPr>
                        <a:t>підсумкового</a:t>
                      </a:r>
                      <a:endParaRPr lang="ru-RU" sz="1000">
                        <a:effectLst/>
                      </a:endParaRPr>
                    </a:p>
                    <a:p>
                      <a:pPr marL="4445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000" spc="-10">
                          <a:effectLst/>
                        </a:rPr>
                        <a:t>контрольного</a:t>
                      </a:r>
                      <a:r>
                        <a:rPr lang="uk-UA" sz="1000" spc="30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заходу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/>
                      <a:r>
                        <a:rPr lang="uk-UA" sz="1000" spc="-10">
                          <a:effectLst/>
                        </a:rPr>
                        <a:t>Критерії</a:t>
                      </a:r>
                      <a:endParaRPr lang="ru-RU" sz="1000">
                        <a:effectLst/>
                      </a:endParaRPr>
                    </a:p>
                    <a:p>
                      <a:pPr marL="4445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000" spc="-10">
                          <a:effectLst/>
                        </a:rPr>
                        <a:t>оцінювання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/>
                      <a:r>
                        <a:rPr lang="uk-UA" sz="1000">
                          <a:effectLst/>
                        </a:rPr>
                        <a:t>Усього</a:t>
                      </a:r>
                      <a:r>
                        <a:rPr lang="uk-UA" sz="1000" spc="-50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балів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4110482"/>
                  </a:ext>
                </a:extLst>
              </a:tr>
              <a:tr h="127379">
                <a:tc>
                  <a:txBody>
                    <a:bodyPr/>
                    <a:lstStyle/>
                    <a:p>
                      <a:pPr marL="6985" algn="ctr">
                        <a:lnSpc>
                          <a:spcPts val="915"/>
                        </a:lnSpc>
                      </a:pPr>
                      <a:r>
                        <a:rPr lang="uk-UA" sz="800" spc="-5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marR="12065" algn="ctr">
                        <a:lnSpc>
                          <a:spcPts val="915"/>
                        </a:lnSpc>
                        <a:spcAft>
                          <a:spcPts val="0"/>
                        </a:spcAft>
                      </a:pPr>
                      <a:r>
                        <a:rPr lang="uk-UA" sz="800" spc="-5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22325" algn="r">
                        <a:lnSpc>
                          <a:spcPts val="915"/>
                        </a:lnSpc>
                      </a:pPr>
                      <a:r>
                        <a:rPr lang="uk-UA" sz="800" spc="-5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915"/>
                        </a:lnSpc>
                      </a:pPr>
                      <a:r>
                        <a:rPr lang="uk-UA" sz="800" spc="-5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marR="6350" algn="ctr">
                        <a:lnSpc>
                          <a:spcPts val="915"/>
                        </a:lnSpc>
                        <a:spcAft>
                          <a:spcPts val="0"/>
                        </a:spcAft>
                      </a:pPr>
                      <a:r>
                        <a:rPr lang="uk-UA" sz="800" spc="-5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96858382"/>
                  </a:ext>
                </a:extLst>
              </a:tr>
              <a:tr h="1738630">
                <a:tc rowSpan="2">
                  <a:txBody>
                    <a:bodyPr/>
                    <a:lstStyle/>
                    <a:p>
                      <a:pPr marR="282575" algn="ctr"/>
                      <a:r>
                        <a:rPr lang="uk-UA" sz="1100" spc="-10">
                          <a:effectLst/>
                        </a:rPr>
                        <a:t>Залік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lang="uk-UA" sz="1100" spc="-10">
                          <a:effectLst/>
                        </a:rPr>
                        <a:t>Теоретичне</a:t>
                      </a:r>
                      <a:endParaRPr lang="ru-RU" sz="1000">
                        <a:effectLst/>
                      </a:endParaRPr>
                    </a:p>
                    <a:p>
                      <a:pPr marL="69850"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uk-UA" sz="1100" spc="-10">
                          <a:effectLst/>
                        </a:rPr>
                        <a:t>завдання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000">
                          <a:effectLst/>
                        </a:rPr>
                        <a:t>Питання</a:t>
                      </a:r>
                      <a:r>
                        <a:rPr lang="uk-UA" sz="1000" spc="-5">
                          <a:effectLst/>
                        </a:rPr>
                        <a:t> </a:t>
                      </a:r>
                      <a:r>
                        <a:rPr lang="uk-UA" sz="1000" spc="-25">
                          <a:effectLst/>
                        </a:rPr>
                        <a:t>для </a:t>
                      </a:r>
                      <a:r>
                        <a:rPr lang="uk-UA" sz="1000" spc="-10">
                          <a:effectLst/>
                        </a:rPr>
                        <a:t>підготовки:</a:t>
                      </a:r>
                      <a:endParaRPr lang="ru-RU" sz="1000">
                        <a:effectLst/>
                      </a:endParaRPr>
                    </a:p>
                    <a:p>
                      <a:pPr marL="89535"/>
                      <a:r>
                        <a:rPr lang="uk-UA" sz="1000" u="sng">
                          <a:effectLst/>
                          <a:hlinkClick r:id="rId2"/>
                        </a:rPr>
                        <a:t>https://moodle.znu.edu.ua/pluginfile.php/478690/mod_resource/content/1/%D0%9E%D1%80%D1%96%D1%94%D0%BD%D1%82%D0%BE%D0%B2%D0%BD%D0%B8%D0%B9%20%D0%BF%D0%B5%D1%80%D0%B5%D0%BB%D1%96%D0%BA%20%D0%BF%D0%B8%D1%82%D0%B0%D0%BD%D1%8C%20%D0%B4%D0%BE%20%D0%B5%D0%BA%D0%B7%D0%B0%D0%BC%D0%B5%D0%BD%D1%83.pdf</a:t>
                      </a:r>
                      <a:r>
                        <a:rPr lang="uk-UA" sz="1000">
                          <a:effectLst/>
                        </a:rPr>
                        <a:t>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 algn="ctr"/>
                      <a:r>
                        <a:rPr lang="uk-UA" sz="1000">
                          <a:effectLst/>
                        </a:rPr>
                        <a:t>20 тестових завдань – кожна правильна відповідь = 1 бал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 algn="ctr"/>
                      <a:r>
                        <a:rPr lang="uk-UA" sz="10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25244893"/>
                  </a:ext>
                </a:extLst>
              </a:tr>
              <a:tr h="18835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ts val="1340"/>
                        </a:lnSpc>
                      </a:pPr>
                      <a:r>
                        <a:rPr lang="uk-UA" sz="1100">
                          <a:effectLst/>
                        </a:rPr>
                        <a:t>Практичне</a:t>
                      </a:r>
                      <a:r>
                        <a:rPr lang="uk-UA" sz="1100" spc="-20">
                          <a:effectLst/>
                        </a:rPr>
                        <a:t> </a:t>
                      </a:r>
                      <a:r>
                        <a:rPr lang="uk-UA" sz="1100" spc="-10">
                          <a:effectLst/>
                        </a:rPr>
                        <a:t>завдання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 marR="8826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uk-UA" sz="1000" spc="-10">
                          <a:effectLst/>
                        </a:rPr>
                        <a:t>Складання таблиці основних термінів (за теоретичним матеріалом будь якої з розглянутих тем на вибір) Виконується шляхом набору комп’ютерного тексту </a:t>
                      </a:r>
                      <a:endParaRPr lang="ru-RU" sz="1000">
                        <a:effectLst/>
                      </a:endParaRPr>
                    </a:p>
                    <a:p>
                      <a:pPr marL="89535" marR="8826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uk-UA" sz="1000" spc="-10">
                          <a:effectLst/>
                        </a:rPr>
                        <a:t>Не менше 10 термінів </a:t>
                      </a:r>
                      <a:endParaRPr lang="ru-RU" sz="1000">
                        <a:effectLst/>
                      </a:endParaRPr>
                    </a:p>
                    <a:p>
                      <a:pPr marL="89535" marR="8826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uk-UA" sz="1000" spc="-10">
                          <a:effectLst/>
                        </a:rPr>
                        <a:t>Термін має бути іменником або прикметником у однині (за виключенням термінів, які у однині не вживаються) </a:t>
                      </a:r>
                      <a:endParaRPr lang="ru-RU" sz="1000">
                        <a:effectLst/>
                      </a:endParaRPr>
                    </a:p>
                    <a:p>
                      <a:pPr marL="89535" marR="8826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uk-UA" sz="1000" spc="-10">
                          <a:effectLst/>
                        </a:rPr>
                        <a:t>Тлумачення має бути зрозумілим і одночасно стислим (одне речення)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/>
                      <a:r>
                        <a:rPr lang="uk-UA" sz="1000">
                          <a:effectLst/>
                        </a:rPr>
                        <a:t>Результати виконання студентом індивідуального практичного завдання оцінюється за такою шкалою: 1 термін = 1 бал </a:t>
                      </a:r>
                      <a:endParaRPr lang="ru-RU" sz="1000">
                        <a:effectLst/>
                      </a:endParaRPr>
                    </a:p>
                    <a:p>
                      <a:pPr marL="91440"/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91440"/>
                      <a:r>
                        <a:rPr lang="uk-UA" sz="1000">
                          <a:effectLst/>
                        </a:rPr>
                        <a:t>Бали знімаються за: </a:t>
                      </a:r>
                      <a:endParaRPr lang="ru-RU" sz="10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</a:rPr>
                        <a:t>орфографічні помилки (2 бали)</a:t>
                      </a:r>
                      <a:endParaRPr lang="ru-RU" sz="10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</a:rPr>
                        <a:t>повторення (2 бали) </a:t>
                      </a:r>
                      <a:endParaRPr lang="ru-RU" sz="1000">
                        <a:effectLst/>
                      </a:endParaRPr>
                    </a:p>
                    <a:p>
                      <a:pPr marL="43180"/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43180"/>
                      <a:r>
                        <a:rPr lang="uk-UA" sz="1000">
                          <a:effectLst/>
                        </a:rPr>
                        <a:t>Загальна оцінка визначається як сума балів, отриманих студентом за кожним пунктом.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61754129"/>
                  </a:ext>
                </a:extLst>
              </a:tr>
              <a:tr h="318749">
                <a:tc>
                  <a:txBody>
                    <a:bodyPr/>
                    <a:lstStyle/>
                    <a:p>
                      <a:pPr marL="27940" algn="ctr">
                        <a:lnSpc>
                          <a:spcPts val="1130"/>
                        </a:lnSpc>
                      </a:pPr>
                      <a:r>
                        <a:rPr lang="uk-UA" sz="1000" spc="-10">
                          <a:effectLst/>
                        </a:rPr>
                        <a:t>Усього</a:t>
                      </a:r>
                      <a:endParaRPr lang="ru-RU" sz="1000">
                        <a:effectLst/>
                      </a:endParaRPr>
                    </a:p>
                    <a:p>
                      <a:pPr marL="27940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000" spc="-10">
                          <a:effectLst/>
                        </a:rPr>
                        <a:t>балів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" marR="190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uk-UA" sz="1100" spc="-25" dirty="0">
                          <a:effectLst/>
                        </a:rPr>
                        <a:t>40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67686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30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2212848" cy="482745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Викладач курсу: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79512" y="836712"/>
            <a:ext cx="2808312" cy="5679235"/>
          </a:xfrm>
        </p:spPr>
        <p:txBody>
          <a:bodyPr>
            <a:noAutofit/>
          </a:bodyPr>
          <a:lstStyle/>
          <a:p>
            <a:pPr algn="ctr"/>
            <a:endParaRPr lang="uk-UA" sz="1400" i="1" dirty="0"/>
          </a:p>
          <a:p>
            <a:pPr algn="ctr"/>
            <a:endParaRPr lang="uk-UA" sz="1400" i="1" dirty="0"/>
          </a:p>
          <a:p>
            <a:pPr algn="ctr"/>
            <a:endParaRPr lang="uk-UA" sz="1400" i="1" dirty="0"/>
          </a:p>
          <a:p>
            <a:pPr algn="ctr"/>
            <a:r>
              <a:rPr lang="uk-UA" sz="1400" i="1" dirty="0"/>
              <a:t>Парій Світлана Борисівна</a:t>
            </a:r>
            <a:endParaRPr lang="uk-UA" sz="1400" dirty="0"/>
          </a:p>
          <a:p>
            <a:pPr algn="ctr"/>
            <a:r>
              <a:rPr lang="uk-UA" sz="1400" dirty="0"/>
              <a:t>З 1 вересня 2012 року викладач  факультету фізичного виховання, здоров’я та туризму, кафедри теорії та методики фізичної культури і спорту</a:t>
            </a:r>
          </a:p>
          <a:p>
            <a:pPr algn="ctr"/>
            <a:endParaRPr lang="uk-UA" sz="1400" dirty="0"/>
          </a:p>
          <a:p>
            <a:pPr algn="ctr"/>
            <a:endParaRPr lang="uk-UA" sz="1400" dirty="0"/>
          </a:p>
          <a:p>
            <a:pPr algn="ctr"/>
            <a:r>
              <a:rPr lang="uk-UA" sz="1400" dirty="0"/>
              <a:t>Телефон: (061) 289-75-53</a:t>
            </a:r>
            <a:endParaRPr lang="ru-RU" sz="1400" dirty="0"/>
          </a:p>
          <a:p>
            <a:pPr algn="ctr"/>
            <a:endParaRPr lang="uk-UA" sz="1400" dirty="0"/>
          </a:p>
        </p:txBody>
      </p:sp>
      <p:pic>
        <p:nvPicPr>
          <p:cNvPr id="7" name="Рисунок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99" t="12110" r="16818" b="14128"/>
          <a:stretch/>
        </p:blipFill>
        <p:spPr bwMode="auto">
          <a:xfrm rot="433282">
            <a:off x="4768636" y="1596454"/>
            <a:ext cx="2343150" cy="32143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87752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851648" cy="864096"/>
          </a:xfrm>
        </p:spPr>
        <p:txBody>
          <a:bodyPr>
            <a:normAutofit fontScale="90000"/>
          </a:bodyPr>
          <a:lstStyle/>
          <a:p>
            <a:pPr algn="l"/>
            <a:br>
              <a:rPr lang="en-US" dirty="0">
                <a:effectLst/>
              </a:rPr>
            </a:br>
            <a:br>
              <a:rPr lang="ru-RU" dirty="0">
                <a:effectLst/>
              </a:rPr>
            </a:br>
            <a:r>
              <a:rPr lang="uk-UA" dirty="0">
                <a:effectLst/>
              </a:rPr>
              <a:t>ОПИС КУРСУ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7854696" cy="5040560"/>
          </a:xfrm>
        </p:spPr>
        <p:txBody>
          <a:bodyPr>
            <a:noAutofit/>
          </a:bodyPr>
          <a:lstStyle/>
          <a:p>
            <a:pPr indent="360363" algn="just">
              <a:lnSpc>
                <a:spcPts val="1605"/>
              </a:lnSpc>
              <a:spcBef>
                <a:spcPts val="575"/>
              </a:spcBef>
              <a:spcAft>
                <a:spcPts val="0"/>
              </a:spcAf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1800" i="1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</a:t>
            </a:r>
            <a:r>
              <a:rPr lang="uk-UA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</a:t>
            </a:r>
            <a:r>
              <a:rPr lang="uk-UA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дисципліни</a:t>
            </a:r>
            <a:r>
              <a:rPr lang="uk-UA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«Вступ до спеціальності» </a:t>
            </a:r>
            <a:r>
              <a:rPr lang="uk-UA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 надання знань про систему вищої фізкультурної освіти в Україні, а також прискорення процесу адаптації до навчання у вищому навчальному закладі, вироблення навичок застосування елементарних форм і методів науково-дослідницької роботи. Курс покликаний сформувати у студентів цілісне уявлення про навчання у вищій школі згідно вимог кредитно-модульної системи організації навчання: ознайомлення зі структурою університету, правами та обов’язками студентів, навчальним планом підготовки бакалаврів відповідної спеціальності, освітньою програмою, організацією </a:t>
            </a:r>
            <a:r>
              <a:rPr lang="uk-UA" sz="18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професійно</a:t>
            </a:r>
            <a:r>
              <a:rPr lang="uk-UA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-педагогічної освіти на факультеті, розкрити особливості роботи вчителя фізичної культури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ts val="1605"/>
              </a:lnSpc>
              <a:spcBef>
                <a:spcPts val="575"/>
              </a:spcBef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 «Вступ до спеціальності» є фундаментальним для майбутніх фахівців у галузі фізичного виховання. Його важливість полягає у тому, що він надає студентам базові знання про професію, ознайомлює з основними аспектами та вимогами до фахівців, а також формує загальне уявлення про систему фізичного виховання. Це критичний етап у професійному розвитку, адже без нього неможливо осягнути суть професії, зрозуміти її соціальну місію та основні завдання.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28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4178424" cy="504056"/>
          </a:xfrm>
        </p:spPr>
        <p:txBody>
          <a:bodyPr>
            <a:normAutofit/>
          </a:bodyPr>
          <a:lstStyle/>
          <a:p>
            <a:r>
              <a:rPr lang="uk-UA" dirty="0"/>
              <a:t>ОЧІКУВАНІ РЕЗУЛЬТАТИ НАВЧАННЯ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23528" y="1124744"/>
            <a:ext cx="2664296" cy="5472608"/>
          </a:xfrm>
        </p:spPr>
        <p:txBody>
          <a:bodyPr>
            <a:noAutofit/>
          </a:bodyPr>
          <a:lstStyle/>
          <a:p>
            <a:pPr indent="360363" algn="just">
              <a:lnSpc>
                <a:spcPts val="1605"/>
              </a:lnSpc>
              <a:spcBef>
                <a:spcPts val="575"/>
              </a:spcBef>
            </a:pP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 відповідає вимогам сучасного ринку праці, що потребує фахівців, які: мають навички організації фізкультурно-оздоровчих заходів, здатні застосовувати сучасні методики викладання фізичного виховання, орієнтуються у новітніх технологіях у сфері спорту та здорового способу життя. Цей курс сприяє формуванню таких </a:t>
            </a:r>
            <a:r>
              <a:rPr lang="uk-UA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компетентностей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забезпечує базу для подальшої професійної діяльності.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ts val="1605"/>
              </a:lnSpc>
              <a:spcBef>
                <a:spcPts val="575"/>
              </a:spcBef>
              <a:spcAft>
                <a:spcPts val="0"/>
              </a:spcAft>
            </a:pP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Дисципліна спрямована на сприяння усвідомленню структуру та функції фізичної культури, ознайомлення з сучасними тенденціями в галузі фізичного виховання, формування навички планування освітнього процесу та впровадження </a:t>
            </a:r>
            <a:r>
              <a:rPr lang="uk-UA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здоров’язбережувальних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технологій.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0" name="Picture 2" descr="КОЛФКС – Київський обласний ліцей фізичної культури і спорту">
            <a:extLst>
              <a:ext uri="{FF2B5EF4-FFF2-40B4-BE49-F238E27FC236}">
                <a16:creationId xmlns:a16="http://schemas.microsoft.com/office/drawing/2014/main" id="{CC008CA1-90AB-1A3E-AAFC-66B1116FC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1892">
            <a:off x="3670672" y="1738002"/>
            <a:ext cx="4604030" cy="31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9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504056"/>
          </a:xfrm>
        </p:spPr>
        <p:txBody>
          <a:bodyPr/>
          <a:lstStyle/>
          <a:p>
            <a:pPr algn="ctr"/>
            <a:br>
              <a:rPr lang="ru-RU" sz="2400" dirty="0">
                <a:effectLst/>
              </a:rPr>
            </a:br>
            <a:r>
              <a:rPr lang="uk-UA" sz="2700" dirty="0">
                <a:effectLst/>
              </a:rPr>
              <a:t>ТЕМИ ЛЕКЦІЙНИХ ЗАНЯТЬ</a:t>
            </a:r>
            <a:endParaRPr lang="ru-RU" sz="27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30413" y="-1589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я 3">
            <a:extLst>
              <a:ext uri="{FF2B5EF4-FFF2-40B4-BE49-F238E27FC236}">
                <a16:creationId xmlns:a16="http://schemas.microsoft.com/office/drawing/2014/main" id="{2C6E5EF7-B914-D718-E5E9-93768A3EBE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140865"/>
              </p:ext>
            </p:extLst>
          </p:nvPr>
        </p:nvGraphicFramePr>
        <p:xfrm>
          <a:off x="251520" y="925360"/>
          <a:ext cx="8640961" cy="509592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05513">
                  <a:extLst>
                    <a:ext uri="{9D8B030D-6E8A-4147-A177-3AD203B41FA5}">
                      <a16:colId xmlns:a16="http://schemas.microsoft.com/office/drawing/2014/main" val="2767868665"/>
                    </a:ext>
                  </a:extLst>
                </a:gridCol>
                <a:gridCol w="5963239">
                  <a:extLst>
                    <a:ext uri="{9D8B030D-6E8A-4147-A177-3AD203B41FA5}">
                      <a16:colId xmlns:a16="http://schemas.microsoft.com/office/drawing/2014/main" val="172154812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899071890"/>
                    </a:ext>
                  </a:extLst>
                </a:gridCol>
                <a:gridCol w="417403">
                  <a:extLst>
                    <a:ext uri="{9D8B030D-6E8A-4147-A177-3AD203B41FA5}">
                      <a16:colId xmlns:a16="http://schemas.microsoft.com/office/drawing/2014/main" val="2752019024"/>
                    </a:ext>
                  </a:extLst>
                </a:gridCol>
                <a:gridCol w="878742">
                  <a:extLst>
                    <a:ext uri="{9D8B030D-6E8A-4147-A177-3AD203B41FA5}">
                      <a16:colId xmlns:a16="http://schemas.microsoft.com/office/drawing/2014/main" val="3438498209"/>
                    </a:ext>
                  </a:extLst>
                </a:gridCol>
              </a:tblGrid>
              <a:tr h="443124"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uk-UA" sz="1200" b="0" spc="-6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змістового </a:t>
                      </a:r>
                      <a:r>
                        <a:rPr lang="uk-UA" sz="1200" b="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модуля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2065" algn="ctr"/>
                      <a:r>
                        <a:rPr lang="uk-UA" sz="1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r>
                        <a:rPr lang="uk-UA" sz="1200" b="0" spc="-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</a:t>
                      </a:r>
                      <a:endParaRPr lang="ru-RU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" marR="1905" algn="ctr">
                        <a:spcAft>
                          <a:spcPts val="0"/>
                        </a:spcAft>
                      </a:pPr>
                      <a:r>
                        <a:rPr lang="uk-UA" sz="120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</a:t>
                      </a:r>
                      <a:endParaRPr lang="ru-RU" sz="1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255" marR="1270" algn="ctr">
                        <a:spcAft>
                          <a:spcPts val="0"/>
                        </a:spcAft>
                      </a:pPr>
                      <a:r>
                        <a:rPr lang="uk-UA" sz="120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годин</a:t>
                      </a:r>
                      <a:endParaRPr lang="ru-RU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algn="ctr"/>
                      <a:r>
                        <a:rPr lang="uk-UA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</a:t>
                      </a:r>
                      <a:r>
                        <a:rPr lang="uk-UA" sz="1200" b="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4300" algn="ctr"/>
                      <a:r>
                        <a:rPr lang="uk-UA" sz="1200" b="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розкладом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4354676"/>
                  </a:ext>
                </a:extLst>
              </a:tr>
              <a:tr h="2215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160" marR="3810"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о/д.ф.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3175"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з.ф.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algn="ctr"/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57108254"/>
                  </a:ext>
                </a:extLst>
              </a:tr>
              <a:tr h="1550935">
                <a:tc rowSpan="3">
                  <a:txBody>
                    <a:bodyPr/>
                    <a:lstStyle/>
                    <a:p>
                      <a:pPr marL="8255" algn="ctr"/>
                      <a:r>
                        <a:rPr lang="uk-UA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Фізична культура і спорт як явище і сфера діяльності спортивного педагога: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фізична культура як частина загальної культури людства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пріоритетні завдання фізичної культури у загальноосвітніх навчальних закладах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оздоровчі, навчальні, виховні завдання фізичної культури і спорту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спорт, як органічна частина фізичної культури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спорт, як сфера діяльності фахівця фізичної культури і спорту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спорт, як засіб задоволення інтересів і потреб суспільства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114300" indent="-30480" algn="ctr"/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щотижня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33427831"/>
                  </a:ext>
                </a:extLst>
              </a:tr>
              <a:tr h="15509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системи вищої освіти України: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види закладів вищої освіти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 навчання у вищій школі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історія становлення і розвитку вищої школи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системи вищої освіти України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історія створення, становлення і розвитку вищої школи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 вищої фізкультурної освіти.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2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058773"/>
                  </a:ext>
                </a:extLst>
              </a:tr>
              <a:tr h="13293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 та організація </a:t>
                      </a:r>
                      <a:r>
                        <a:rPr lang="uk-UA" sz="1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</a:t>
                      </a:r>
                      <a:r>
                        <a:rPr lang="uk-UA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-педагогічної освіти у вищих навчальних закладах: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організація процесу навчання студентів вищих навчальних закладів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навчальний план як основний документ, що регламентує навчання у вищих навчальних закладах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 організації процесу навчання студентів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основні цикли навчальних дисциплін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401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879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504056"/>
          </a:xfrm>
        </p:spPr>
        <p:txBody>
          <a:bodyPr/>
          <a:lstStyle/>
          <a:p>
            <a:pPr algn="ctr"/>
            <a:br>
              <a:rPr lang="ru-RU" sz="2400" dirty="0">
                <a:effectLst/>
              </a:rPr>
            </a:br>
            <a:r>
              <a:rPr lang="uk-UA" sz="2700" dirty="0">
                <a:effectLst/>
              </a:rPr>
              <a:t>ТЕМИ ЛЕКЦІЙНИХ ЗАНЯТЬ</a:t>
            </a:r>
            <a:endParaRPr lang="ru-RU" sz="27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30413" y="-1589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я 3">
            <a:extLst>
              <a:ext uri="{FF2B5EF4-FFF2-40B4-BE49-F238E27FC236}">
                <a16:creationId xmlns:a16="http://schemas.microsoft.com/office/drawing/2014/main" id="{2C6E5EF7-B914-D718-E5E9-93768A3EBE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344535"/>
              </p:ext>
            </p:extLst>
          </p:nvPr>
        </p:nvGraphicFramePr>
        <p:xfrm>
          <a:off x="251519" y="695808"/>
          <a:ext cx="8640961" cy="5928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05513">
                  <a:extLst>
                    <a:ext uri="{9D8B030D-6E8A-4147-A177-3AD203B41FA5}">
                      <a16:colId xmlns:a16="http://schemas.microsoft.com/office/drawing/2014/main" val="2767868665"/>
                    </a:ext>
                  </a:extLst>
                </a:gridCol>
                <a:gridCol w="5963239">
                  <a:extLst>
                    <a:ext uri="{9D8B030D-6E8A-4147-A177-3AD203B41FA5}">
                      <a16:colId xmlns:a16="http://schemas.microsoft.com/office/drawing/2014/main" val="172154812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899071890"/>
                    </a:ext>
                  </a:extLst>
                </a:gridCol>
                <a:gridCol w="417403">
                  <a:extLst>
                    <a:ext uri="{9D8B030D-6E8A-4147-A177-3AD203B41FA5}">
                      <a16:colId xmlns:a16="http://schemas.microsoft.com/office/drawing/2014/main" val="2752019024"/>
                    </a:ext>
                  </a:extLst>
                </a:gridCol>
                <a:gridCol w="878742">
                  <a:extLst>
                    <a:ext uri="{9D8B030D-6E8A-4147-A177-3AD203B41FA5}">
                      <a16:colId xmlns:a16="http://schemas.microsoft.com/office/drawing/2014/main" val="3438498209"/>
                    </a:ext>
                  </a:extLst>
                </a:gridCol>
              </a:tblGrid>
              <a:tr h="195348"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uk-UA" sz="1200" b="0" spc="-6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змістового </a:t>
                      </a:r>
                      <a:r>
                        <a:rPr lang="uk-UA" sz="1200" b="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модуля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2065" algn="ctr"/>
                      <a:r>
                        <a:rPr lang="uk-UA" sz="1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r>
                        <a:rPr lang="uk-UA" sz="1200" b="0" spc="-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</a:t>
                      </a:r>
                      <a:endParaRPr lang="ru-RU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" marR="1905" algn="ctr">
                        <a:spcAft>
                          <a:spcPts val="0"/>
                        </a:spcAft>
                      </a:pPr>
                      <a:r>
                        <a:rPr lang="uk-UA" sz="120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</a:t>
                      </a:r>
                      <a:endParaRPr lang="ru-RU" sz="1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255" marR="1270" algn="ctr">
                        <a:spcAft>
                          <a:spcPts val="0"/>
                        </a:spcAft>
                      </a:pPr>
                      <a:r>
                        <a:rPr lang="uk-UA" sz="120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годин</a:t>
                      </a:r>
                      <a:endParaRPr lang="ru-RU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algn="ctr"/>
                      <a:r>
                        <a:rPr lang="uk-UA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</a:t>
                      </a:r>
                      <a:r>
                        <a:rPr lang="uk-UA" sz="1200" b="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4300" algn="ctr"/>
                      <a:r>
                        <a:rPr lang="uk-UA" sz="1200" b="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розкладом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4354676"/>
                  </a:ext>
                </a:extLst>
              </a:tr>
              <a:tr h="97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160" marR="3810"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о/д.ф.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3175"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з.ф.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algn="ctr"/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57108254"/>
                  </a:ext>
                </a:extLst>
              </a:tr>
              <a:tr h="659301">
                <a:tc rowSpan="4">
                  <a:txBody>
                    <a:bodyPr/>
                    <a:lstStyle/>
                    <a:p>
                      <a:pPr marL="8255" algn="ctr"/>
                      <a:r>
                        <a:rPr lang="uk-UA" sz="12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Студентство як соціальна група: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адаптація студентів до навчання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українське законодавство: про права та обов’язки студентів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типові правила внутрішнього розпорядку у вищих навчальних закладах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студентський колектив та його роль у формуванні професійних якостей особистості майбутнього вчителя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студентські громадські організації.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2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2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 marL="114300" indent="-30480" algn="ctr"/>
                      <a:r>
                        <a:rPr lang="uk-UA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щотижня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51830007"/>
                  </a:ext>
                </a:extLst>
              </a:tr>
              <a:tr h="822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університету, факультету фізичного виховання: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вертикальна структура університету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керівна: ректор, проректори, помічники ректора, декани, заступники деканів, завідуючи кафедрами, викладачі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організаційна: ректорат, вчена рада, відділ кадрів, загальний і юридичний відділи, відділ з навчальної роботи, відділ аспірантури і докторантури, студентська рада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посадові обов’язки керівництва університету, функціональні обов’язки відділів університету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факультетів університету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2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2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485262"/>
                  </a:ext>
                </a:extLst>
              </a:tr>
              <a:tr h="748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 та організація навчання на факультеті фізичного виховання: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навчальний план факультету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вибіркові дисципліни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 організації процесу навчання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лекції, практичні та лабораторні заняття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курсові та дипломні роботи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педагогічна практика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заліки, іспити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2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536720"/>
                  </a:ext>
                </a:extLst>
              </a:tr>
              <a:tr h="822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Основні види діяльності студентів університету: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основні види самостійної роботи: підготовка до лекцій, змістовна обробка книжного і лекційного матеріалу, підготовка до лабораторних, практичних занять, до заліків, іспитів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участь у науково-дослідницькій роботі, система НДР в університеті, на факультеті, на кафедрі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принципи та методи наукового дослідження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види діяльності студентів: аудиторні заняття; самостійна робота; спортивне вдосконалення; громадська робота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2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2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112136"/>
                  </a:ext>
                </a:extLst>
              </a:tr>
              <a:tr h="97674">
                <a:tc gridSpan="2">
                  <a:txBody>
                    <a:bodyPr/>
                    <a:lstStyle/>
                    <a:p>
                      <a:pPr marL="69850"/>
                      <a:r>
                        <a:rPr lang="uk-UA" sz="12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algn="ctr"/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33673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22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504056"/>
          </a:xfrm>
        </p:spPr>
        <p:txBody>
          <a:bodyPr/>
          <a:lstStyle/>
          <a:p>
            <a:pPr algn="ctr"/>
            <a:br>
              <a:rPr lang="ru-RU" sz="2400" dirty="0">
                <a:effectLst/>
              </a:rPr>
            </a:br>
            <a:r>
              <a:rPr lang="uk-UA" sz="2700" dirty="0">
                <a:effectLst/>
              </a:rPr>
              <a:t>ТЕМИ ПРАКТИЧНИХ ЗАНЯТЬ</a:t>
            </a:r>
            <a:endParaRPr lang="ru-RU" sz="27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30413" y="-1589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103E08F5-CF8E-C632-743A-B8132E0F4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582412"/>
              </p:ext>
            </p:extLst>
          </p:nvPr>
        </p:nvGraphicFramePr>
        <p:xfrm>
          <a:off x="179512" y="836712"/>
          <a:ext cx="8640960" cy="4145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678010449"/>
                    </a:ext>
                  </a:extLst>
                </a:gridCol>
                <a:gridCol w="6264696">
                  <a:extLst>
                    <a:ext uri="{9D8B030D-6E8A-4147-A177-3AD203B41FA5}">
                      <a16:colId xmlns:a16="http://schemas.microsoft.com/office/drawing/2014/main" val="254704014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724737443"/>
                    </a:ext>
                  </a:extLst>
                </a:gridCol>
                <a:gridCol w="369887">
                  <a:extLst>
                    <a:ext uri="{9D8B030D-6E8A-4147-A177-3AD203B41FA5}">
                      <a16:colId xmlns:a16="http://schemas.microsoft.com/office/drawing/2014/main" val="2705789424"/>
                    </a:ext>
                  </a:extLst>
                </a:gridCol>
                <a:gridCol w="782241">
                  <a:extLst>
                    <a:ext uri="{9D8B030D-6E8A-4147-A177-3AD203B41FA5}">
                      <a16:colId xmlns:a16="http://schemas.microsoft.com/office/drawing/2014/main" val="3551312397"/>
                    </a:ext>
                  </a:extLst>
                </a:gridCol>
              </a:tblGrid>
              <a:tr h="224584">
                <a:tc rowSpan="2">
                  <a:txBody>
                    <a:bodyPr/>
                    <a:lstStyle/>
                    <a:p>
                      <a:pPr algn="ctr"/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uk-UA" sz="1050" b="0" spc="-6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змістового </a:t>
                      </a:r>
                      <a:r>
                        <a:rPr lang="uk-UA" sz="1050" b="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модуля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2065" algn="ctr"/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r>
                        <a:rPr lang="uk-UA" sz="1050" b="0" spc="-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</a:t>
                      </a:r>
                      <a:endParaRPr lang="ru-RU" sz="1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" marR="1905" algn="ctr">
                        <a:spcAft>
                          <a:spcPts val="0"/>
                        </a:spcAft>
                      </a:pPr>
                      <a:r>
                        <a:rPr lang="uk-UA" sz="105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255" marR="1270" algn="ctr">
                        <a:spcAft>
                          <a:spcPts val="0"/>
                        </a:spcAft>
                      </a:pPr>
                      <a:r>
                        <a:rPr lang="uk-UA" sz="105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годин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</a:t>
                      </a:r>
                      <a:r>
                        <a:rPr lang="uk-UA" sz="105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sz="105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розкладом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16041089"/>
                  </a:ext>
                </a:extLst>
              </a:tr>
              <a:tr h="1122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160" marR="3810" algn="ctr">
                        <a:spcAft>
                          <a:spcPts val="0"/>
                        </a:spcAft>
                      </a:pPr>
                      <a:r>
                        <a:rPr lang="uk-UA" sz="105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о/д.ф.</a:t>
                      </a:r>
                      <a:endParaRPr lang="ru-RU" sz="1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3175" algn="ctr">
                        <a:spcAft>
                          <a:spcPts val="0"/>
                        </a:spcAft>
                      </a:pPr>
                      <a:r>
                        <a:rPr lang="uk-UA" sz="105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з.ф.</a:t>
                      </a:r>
                      <a:endParaRPr lang="ru-RU" sz="1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55257725"/>
                  </a:ext>
                </a:extLst>
              </a:tr>
              <a:tr h="1497817">
                <a:tc rowSpan="3">
                  <a:txBody>
                    <a:bodyPr/>
                    <a:lstStyle/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"/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Професійно-педагогічна характеристика спеціаліста з фізичного вихованню і спорту: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педагогічної професії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 праці спеціаліста з фізичного виховання і спорту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вимоги до особистості вчителя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вимоги до професійних якостей викладача фізичної культури і тренера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провідні педагогічні здібності вчителя фізкультури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 спеціальних професійноділових якостей: володіння методикою фізичного виховання, наявність провідних педагогічних здібностей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 роботи вчителя фізичного виховання, тренера, знання традиційних і нових форм позакласної та позашкільної роботи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пропаганда здорового способу життя людини через заняття фізичними вправами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indent="-30480" algn="ctr"/>
                      <a:r>
                        <a:rPr lang="uk-UA" sz="105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щотижня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90415173"/>
                  </a:ext>
                </a:extLst>
              </a:tr>
              <a:tr h="9753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фахівця фізичного виховання і спорту: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визначення якостей, необхідних майбутнім фахівцям із фізичного виховання і спорту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особисті якості фахівця фізичної культури і спорту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професійні якості фахівця фізичної культури і спорту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діагностування рівня самооцінки майбутніх фахівців із фізичного виховання і спорту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методика розвитку і визначення рівня сформованості уваги, швидкості читання, кругозору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інтерактивна вправа ”Портрет спеціаліста з фізичної культури і спорту”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05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632023"/>
                  </a:ext>
                </a:extLst>
              </a:tr>
              <a:tr h="7053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Практичні поради майбутнім учителям фізичної культури: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практичні поради майбутнім учителям фізичної культури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інтерактивні вправи для визначення пріоритетних рис професіоналізму майбутнього фахівця з фізичного виховання і спорту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основні вимоги до фахівця фізичного виховання і спорту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практичні поради щодо запобігання сором’язливості, страху публічних виступів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05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05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6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654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504056"/>
          </a:xfrm>
        </p:spPr>
        <p:txBody>
          <a:bodyPr/>
          <a:lstStyle/>
          <a:p>
            <a:pPr algn="ctr"/>
            <a:br>
              <a:rPr lang="ru-RU" sz="2400" dirty="0">
                <a:effectLst/>
              </a:rPr>
            </a:br>
            <a:r>
              <a:rPr lang="uk-UA" sz="2700" dirty="0">
                <a:effectLst/>
              </a:rPr>
              <a:t>ТЕМИ ПРАКТИЧНИХ ЗАНЯТЬ</a:t>
            </a:r>
            <a:endParaRPr lang="ru-RU" sz="27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30413" y="-1589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103E08F5-CF8E-C632-743A-B8132E0F4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852779"/>
              </p:ext>
            </p:extLst>
          </p:nvPr>
        </p:nvGraphicFramePr>
        <p:xfrm>
          <a:off x="179512" y="836712"/>
          <a:ext cx="8640960" cy="38164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678010449"/>
                    </a:ext>
                  </a:extLst>
                </a:gridCol>
                <a:gridCol w="6264696">
                  <a:extLst>
                    <a:ext uri="{9D8B030D-6E8A-4147-A177-3AD203B41FA5}">
                      <a16:colId xmlns:a16="http://schemas.microsoft.com/office/drawing/2014/main" val="254704014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724737443"/>
                    </a:ext>
                  </a:extLst>
                </a:gridCol>
                <a:gridCol w="369887">
                  <a:extLst>
                    <a:ext uri="{9D8B030D-6E8A-4147-A177-3AD203B41FA5}">
                      <a16:colId xmlns:a16="http://schemas.microsoft.com/office/drawing/2014/main" val="2705789424"/>
                    </a:ext>
                  </a:extLst>
                </a:gridCol>
                <a:gridCol w="782241">
                  <a:extLst>
                    <a:ext uri="{9D8B030D-6E8A-4147-A177-3AD203B41FA5}">
                      <a16:colId xmlns:a16="http://schemas.microsoft.com/office/drawing/2014/main" val="3551312397"/>
                    </a:ext>
                  </a:extLst>
                </a:gridCol>
              </a:tblGrid>
              <a:tr h="377152">
                <a:tc rowSpan="2">
                  <a:txBody>
                    <a:bodyPr/>
                    <a:lstStyle/>
                    <a:p>
                      <a:pPr algn="ctr"/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uk-UA" sz="1050" b="0" spc="-6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змістового </a:t>
                      </a:r>
                      <a:r>
                        <a:rPr lang="uk-UA" sz="1050" b="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модуля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2065" algn="ctr"/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r>
                        <a:rPr lang="uk-UA" sz="1050" b="0" spc="-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</a:t>
                      </a:r>
                      <a:endParaRPr lang="ru-RU" sz="1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" marR="1905" algn="ctr">
                        <a:spcAft>
                          <a:spcPts val="0"/>
                        </a:spcAft>
                      </a:pPr>
                      <a:r>
                        <a:rPr lang="uk-UA" sz="105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255" marR="1270" algn="ctr">
                        <a:spcAft>
                          <a:spcPts val="0"/>
                        </a:spcAft>
                      </a:pPr>
                      <a:r>
                        <a:rPr lang="uk-UA" sz="105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годин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</a:t>
                      </a:r>
                      <a:r>
                        <a:rPr lang="uk-UA" sz="105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sz="105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розкладом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16041089"/>
                  </a:ext>
                </a:extLst>
              </a:tr>
              <a:tr h="1885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160" marR="3810" algn="ctr">
                        <a:spcAft>
                          <a:spcPts val="0"/>
                        </a:spcAft>
                      </a:pPr>
                      <a:r>
                        <a:rPr lang="uk-UA" sz="105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о/д.ф.</a:t>
                      </a:r>
                      <a:endParaRPr lang="ru-RU" sz="1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3175" algn="ctr">
                        <a:spcAft>
                          <a:spcPts val="0"/>
                        </a:spcAft>
                      </a:pPr>
                      <a:r>
                        <a:rPr lang="uk-UA" sz="105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з.ф.</a:t>
                      </a:r>
                      <a:endParaRPr lang="ru-RU" sz="1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55257725"/>
                  </a:ext>
                </a:extLst>
              </a:tr>
              <a:tr h="1625348">
                <a:tc rowSpan="2">
                  <a:txBody>
                    <a:bodyPr/>
                    <a:lstStyle/>
                    <a:p>
                      <a:pPr marL="8255" algn="ctr"/>
                      <a:r>
                        <a:rPr lang="uk-UA" sz="105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Методика роботи в бібліотеці: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бібліографія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і вимоги до складання</a:t>
                      </a:r>
                      <a:r>
                        <a:rPr lang="uk-UA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бібліографічного опису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академічний плагіат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різновиди академічного плагіату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поради щодо уникнення академічного плагіату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періодичні видання з фізичної культури та спорту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наукові джерела інформації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формування пошукового запиту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05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05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-30480" algn="ctr"/>
                      <a:r>
                        <a:rPr lang="uk-UA" sz="105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щотижня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75464635"/>
                  </a:ext>
                </a:extLst>
              </a:tr>
              <a:tr h="1436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 інформаційних технологій у професійній підготовці майбутніх фахівців із фізичного виховання та спорту: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основні напрямки інформатизації освіти на факультеті фізичного виховання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 дистанційного навчання студентів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технологія пошуку інформації в мережі Інтернет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алгоритми конкретизації пошукових запитів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соціальні мережі та інформаційна бульбашка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роботи з інформацією: перевірка, створення, поширення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05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05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832363"/>
                  </a:ext>
                </a:extLst>
              </a:tr>
              <a:tr h="188576">
                <a:tc gridSpan="2">
                  <a:txBody>
                    <a:bodyPr/>
                    <a:lstStyle/>
                    <a:p>
                      <a:pPr marL="69850"/>
                      <a:r>
                        <a:rPr lang="uk-UA" sz="105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11167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45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504056"/>
          </a:xfrm>
        </p:spPr>
        <p:txBody>
          <a:bodyPr/>
          <a:lstStyle/>
          <a:p>
            <a:pPr algn="ctr"/>
            <a:br>
              <a:rPr lang="ru-RU" sz="2400" dirty="0">
                <a:effectLst/>
              </a:rPr>
            </a:br>
            <a:r>
              <a:rPr lang="uk-UA" sz="2700" dirty="0">
                <a:effectLst/>
              </a:rPr>
              <a:t>САМОСТІЙНА РОБОТА</a:t>
            </a:r>
            <a:endParaRPr lang="ru-RU" sz="27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30413" y="-1589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я 3">
            <a:extLst>
              <a:ext uri="{FF2B5EF4-FFF2-40B4-BE49-F238E27FC236}">
                <a16:creationId xmlns:a16="http://schemas.microsoft.com/office/drawing/2014/main" id="{B114253E-C40E-D2FD-0746-1ECE70847E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656471"/>
              </p:ext>
            </p:extLst>
          </p:nvPr>
        </p:nvGraphicFramePr>
        <p:xfrm>
          <a:off x="572507" y="1196752"/>
          <a:ext cx="8229600" cy="169947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47165">
                  <a:extLst>
                    <a:ext uri="{9D8B030D-6E8A-4147-A177-3AD203B41FA5}">
                      <a16:colId xmlns:a16="http://schemas.microsoft.com/office/drawing/2014/main" val="3978195863"/>
                    </a:ext>
                  </a:extLst>
                </a:gridCol>
                <a:gridCol w="6128283">
                  <a:extLst>
                    <a:ext uri="{9D8B030D-6E8A-4147-A177-3AD203B41FA5}">
                      <a16:colId xmlns:a16="http://schemas.microsoft.com/office/drawing/2014/main" val="958090611"/>
                    </a:ext>
                  </a:extLst>
                </a:gridCol>
                <a:gridCol w="527076">
                  <a:extLst>
                    <a:ext uri="{9D8B030D-6E8A-4147-A177-3AD203B41FA5}">
                      <a16:colId xmlns:a16="http://schemas.microsoft.com/office/drawing/2014/main" val="2190340262"/>
                    </a:ext>
                  </a:extLst>
                </a:gridCol>
                <a:gridCol w="527076">
                  <a:extLst>
                    <a:ext uri="{9D8B030D-6E8A-4147-A177-3AD203B41FA5}">
                      <a16:colId xmlns:a16="http://schemas.microsoft.com/office/drawing/2014/main" val="1907298554"/>
                    </a:ext>
                  </a:extLst>
                </a:gridCol>
              </a:tblGrid>
              <a:tr h="305428">
                <a:tc rowSpan="2">
                  <a:txBody>
                    <a:bodyPr/>
                    <a:lstStyle/>
                    <a:p>
                      <a:pPr marL="27940" marR="61595" indent="1905"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№</a:t>
                      </a:r>
                      <a:r>
                        <a:rPr lang="uk-UA" sz="1000" spc="-65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змістового </a:t>
                      </a:r>
                      <a:r>
                        <a:rPr lang="uk-UA" sz="1000" spc="-10">
                          <a:effectLst/>
                        </a:rPr>
                        <a:t>модуля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050925" algn="ctr"/>
                      <a:r>
                        <a:rPr lang="uk-UA" sz="1000">
                          <a:effectLst/>
                        </a:rPr>
                        <a:t>Питання</a:t>
                      </a:r>
                      <a:r>
                        <a:rPr lang="uk-UA" sz="1000" spc="-40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для</a:t>
                      </a:r>
                      <a:r>
                        <a:rPr lang="uk-UA" sz="1000" spc="-40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самостійного</a:t>
                      </a:r>
                      <a:r>
                        <a:rPr lang="uk-UA" sz="1000" spc="-45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опрацювання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" algn="ctr"/>
                      <a:r>
                        <a:rPr lang="uk-UA" sz="1000" spc="-10">
                          <a:effectLst/>
                        </a:rPr>
                        <a:t>Кількість</a:t>
                      </a:r>
                      <a:endParaRPr lang="ru-RU" sz="900">
                        <a:effectLst/>
                      </a:endParaRPr>
                    </a:p>
                    <a:p>
                      <a:pPr marL="8255" marR="5080" algn="ctr">
                        <a:spcAft>
                          <a:spcPts val="0"/>
                        </a:spcAft>
                      </a:pPr>
                      <a:r>
                        <a:rPr lang="uk-UA" sz="1000" spc="-10">
                          <a:effectLst/>
                        </a:rPr>
                        <a:t>годин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563223"/>
                  </a:ext>
                </a:extLst>
              </a:tr>
              <a:tr h="152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160" marR="4445" algn="ctr">
                        <a:spcAft>
                          <a:spcPts val="0"/>
                        </a:spcAft>
                      </a:pPr>
                      <a:r>
                        <a:rPr lang="uk-UA" sz="1000" spc="-10">
                          <a:effectLst/>
                        </a:rPr>
                        <a:t>о/д.ф.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4445" algn="ctr">
                        <a:spcAft>
                          <a:spcPts val="0"/>
                        </a:spcAft>
                      </a:pPr>
                      <a:r>
                        <a:rPr lang="uk-UA" sz="1000" spc="-20">
                          <a:effectLst/>
                        </a:rPr>
                        <a:t>з.ф.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65979273"/>
                  </a:ext>
                </a:extLst>
              </a:tr>
              <a:tr h="165971">
                <a:tc rowSpan="3">
                  <a:txBody>
                    <a:bodyPr/>
                    <a:lstStyle/>
                    <a:p>
                      <a:pPr marL="8255" algn="ctr"/>
                      <a:r>
                        <a:rPr lang="uk-UA" sz="1000" spc="-5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/>
                      <a:r>
                        <a:rPr lang="uk-UA" sz="1000">
                          <a:effectLst/>
                        </a:rPr>
                        <a:t>Основні термінологічні поняття галузі фізична культура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905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540"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09331833"/>
                  </a:ext>
                </a:extLst>
              </a:tr>
              <a:tr h="305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"/>
                      <a:r>
                        <a:rPr lang="uk-UA" sz="1000">
                          <a:effectLst/>
                        </a:rPr>
                        <a:t>Соціальна сутність фізичної культури та її роль у сучасному суспільстві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905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540" algn="ctr">
                        <a:spcAft>
                          <a:spcPts val="0"/>
                        </a:spcAft>
                      </a:pPr>
                      <a:r>
                        <a:rPr lang="uk-UA" sz="1000" spc="-50">
                          <a:effectLst/>
                        </a:rPr>
                        <a:t>28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90002292"/>
                  </a:ext>
                </a:extLst>
              </a:tr>
              <a:tr h="159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"/>
                      <a:r>
                        <a:rPr lang="uk-UA" sz="1000">
                          <a:effectLst/>
                        </a:rPr>
                        <a:t>Фізкультурно-спортивний рух в Україні та світі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905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540" algn="ctr">
                        <a:spcAft>
                          <a:spcPts val="0"/>
                        </a:spcAft>
                      </a:pPr>
                      <a:r>
                        <a:rPr lang="uk-UA" sz="1000" spc="-5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49518220"/>
                  </a:ext>
                </a:extLst>
              </a:tr>
              <a:tr h="152714">
                <a:tc rowSpan="3">
                  <a:txBody>
                    <a:bodyPr/>
                    <a:lstStyle/>
                    <a:p>
                      <a:pPr marL="8255" algn="ctr"/>
                      <a:r>
                        <a:rPr lang="ru-RU" sz="1000" spc="-5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/>
                      <a:r>
                        <a:rPr lang="uk-UA" sz="1000" spc="-50">
                          <a:effectLst/>
                        </a:rPr>
                        <a:t>Фізична культура в системі вищої освіти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905" algn="ctr">
                        <a:spcAft>
                          <a:spcPts val="0"/>
                        </a:spcAft>
                      </a:pPr>
                      <a:r>
                        <a:rPr lang="ru-RU" sz="1000" spc="-5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540" algn="ctr">
                        <a:spcAft>
                          <a:spcPts val="0"/>
                        </a:spcAft>
                      </a:pPr>
                      <a:r>
                        <a:rPr lang="uk-UA" sz="1000" spc="-5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17122068"/>
                  </a:ext>
                </a:extLst>
              </a:tr>
              <a:tr h="152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"/>
                      <a:r>
                        <a:rPr lang="uk-UA" sz="1000" spc="-50">
                          <a:effectLst/>
                        </a:rPr>
                        <a:t>Основи безпеки під час проведення фізкультурних заходів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905" algn="ctr">
                        <a:spcAft>
                          <a:spcPts val="0"/>
                        </a:spcAft>
                      </a:pPr>
                      <a:r>
                        <a:rPr lang="ru-RU" sz="1000" spc="-5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540" algn="ctr">
                        <a:spcAft>
                          <a:spcPts val="0"/>
                        </a:spcAft>
                      </a:pPr>
                      <a:r>
                        <a:rPr lang="uk-UA" sz="1000" spc="-50">
                          <a:effectLst/>
                        </a:rPr>
                        <a:t>28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71862916"/>
                  </a:ext>
                </a:extLst>
              </a:tr>
              <a:tr h="152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"/>
                      <a:r>
                        <a:rPr lang="uk-UA" sz="1000" spc="-50">
                          <a:effectLst/>
                        </a:rPr>
                        <a:t>Адаптивний спорт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905" algn="ctr">
                        <a:spcAft>
                          <a:spcPts val="0"/>
                        </a:spcAft>
                      </a:pPr>
                      <a:r>
                        <a:rPr lang="ru-RU" sz="1000" spc="-5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540" algn="ctr">
                        <a:spcAft>
                          <a:spcPts val="0"/>
                        </a:spcAft>
                      </a:pPr>
                      <a:r>
                        <a:rPr lang="uk-UA" sz="1000" spc="-5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90506401"/>
                  </a:ext>
                </a:extLst>
              </a:tr>
              <a:tr h="152714">
                <a:tc gridSpan="2">
                  <a:txBody>
                    <a:bodyPr/>
                    <a:lstStyle/>
                    <a:p>
                      <a:pPr marL="69850"/>
                      <a:r>
                        <a:rPr lang="uk-UA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160" marR="1905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54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136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16743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802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154</TotalTime>
  <Words>1705</Words>
  <Application>Microsoft Office PowerPoint</Application>
  <PresentationFormat>Екран (4:3)</PresentationFormat>
  <Paragraphs>311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Constantia</vt:lpstr>
      <vt:lpstr>Tahoma</vt:lpstr>
      <vt:lpstr>Times New Roman</vt:lpstr>
      <vt:lpstr>Wingdings 2</vt:lpstr>
      <vt:lpstr>Поток</vt:lpstr>
      <vt:lpstr>Вступ до спеціальності «Фізична культура і спорт»</vt:lpstr>
      <vt:lpstr>Викладач курсу:</vt:lpstr>
      <vt:lpstr>  ОПИС КУРСУ </vt:lpstr>
      <vt:lpstr>ОЧІКУВАНІ РЕЗУЛЬТАТИ НАВЧАННЯ</vt:lpstr>
      <vt:lpstr> ТЕМИ ЛЕКЦІЙНИХ ЗАНЯТЬ</vt:lpstr>
      <vt:lpstr> ТЕМИ ЛЕКЦІЙНИХ ЗАНЯТЬ</vt:lpstr>
      <vt:lpstr> ТЕМИ ПРАКТИЧНИХ ЗАНЯТЬ</vt:lpstr>
      <vt:lpstr> ТЕМИ ПРАКТИЧНИХ ЗАНЯТЬ</vt:lpstr>
      <vt:lpstr> САМОСТІЙНА РОБОТА</vt:lpstr>
      <vt:lpstr>Види і зміст поточних контрольних заходів:</vt:lpstr>
      <vt:lpstr>Підсумковий семестровий контроль: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МЕТОДОЛОГІЯ І ОРГАНІЗАЦІЯ НАУКОВИХ ДОСЛІДЖЕНЬ У ФІЗИЧНОМУ ВИХОВАННІ І СПОРТІ</dc:title>
  <dc:creator>Svetusik</dc:creator>
  <cp:lastModifiedBy>User</cp:lastModifiedBy>
  <cp:revision>28</cp:revision>
  <dcterms:created xsi:type="dcterms:W3CDTF">2020-08-13T12:40:48Z</dcterms:created>
  <dcterms:modified xsi:type="dcterms:W3CDTF">2024-09-17T05:40:26Z</dcterms:modified>
</cp:coreProperties>
</file>