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61" r:id="rId6"/>
    <p:sldId id="262" r:id="rId7"/>
    <p:sldId id="280" r:id="rId8"/>
    <p:sldId id="263" r:id="rId9"/>
    <p:sldId id="264" r:id="rId10"/>
    <p:sldId id="259" r:id="rId11"/>
    <p:sldId id="265" r:id="rId12"/>
    <p:sldId id="266" r:id="rId13"/>
    <p:sldId id="267" r:id="rId14"/>
    <p:sldId id="268" r:id="rId15"/>
    <p:sldId id="279" r:id="rId16"/>
    <p:sldId id="269" r:id="rId17"/>
    <p:sldId id="270" r:id="rId18"/>
    <p:sldId id="271" r:id="rId19"/>
    <p:sldId id="272" r:id="rId20"/>
    <p:sldId id="273" r:id="rId21"/>
    <p:sldId id="275" r:id="rId22"/>
    <p:sldId id="274" r:id="rId23"/>
    <p:sldId id="276" r:id="rId24"/>
    <p:sldId id="277" r:id="rId25"/>
    <p:sldId id="278" r:id="rId26"/>
    <p:sldId id="281" r:id="rId27"/>
    <p:sldId id="282" r:id="rId28"/>
    <p:sldId id="283" r:id="rId29"/>
    <p:sldId id="284" r:id="rId30"/>
    <p:sldId id="289" r:id="rId31"/>
    <p:sldId id="285" r:id="rId32"/>
    <p:sldId id="286" r:id="rId33"/>
    <p:sldId id="287" r:id="rId34"/>
    <p:sldId id="288" r:id="rId35"/>
    <p:sldId id="290" r:id="rId36"/>
    <p:sldId id="291" r:id="rId37"/>
    <p:sldId id="292" r:id="rId38"/>
    <p:sldId id="293" r:id="rId39"/>
    <p:sldId id="294" r:id="rId40"/>
    <p:sldId id="295" r:id="rId41"/>
    <p:sldId id="296" r:id="rId42"/>
    <p:sldId id="298" r:id="rId43"/>
    <p:sldId id="299" r:id="rId44"/>
    <p:sldId id="297" r:id="rId45"/>
    <p:sldId id="300" r:id="rId46"/>
    <p:sldId id="301" r:id="rId47"/>
    <p:sldId id="302" r:id="rId48"/>
    <p:sldId id="303" r:id="rId49"/>
    <p:sldId id="304" r:id="rId50"/>
    <p:sldId id="305" r:id="rId51"/>
    <p:sldId id="306" r:id="rId52"/>
    <p:sldId id="307" r:id="rId53"/>
    <p:sldId id="308" r:id="rId54"/>
    <p:sldId id="310" r:id="rId55"/>
    <p:sldId id="309" r:id="rId56"/>
    <p:sldId id="311" r:id="rId57"/>
    <p:sldId id="312" r:id="rId58"/>
    <p:sldId id="313" r:id="rId59"/>
    <p:sldId id="314" r:id="rId60"/>
    <p:sldId id="315" r:id="rId61"/>
    <p:sldId id="317" r:id="rId62"/>
    <p:sldId id="316"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9" r:id="rId83"/>
    <p:sldId id="337" r:id="rId84"/>
    <p:sldId id="338" r:id="rId85"/>
    <p:sldId id="340" r:id="rId86"/>
    <p:sldId id="341" r:id="rId87"/>
    <p:sldId id="346" r:id="rId88"/>
    <p:sldId id="345" r:id="rId89"/>
    <p:sldId id="344" r:id="rId90"/>
    <p:sldId id="347" r:id="rId91"/>
    <p:sldId id="343" r:id="rId92"/>
    <p:sldId id="348" r:id="rId93"/>
    <p:sldId id="342" r:id="rId94"/>
    <p:sldId id="349" r:id="rId95"/>
    <p:sldId id="350" r:id="rId96"/>
    <p:sldId id="351" r:id="rId97"/>
    <p:sldId id="352" r:id="rId98"/>
    <p:sldId id="353" r:id="rId99"/>
    <p:sldId id="354" r:id="rId100"/>
    <p:sldId id="355" r:id="rId101"/>
    <p:sldId id="356" r:id="rId102"/>
    <p:sldId id="357" r:id="rId103"/>
    <p:sldId id="364" r:id="rId104"/>
    <p:sldId id="358" r:id="rId105"/>
    <p:sldId id="359" r:id="rId106"/>
    <p:sldId id="360" r:id="rId107"/>
    <p:sldId id="361" r:id="rId108"/>
    <p:sldId id="362" r:id="rId109"/>
    <p:sldId id="363" r:id="rId110"/>
    <p:sldId id="365" r:id="rId111"/>
    <p:sldId id="367" r:id="rId112"/>
    <p:sldId id="368" r:id="rId113"/>
    <p:sldId id="369" r:id="rId114"/>
    <p:sldId id="366" r:id="rId1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65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ru-RU"/>
              <a:t>Образец заголовка</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37C9FE5-9243-4CBB-BA95-6E9695C99F86}" type="datetimeFigureOut">
              <a:rPr lang="ru-RU" smtClean="0"/>
              <a:t>10.09.2024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06C47E5-8DBE-4170-8969-569CB3FB0CDA}" type="slidenum">
              <a:rPr lang="ru-RU" smtClean="0"/>
              <a:t>‹#›</a:t>
            </a:fld>
            <a:endParaRPr lang="ru-RU"/>
          </a:p>
        </p:txBody>
      </p:sp>
    </p:spTree>
    <p:extLst>
      <p:ext uri="{BB962C8B-B14F-4D97-AF65-F5344CB8AC3E}">
        <p14:creationId xmlns:p14="http://schemas.microsoft.com/office/powerpoint/2010/main" val="366346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137C9FE5-9243-4CBB-BA95-6E9695C99F86}" type="datetimeFigureOut">
              <a:rPr lang="ru-RU" smtClean="0"/>
              <a:t>10.09.2024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06C47E5-8DBE-4170-8969-569CB3FB0CDA}" type="slidenum">
              <a:rPr lang="ru-RU" smtClean="0"/>
              <a:t>‹#›</a:t>
            </a:fld>
            <a:endParaRPr lang="ru-RU"/>
          </a:p>
        </p:txBody>
      </p:sp>
    </p:spTree>
    <p:extLst>
      <p:ext uri="{BB962C8B-B14F-4D97-AF65-F5344CB8AC3E}">
        <p14:creationId xmlns:p14="http://schemas.microsoft.com/office/powerpoint/2010/main" val="2908008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37C9FE5-9243-4CBB-BA95-6E9695C99F86}" type="datetimeFigureOut">
              <a:rPr lang="ru-RU" smtClean="0"/>
              <a:t>10.09.2024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06C47E5-8DBE-4170-8969-569CB3FB0CDA}" type="slidenum">
              <a:rPr lang="ru-RU" smtClean="0"/>
              <a:t>‹#›</a:t>
            </a:fld>
            <a:endParaRPr lang="ru-RU"/>
          </a:p>
        </p:txBody>
      </p:sp>
    </p:spTree>
    <p:extLst>
      <p:ext uri="{BB962C8B-B14F-4D97-AF65-F5344CB8AC3E}">
        <p14:creationId xmlns:p14="http://schemas.microsoft.com/office/powerpoint/2010/main" val="4180334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ru-RU"/>
              <a:t>Образец текста</a:t>
            </a:r>
          </a:p>
        </p:txBody>
      </p:sp>
      <p:sp>
        <p:nvSpPr>
          <p:cNvPr id="4" name="Date Placeholder 3"/>
          <p:cNvSpPr>
            <a:spLocks noGrp="1"/>
          </p:cNvSpPr>
          <p:nvPr>
            <p:ph type="dt" sz="half" idx="10"/>
          </p:nvPr>
        </p:nvSpPr>
        <p:spPr/>
        <p:txBody>
          <a:bodyPr/>
          <a:lstStyle/>
          <a:p>
            <a:fld id="{137C9FE5-9243-4CBB-BA95-6E9695C99F86}" type="datetimeFigureOut">
              <a:rPr lang="ru-RU" smtClean="0"/>
              <a:t>10.09.2024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06C47E5-8DBE-4170-8969-569CB3FB0CDA}" type="slidenum">
              <a:rPr lang="ru-RU" smtClean="0"/>
              <a:t>‹#›</a:t>
            </a:fld>
            <a:endParaRPr lang="ru-RU"/>
          </a:p>
        </p:txBody>
      </p:sp>
    </p:spTree>
    <p:extLst>
      <p:ext uri="{BB962C8B-B14F-4D97-AF65-F5344CB8AC3E}">
        <p14:creationId xmlns:p14="http://schemas.microsoft.com/office/powerpoint/2010/main" val="3605185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ru-RU"/>
              <a:t>Образец текста</a:t>
            </a:r>
          </a:p>
        </p:txBody>
      </p:sp>
      <p:sp>
        <p:nvSpPr>
          <p:cNvPr id="4" name="Date Placeholder 3"/>
          <p:cNvSpPr>
            <a:spLocks noGrp="1"/>
          </p:cNvSpPr>
          <p:nvPr>
            <p:ph type="dt" sz="half" idx="10"/>
          </p:nvPr>
        </p:nvSpPr>
        <p:spPr/>
        <p:txBody>
          <a:bodyPr/>
          <a:lstStyle/>
          <a:p>
            <a:fld id="{137C9FE5-9243-4CBB-BA95-6E9695C99F86}" type="datetimeFigureOut">
              <a:rPr lang="ru-RU" smtClean="0"/>
              <a:t>10.09.2024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06C47E5-8DBE-4170-8969-569CB3FB0CDA}" type="slidenum">
              <a:rPr lang="ru-RU" smtClean="0"/>
              <a:t>‹#›</a:t>
            </a:fld>
            <a:endParaRPr lang="ru-RU"/>
          </a:p>
        </p:txBody>
      </p:sp>
    </p:spTree>
    <p:extLst>
      <p:ext uri="{BB962C8B-B14F-4D97-AF65-F5344CB8AC3E}">
        <p14:creationId xmlns:p14="http://schemas.microsoft.com/office/powerpoint/2010/main" val="4038884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37C9FE5-9243-4CBB-BA95-6E9695C99F86}" type="datetimeFigureOut">
              <a:rPr lang="ru-RU" smtClean="0"/>
              <a:t>10.09.2024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06C47E5-8DBE-4170-8969-569CB3FB0CDA}" type="slidenum">
              <a:rPr lang="ru-RU" smtClean="0"/>
              <a:t>‹#›</a:t>
            </a:fld>
            <a:endParaRPr lang="ru-RU"/>
          </a:p>
        </p:txBody>
      </p:sp>
    </p:spTree>
    <p:extLst>
      <p:ext uri="{BB962C8B-B14F-4D97-AF65-F5344CB8AC3E}">
        <p14:creationId xmlns:p14="http://schemas.microsoft.com/office/powerpoint/2010/main" val="543103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37C9FE5-9243-4CBB-BA95-6E9695C99F86}" type="datetimeFigureOut">
              <a:rPr lang="ru-RU" smtClean="0"/>
              <a:t>10.09.2024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06C47E5-8DBE-4170-8969-569CB3FB0CDA}" type="slidenum">
              <a:rPr lang="ru-RU" smtClean="0"/>
              <a:t>‹#›</a:t>
            </a:fld>
            <a:endParaRPr lang="ru-RU"/>
          </a:p>
        </p:txBody>
      </p:sp>
    </p:spTree>
    <p:extLst>
      <p:ext uri="{BB962C8B-B14F-4D97-AF65-F5344CB8AC3E}">
        <p14:creationId xmlns:p14="http://schemas.microsoft.com/office/powerpoint/2010/main" val="1975439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37C9FE5-9243-4CBB-BA95-6E9695C99F86}" type="datetimeFigureOut">
              <a:rPr lang="ru-RU" smtClean="0"/>
              <a:t>10.09.2024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06C47E5-8DBE-4170-8969-569CB3FB0CDA}" type="slidenum">
              <a:rPr lang="ru-RU" smtClean="0"/>
              <a:t>‹#›</a:t>
            </a:fld>
            <a:endParaRPr lang="ru-RU"/>
          </a:p>
        </p:txBody>
      </p:sp>
    </p:spTree>
    <p:extLst>
      <p:ext uri="{BB962C8B-B14F-4D97-AF65-F5344CB8AC3E}">
        <p14:creationId xmlns:p14="http://schemas.microsoft.com/office/powerpoint/2010/main" val="3401733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37C9FE5-9243-4CBB-BA95-6E9695C99F86}" type="datetimeFigureOut">
              <a:rPr lang="ru-RU" smtClean="0"/>
              <a:t>10.09.2024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06C47E5-8DBE-4170-8969-569CB3FB0CDA}" type="slidenum">
              <a:rPr lang="ru-RU" smtClean="0"/>
              <a:t>‹#›</a:t>
            </a:fld>
            <a:endParaRPr lang="ru-RU"/>
          </a:p>
        </p:txBody>
      </p:sp>
    </p:spTree>
    <p:extLst>
      <p:ext uri="{BB962C8B-B14F-4D97-AF65-F5344CB8AC3E}">
        <p14:creationId xmlns:p14="http://schemas.microsoft.com/office/powerpoint/2010/main" val="1971386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37C9FE5-9243-4CBB-BA95-6E9695C99F86}" type="datetimeFigureOut">
              <a:rPr lang="ru-RU" smtClean="0"/>
              <a:t>10.09.2024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06C47E5-8DBE-4170-8969-569CB3FB0CDA}" type="slidenum">
              <a:rPr lang="ru-RU" smtClean="0"/>
              <a:t>‹#›</a:t>
            </a:fld>
            <a:endParaRPr lang="ru-RU"/>
          </a:p>
        </p:txBody>
      </p:sp>
    </p:spTree>
    <p:extLst>
      <p:ext uri="{BB962C8B-B14F-4D97-AF65-F5344CB8AC3E}">
        <p14:creationId xmlns:p14="http://schemas.microsoft.com/office/powerpoint/2010/main" val="1850724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ru-RU"/>
              <a:t>Образец заголовка</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37C9FE5-9243-4CBB-BA95-6E9695C99F86}" type="datetimeFigureOut">
              <a:rPr lang="ru-RU" smtClean="0"/>
              <a:t>10.09.2024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06C47E5-8DBE-4170-8969-569CB3FB0CDA}" type="slidenum">
              <a:rPr lang="ru-RU" smtClean="0"/>
              <a:t>‹#›</a:t>
            </a:fld>
            <a:endParaRPr lang="ru-RU"/>
          </a:p>
        </p:txBody>
      </p:sp>
    </p:spTree>
    <p:extLst>
      <p:ext uri="{BB962C8B-B14F-4D97-AF65-F5344CB8AC3E}">
        <p14:creationId xmlns:p14="http://schemas.microsoft.com/office/powerpoint/2010/main" val="3616788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37C9FE5-9243-4CBB-BA95-6E9695C99F86}" type="datetimeFigureOut">
              <a:rPr lang="ru-RU" smtClean="0"/>
              <a:t>10.09.2024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06C47E5-8DBE-4170-8969-569CB3FB0CDA}" type="slidenum">
              <a:rPr lang="ru-RU" smtClean="0"/>
              <a:t>‹#›</a:t>
            </a:fld>
            <a:endParaRPr lang="ru-RU"/>
          </a:p>
        </p:txBody>
      </p:sp>
    </p:spTree>
    <p:extLst>
      <p:ext uri="{BB962C8B-B14F-4D97-AF65-F5344CB8AC3E}">
        <p14:creationId xmlns:p14="http://schemas.microsoft.com/office/powerpoint/2010/main" val="3982230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37C9FE5-9243-4CBB-BA95-6E9695C99F86}" type="datetimeFigureOut">
              <a:rPr lang="ru-RU" smtClean="0"/>
              <a:t>10.09.2024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06C47E5-8DBE-4170-8969-569CB3FB0CDA}" type="slidenum">
              <a:rPr lang="ru-RU" smtClean="0"/>
              <a:t>‹#›</a:t>
            </a:fld>
            <a:endParaRPr lang="ru-RU"/>
          </a:p>
        </p:txBody>
      </p:sp>
    </p:spTree>
    <p:extLst>
      <p:ext uri="{BB962C8B-B14F-4D97-AF65-F5344CB8AC3E}">
        <p14:creationId xmlns:p14="http://schemas.microsoft.com/office/powerpoint/2010/main" val="2577399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37C9FE5-9243-4CBB-BA95-6E9695C99F86}" type="datetimeFigureOut">
              <a:rPr lang="ru-RU" smtClean="0"/>
              <a:t>10.09.2024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06C47E5-8DBE-4170-8969-569CB3FB0CDA}" type="slidenum">
              <a:rPr lang="ru-RU" smtClean="0"/>
              <a:t>‹#›</a:t>
            </a:fld>
            <a:endParaRPr lang="ru-RU"/>
          </a:p>
        </p:txBody>
      </p:sp>
    </p:spTree>
    <p:extLst>
      <p:ext uri="{BB962C8B-B14F-4D97-AF65-F5344CB8AC3E}">
        <p14:creationId xmlns:p14="http://schemas.microsoft.com/office/powerpoint/2010/main" val="485933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C9FE5-9243-4CBB-BA95-6E9695C99F86}" type="datetimeFigureOut">
              <a:rPr lang="ru-RU" smtClean="0"/>
              <a:t>10.09.2024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A06C47E5-8DBE-4170-8969-569CB3FB0CDA}" type="slidenum">
              <a:rPr lang="ru-RU" smtClean="0"/>
              <a:t>‹#›</a:t>
            </a:fld>
            <a:endParaRPr lang="ru-RU"/>
          </a:p>
        </p:txBody>
      </p:sp>
    </p:spTree>
    <p:extLst>
      <p:ext uri="{BB962C8B-B14F-4D97-AF65-F5344CB8AC3E}">
        <p14:creationId xmlns:p14="http://schemas.microsoft.com/office/powerpoint/2010/main" val="413308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137C9FE5-9243-4CBB-BA95-6E9695C99F86}" type="datetimeFigureOut">
              <a:rPr lang="ru-RU" smtClean="0"/>
              <a:t>10.09.2024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06C47E5-8DBE-4170-8969-569CB3FB0CDA}" type="slidenum">
              <a:rPr lang="ru-RU" smtClean="0"/>
              <a:t>‹#›</a:t>
            </a:fld>
            <a:endParaRPr lang="ru-RU"/>
          </a:p>
        </p:txBody>
      </p:sp>
    </p:spTree>
    <p:extLst>
      <p:ext uri="{BB962C8B-B14F-4D97-AF65-F5344CB8AC3E}">
        <p14:creationId xmlns:p14="http://schemas.microsoft.com/office/powerpoint/2010/main" val="169131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a:xfrm>
            <a:off x="6399212" y="5883275"/>
            <a:ext cx="914400" cy="365125"/>
          </a:xfrm>
        </p:spPr>
        <p:txBody>
          <a:bodyPr/>
          <a:lstStyle/>
          <a:p>
            <a:fld id="{137C9FE5-9243-4CBB-BA95-6E9695C99F86}" type="datetimeFigureOut">
              <a:rPr lang="ru-RU" smtClean="0"/>
              <a:t>10.09.2024</a:t>
            </a:fld>
            <a:endParaRPr lang="ru-RU"/>
          </a:p>
        </p:txBody>
      </p:sp>
      <p:sp>
        <p:nvSpPr>
          <p:cNvPr id="6" name="Footer Placeholder 5"/>
          <p:cNvSpPr>
            <a:spLocks noGrp="1"/>
          </p:cNvSpPr>
          <p:nvPr>
            <p:ph type="ftr" sz="quarter" idx="11"/>
          </p:nvPr>
        </p:nvSpPr>
        <p:spPr>
          <a:xfrm>
            <a:off x="1141412" y="5883275"/>
            <a:ext cx="5105400" cy="365125"/>
          </a:xfrm>
        </p:spPr>
        <p:txBody>
          <a:bodyPr/>
          <a:lstStyle/>
          <a:p>
            <a:endParaRPr lang="ru-RU"/>
          </a:p>
        </p:txBody>
      </p:sp>
      <p:sp>
        <p:nvSpPr>
          <p:cNvPr id="7" name="Slide Number Placeholder 6"/>
          <p:cNvSpPr>
            <a:spLocks noGrp="1"/>
          </p:cNvSpPr>
          <p:nvPr>
            <p:ph type="sldNum" sz="quarter" idx="12"/>
          </p:nvPr>
        </p:nvSpPr>
        <p:spPr>
          <a:xfrm>
            <a:off x="10742612" y="5883275"/>
            <a:ext cx="322567" cy="365125"/>
          </a:xfrm>
        </p:spPr>
        <p:txBody>
          <a:bodyPr/>
          <a:lstStyle/>
          <a:p>
            <a:fld id="{A06C47E5-8DBE-4170-8969-569CB3FB0CDA}" type="slidenum">
              <a:rPr lang="ru-RU" smtClean="0"/>
              <a:t>‹#›</a:t>
            </a:fld>
            <a:endParaRPr lang="ru-RU"/>
          </a:p>
        </p:txBody>
      </p:sp>
    </p:spTree>
    <p:extLst>
      <p:ext uri="{BB962C8B-B14F-4D97-AF65-F5344CB8AC3E}">
        <p14:creationId xmlns:p14="http://schemas.microsoft.com/office/powerpoint/2010/main" val="1844312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137C9FE5-9243-4CBB-BA95-6E9695C99F86}" type="datetimeFigureOut">
              <a:rPr lang="ru-RU" smtClean="0"/>
              <a:t>10.09.2024</a:t>
            </a:fld>
            <a:endParaRPr lang="ru-RU"/>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ru-RU"/>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A06C47E5-8DBE-4170-8969-569CB3FB0CDA}" type="slidenum">
              <a:rPr lang="ru-RU" smtClean="0"/>
              <a:t>‹#›</a:t>
            </a:fld>
            <a:endParaRPr lang="ru-RU"/>
          </a:p>
        </p:txBody>
      </p:sp>
    </p:spTree>
    <p:extLst>
      <p:ext uri="{BB962C8B-B14F-4D97-AF65-F5344CB8AC3E}">
        <p14:creationId xmlns:p14="http://schemas.microsoft.com/office/powerpoint/2010/main" val="340147534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2192000" cy="1099127"/>
          </a:xfrm>
        </p:spPr>
        <p:txBody>
          <a:bodyPr>
            <a:normAutofit fontScale="90000"/>
          </a:bodyPr>
          <a:lstStyle/>
          <a:p>
            <a:r>
              <a:rPr lang="ru-RU" sz="3600" b="1" dirty="0" err="1">
                <a:solidFill>
                  <a:srgbClr val="FF0000"/>
                </a:solidFill>
                <a:highlight>
                  <a:srgbClr val="FFFF00"/>
                </a:highlight>
              </a:rPr>
              <a:t>Лекція</a:t>
            </a:r>
            <a:r>
              <a:rPr lang="ru-RU" sz="3600" b="1" dirty="0">
                <a:solidFill>
                  <a:srgbClr val="FF0000"/>
                </a:solidFill>
                <a:highlight>
                  <a:srgbClr val="FFFF00"/>
                </a:highlight>
              </a:rPr>
              <a:t> 2. </a:t>
            </a:r>
            <a:r>
              <a:rPr lang="ru-RU" sz="3600" b="1" dirty="0" err="1">
                <a:solidFill>
                  <a:srgbClr val="FF0000"/>
                </a:solidFill>
                <a:highlight>
                  <a:srgbClr val="FFFF00"/>
                </a:highlight>
              </a:rPr>
              <a:t>Історичні</a:t>
            </a:r>
            <a:r>
              <a:rPr lang="ru-RU" sz="3600" b="1" dirty="0">
                <a:solidFill>
                  <a:srgbClr val="FF0000"/>
                </a:solidFill>
                <a:highlight>
                  <a:srgbClr val="FFFF00"/>
                </a:highlight>
              </a:rPr>
              <a:t> </a:t>
            </a:r>
            <a:r>
              <a:rPr lang="ru-RU" sz="3600" b="1" dirty="0" err="1">
                <a:solidFill>
                  <a:srgbClr val="FF0000"/>
                </a:solidFill>
                <a:highlight>
                  <a:srgbClr val="FFFF00"/>
                </a:highlight>
              </a:rPr>
              <a:t>аспекти</a:t>
            </a:r>
            <a:r>
              <a:rPr lang="ru-RU" sz="3600" b="1" dirty="0">
                <a:solidFill>
                  <a:srgbClr val="FF0000"/>
                </a:solidFill>
                <a:highlight>
                  <a:srgbClr val="FFFF00"/>
                </a:highlight>
              </a:rPr>
              <a:t> </a:t>
            </a:r>
            <a:br>
              <a:rPr lang="en-US" sz="3600" b="1" dirty="0">
                <a:solidFill>
                  <a:srgbClr val="FF0000"/>
                </a:solidFill>
                <a:highlight>
                  <a:srgbClr val="FFFF00"/>
                </a:highlight>
              </a:rPr>
            </a:br>
            <a:r>
              <a:rPr lang="ru-RU" sz="3600" b="1" dirty="0" err="1">
                <a:solidFill>
                  <a:srgbClr val="FF0000"/>
                </a:solidFill>
                <a:highlight>
                  <a:srgbClr val="FFFF00"/>
                </a:highlight>
              </a:rPr>
              <a:t>релігійної</a:t>
            </a:r>
            <a:r>
              <a:rPr lang="ru-RU" sz="3600" b="1" dirty="0">
                <a:solidFill>
                  <a:srgbClr val="FF0000"/>
                </a:solidFill>
                <a:highlight>
                  <a:srgbClr val="FFFF00"/>
                </a:highlight>
              </a:rPr>
              <a:t> </a:t>
            </a:r>
            <a:r>
              <a:rPr lang="ru-RU" sz="3600" b="1" dirty="0" err="1">
                <a:solidFill>
                  <a:srgbClr val="FF0000"/>
                </a:solidFill>
                <a:highlight>
                  <a:srgbClr val="FFFF00"/>
                </a:highlight>
              </a:rPr>
              <a:t>толерантності</a:t>
            </a:r>
            <a:r>
              <a:rPr lang="en-US" sz="3600" b="1" dirty="0">
                <a:solidFill>
                  <a:srgbClr val="FF0000"/>
                </a:solidFill>
                <a:highlight>
                  <a:srgbClr val="FFFF00"/>
                </a:highlight>
              </a:rPr>
              <a:t> </a:t>
            </a:r>
            <a:r>
              <a:rPr lang="ru-RU" sz="3600" b="1" dirty="0">
                <a:solidFill>
                  <a:srgbClr val="FF0000"/>
                </a:solidFill>
                <a:highlight>
                  <a:srgbClr val="FFFF00"/>
                </a:highlight>
              </a:rPr>
              <a:t>в </a:t>
            </a:r>
            <a:r>
              <a:rPr lang="ru-RU" sz="3600" b="1" dirty="0" err="1">
                <a:solidFill>
                  <a:srgbClr val="FF0000"/>
                </a:solidFill>
                <a:highlight>
                  <a:srgbClr val="FFFF00"/>
                </a:highlight>
              </a:rPr>
              <a:t>Індонезії</a:t>
            </a:r>
            <a:endParaRPr lang="ru-RU" sz="3600" b="1" dirty="0">
              <a:solidFill>
                <a:srgbClr val="FF0000"/>
              </a:solidFill>
              <a:highlight>
                <a:srgbClr val="FFFF00"/>
              </a:highlight>
            </a:endParaRP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1" y="1099128"/>
            <a:ext cx="12191999" cy="5758872"/>
          </a:xfrm>
        </p:spPr>
        <p:txBody>
          <a:bodyPr>
            <a:normAutofit lnSpcReduction="10000"/>
          </a:bodyPr>
          <a:lstStyle/>
          <a:p>
            <a:r>
              <a:rPr lang="uk-UA" sz="4000" b="1" i="1" u="sng" dirty="0">
                <a:highlight>
                  <a:srgbClr val="0000FF"/>
                </a:highlight>
              </a:rPr>
              <a:t>Питання для обговорення:</a:t>
            </a:r>
          </a:p>
          <a:p>
            <a:r>
              <a:rPr lang="uk-UA" sz="4000" b="1" dirty="0">
                <a:solidFill>
                  <a:srgbClr val="FF0000"/>
                </a:solidFill>
                <a:highlight>
                  <a:srgbClr val="FFFF00"/>
                </a:highlight>
              </a:rPr>
              <a:t>1.</a:t>
            </a:r>
            <a:r>
              <a:rPr lang="uk-UA" sz="4000" b="1" dirty="0"/>
              <a:t>	Індонезія - найбільша країна мусульманського світу. </a:t>
            </a:r>
          </a:p>
          <a:p>
            <a:r>
              <a:rPr lang="uk-UA" sz="4000" b="1" dirty="0">
                <a:solidFill>
                  <a:srgbClr val="FF0000"/>
                </a:solidFill>
                <a:highlight>
                  <a:srgbClr val="FFFF00"/>
                </a:highlight>
              </a:rPr>
              <a:t>2.</a:t>
            </a:r>
            <a:r>
              <a:rPr lang="uk-UA" sz="4000" b="1" dirty="0"/>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 </a:t>
            </a:r>
          </a:p>
          <a:p>
            <a:r>
              <a:rPr lang="uk-UA" sz="4000" b="1" dirty="0">
                <a:solidFill>
                  <a:srgbClr val="FF0000"/>
                </a:solidFill>
                <a:highlight>
                  <a:srgbClr val="FFFF00"/>
                </a:highlight>
              </a:rPr>
              <a:t>3.</a:t>
            </a:r>
            <a:r>
              <a:rPr lang="uk-UA" sz="4000" b="1" dirty="0"/>
              <a:t>	Період «Нового порядку» і феномен різкого зростання ролі ісламу в країні.</a:t>
            </a:r>
          </a:p>
          <a:p>
            <a:endParaRPr lang="ru-RU" dirty="0"/>
          </a:p>
        </p:txBody>
      </p:sp>
      <p:pic>
        <p:nvPicPr>
          <p:cNvPr id="11" name="Рисунок 10">
            <a:extLst>
              <a:ext uri="{FF2B5EF4-FFF2-40B4-BE49-F238E27FC236}">
                <a16:creationId xmlns:a16="http://schemas.microsoft.com/office/drawing/2014/main" id="{580919C4-A9B8-8C88-FA16-45651EADB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4328" y="212437"/>
            <a:ext cx="1071416" cy="1275934"/>
          </a:xfrm>
          <a:prstGeom prst="rect">
            <a:avLst/>
          </a:prstGeom>
          <a:solidFill>
            <a:srgbClr val="FFFF00"/>
          </a:solidFill>
        </p:spPr>
      </p:pic>
    </p:spTree>
    <p:extLst>
      <p:ext uri="{BB962C8B-B14F-4D97-AF65-F5344CB8AC3E}">
        <p14:creationId xmlns:p14="http://schemas.microsoft.com/office/powerpoint/2010/main" val="1200476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2192000" cy="858981"/>
          </a:xfrm>
        </p:spPr>
        <p:txBody>
          <a:bodyPr>
            <a:noAutofit/>
          </a:bodyPr>
          <a:lstStyle/>
          <a:p>
            <a:r>
              <a:rPr lang="uk-UA" sz="2400" b="1" dirty="0">
                <a:solidFill>
                  <a:schemeClr val="bg1"/>
                </a:solidFill>
                <a:highlight>
                  <a:srgbClr val="00FF00"/>
                </a:highlight>
              </a:rPr>
              <a:t>1.	Індонезія - найбільша країна</a:t>
            </a:r>
            <a:br>
              <a:rPr lang="uk-UA" sz="2400" b="1" dirty="0">
                <a:solidFill>
                  <a:schemeClr val="bg1"/>
                </a:solidFill>
                <a:highlight>
                  <a:srgbClr val="00FF00"/>
                </a:highlight>
              </a:rPr>
            </a:br>
            <a:r>
              <a:rPr lang="uk-UA" sz="2400" b="1" dirty="0">
                <a:solidFill>
                  <a:schemeClr val="bg1"/>
                </a:solidFill>
                <a:highlight>
                  <a:srgbClr val="00FF00"/>
                </a:highlight>
              </a:rPr>
              <a:t> мусульманського світу</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489527" y="1306943"/>
            <a:ext cx="11702473" cy="5551055"/>
          </a:xfrm>
        </p:spPr>
        <p:txBody>
          <a:bodyPr/>
          <a:lstStyle/>
          <a:p>
            <a:endParaRPr lang="ru-RU" dirty="0"/>
          </a:p>
        </p:txBody>
      </p:sp>
      <p:pic>
        <p:nvPicPr>
          <p:cNvPr id="6" name="Рисунок 5">
            <a:extLst>
              <a:ext uri="{FF2B5EF4-FFF2-40B4-BE49-F238E27FC236}">
                <a16:creationId xmlns:a16="http://schemas.microsoft.com/office/drawing/2014/main" id="{3F4B6B59-7C5D-D63A-B6A9-6F43C20ADD4B}"/>
              </a:ext>
            </a:extLst>
          </p:cNvPr>
          <p:cNvPicPr>
            <a:picLocks noChangeAspect="1"/>
          </p:cNvPicPr>
          <p:nvPr/>
        </p:nvPicPr>
        <p:blipFill>
          <a:blip r:embed="rId2"/>
          <a:stretch>
            <a:fillRect/>
          </a:stretch>
        </p:blipFill>
        <p:spPr>
          <a:xfrm>
            <a:off x="489527" y="858981"/>
            <a:ext cx="11342254" cy="5985164"/>
          </a:xfrm>
          <a:prstGeom prst="rect">
            <a:avLst/>
          </a:prstGeom>
        </p:spPr>
      </p:pic>
      <p:pic>
        <p:nvPicPr>
          <p:cNvPr id="7" name="Рисунок 6">
            <a:extLst>
              <a:ext uri="{FF2B5EF4-FFF2-40B4-BE49-F238E27FC236}">
                <a16:creationId xmlns:a16="http://schemas.microsoft.com/office/drawing/2014/main" id="{CDE8B4E3-CF5F-4A9E-5720-30C106AD5B7E}"/>
              </a:ext>
            </a:extLst>
          </p:cNvPr>
          <p:cNvPicPr>
            <a:picLocks noChangeAspect="1"/>
          </p:cNvPicPr>
          <p:nvPr/>
        </p:nvPicPr>
        <p:blipFill>
          <a:blip r:embed="rId3"/>
          <a:stretch>
            <a:fillRect/>
          </a:stretch>
        </p:blipFill>
        <p:spPr>
          <a:xfrm>
            <a:off x="11503890" y="13855"/>
            <a:ext cx="655782" cy="778741"/>
          </a:xfrm>
          <a:prstGeom prst="rect">
            <a:avLst/>
          </a:prstGeom>
        </p:spPr>
      </p:pic>
    </p:spTree>
    <p:extLst>
      <p:ext uri="{BB962C8B-B14F-4D97-AF65-F5344CB8AC3E}">
        <p14:creationId xmlns:p14="http://schemas.microsoft.com/office/powerpoint/2010/main" val="31913377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fontScale="92500" lnSpcReduction="20000"/>
          </a:bodyPr>
          <a:lstStyle/>
          <a:p>
            <a:pPr algn="just"/>
            <a:r>
              <a:rPr lang="uk-UA" sz="3200" b="1" i="1" u="sng" dirty="0">
                <a:solidFill>
                  <a:srgbClr val="FFFF00"/>
                </a:solidFill>
              </a:rPr>
              <a:t>Його уряду вдалося досягти значних успіхів у врегулюванні </a:t>
            </a:r>
            <a:r>
              <a:rPr lang="uk-UA" sz="3200" b="1" i="1" u="sng" dirty="0" err="1">
                <a:solidFill>
                  <a:srgbClr val="FFFF00"/>
                </a:solidFill>
              </a:rPr>
              <a:t>етноконфесійних</a:t>
            </a:r>
            <a:r>
              <a:rPr lang="uk-UA" sz="3200" b="1" i="1" u="sng" dirty="0">
                <a:solidFill>
                  <a:srgbClr val="FFFF00"/>
                </a:solidFill>
              </a:rPr>
              <a:t> проблем</a:t>
            </a:r>
            <a:r>
              <a:rPr lang="uk-UA" sz="3200" b="1" dirty="0"/>
              <a:t>: зокрема, у серпні 2005 р. за посередництва Євросоюзу було укладено мирну угоду з найпотужнішою із сепаратистських структур — </a:t>
            </a:r>
            <a:r>
              <a:rPr lang="uk-UA" sz="3200" b="1" dirty="0">
                <a:highlight>
                  <a:srgbClr val="800000"/>
                </a:highlight>
              </a:rPr>
              <a:t>Рухом за вільний </a:t>
            </a:r>
            <a:r>
              <a:rPr lang="uk-UA" sz="3200" b="1" dirty="0" err="1">
                <a:highlight>
                  <a:srgbClr val="800000"/>
                </a:highlight>
              </a:rPr>
              <a:t>Ачех</a:t>
            </a:r>
            <a:r>
              <a:rPr lang="uk-UA" sz="3200" b="1" dirty="0"/>
              <a:t>. </a:t>
            </a:r>
          </a:p>
          <a:p>
            <a:pPr algn="just"/>
            <a:r>
              <a:rPr lang="uk-UA" sz="3200" b="1" dirty="0"/>
              <a:t>Природна катастрофа грудня 2004 р., наслідки якої виявилися особливо руйнівними саме у цьому районі, змусила владу країни спрямувати до провінції значну гуманітарну допомогу, а також поновити контакти із сепаратистами задля того, аби хоча б тимчасово зупинити насильство. 26 грудня 2004 р. стався найбільший в історії Індійського океану підводний землетрус, в наслідок якого утворилася гігантська хвиля цунамі (у прибережній зоні – понад 15 м.). Катастрофа забрала життя 230 тис. осіб у 13 країнах, чимало – в Індонезії. Президент </a:t>
            </a:r>
            <a:r>
              <a:rPr lang="uk-UA" sz="3200" b="1" dirty="0" err="1"/>
              <a:t>С.Б.Юдхойоно</a:t>
            </a:r>
            <a:r>
              <a:rPr lang="uk-UA" sz="3200" b="1" dirty="0"/>
              <a:t> закликав бойовиків до припинення вогню.</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5145755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fontScale="92500"/>
          </a:bodyPr>
          <a:lstStyle/>
          <a:p>
            <a:pPr algn="just"/>
            <a:r>
              <a:rPr lang="uk-UA" sz="3200" b="1" dirty="0"/>
              <a:t>В результаті налагодження діалогу в 2005 р. у </a:t>
            </a:r>
            <a:r>
              <a:rPr lang="uk-UA" sz="3200" b="1" dirty="0" err="1"/>
              <a:t>Хельсинки</a:t>
            </a:r>
            <a:r>
              <a:rPr lang="uk-UA" sz="3200" b="1" dirty="0"/>
              <a:t> було підписано «</a:t>
            </a:r>
            <a:r>
              <a:rPr lang="uk-UA" sz="3200" b="1" dirty="0">
                <a:highlight>
                  <a:srgbClr val="800000"/>
                </a:highlight>
              </a:rPr>
              <a:t>Меморандум взаєморозуміння</a:t>
            </a:r>
            <a:r>
              <a:rPr lang="uk-UA" sz="3200" b="1" dirty="0"/>
              <a:t>» між представниками уряду і лідерами «Руху за вільний </a:t>
            </a:r>
            <a:r>
              <a:rPr lang="uk-UA" sz="3200" b="1" dirty="0" err="1"/>
              <a:t>Аче</a:t>
            </a:r>
            <a:r>
              <a:rPr lang="uk-UA" sz="3200" b="1" dirty="0"/>
              <a:t>». Сепаратисти зняли вимогу проведення референдуму щодо надання незалежності провінції. </a:t>
            </a:r>
          </a:p>
          <a:p>
            <a:pPr algn="just"/>
            <a:r>
              <a:rPr lang="uk-UA" sz="3200" b="1" dirty="0"/>
              <a:t>Джакарта пішла на деякі поступки, зокрема,  надання </a:t>
            </a:r>
            <a:r>
              <a:rPr lang="uk-UA" sz="3200" b="1" dirty="0" err="1"/>
              <a:t>Аче</a:t>
            </a:r>
            <a:r>
              <a:rPr lang="uk-UA" sz="3200" b="1" dirty="0"/>
              <a:t> широкої автономії в рамках унітарної індонезійської держави, створення місцевих органів самоуправління і власної політичної партії, розпорядження фінансовими коштами  від використання природних ресурсів провінції (70%), а також залучення до контролю за процесом подальшого мирного врегулювання міжнародних спостерігачів з ЄС та АСЕАН. З свого боку, «Рух» пообіцяв не вдаватися до насильницьких дій.</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27528635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a:bodyPr>
          <a:lstStyle/>
          <a:p>
            <a:pPr algn="just"/>
            <a:r>
              <a:rPr lang="uk-UA" sz="3600" b="1" dirty="0">
                <a:highlight>
                  <a:srgbClr val="800000"/>
                </a:highlight>
              </a:rPr>
              <a:t>Водночас, надаючи </a:t>
            </a:r>
            <a:r>
              <a:rPr lang="uk-UA" sz="3600" b="1" dirty="0" err="1">
                <a:highlight>
                  <a:srgbClr val="800000"/>
                </a:highlight>
              </a:rPr>
              <a:t>Ачеху</a:t>
            </a:r>
            <a:r>
              <a:rPr lang="uk-UA" sz="3600" b="1" dirty="0">
                <a:highlight>
                  <a:srgbClr val="800000"/>
                </a:highlight>
              </a:rPr>
              <a:t> статус особливої автономії у 2005 р., індонезійський уряд пішов на поступки ортодоксальним мусульманам, дозволивши запровадити обов’язкове виконання законів шаріату у повному обсязі аж до застосування тілесних покарань за їхнє порушення. </a:t>
            </a:r>
          </a:p>
          <a:p>
            <a:pPr algn="just"/>
            <a:r>
              <a:rPr lang="uk-UA" sz="3600" b="1" dirty="0">
                <a:highlight>
                  <a:srgbClr val="800000"/>
                </a:highlight>
              </a:rPr>
              <a:t>На думку експертів, така поступка «стимулює повзучу ісламізацію суспільно-політичного та культурного життя, яке здійснюють влада на місцях всупереч конституції».</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12484136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a:bodyPr>
          <a:lstStyle/>
          <a:p>
            <a:pPr algn="just"/>
            <a:r>
              <a:rPr lang="uk-UA" sz="3700" b="1" dirty="0">
                <a:highlight>
                  <a:srgbClr val="800000"/>
                </a:highlight>
              </a:rPr>
              <a:t>Різко обмежено вживання алкоголю, для жінок обов’язкові головні покривала, запроваджене роздільне перебування чоловіків і жінок у громадських місцях, </a:t>
            </a:r>
            <a:r>
              <a:rPr lang="uk-UA" sz="3700" b="1" dirty="0" err="1">
                <a:highlight>
                  <a:srgbClr val="800000"/>
                </a:highlight>
              </a:rPr>
              <a:t>шаріатська</a:t>
            </a:r>
            <a:r>
              <a:rPr lang="uk-UA" sz="3700" b="1" dirty="0">
                <a:highlight>
                  <a:srgbClr val="800000"/>
                </a:highlight>
              </a:rPr>
              <a:t> поліція моралі слідкує за поведінкою тих, хто не перебуває у законному шлюбі, жорстоко караючи порушників. </a:t>
            </a:r>
          </a:p>
          <a:p>
            <a:pPr algn="just"/>
            <a:r>
              <a:rPr lang="uk-UA" sz="3700" b="1" dirty="0">
                <a:highlight>
                  <a:srgbClr val="800000"/>
                </a:highlight>
              </a:rPr>
              <a:t>Також караються ті,  хто не відвідує мечеть в обов’язкові дні та по п’ятницях і ті, хто лінується справляти намаз п’ять раз на день.</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21519182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lnSpcReduction="10000"/>
          </a:bodyPr>
          <a:lstStyle/>
          <a:p>
            <a:pPr algn="just"/>
            <a:r>
              <a:rPr lang="uk-UA" sz="3200" b="1" dirty="0"/>
              <a:t>Той факт, що представникам «Руху за вільний </a:t>
            </a:r>
            <a:r>
              <a:rPr lang="uk-UA" sz="3200" b="1" dirty="0" err="1"/>
              <a:t>Аче</a:t>
            </a:r>
            <a:r>
              <a:rPr lang="uk-UA" sz="3200" b="1" dirty="0"/>
              <a:t>» вдалося добитися від Центру значних поступок, підштовхнуло лідерів інших сепаратистських організацій до активізації діяльності. Рівень насильства в Індонезії став вищим, ніж у роки боротьби за незалежність. </a:t>
            </a:r>
          </a:p>
          <a:p>
            <a:pPr algn="just"/>
            <a:r>
              <a:rPr lang="uk-UA" sz="3200" b="1" dirty="0"/>
              <a:t>Антихристиянський рух не тільки більш організований, але має підтримку і з боку мусульманської влади. Спалахи насильства між мусульманами та християнами відрізняються крайньою жорстокістю. Так, 29 жовтня 2005 р. у </a:t>
            </a:r>
            <a:r>
              <a:rPr lang="uk-UA" sz="3200" b="1" dirty="0" err="1"/>
              <a:t>Посо</a:t>
            </a:r>
            <a:r>
              <a:rPr lang="uk-UA" sz="3200" b="1" dirty="0"/>
              <a:t> (Центральний Сулавесі) шестеро озброєних чоловіків-мусульман убили трьох християнок – дівчаток-підлітків, і поклали їхні відрізані голови перед церквою та поліцейською ділянкою. </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4575985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fontScale="85000" lnSpcReduction="10000"/>
          </a:bodyPr>
          <a:lstStyle/>
          <a:p>
            <a:pPr algn="just"/>
            <a:r>
              <a:rPr lang="uk-UA" sz="3200" b="1" dirty="0">
                <a:solidFill>
                  <a:srgbClr val="FFFF00"/>
                </a:solidFill>
              </a:rPr>
              <a:t>Лідери «Організації за свободу Папуа» в черговий раз підняли питання про перегляд статусу провінції </a:t>
            </a:r>
            <a:r>
              <a:rPr lang="uk-UA" sz="3200" b="1" dirty="0" err="1">
                <a:solidFill>
                  <a:srgbClr val="FFFF00"/>
                </a:solidFill>
                <a:highlight>
                  <a:srgbClr val="800000"/>
                </a:highlight>
              </a:rPr>
              <a:t>Іріан-Джайя</a:t>
            </a:r>
            <a:r>
              <a:rPr lang="uk-UA" sz="3200" b="1" dirty="0">
                <a:solidFill>
                  <a:srgbClr val="FFFF00"/>
                </a:solidFill>
              </a:rPr>
              <a:t> у складі Індонезії і зміни в бік більшої її самостійності у політичній та фінансовій сфері. </a:t>
            </a:r>
          </a:p>
          <a:p>
            <a:pPr algn="just"/>
            <a:r>
              <a:rPr lang="uk-UA" sz="3200" b="1" dirty="0">
                <a:solidFill>
                  <a:srgbClr val="FFFF00"/>
                </a:solidFill>
              </a:rPr>
              <a:t>Існують й інші зони напруження, які час від часу вибухають жахливими терористичними актами. На </a:t>
            </a:r>
            <a:r>
              <a:rPr lang="uk-UA" sz="3200" b="1" dirty="0">
                <a:solidFill>
                  <a:srgbClr val="FFFF00"/>
                </a:solidFill>
                <a:highlight>
                  <a:srgbClr val="800000"/>
                </a:highlight>
              </a:rPr>
              <a:t>Молуккських островах</a:t>
            </a:r>
            <a:r>
              <a:rPr lang="uk-UA" sz="3200" b="1" dirty="0">
                <a:solidFill>
                  <a:srgbClr val="FFFF00"/>
                </a:solidFill>
              </a:rPr>
              <a:t> конфлікт  між мусульманами й християнами (християни складають 10% населення Індонезії), який час від часу має наслідком численні жертви, спонукає християн вести боротьбу за створення незалежної держави «Республіка Південних </a:t>
            </a:r>
            <a:r>
              <a:rPr lang="uk-UA" sz="3200" b="1" dirty="0" err="1">
                <a:solidFill>
                  <a:srgbClr val="FFFF00"/>
                </a:solidFill>
              </a:rPr>
              <a:t>Молукк</a:t>
            </a:r>
            <a:r>
              <a:rPr lang="uk-UA" sz="3200" b="1" dirty="0">
                <a:solidFill>
                  <a:srgbClr val="FFFF00"/>
                </a:solidFill>
              </a:rPr>
              <a:t>». Деякі політологи вважають, що сплеск сепаратистських тенденцій став реакцією на зміну тридцятирічного авторитарного управління, що змінилося демократичними перетвореннями. В історії Індонезії часто траплялася різанина і пограбування представників китайської общини, яка традиційно займає домінуюче положення у місцевій економіці.</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20850577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a:bodyPr>
          <a:lstStyle/>
          <a:p>
            <a:pPr algn="just"/>
            <a:r>
              <a:rPr lang="uk-UA" sz="3500" b="1" dirty="0"/>
              <a:t>У другій половині 2000-х рр. суттєвого прогресу було досягнуто на економічному напрямі: значною мірою було відновлено інвестиційну привабливість країни, темпи економічного зростання в більшості галузей наблизилися до докризового рівня. </a:t>
            </a:r>
          </a:p>
          <a:p>
            <a:pPr algn="just"/>
            <a:r>
              <a:rPr lang="uk-UA" sz="3500" b="1" dirty="0"/>
              <a:t>Тому у липні 2009 р. </a:t>
            </a:r>
            <a:r>
              <a:rPr lang="uk-UA" sz="3500" b="1" dirty="0" err="1"/>
              <a:t>Юдойоно</a:t>
            </a:r>
            <a:r>
              <a:rPr lang="uk-UA" sz="3500" b="1" dirty="0"/>
              <a:t> було переобрано на пост глави держави. Його новий уряд загалом продовжив політику, характерну для періоду першого президентства </a:t>
            </a:r>
            <a:r>
              <a:rPr lang="uk-UA" sz="3500" b="1" dirty="0" err="1"/>
              <a:t>Юдойоно</a:t>
            </a:r>
            <a:r>
              <a:rPr lang="uk-UA" sz="3500" b="1" dirty="0"/>
              <a:t>, з акцентом на врегулювання </a:t>
            </a:r>
            <a:r>
              <a:rPr lang="uk-UA" sz="3500" b="1" dirty="0" err="1">
                <a:highlight>
                  <a:srgbClr val="800000"/>
                </a:highlight>
              </a:rPr>
              <a:t>етноконфесійних</a:t>
            </a:r>
            <a:r>
              <a:rPr lang="uk-UA" sz="3500" b="1" dirty="0">
                <a:highlight>
                  <a:srgbClr val="800000"/>
                </a:highlight>
              </a:rPr>
              <a:t> протиріч</a:t>
            </a:r>
            <a:r>
              <a:rPr lang="uk-UA" sz="3500" b="1" dirty="0"/>
              <a:t> та оздоровлення економіки. </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29293974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a:bodyPr>
          <a:lstStyle/>
          <a:p>
            <a:pPr algn="just"/>
            <a:r>
              <a:rPr lang="uk-UA" sz="3200" b="1" dirty="0"/>
              <a:t>В результаті атак на два готелі 17 липня 2009 р. в центрі Джакарти загинуло 9-ть людей, а понад 50 було ранено. У лютому 2011 р. терорист в Індонезії підірвав себе в мечеті, 28 людей отримали поранення. До цього події теракти у мечеті не відбувалися жодного разу. </a:t>
            </a:r>
          </a:p>
          <a:p>
            <a:pPr algn="just"/>
            <a:r>
              <a:rPr lang="uk-UA" sz="3200" b="1" dirty="0"/>
              <a:t>Також у лютому 2011 р. розлючений натовп спалив Молитовний дім і Церкву П’ятидесятниці і закидали камінням Церкву Святих Петра і Павла в </a:t>
            </a:r>
            <a:r>
              <a:rPr lang="uk-UA" sz="3200" b="1" dirty="0" err="1"/>
              <a:t>Теммангунгу</a:t>
            </a:r>
            <a:r>
              <a:rPr lang="uk-UA" sz="3200" b="1" dirty="0"/>
              <a:t> (Центральна Ява), виявивши невдоволення тим, що звинувачення вимагало від суду засудити священика Антоніуса </a:t>
            </a:r>
            <a:r>
              <a:rPr lang="uk-UA" sz="3200" b="1" dirty="0" err="1"/>
              <a:t>Річмонда</a:t>
            </a:r>
            <a:r>
              <a:rPr lang="uk-UA" sz="3200" b="1" dirty="0"/>
              <a:t> </a:t>
            </a:r>
            <a:r>
              <a:rPr lang="uk-UA" sz="3200" b="1" dirty="0" err="1"/>
              <a:t>Бавенгана</a:t>
            </a:r>
            <a:r>
              <a:rPr lang="uk-UA" sz="3200" b="1" dirty="0"/>
              <a:t> лише до 5 років ув’язнення за блюзнірські статті проти ісламу.</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40862993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a:bodyPr>
          <a:lstStyle/>
          <a:p>
            <a:pPr algn="just"/>
            <a:r>
              <a:rPr lang="uk-UA" sz="3600" b="1" dirty="0"/>
              <a:t>У ході президентських виборів, що відбулися в липні 2014 р., перемогу здобув тандем </a:t>
            </a:r>
            <a:r>
              <a:rPr lang="uk-UA" sz="3600" b="1" dirty="0" err="1">
                <a:highlight>
                  <a:srgbClr val="800000"/>
                </a:highlight>
              </a:rPr>
              <a:t>Джоко</a:t>
            </a:r>
            <a:r>
              <a:rPr lang="uk-UA" sz="3600" b="1" dirty="0">
                <a:highlight>
                  <a:srgbClr val="800000"/>
                </a:highlight>
              </a:rPr>
              <a:t> </a:t>
            </a:r>
            <a:r>
              <a:rPr lang="uk-UA" sz="3600" b="1" dirty="0" err="1">
                <a:highlight>
                  <a:srgbClr val="800000"/>
                </a:highlight>
              </a:rPr>
              <a:t>Відодо-Юсуф</a:t>
            </a:r>
            <a:r>
              <a:rPr lang="uk-UA" sz="3600" b="1" dirty="0">
                <a:highlight>
                  <a:srgbClr val="800000"/>
                </a:highlight>
              </a:rPr>
              <a:t> </a:t>
            </a:r>
            <a:r>
              <a:rPr lang="uk-UA" sz="3600" b="1" dirty="0" err="1">
                <a:highlight>
                  <a:srgbClr val="800000"/>
                </a:highlight>
              </a:rPr>
              <a:t>Калла</a:t>
            </a:r>
            <a:r>
              <a:rPr lang="uk-UA" sz="3600" b="1" dirty="0"/>
              <a:t>, які представляють відповідно Демократичну партію боротьби Індонезії та Голкар. Їхня інавгурація відбулася 20 жовтня 2014 р. </a:t>
            </a:r>
          </a:p>
          <a:p>
            <a:pPr algn="just"/>
            <a:r>
              <a:rPr lang="uk-UA" sz="3600" b="1" dirty="0"/>
              <a:t>У січні 2016 р. бойовики «Ісламської держави» організували серію вибухів в центрі Джакарти, однак поліції вдалося зменшити шкоду від теракту до мінімуму: в результаті нападу загинуло сім осіб, з котрих п’ятеро були екстремістами.</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4024829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fontScale="92500" lnSpcReduction="20000"/>
          </a:bodyPr>
          <a:lstStyle/>
          <a:p>
            <a:pPr algn="just"/>
            <a:r>
              <a:rPr lang="uk-UA" sz="3200" b="1" dirty="0"/>
              <a:t>За підсумками чергових президентських виборів, що відбулися 17 квітня 2019 р. </a:t>
            </a:r>
            <a:r>
              <a:rPr lang="uk-UA" sz="3200" b="1" dirty="0" err="1"/>
              <a:t>Джоко</a:t>
            </a:r>
            <a:r>
              <a:rPr lang="uk-UA" sz="3200" b="1" dirty="0"/>
              <a:t> </a:t>
            </a:r>
            <a:r>
              <a:rPr lang="uk-UA" sz="3200" b="1" dirty="0" err="1"/>
              <a:t>Відодо</a:t>
            </a:r>
            <a:r>
              <a:rPr lang="uk-UA" sz="3200" b="1" dirty="0"/>
              <a:t> було переобрано на пост глави держави. Його другий президентський термін розпочався 20 жовтня 2019 р. Посаду віце-президента на майбутнє п’ятиріччя (до 20.10.2024) цього ж дня зайняв безпартійний ісламський богослов </a:t>
            </a:r>
            <a:r>
              <a:rPr lang="uk-UA" sz="3200" b="1" dirty="0" err="1"/>
              <a:t>Мааруф</a:t>
            </a:r>
            <a:r>
              <a:rPr lang="uk-UA" sz="3200" b="1" dirty="0"/>
              <a:t> Амін.</a:t>
            </a:r>
          </a:p>
          <a:p>
            <a:pPr algn="just"/>
            <a:r>
              <a:rPr lang="ru-RU" sz="3200" b="1" dirty="0"/>
              <a:t>У 2019 р. </a:t>
            </a:r>
            <a:r>
              <a:rPr lang="ru-RU" sz="3200" b="1" dirty="0" err="1"/>
              <a:t>індонезійське</a:t>
            </a:r>
            <a:r>
              <a:rPr lang="ru-RU" sz="3200" b="1" dirty="0"/>
              <a:t> </a:t>
            </a:r>
            <a:r>
              <a:rPr lang="ru-RU" sz="3200" b="1" dirty="0" err="1"/>
              <a:t>керівництво</a:t>
            </a:r>
            <a:r>
              <a:rPr lang="ru-RU" sz="3200" b="1" dirty="0"/>
              <a:t> </a:t>
            </a:r>
            <a:r>
              <a:rPr lang="ru-RU" sz="3200" b="1" dirty="0" err="1"/>
              <a:t>розпочало</a:t>
            </a:r>
            <a:r>
              <a:rPr lang="ru-RU" sz="3200" b="1" dirty="0"/>
              <a:t> </a:t>
            </a:r>
            <a:r>
              <a:rPr lang="ru-RU" sz="3200" b="1" dirty="0" err="1"/>
              <a:t>реалізацію</a:t>
            </a:r>
            <a:r>
              <a:rPr lang="ru-RU" sz="3200" b="1" dirty="0"/>
              <a:t> плану </a:t>
            </a:r>
            <a:r>
              <a:rPr lang="ru-RU" sz="3200" b="1" dirty="0" err="1"/>
              <a:t>перенесення</a:t>
            </a:r>
            <a:r>
              <a:rPr lang="ru-RU" sz="3200" b="1" dirty="0"/>
              <a:t> </a:t>
            </a:r>
            <a:r>
              <a:rPr lang="ru-RU" sz="3200" b="1" dirty="0" err="1"/>
              <a:t>столиці</a:t>
            </a:r>
            <a:r>
              <a:rPr lang="ru-RU" sz="3200" b="1" dirty="0"/>
              <a:t> </a:t>
            </a:r>
            <a:r>
              <a:rPr lang="ru-RU" sz="3200" b="1" dirty="0" err="1"/>
              <a:t>країни</a:t>
            </a:r>
            <a:r>
              <a:rPr lang="ru-RU" sz="3200" b="1" dirty="0"/>
              <a:t> до нового </a:t>
            </a:r>
            <a:r>
              <a:rPr lang="ru-RU" sz="3200" b="1" dirty="0" err="1"/>
              <a:t>міста</a:t>
            </a:r>
            <a:r>
              <a:rPr lang="ru-RU" sz="3200" b="1" dirty="0"/>
              <a:t>, яке </a:t>
            </a:r>
            <a:r>
              <a:rPr lang="ru-RU" sz="3200" b="1" dirty="0" err="1"/>
              <a:t>вирішено</a:t>
            </a:r>
            <a:r>
              <a:rPr lang="ru-RU" sz="3200" b="1" dirty="0"/>
              <a:t> </a:t>
            </a:r>
            <a:r>
              <a:rPr lang="ru-RU" sz="3200" b="1" dirty="0" err="1"/>
              <a:t>побудувати</a:t>
            </a:r>
            <a:r>
              <a:rPr lang="ru-RU" sz="3200" b="1" dirty="0"/>
              <a:t> на </a:t>
            </a:r>
            <a:r>
              <a:rPr lang="ru-RU" sz="3200" b="1" dirty="0" err="1"/>
              <a:t>території</a:t>
            </a:r>
            <a:r>
              <a:rPr lang="ru-RU" sz="3200" b="1" dirty="0"/>
              <a:t> </a:t>
            </a:r>
            <a:r>
              <a:rPr lang="ru-RU" sz="3200" b="1" dirty="0" err="1"/>
              <a:t>провінції</a:t>
            </a:r>
            <a:r>
              <a:rPr lang="ru-RU" sz="3200" b="1" dirty="0"/>
              <a:t> </a:t>
            </a:r>
            <a:r>
              <a:rPr lang="ru-RU" sz="3200" b="1" dirty="0" err="1"/>
              <a:t>Східний</a:t>
            </a:r>
            <a:r>
              <a:rPr lang="ru-RU" sz="3200" b="1" dirty="0"/>
              <a:t> </a:t>
            </a:r>
            <a:r>
              <a:rPr lang="ru-RU" sz="3200" b="1" dirty="0" err="1"/>
              <a:t>Калімантан</a:t>
            </a:r>
            <a:r>
              <a:rPr lang="ru-RU" sz="3200" b="1" dirty="0"/>
              <a:t>. </a:t>
            </a:r>
            <a:r>
              <a:rPr lang="ru-RU" sz="3200" b="1" dirty="0" err="1"/>
              <a:t>Цей</a:t>
            </a:r>
            <a:r>
              <a:rPr lang="ru-RU" sz="3200" b="1" dirty="0"/>
              <a:t> крок </a:t>
            </a:r>
            <a:r>
              <a:rPr lang="ru-RU" sz="3200" b="1" dirty="0" err="1"/>
              <a:t>мотивований</a:t>
            </a:r>
            <a:r>
              <a:rPr lang="ru-RU" sz="3200" b="1" dirty="0"/>
              <a:t> </a:t>
            </a:r>
            <a:r>
              <a:rPr lang="ru-RU" sz="3200" b="1" dirty="0" err="1"/>
              <a:t>перенаселення</a:t>
            </a:r>
            <a:r>
              <a:rPr lang="ru-RU" sz="3200" b="1" dirty="0"/>
              <a:t> </a:t>
            </a:r>
            <a:r>
              <a:rPr lang="ru-RU" sz="3200" b="1" dirty="0" err="1"/>
              <a:t>Джакарти</a:t>
            </a:r>
            <a:r>
              <a:rPr lang="ru-RU" sz="3200" b="1" dirty="0"/>
              <a:t>, а також </a:t>
            </a:r>
            <a:r>
              <a:rPr lang="ru-RU" sz="3200" b="1" dirty="0" err="1"/>
              <a:t>серйозними</a:t>
            </a:r>
            <a:r>
              <a:rPr lang="ru-RU" sz="3200" b="1" dirty="0"/>
              <a:t> </a:t>
            </a:r>
            <a:r>
              <a:rPr lang="ru-RU" sz="3200" b="1" dirty="0" err="1"/>
              <a:t>екологічними</a:t>
            </a:r>
            <a:r>
              <a:rPr lang="ru-RU" sz="3200" b="1" dirty="0"/>
              <a:t> та </a:t>
            </a:r>
            <a:r>
              <a:rPr lang="ru-RU" sz="3200" b="1" dirty="0" err="1"/>
              <a:t>інфраструктурними</a:t>
            </a:r>
            <a:r>
              <a:rPr lang="ru-RU" sz="3200" b="1" dirty="0"/>
              <a:t> проблемами </a:t>
            </a:r>
            <a:r>
              <a:rPr lang="ru-RU" sz="3200" b="1" dirty="0" err="1"/>
              <a:t>цього</a:t>
            </a:r>
            <a:r>
              <a:rPr lang="ru-RU" sz="3200" b="1" dirty="0"/>
              <a:t> </a:t>
            </a:r>
            <a:r>
              <a:rPr lang="ru-RU" sz="3200" b="1" dirty="0" err="1"/>
              <a:t>мегаполісу</a:t>
            </a:r>
            <a:r>
              <a:rPr lang="ru-RU" sz="3200" b="1" dirty="0"/>
              <a:t>. У </a:t>
            </a:r>
            <a:r>
              <a:rPr lang="ru-RU" sz="3200" b="1" dirty="0" err="1"/>
              <a:t>січні</a:t>
            </a:r>
            <a:r>
              <a:rPr lang="ru-RU" sz="3200" b="1" dirty="0"/>
              <a:t> 2022 р. </a:t>
            </a:r>
            <a:r>
              <a:rPr lang="ru-RU" sz="3200" b="1" dirty="0" err="1"/>
              <a:t>столиця</a:t>
            </a:r>
            <a:r>
              <a:rPr lang="ru-RU" sz="3200" b="1" dirty="0"/>
              <a:t>, </a:t>
            </a:r>
            <a:r>
              <a:rPr lang="ru-RU" sz="3200" b="1" dirty="0" err="1"/>
              <a:t>що</a:t>
            </a:r>
            <a:r>
              <a:rPr lang="ru-RU" sz="3200" b="1" dirty="0"/>
              <a:t> </a:t>
            </a:r>
            <a:r>
              <a:rPr lang="ru-RU" sz="3200" b="1" dirty="0" err="1"/>
              <a:t>будується</a:t>
            </a:r>
            <a:r>
              <a:rPr lang="ru-RU" sz="3200" b="1" dirty="0"/>
              <a:t>, </a:t>
            </a:r>
            <a:r>
              <a:rPr lang="ru-RU" sz="3200" b="1" dirty="0" err="1"/>
              <a:t>отримала</a:t>
            </a:r>
            <a:r>
              <a:rPr lang="ru-RU" sz="3200" b="1" dirty="0"/>
              <a:t> </a:t>
            </a:r>
            <a:r>
              <a:rPr lang="ru-RU" sz="3200" b="1" dirty="0" err="1"/>
              <a:t>назву</a:t>
            </a:r>
            <a:r>
              <a:rPr lang="ru-RU" sz="3200" b="1" dirty="0"/>
              <a:t> </a:t>
            </a:r>
            <a:r>
              <a:rPr lang="ru-RU" sz="3200" b="1" dirty="0" err="1"/>
              <a:t>Нусантара</a:t>
            </a:r>
            <a:r>
              <a:rPr lang="ru-RU" sz="3200" b="1" dirty="0"/>
              <a:t>. </a:t>
            </a:r>
            <a:r>
              <a:rPr lang="ru-RU" sz="3200" b="1" dirty="0" err="1"/>
              <a:t>Здійснюється</a:t>
            </a:r>
            <a:r>
              <a:rPr lang="ru-RU" sz="3200" b="1" dirty="0"/>
              <a:t> </a:t>
            </a:r>
            <a:r>
              <a:rPr lang="ru-RU" sz="3200" b="1" dirty="0" err="1"/>
              <a:t>поетапне</a:t>
            </a:r>
            <a:r>
              <a:rPr lang="ru-RU" sz="3200" b="1" dirty="0"/>
              <a:t> </a:t>
            </a:r>
            <a:r>
              <a:rPr lang="ru-RU" sz="3200" b="1" dirty="0" err="1"/>
              <a:t>переведення</a:t>
            </a:r>
            <a:r>
              <a:rPr lang="ru-RU" sz="3200" b="1" dirty="0"/>
              <a:t> </a:t>
            </a:r>
            <a:r>
              <a:rPr lang="ru-RU" sz="3200" b="1" dirty="0" err="1"/>
              <a:t>центральних</a:t>
            </a:r>
            <a:r>
              <a:rPr lang="ru-RU" sz="3200" b="1" dirty="0"/>
              <a:t> </a:t>
            </a:r>
            <a:r>
              <a:rPr lang="ru-RU" sz="3200" b="1" dirty="0" err="1"/>
              <a:t>органів</a:t>
            </a:r>
            <a:r>
              <a:rPr lang="ru-RU" sz="3200" b="1" dirty="0"/>
              <a:t> </a:t>
            </a:r>
            <a:r>
              <a:rPr lang="ru-RU" sz="3200" b="1" dirty="0" err="1"/>
              <a:t>державної</a:t>
            </a:r>
            <a:r>
              <a:rPr lang="ru-RU" sz="3200" b="1" dirty="0"/>
              <a:t> </a:t>
            </a:r>
            <a:r>
              <a:rPr lang="ru-RU" sz="3200" b="1" dirty="0" err="1"/>
              <a:t>влади</a:t>
            </a:r>
            <a:r>
              <a:rPr lang="ru-RU" sz="3200" b="1" dirty="0"/>
              <a:t> на </a:t>
            </a:r>
            <a:r>
              <a:rPr lang="ru-RU" sz="3200" b="1" dirty="0" err="1"/>
              <a:t>нове</a:t>
            </a:r>
            <a:r>
              <a:rPr lang="ru-RU" sz="3200" b="1" dirty="0"/>
              <a:t> </a:t>
            </a:r>
            <a:r>
              <a:rPr lang="ru-RU" sz="3200" b="1" dirty="0" err="1"/>
              <a:t>місце</a:t>
            </a:r>
            <a:r>
              <a:rPr lang="ru-RU" sz="3200" b="1" dirty="0"/>
              <a:t>, станом на середину 2024 р. </a:t>
            </a:r>
            <a:r>
              <a:rPr lang="ru-RU" sz="3200" b="1" dirty="0" err="1"/>
              <a:t>терміни</a:t>
            </a:r>
            <a:r>
              <a:rPr lang="ru-RU" sz="3200" b="1" dirty="0"/>
              <a:t> </a:t>
            </a:r>
            <a:r>
              <a:rPr lang="ru-RU" sz="3200" b="1" dirty="0" err="1"/>
              <a:t>його</a:t>
            </a:r>
            <a:r>
              <a:rPr lang="ru-RU" sz="3200" b="1" dirty="0"/>
              <a:t> </a:t>
            </a:r>
            <a:r>
              <a:rPr lang="ru-RU" sz="3200" b="1" dirty="0" err="1"/>
              <a:t>завершення</a:t>
            </a:r>
            <a:r>
              <a:rPr lang="ru-RU" sz="3200" b="1" dirty="0"/>
              <a:t> </a:t>
            </a:r>
            <a:r>
              <a:rPr lang="ru-RU" sz="3200" b="1" dirty="0" err="1"/>
              <a:t>цього</a:t>
            </a:r>
            <a:r>
              <a:rPr lang="ru-RU" sz="3200" b="1" dirty="0"/>
              <a:t> </a:t>
            </a:r>
            <a:r>
              <a:rPr lang="ru-RU" sz="3200" b="1" dirty="0" err="1"/>
              <a:t>процесу</a:t>
            </a:r>
            <a:r>
              <a:rPr lang="ru-RU" sz="3200" b="1" dirty="0"/>
              <a:t> не </a:t>
            </a:r>
            <a:r>
              <a:rPr lang="ru-RU" sz="3200" b="1" dirty="0" err="1"/>
              <a:t>визначено</a:t>
            </a:r>
            <a:r>
              <a:rPr lang="ru-RU" sz="3200" b="1" dirty="0"/>
              <a:t>.</a:t>
            </a:r>
            <a:endParaRPr lang="uk-UA" sz="3200" b="1" dirty="0"/>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2301091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2192000" cy="858981"/>
          </a:xfrm>
        </p:spPr>
        <p:txBody>
          <a:bodyPr>
            <a:noAutofit/>
          </a:bodyPr>
          <a:lstStyle/>
          <a:p>
            <a:r>
              <a:rPr lang="uk-UA" sz="2400" b="1" dirty="0">
                <a:solidFill>
                  <a:schemeClr val="bg1"/>
                </a:solidFill>
                <a:highlight>
                  <a:srgbClr val="00FF00"/>
                </a:highlight>
              </a:rPr>
              <a:t>1.	Індонезія - найбільша країна</a:t>
            </a:r>
            <a:br>
              <a:rPr lang="uk-UA" sz="2400" b="1" dirty="0">
                <a:solidFill>
                  <a:schemeClr val="bg1"/>
                </a:solidFill>
                <a:highlight>
                  <a:srgbClr val="00FF00"/>
                </a:highlight>
              </a:rPr>
            </a:br>
            <a:r>
              <a:rPr lang="uk-UA" sz="2400" b="1" dirty="0">
                <a:solidFill>
                  <a:schemeClr val="bg1"/>
                </a:solidFill>
                <a:highlight>
                  <a:srgbClr val="00FF00"/>
                </a:highlight>
              </a:rPr>
              <a:t> мусульманського світу</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858981"/>
            <a:ext cx="12192000" cy="5999018"/>
          </a:xfrm>
        </p:spPr>
        <p:txBody>
          <a:bodyPr>
            <a:noAutofit/>
          </a:bodyPr>
          <a:lstStyle/>
          <a:p>
            <a:pPr algn="just"/>
            <a:r>
              <a:rPr lang="uk-UA" sz="3000" b="1" dirty="0">
                <a:solidFill>
                  <a:srgbClr val="FFFF00"/>
                </a:solidFill>
              </a:rPr>
              <a:t>На території Індонезії відомі великі родовища нафти і газу, кам'яного і бурого вугілля, руд заліза, міді, нікелю, олова, бокситів, сірки. Є середні і дрібні родовища руд марганцю, хрому, свинцю і цинку, золота, срібла, молібдену, алмазів, фосфоритів, вогнетривких і будівельних матеріалів (вапняків, доломіту, мергелю, кварцового піску, глин, пемзи, азбесту).</a:t>
            </a:r>
          </a:p>
          <a:p>
            <a:pPr algn="just"/>
            <a:r>
              <a:rPr lang="uk-UA" sz="3000" b="1" dirty="0">
                <a:solidFill>
                  <a:srgbClr val="FFFF00"/>
                </a:solidFill>
              </a:rPr>
              <a:t> Індонезія є одним із світових виробників та експортерів нафти і природного газу, входить до ОПЕК (Організації країн – експортерів нафти). Тут виявлено близько 400 нафтових, понад 80 нафтогазових і 80 газових родовищ. Найбільші з них: Дурі на о. Суматра, </a:t>
            </a:r>
            <a:r>
              <a:rPr lang="uk-UA" sz="3000" b="1" dirty="0" err="1">
                <a:solidFill>
                  <a:srgbClr val="FFFF00"/>
                </a:solidFill>
              </a:rPr>
              <a:t>Ханділ</a:t>
            </a:r>
            <a:r>
              <a:rPr lang="uk-UA" sz="3000" b="1" dirty="0">
                <a:solidFill>
                  <a:srgbClr val="FFFF00"/>
                </a:solidFill>
              </a:rPr>
              <a:t> на о. Калімантан, </a:t>
            </a:r>
            <a:r>
              <a:rPr lang="uk-UA" sz="3000" b="1" dirty="0" err="1">
                <a:solidFill>
                  <a:srgbClr val="FFFF00"/>
                </a:solidFill>
              </a:rPr>
              <a:t>Таланг-Акар</a:t>
            </a:r>
            <a:r>
              <a:rPr lang="uk-UA" sz="3000" b="1" dirty="0">
                <a:solidFill>
                  <a:srgbClr val="FFFF00"/>
                </a:solidFill>
              </a:rPr>
              <a:t>, </a:t>
            </a:r>
            <a:r>
              <a:rPr lang="uk-UA" sz="3000" b="1" dirty="0" err="1">
                <a:solidFill>
                  <a:srgbClr val="FFFF00"/>
                </a:solidFill>
              </a:rPr>
              <a:t>Санга-Санга</a:t>
            </a:r>
            <a:r>
              <a:rPr lang="uk-UA" sz="3000" b="1" dirty="0">
                <a:solidFill>
                  <a:srgbClr val="FFFF00"/>
                </a:solidFill>
              </a:rPr>
              <a:t>, </a:t>
            </a:r>
            <a:r>
              <a:rPr lang="uk-UA" sz="3000" b="1" dirty="0" err="1">
                <a:solidFill>
                  <a:srgbClr val="FFFF00"/>
                </a:solidFill>
              </a:rPr>
              <a:t>Аттака</a:t>
            </a:r>
            <a:r>
              <a:rPr lang="uk-UA" sz="3000" b="1" dirty="0">
                <a:solidFill>
                  <a:srgbClr val="FFFF00"/>
                </a:solidFill>
              </a:rPr>
              <a:t>, </a:t>
            </a:r>
            <a:r>
              <a:rPr lang="uk-UA" sz="3000" b="1" dirty="0" err="1">
                <a:solidFill>
                  <a:srgbClr val="FFFF00"/>
                </a:solidFill>
              </a:rPr>
              <a:t>Арун</a:t>
            </a:r>
            <a:r>
              <a:rPr lang="uk-UA" sz="3000" b="1" dirty="0">
                <a:solidFill>
                  <a:srgbClr val="FFFF00"/>
                </a:solidFill>
              </a:rPr>
              <a:t> та ін. Унікальне за величиною родовище-гігант </a:t>
            </a:r>
            <a:r>
              <a:rPr lang="uk-UA" sz="3000" b="1" dirty="0" err="1">
                <a:solidFill>
                  <a:srgbClr val="FFFF00"/>
                </a:solidFill>
              </a:rPr>
              <a:t>Мінас</a:t>
            </a:r>
            <a:r>
              <a:rPr lang="uk-UA" sz="3000" b="1" dirty="0">
                <a:solidFill>
                  <a:srgbClr val="FFFF00"/>
                </a:solidFill>
              </a:rPr>
              <a:t> (993 млн т нафти).</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0"/>
            <a:ext cx="721294" cy="858980"/>
          </a:xfrm>
          <a:prstGeom prst="rect">
            <a:avLst/>
          </a:prstGeom>
          <a:solidFill>
            <a:schemeClr val="tx1"/>
          </a:solidFill>
        </p:spPr>
      </p:pic>
    </p:spTree>
    <p:extLst>
      <p:ext uri="{BB962C8B-B14F-4D97-AF65-F5344CB8AC3E}">
        <p14:creationId xmlns:p14="http://schemas.microsoft.com/office/powerpoint/2010/main" val="37863491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lnSpcReduction="10000"/>
          </a:bodyPr>
          <a:lstStyle/>
          <a:p>
            <a:r>
              <a:rPr lang="uk-UA" sz="2800" b="1" i="1" u="sng" dirty="0">
                <a:highlight>
                  <a:srgbClr val="800000"/>
                </a:highlight>
              </a:rPr>
              <a:t>ВИСНОВКИ:</a:t>
            </a:r>
          </a:p>
          <a:p>
            <a:pPr algn="just"/>
            <a:r>
              <a:rPr lang="uk-UA" sz="2800" b="1" dirty="0"/>
              <a:t>В Індонезії, де до 88% населення (понад 200 млн осіб) сповідують мусульманство, </a:t>
            </a:r>
            <a:r>
              <a:rPr lang="uk-UA" sz="2800" b="1" dirty="0">
                <a:highlight>
                  <a:srgbClr val="0000FF"/>
                </a:highlight>
              </a:rPr>
              <a:t>ісламський сепаратизм відрізняється від сепаратизму мусульманської меншини на Філіппінах та Таїланді, виступаючи як проти християнства, так і проти помірного ісламу</a:t>
            </a:r>
            <a:r>
              <a:rPr lang="uk-UA" sz="2800" b="1" dirty="0"/>
              <a:t>.</a:t>
            </a:r>
          </a:p>
          <a:p>
            <a:pPr algn="just"/>
            <a:r>
              <a:rPr lang="uk-UA" sz="2800" b="1" dirty="0"/>
              <a:t>Підбиваючи підсумок, слід зазначити, що Індонезія у </a:t>
            </a:r>
            <a:r>
              <a:rPr lang="uk-UA" sz="2800" b="1" dirty="0" err="1"/>
              <a:t>постсухартівський</a:t>
            </a:r>
            <a:r>
              <a:rPr lang="uk-UA" sz="2800" b="1" dirty="0"/>
              <a:t> період досягла певних зрушень у перетворенні різних сторін свого політичного, економічного й суспільного буття. Але демократизація за західним зразком не  чужа індонезійцям. У внутрішній політиці </a:t>
            </a:r>
            <a:r>
              <a:rPr lang="uk-UA" sz="2800" b="1" dirty="0">
                <a:highlight>
                  <a:srgbClr val="800000"/>
                </a:highlight>
              </a:rPr>
              <a:t>спостерігається курс на більш послідовне протистояння ісламістському радикалізму</a:t>
            </a:r>
            <a:r>
              <a:rPr lang="uk-UA" sz="2800" b="1" dirty="0"/>
              <a:t>, забезпечення прав людини, </a:t>
            </a:r>
            <a:r>
              <a:rPr lang="uk-UA" sz="2800" b="1" dirty="0">
                <a:highlight>
                  <a:srgbClr val="800000"/>
                </a:highlight>
              </a:rPr>
              <a:t>етнічних та релігійних меншин</a:t>
            </a:r>
            <a:r>
              <a:rPr lang="uk-UA" sz="2800" b="1" dirty="0"/>
              <a:t>, зміцнення віротерпимості і принципів плюралізму, продовження боротьби з корупцією. </a:t>
            </a:r>
          </a:p>
          <a:p>
            <a:pPr algn="just"/>
            <a:endParaRPr lang="uk-UA" sz="3200" b="1" dirty="0"/>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33534345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a:bodyPr>
          <a:lstStyle/>
          <a:p>
            <a:pPr algn="just"/>
            <a:r>
              <a:rPr lang="uk-UA" sz="4000" b="1" dirty="0"/>
              <a:t>Лідери наймасовіших мусульманських організацій вбачають своє завдання у тому, аби Індонезія стала прикладом поміркованого ісламу, що органічно поєднується із демократичними нормами життя. </a:t>
            </a:r>
          </a:p>
          <a:p>
            <a:pPr algn="just"/>
            <a:r>
              <a:rPr lang="uk-UA" sz="4000" b="1" dirty="0"/>
              <a:t>Очевидно, що здійснення цього курсу значною мірою </a:t>
            </a:r>
            <a:r>
              <a:rPr lang="uk-UA" sz="4000" b="1" dirty="0" err="1"/>
              <a:t>залежатиме</a:t>
            </a:r>
            <a:r>
              <a:rPr lang="uk-UA" sz="4000" b="1" dirty="0"/>
              <a:t> від подолання розколів в еліті, від наявності в неї політичної волі. </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21560126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a:bodyPr>
          <a:lstStyle/>
          <a:p>
            <a:pPr algn="just"/>
            <a:r>
              <a:rPr lang="uk-UA" sz="3200" b="1" dirty="0"/>
              <a:t>Деякі прошарки населення схиляються до сильної, жорсткої центральної влади, але більшість населення вже відчуло можливості вільного розвитку, тому відновлення авторитаризму у класичному вигляді навряд чи станеться, а традиційна політична культура місцевого населення буде повільно рухатися в бік модернізації. </a:t>
            </a:r>
          </a:p>
          <a:p>
            <a:pPr algn="just"/>
            <a:r>
              <a:rPr lang="uk-UA" sz="3200" b="1" dirty="0"/>
              <a:t>Як зазначав президент </a:t>
            </a:r>
            <a:r>
              <a:rPr lang="uk-UA" sz="3200" b="1" dirty="0" err="1"/>
              <a:t>С.Б.Юдхойоно</a:t>
            </a:r>
            <a:r>
              <a:rPr lang="uk-UA" sz="3200" b="1" dirty="0"/>
              <a:t> в одному із своїх виступів: «В умовах трансформації світової системи у нас є тільки два виходи: заплющити очі і готуватися до програшу або прийняти виклик і спробувати адаптуватися у новому світі».</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2446302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a:bodyPr>
          <a:lstStyle/>
          <a:p>
            <a:pPr algn="just"/>
            <a:r>
              <a:rPr lang="uk-UA" sz="3400" b="1" dirty="0"/>
              <a:t>Індонезія відрізняється від значної частини інших країн складністю регіональних та релігійних проблем. Влада Індонезії намагалася інтегрувати </a:t>
            </a:r>
            <a:r>
              <a:rPr lang="uk-UA" sz="3400" b="1" dirty="0" err="1"/>
              <a:t>всi</a:t>
            </a:r>
            <a:r>
              <a:rPr lang="uk-UA" sz="3400" b="1" dirty="0"/>
              <a:t> етноси країни в єдиний так званий </a:t>
            </a:r>
            <a:r>
              <a:rPr lang="uk-UA" sz="3400" b="1" dirty="0" err="1"/>
              <a:t>iндонезiйський</a:t>
            </a:r>
            <a:r>
              <a:rPr lang="uk-UA" sz="3400" b="1" dirty="0"/>
              <a:t> народ, проте наштовхнулися на сильну </a:t>
            </a:r>
            <a:r>
              <a:rPr lang="uk-UA" sz="3400" b="1" dirty="0" err="1"/>
              <a:t>протидiю</a:t>
            </a:r>
            <a:r>
              <a:rPr lang="uk-UA" sz="3400" b="1" dirty="0"/>
              <a:t>. </a:t>
            </a:r>
          </a:p>
          <a:p>
            <a:pPr algn="just"/>
            <a:r>
              <a:rPr lang="uk-UA" sz="3400" b="1" dirty="0" err="1"/>
              <a:t>Hамагання</a:t>
            </a:r>
            <a:r>
              <a:rPr lang="uk-UA" sz="3400" b="1" dirty="0"/>
              <a:t> Джакарти втримати державу </a:t>
            </a:r>
            <a:r>
              <a:rPr lang="uk-UA" sz="3400" b="1" dirty="0" err="1"/>
              <a:t>вiд</a:t>
            </a:r>
            <a:r>
              <a:rPr lang="uk-UA" sz="3400" b="1" dirty="0"/>
              <a:t> </a:t>
            </a:r>
            <a:r>
              <a:rPr lang="uk-UA" sz="3400" b="1" dirty="0" err="1"/>
              <a:t>сепаратиських</a:t>
            </a:r>
            <a:r>
              <a:rPr lang="uk-UA" sz="3400" b="1" dirty="0"/>
              <a:t> </a:t>
            </a:r>
            <a:r>
              <a:rPr lang="uk-UA" sz="3400" b="1" dirty="0" err="1"/>
              <a:t>вибухiв</a:t>
            </a:r>
            <a:r>
              <a:rPr lang="uk-UA" sz="3400" b="1" dirty="0"/>
              <a:t> шляхом подолання соціальної відсталості й </a:t>
            </a:r>
            <a:r>
              <a:rPr lang="uk-UA" sz="3400" b="1" dirty="0" err="1"/>
              <a:t>економiчного</a:t>
            </a:r>
            <a:r>
              <a:rPr lang="uk-UA" sz="3400" b="1" dirty="0"/>
              <a:t> розвитку також зазнало </a:t>
            </a:r>
            <a:r>
              <a:rPr lang="uk-UA" sz="3400" b="1" dirty="0" err="1"/>
              <a:t>невдачi</a:t>
            </a:r>
            <a:r>
              <a:rPr lang="uk-UA" sz="3400" b="1" dirty="0"/>
              <a:t>, </a:t>
            </a:r>
            <a:r>
              <a:rPr lang="uk-UA" sz="3400" b="1" dirty="0" err="1"/>
              <a:t>оскiльки</a:t>
            </a:r>
            <a:r>
              <a:rPr lang="uk-UA" sz="3400" b="1" dirty="0"/>
              <a:t> цi процеси торкнулися лише </a:t>
            </a:r>
            <a:r>
              <a:rPr lang="uk-UA" sz="3400" b="1" dirty="0" err="1"/>
              <a:t>островiв</a:t>
            </a:r>
            <a:r>
              <a:rPr lang="uk-UA" sz="3400" b="1" dirty="0"/>
              <a:t> Ява та, частково, Суматру, а </a:t>
            </a:r>
            <a:r>
              <a:rPr lang="uk-UA" sz="3400" b="1" dirty="0" err="1"/>
              <a:t>iншi</a:t>
            </a:r>
            <a:r>
              <a:rPr lang="uk-UA" sz="3400" b="1" dirty="0"/>
              <a:t> частини країни значно </a:t>
            </a:r>
            <a:r>
              <a:rPr lang="uk-UA" sz="3400" b="1" dirty="0" err="1"/>
              <a:t>вiдстали</a:t>
            </a:r>
            <a:r>
              <a:rPr lang="uk-UA" sz="3400" b="1" dirty="0"/>
              <a:t> </a:t>
            </a:r>
            <a:r>
              <a:rPr lang="uk-UA" sz="3400" b="1" dirty="0" err="1"/>
              <a:t>вiд</a:t>
            </a:r>
            <a:r>
              <a:rPr lang="uk-UA" sz="3400" b="1" dirty="0"/>
              <a:t> них.</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26332166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a:bodyPr>
          <a:lstStyle/>
          <a:p>
            <a:pPr algn="just"/>
            <a:r>
              <a:rPr lang="uk-UA" sz="3200" b="1" dirty="0"/>
              <a:t>Проте подальший економічний спад Індонезії поширить нацiонально-сепаратиські процеси й на цi острови, теперiшню опору країни. </a:t>
            </a:r>
          </a:p>
          <a:p>
            <a:pPr algn="just"/>
            <a:r>
              <a:rPr lang="uk-UA" sz="3200" b="1" dirty="0"/>
              <a:t>Власне, сепаратизм на цих островах має велике значення тому, що на них проживає переважна </a:t>
            </a:r>
            <a:r>
              <a:rPr lang="uk-UA" sz="3200" b="1" dirty="0" err="1"/>
              <a:t>бiльшiсть</a:t>
            </a:r>
            <a:r>
              <a:rPr lang="uk-UA" sz="3200" b="1" dirty="0"/>
              <a:t> населення Iндонезiї. Тому саме з Яви та Суматри може початися розділення держави. </a:t>
            </a:r>
          </a:p>
          <a:p>
            <a:pPr algn="just"/>
            <a:r>
              <a:rPr lang="uk-UA" sz="3200" b="1" dirty="0"/>
              <a:t>Поштовхами до цього є проблема Тимору, який став для Iндонезiї "троянським конем", i поглиблення економічної, а з нею й соціально-політичної нестабільносте в країнi. </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1110620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2192000" cy="858981"/>
          </a:xfrm>
        </p:spPr>
        <p:txBody>
          <a:bodyPr>
            <a:noAutofit/>
          </a:bodyPr>
          <a:lstStyle/>
          <a:p>
            <a:r>
              <a:rPr lang="uk-UA" sz="2400" b="1" dirty="0">
                <a:solidFill>
                  <a:schemeClr val="bg1"/>
                </a:solidFill>
                <a:highlight>
                  <a:srgbClr val="00FF00"/>
                </a:highlight>
              </a:rPr>
              <a:t>1.	Індонезія - найбільша країна</a:t>
            </a:r>
            <a:br>
              <a:rPr lang="uk-UA" sz="2400" b="1" dirty="0">
                <a:solidFill>
                  <a:schemeClr val="bg1"/>
                </a:solidFill>
                <a:highlight>
                  <a:srgbClr val="00FF00"/>
                </a:highlight>
              </a:rPr>
            </a:br>
            <a:r>
              <a:rPr lang="uk-UA" sz="2400" b="1" dirty="0">
                <a:solidFill>
                  <a:schemeClr val="bg1"/>
                </a:solidFill>
                <a:highlight>
                  <a:srgbClr val="00FF00"/>
                </a:highlight>
              </a:rPr>
              <a:t> мусульманського світу</a:t>
            </a:r>
          </a:p>
        </p:txBody>
      </p:sp>
      <p:pic>
        <p:nvPicPr>
          <p:cNvPr id="4" name="Рисунок 3">
            <a:extLst>
              <a:ext uri="{FF2B5EF4-FFF2-40B4-BE49-F238E27FC236}">
                <a16:creationId xmlns:a16="http://schemas.microsoft.com/office/drawing/2014/main" id="{83E23365-2573-1C32-5FC9-5EBD27CAA472}"/>
              </a:ext>
            </a:extLst>
          </p:cNvPr>
          <p:cNvPicPr>
            <a:picLocks noChangeAspect="1"/>
          </p:cNvPicPr>
          <p:nvPr/>
        </p:nvPicPr>
        <p:blipFill>
          <a:blip r:embed="rId2"/>
          <a:stretch>
            <a:fillRect/>
          </a:stretch>
        </p:blipFill>
        <p:spPr>
          <a:xfrm>
            <a:off x="123994" y="858980"/>
            <a:ext cx="4521897" cy="2663583"/>
          </a:xfrm>
          <a:prstGeom prst="rect">
            <a:avLst/>
          </a:prstGeom>
        </p:spPr>
      </p:pic>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4276436" y="1902691"/>
            <a:ext cx="7915563" cy="2096654"/>
          </a:xfrm>
        </p:spPr>
        <p:txBody>
          <a:bodyPr/>
          <a:lstStyle/>
          <a:p>
            <a:endParaRPr lang="ru-RU" dirty="0"/>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5893" y="0"/>
            <a:ext cx="721294" cy="858980"/>
          </a:xfrm>
          <a:prstGeom prst="rect">
            <a:avLst/>
          </a:prstGeom>
          <a:solidFill>
            <a:schemeClr val="tx1"/>
          </a:solidFill>
        </p:spPr>
      </p:pic>
      <p:pic>
        <p:nvPicPr>
          <p:cNvPr id="7" name="Рисунок 6">
            <a:extLst>
              <a:ext uri="{FF2B5EF4-FFF2-40B4-BE49-F238E27FC236}">
                <a16:creationId xmlns:a16="http://schemas.microsoft.com/office/drawing/2014/main" id="{15F89198-5993-71E9-FB04-6A67F3E9E4C1}"/>
              </a:ext>
            </a:extLst>
          </p:cNvPr>
          <p:cNvPicPr>
            <a:picLocks noChangeAspect="1"/>
          </p:cNvPicPr>
          <p:nvPr/>
        </p:nvPicPr>
        <p:blipFill>
          <a:blip r:embed="rId4"/>
          <a:stretch>
            <a:fillRect/>
          </a:stretch>
        </p:blipFill>
        <p:spPr>
          <a:xfrm>
            <a:off x="4846950" y="1074928"/>
            <a:ext cx="7603668" cy="5695326"/>
          </a:xfrm>
          <a:prstGeom prst="rect">
            <a:avLst/>
          </a:prstGeom>
        </p:spPr>
      </p:pic>
      <p:sp>
        <p:nvSpPr>
          <p:cNvPr id="8" name="Стрелка: вправо 7">
            <a:extLst>
              <a:ext uri="{FF2B5EF4-FFF2-40B4-BE49-F238E27FC236}">
                <a16:creationId xmlns:a16="http://schemas.microsoft.com/office/drawing/2014/main" id="{41F78F75-C724-C3AA-0C06-5E83C61AF146}"/>
              </a:ext>
            </a:extLst>
          </p:cNvPr>
          <p:cNvSpPr/>
          <p:nvPr/>
        </p:nvSpPr>
        <p:spPr>
          <a:xfrm>
            <a:off x="1872841" y="2572329"/>
            <a:ext cx="3343564" cy="378689"/>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a:extLst>
              <a:ext uri="{FF2B5EF4-FFF2-40B4-BE49-F238E27FC236}">
                <a16:creationId xmlns:a16="http://schemas.microsoft.com/office/drawing/2014/main" id="{3027745F-59C6-2C12-0897-1461ACE42A22}"/>
              </a:ext>
            </a:extLst>
          </p:cNvPr>
          <p:cNvPicPr>
            <a:picLocks noChangeAspect="1"/>
          </p:cNvPicPr>
          <p:nvPr/>
        </p:nvPicPr>
        <p:blipFill>
          <a:blip r:embed="rId5"/>
          <a:stretch>
            <a:fillRect/>
          </a:stretch>
        </p:blipFill>
        <p:spPr>
          <a:xfrm>
            <a:off x="123994" y="3922591"/>
            <a:ext cx="4523269" cy="2378364"/>
          </a:xfrm>
          <a:prstGeom prst="rect">
            <a:avLst/>
          </a:prstGeom>
        </p:spPr>
      </p:pic>
    </p:spTree>
    <p:extLst>
      <p:ext uri="{BB962C8B-B14F-4D97-AF65-F5344CB8AC3E}">
        <p14:creationId xmlns:p14="http://schemas.microsoft.com/office/powerpoint/2010/main" val="1721428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2192000" cy="858981"/>
          </a:xfrm>
        </p:spPr>
        <p:txBody>
          <a:bodyPr>
            <a:noAutofit/>
          </a:bodyPr>
          <a:lstStyle/>
          <a:p>
            <a:r>
              <a:rPr lang="uk-UA" sz="2400" b="1" dirty="0">
                <a:solidFill>
                  <a:schemeClr val="bg1"/>
                </a:solidFill>
                <a:highlight>
                  <a:srgbClr val="00FF00"/>
                </a:highlight>
              </a:rPr>
              <a:t>1.	Індонезія - найбільша країна</a:t>
            </a:r>
            <a:br>
              <a:rPr lang="uk-UA" sz="2400" b="1" dirty="0">
                <a:solidFill>
                  <a:schemeClr val="bg1"/>
                </a:solidFill>
                <a:highlight>
                  <a:srgbClr val="00FF00"/>
                </a:highlight>
              </a:rPr>
            </a:br>
            <a:r>
              <a:rPr lang="uk-UA" sz="2400" b="1" dirty="0">
                <a:solidFill>
                  <a:schemeClr val="bg1"/>
                </a:solidFill>
                <a:highlight>
                  <a:srgbClr val="00FF00"/>
                </a:highlight>
              </a:rPr>
              <a:t> мусульманського світу</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775855"/>
            <a:ext cx="12192000" cy="6082144"/>
          </a:xfrm>
        </p:spPr>
        <p:txBody>
          <a:bodyPr>
            <a:noAutofit/>
          </a:bodyPr>
          <a:lstStyle/>
          <a:p>
            <a:pPr algn="just"/>
            <a:r>
              <a:rPr lang="uk-UA" sz="3200" b="1" dirty="0">
                <a:solidFill>
                  <a:srgbClr val="FFFF00"/>
                </a:solidFill>
                <a:highlight>
                  <a:srgbClr val="000080"/>
                </a:highlight>
              </a:rPr>
              <a:t>Індонезія посідає перше місце в світі за покладами олова</a:t>
            </a:r>
            <a:r>
              <a:rPr lang="uk-UA" sz="3200" b="1" dirty="0"/>
              <a:t>. За запасами нікелю (20% світових), кобальту (16%), вольфраму (6%), міді (5%), сурми (12%), флюориту (10%) країни ПСА входять у світову десятку. </a:t>
            </a:r>
          </a:p>
          <a:p>
            <a:pPr algn="just"/>
            <a:r>
              <a:rPr lang="uk-UA" sz="3200" b="1" dirty="0"/>
              <a:t>В регіоні на першому місці за запасами міді і золота знаходяться Філіппіни, </a:t>
            </a:r>
            <a:r>
              <a:rPr lang="uk-UA" sz="3200" b="1" u="sng" dirty="0">
                <a:highlight>
                  <a:srgbClr val="800000"/>
                </a:highlight>
              </a:rPr>
              <a:t>нікелю і кобальту - Індонезія</a:t>
            </a:r>
            <a:r>
              <a:rPr lang="uk-UA" sz="3200" b="1" dirty="0"/>
              <a:t>, вольфраму - М’янма, вугілля - В’єтнам. </a:t>
            </a:r>
          </a:p>
          <a:p>
            <a:pPr algn="just"/>
            <a:r>
              <a:rPr lang="uk-UA" sz="3200" b="1" dirty="0"/>
              <a:t>З 2004 р. Індонезія займала перше місце у світі по виробництву копри (висушена масляниста м’якоть кокосових горіхів), мускатного горіха, перцю, ванілі; друге – по каучуку та пальмовій олії; третє – по каві; – четверте – по какао-бобах.</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0"/>
            <a:ext cx="721294" cy="858980"/>
          </a:xfrm>
          <a:prstGeom prst="rect">
            <a:avLst/>
          </a:prstGeom>
          <a:solidFill>
            <a:schemeClr val="tx1"/>
          </a:solidFill>
        </p:spPr>
      </p:pic>
    </p:spTree>
    <p:extLst>
      <p:ext uri="{BB962C8B-B14F-4D97-AF65-F5344CB8AC3E}">
        <p14:creationId xmlns:p14="http://schemas.microsoft.com/office/powerpoint/2010/main" val="518628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2192000" cy="858981"/>
          </a:xfrm>
        </p:spPr>
        <p:txBody>
          <a:bodyPr>
            <a:noAutofit/>
          </a:bodyPr>
          <a:lstStyle/>
          <a:p>
            <a:r>
              <a:rPr lang="uk-UA" sz="2400" b="1" dirty="0">
                <a:solidFill>
                  <a:schemeClr val="bg1"/>
                </a:solidFill>
                <a:highlight>
                  <a:srgbClr val="00FF00"/>
                </a:highlight>
              </a:rPr>
              <a:t>1.	Індонезія - найбільша країна</a:t>
            </a:r>
            <a:br>
              <a:rPr lang="uk-UA" sz="2400" b="1" dirty="0">
                <a:solidFill>
                  <a:schemeClr val="bg1"/>
                </a:solidFill>
                <a:highlight>
                  <a:srgbClr val="00FF00"/>
                </a:highlight>
              </a:rPr>
            </a:br>
            <a:r>
              <a:rPr lang="uk-UA" sz="2400" b="1" dirty="0">
                <a:solidFill>
                  <a:schemeClr val="bg1"/>
                </a:solidFill>
                <a:highlight>
                  <a:srgbClr val="00FF00"/>
                </a:highlight>
              </a:rPr>
              <a:t> мусульманського світу</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858981"/>
            <a:ext cx="12192000" cy="5999018"/>
          </a:xfrm>
        </p:spPr>
        <p:txBody>
          <a:bodyPr>
            <a:noAutofit/>
          </a:bodyPr>
          <a:lstStyle/>
          <a:p>
            <a:pPr algn="just"/>
            <a:r>
              <a:rPr lang="uk-UA" sz="4100" b="1" dirty="0">
                <a:solidFill>
                  <a:srgbClr val="FFFF00"/>
                </a:solidFill>
                <a:highlight>
                  <a:srgbClr val="800000"/>
                </a:highlight>
              </a:rPr>
              <a:t>Індонезія входить до першої десятки держав за обсягом ВВП. За темпами зростання ВВП країна в Азії поступається лише Китаю</a:t>
            </a:r>
            <a:r>
              <a:rPr lang="uk-UA" sz="4100" b="1" dirty="0"/>
              <a:t>. У відповідності до закону № 5 від 2004 р. в країні прийнято довгостроковий план розвитку на 2005–2025 рр. </a:t>
            </a:r>
          </a:p>
          <a:p>
            <a:pPr algn="just"/>
            <a:r>
              <a:rPr lang="uk-UA" sz="4100" b="1" dirty="0"/>
              <a:t>За амбітним планом, її ВВП має у 2025 р. сягнути 4–4,5 трлн. американських доларів і в розрахунку на душу населення становити 14250–15500 $</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0"/>
            <a:ext cx="721294" cy="858980"/>
          </a:xfrm>
          <a:prstGeom prst="rect">
            <a:avLst/>
          </a:prstGeom>
          <a:solidFill>
            <a:schemeClr val="tx1"/>
          </a:solidFill>
        </p:spPr>
      </p:pic>
    </p:spTree>
    <p:extLst>
      <p:ext uri="{BB962C8B-B14F-4D97-AF65-F5344CB8AC3E}">
        <p14:creationId xmlns:p14="http://schemas.microsoft.com/office/powerpoint/2010/main" val="20573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3204577" y="0"/>
            <a:ext cx="5608212" cy="858981"/>
          </a:xfrm>
        </p:spPr>
        <p:txBody>
          <a:bodyPr>
            <a:noAutofit/>
          </a:bodyPr>
          <a:lstStyle/>
          <a:p>
            <a:r>
              <a:rPr lang="uk-UA" sz="2400" b="1" dirty="0">
                <a:solidFill>
                  <a:schemeClr val="bg1"/>
                </a:solidFill>
                <a:highlight>
                  <a:srgbClr val="00FF00"/>
                </a:highlight>
              </a:rPr>
              <a:t>1.	Індонезія - найбільша країна</a:t>
            </a:r>
            <a:br>
              <a:rPr lang="uk-UA" sz="2400" b="1" dirty="0">
                <a:solidFill>
                  <a:schemeClr val="bg1"/>
                </a:solidFill>
                <a:highlight>
                  <a:srgbClr val="00FF00"/>
                </a:highlight>
              </a:rPr>
            </a:br>
            <a:r>
              <a:rPr lang="uk-UA" sz="2400" b="1" dirty="0">
                <a:solidFill>
                  <a:schemeClr val="bg1"/>
                </a:solidFill>
                <a:highlight>
                  <a:srgbClr val="00FF00"/>
                </a:highlight>
              </a:rPr>
              <a:t> мусульманського світу</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2013050"/>
            <a:ext cx="12192000" cy="4800561"/>
          </a:xfrm>
        </p:spPr>
        <p:txBody>
          <a:bodyPr>
            <a:noAutofit/>
          </a:bodyPr>
          <a:lstStyle/>
          <a:p>
            <a:pPr algn="just"/>
            <a:r>
              <a:rPr lang="uk-UA" sz="4000" b="1" dirty="0"/>
              <a:t>У червні 2о22 р. Президент Індонезії </a:t>
            </a:r>
            <a:r>
              <a:rPr lang="uk-UA" sz="4000" b="1" dirty="0" err="1"/>
              <a:t>Джоко</a:t>
            </a:r>
            <a:r>
              <a:rPr lang="uk-UA" sz="4000" b="1" dirty="0"/>
              <a:t> </a:t>
            </a:r>
            <a:r>
              <a:rPr lang="uk-UA" sz="4000" b="1" dirty="0" err="1"/>
              <a:t>Відодо</a:t>
            </a:r>
            <a:r>
              <a:rPr lang="uk-UA" sz="4000" b="1" dirty="0"/>
              <a:t> здійснив візит до України. </a:t>
            </a:r>
            <a:r>
              <a:rPr lang="uk-UA" sz="4000" b="1" i="1" u="sng" dirty="0">
                <a:solidFill>
                  <a:srgbClr val="92D050"/>
                </a:solidFill>
              </a:rPr>
              <a:t>Це перший в історії дипломатичних відносин візит Президента Індонезії в нашу країну</a:t>
            </a:r>
            <a:r>
              <a:rPr lang="uk-UA" sz="4000" b="1" dirty="0"/>
              <a:t>. </a:t>
            </a:r>
            <a:r>
              <a:rPr lang="uk-UA" sz="4000" b="1" dirty="0">
                <a:highlight>
                  <a:srgbClr val="800000"/>
                </a:highlight>
              </a:rPr>
              <a:t>Мета візиту -  допомога у вирішенні «конфлікту» між Україною та Росією.</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3507" y="56750"/>
            <a:ext cx="721294" cy="858980"/>
          </a:xfrm>
          <a:prstGeom prst="rect">
            <a:avLst/>
          </a:prstGeom>
          <a:solidFill>
            <a:schemeClr val="tx1"/>
          </a:solidFill>
        </p:spPr>
      </p:pic>
      <p:pic>
        <p:nvPicPr>
          <p:cNvPr id="4" name="Рисунок 3">
            <a:extLst>
              <a:ext uri="{FF2B5EF4-FFF2-40B4-BE49-F238E27FC236}">
                <a16:creationId xmlns:a16="http://schemas.microsoft.com/office/drawing/2014/main" id="{29A285DA-DF79-063C-1A3B-FE6FB822CE0C}"/>
              </a:ext>
            </a:extLst>
          </p:cNvPr>
          <p:cNvPicPr>
            <a:picLocks noChangeAspect="1"/>
          </p:cNvPicPr>
          <p:nvPr/>
        </p:nvPicPr>
        <p:blipFill>
          <a:blip r:embed="rId3"/>
          <a:stretch>
            <a:fillRect/>
          </a:stretch>
        </p:blipFill>
        <p:spPr>
          <a:xfrm>
            <a:off x="77199" y="56750"/>
            <a:ext cx="3142984" cy="2095323"/>
          </a:xfrm>
          <a:prstGeom prst="rect">
            <a:avLst/>
          </a:prstGeom>
        </p:spPr>
      </p:pic>
      <p:pic>
        <p:nvPicPr>
          <p:cNvPr id="6" name="Рисунок 5">
            <a:extLst>
              <a:ext uri="{FF2B5EF4-FFF2-40B4-BE49-F238E27FC236}">
                <a16:creationId xmlns:a16="http://schemas.microsoft.com/office/drawing/2014/main" id="{28F85F16-C2ED-92BD-729D-3A4B17E82D76}"/>
              </a:ext>
            </a:extLst>
          </p:cNvPr>
          <p:cNvPicPr>
            <a:picLocks noChangeAspect="1"/>
          </p:cNvPicPr>
          <p:nvPr/>
        </p:nvPicPr>
        <p:blipFill>
          <a:blip r:embed="rId4"/>
          <a:stretch>
            <a:fillRect/>
          </a:stretch>
        </p:blipFill>
        <p:spPr>
          <a:xfrm>
            <a:off x="8987424" y="359523"/>
            <a:ext cx="2231449" cy="1489776"/>
          </a:xfrm>
          <a:prstGeom prst="rect">
            <a:avLst/>
          </a:prstGeom>
        </p:spPr>
      </p:pic>
      <p:pic>
        <p:nvPicPr>
          <p:cNvPr id="7" name="Рисунок 6">
            <a:extLst>
              <a:ext uri="{FF2B5EF4-FFF2-40B4-BE49-F238E27FC236}">
                <a16:creationId xmlns:a16="http://schemas.microsoft.com/office/drawing/2014/main" id="{845C7FCD-68CB-BBB2-C4C0-FA58AC838EC0}"/>
              </a:ext>
            </a:extLst>
          </p:cNvPr>
          <p:cNvPicPr>
            <a:picLocks noChangeAspect="1"/>
          </p:cNvPicPr>
          <p:nvPr/>
        </p:nvPicPr>
        <p:blipFill>
          <a:blip r:embed="rId5"/>
          <a:stretch>
            <a:fillRect/>
          </a:stretch>
        </p:blipFill>
        <p:spPr>
          <a:xfrm>
            <a:off x="5222699" y="851771"/>
            <a:ext cx="1746601" cy="1161279"/>
          </a:xfrm>
          <a:prstGeom prst="rect">
            <a:avLst/>
          </a:prstGeom>
        </p:spPr>
      </p:pic>
      <p:pic>
        <p:nvPicPr>
          <p:cNvPr id="8" name="Рисунок 7">
            <a:extLst>
              <a:ext uri="{FF2B5EF4-FFF2-40B4-BE49-F238E27FC236}">
                <a16:creationId xmlns:a16="http://schemas.microsoft.com/office/drawing/2014/main" id="{9061C590-1215-FBF0-7A6E-C7909DA955CD}"/>
              </a:ext>
            </a:extLst>
          </p:cNvPr>
          <p:cNvPicPr>
            <a:picLocks noChangeAspect="1"/>
          </p:cNvPicPr>
          <p:nvPr/>
        </p:nvPicPr>
        <p:blipFill>
          <a:blip r:embed="rId6"/>
          <a:stretch>
            <a:fillRect/>
          </a:stretch>
        </p:blipFill>
        <p:spPr>
          <a:xfrm>
            <a:off x="9467273" y="4544292"/>
            <a:ext cx="1893319" cy="2275974"/>
          </a:xfrm>
          <a:prstGeom prst="rect">
            <a:avLst/>
          </a:prstGeom>
        </p:spPr>
      </p:pic>
    </p:spTree>
    <p:extLst>
      <p:ext uri="{BB962C8B-B14F-4D97-AF65-F5344CB8AC3E}">
        <p14:creationId xmlns:p14="http://schemas.microsoft.com/office/powerpoint/2010/main" val="1986650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2192000" cy="858981"/>
          </a:xfrm>
        </p:spPr>
        <p:txBody>
          <a:bodyPr>
            <a:noAutofit/>
          </a:bodyPr>
          <a:lstStyle/>
          <a:p>
            <a:r>
              <a:rPr lang="uk-UA" sz="2400" b="1" dirty="0">
                <a:solidFill>
                  <a:schemeClr val="bg1"/>
                </a:solidFill>
                <a:highlight>
                  <a:srgbClr val="00FF00"/>
                </a:highlight>
              </a:rPr>
              <a:t>1.	Індонезія - найбільша країна</a:t>
            </a:r>
            <a:br>
              <a:rPr lang="uk-UA" sz="2400" b="1" dirty="0">
                <a:solidFill>
                  <a:schemeClr val="bg1"/>
                </a:solidFill>
                <a:highlight>
                  <a:srgbClr val="00FF00"/>
                </a:highlight>
              </a:rPr>
            </a:br>
            <a:r>
              <a:rPr lang="uk-UA" sz="2400" b="1" dirty="0">
                <a:solidFill>
                  <a:schemeClr val="bg1"/>
                </a:solidFill>
                <a:highlight>
                  <a:srgbClr val="00FF00"/>
                </a:highlight>
              </a:rPr>
              <a:t> мусульманського світу</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858981"/>
            <a:ext cx="12192000" cy="5999018"/>
          </a:xfrm>
        </p:spPr>
        <p:txBody>
          <a:bodyPr>
            <a:normAutofit/>
          </a:bodyPr>
          <a:lstStyle/>
          <a:p>
            <a:pPr algn="just"/>
            <a:r>
              <a:rPr lang="uk-UA" sz="3600" b="1" dirty="0">
                <a:solidFill>
                  <a:srgbClr val="FFFF00"/>
                </a:solidFill>
                <a:highlight>
                  <a:srgbClr val="800000"/>
                </a:highlight>
              </a:rPr>
              <a:t>Джакарта дуже активно працює над підвищенням своєї ролі у міжнародних справах. </a:t>
            </a:r>
            <a:r>
              <a:rPr lang="uk-UA" sz="3600" b="1" i="1" u="sng" dirty="0">
                <a:solidFill>
                  <a:schemeClr val="tx1"/>
                </a:solidFill>
                <a:highlight>
                  <a:srgbClr val="800000"/>
                </a:highlight>
              </a:rPr>
              <a:t>На першому місці – набуття лідерства у мусульманському світі</a:t>
            </a:r>
            <a:r>
              <a:rPr lang="uk-UA" sz="3600" b="1" dirty="0">
                <a:solidFill>
                  <a:schemeClr val="tx1"/>
                </a:solidFill>
                <a:highlight>
                  <a:srgbClr val="800000"/>
                </a:highlight>
              </a:rPr>
              <a:t> (на цю роль також претендують також Йорданія, Саудівська Аравія, Іран й Пакистан).</a:t>
            </a:r>
            <a:r>
              <a:rPr lang="uk-UA" sz="3600" b="1" dirty="0">
                <a:solidFill>
                  <a:srgbClr val="FFFF00"/>
                </a:solidFill>
                <a:highlight>
                  <a:srgbClr val="800000"/>
                </a:highlight>
              </a:rPr>
              <a:t> </a:t>
            </a:r>
          </a:p>
          <a:p>
            <a:pPr algn="just"/>
            <a:r>
              <a:rPr lang="uk-UA" sz="3600" b="1" dirty="0">
                <a:solidFill>
                  <a:srgbClr val="FFFF00"/>
                </a:solidFill>
                <a:highlight>
                  <a:srgbClr val="800000"/>
                </a:highlight>
              </a:rPr>
              <a:t>На цих позиціях, за думкою індонезійського керівництва, мають поступитися місцем арабські країни, які останнім часом демонструють неспроможність виступати провідною і об’єднуючою силою у вирішенні нагальних проблем. </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0"/>
            <a:ext cx="721294" cy="858980"/>
          </a:xfrm>
          <a:prstGeom prst="rect">
            <a:avLst/>
          </a:prstGeom>
          <a:solidFill>
            <a:schemeClr val="tx1"/>
          </a:solidFill>
        </p:spPr>
      </p:pic>
    </p:spTree>
    <p:extLst>
      <p:ext uri="{BB962C8B-B14F-4D97-AF65-F5344CB8AC3E}">
        <p14:creationId xmlns:p14="http://schemas.microsoft.com/office/powerpoint/2010/main" val="2311674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2192000" cy="858981"/>
          </a:xfrm>
        </p:spPr>
        <p:txBody>
          <a:bodyPr>
            <a:noAutofit/>
          </a:bodyPr>
          <a:lstStyle/>
          <a:p>
            <a:r>
              <a:rPr lang="uk-UA" sz="2400" b="1" dirty="0">
                <a:solidFill>
                  <a:schemeClr val="bg1"/>
                </a:solidFill>
                <a:highlight>
                  <a:srgbClr val="00FF00"/>
                </a:highlight>
              </a:rPr>
              <a:t>1.	Індонезія - найбільша країна</a:t>
            </a:r>
            <a:br>
              <a:rPr lang="uk-UA" sz="2400" b="1" dirty="0">
                <a:solidFill>
                  <a:schemeClr val="bg1"/>
                </a:solidFill>
                <a:highlight>
                  <a:srgbClr val="00FF00"/>
                </a:highlight>
              </a:rPr>
            </a:br>
            <a:r>
              <a:rPr lang="uk-UA" sz="2400" b="1" dirty="0">
                <a:solidFill>
                  <a:schemeClr val="bg1"/>
                </a:solidFill>
                <a:highlight>
                  <a:srgbClr val="00FF00"/>
                </a:highlight>
              </a:rPr>
              <a:t> мусульманського світу</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858981"/>
            <a:ext cx="12192000" cy="5999018"/>
          </a:xfrm>
        </p:spPr>
        <p:txBody>
          <a:bodyPr>
            <a:normAutofit/>
          </a:bodyPr>
          <a:lstStyle/>
          <a:p>
            <a:pPr algn="just"/>
            <a:r>
              <a:rPr lang="uk-UA" sz="2800" b="1" dirty="0"/>
              <a:t>Індонезія вдалася до активних дій, що мають довести виправданість її претензій. Зокрема, вона виступила проти </a:t>
            </a:r>
            <a:r>
              <a:rPr lang="uk-UA" sz="2800" b="1" dirty="0" err="1"/>
              <a:t>антиіранських</a:t>
            </a:r>
            <a:r>
              <a:rPr lang="uk-UA" sz="2800" b="1" dirty="0"/>
              <a:t> санкцій, пов’язаних із розробкою ядерної програми, наголошує свою підтримку Палестині у її боротьбі, засудила Ізраїль після його вторгнення у Ліван у 2006 р., а також різко виступала проти американської агресії до Афганістану та Іраку.</a:t>
            </a:r>
          </a:p>
          <a:p>
            <a:pPr algn="just"/>
            <a:r>
              <a:rPr lang="uk-UA" sz="2800" b="1" dirty="0"/>
              <a:t>Курс, ініційований керівництвом країни, підтримують два основних об’єднання мусульман, що суперничають між собою – «</a:t>
            </a:r>
            <a:r>
              <a:rPr lang="uk-UA" sz="2800" b="1" dirty="0" err="1"/>
              <a:t>Нахдатул</a:t>
            </a:r>
            <a:r>
              <a:rPr lang="uk-UA" sz="2800" b="1" dirty="0"/>
              <a:t> </a:t>
            </a:r>
            <a:r>
              <a:rPr lang="uk-UA" sz="2800" b="1" dirty="0" err="1"/>
              <a:t>Улама</a:t>
            </a:r>
            <a:r>
              <a:rPr lang="uk-UA" sz="2800" b="1" dirty="0"/>
              <a:t>» й «</a:t>
            </a:r>
            <a:r>
              <a:rPr lang="uk-UA" sz="2800" b="1" dirty="0" err="1"/>
              <a:t>Мхаммадія</a:t>
            </a:r>
            <a:r>
              <a:rPr lang="uk-UA" sz="2800" b="1" dirty="0"/>
              <a:t>», число прибічників яких в цілому складає біля 100 млн осіб. Це дає можливість заручитися підтримкою широких верств населення, що сприяє не тільки посиленню позицій влади, але й набуває додаткового стимулу до об’єднання країни на ідеологічних засадах.</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0"/>
            <a:ext cx="721294" cy="858980"/>
          </a:xfrm>
          <a:prstGeom prst="rect">
            <a:avLst/>
          </a:prstGeom>
          <a:solidFill>
            <a:schemeClr val="tx1"/>
          </a:solidFill>
        </p:spPr>
      </p:pic>
    </p:spTree>
    <p:extLst>
      <p:ext uri="{BB962C8B-B14F-4D97-AF65-F5344CB8AC3E}">
        <p14:creationId xmlns:p14="http://schemas.microsoft.com/office/powerpoint/2010/main" val="2554712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2192000" cy="858981"/>
          </a:xfrm>
        </p:spPr>
        <p:txBody>
          <a:bodyPr>
            <a:noAutofit/>
          </a:bodyPr>
          <a:lstStyle/>
          <a:p>
            <a:r>
              <a:rPr lang="uk-UA" sz="2400" b="1" dirty="0">
                <a:solidFill>
                  <a:schemeClr val="bg1"/>
                </a:solidFill>
                <a:highlight>
                  <a:srgbClr val="00FF00"/>
                </a:highlight>
              </a:rPr>
              <a:t>1.	Індонезія - найбільша країна</a:t>
            </a:r>
            <a:br>
              <a:rPr lang="uk-UA" sz="2400" b="1" dirty="0">
                <a:solidFill>
                  <a:schemeClr val="bg1"/>
                </a:solidFill>
                <a:highlight>
                  <a:srgbClr val="00FF00"/>
                </a:highlight>
              </a:rPr>
            </a:br>
            <a:r>
              <a:rPr lang="uk-UA" sz="2400" b="1" dirty="0">
                <a:solidFill>
                  <a:schemeClr val="bg1"/>
                </a:solidFill>
                <a:highlight>
                  <a:srgbClr val="00FF00"/>
                </a:highlight>
              </a:rPr>
              <a:t> мусульманського світу</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858981"/>
            <a:ext cx="12192000" cy="5999018"/>
          </a:xfrm>
        </p:spPr>
        <p:txBody>
          <a:bodyPr>
            <a:normAutofit/>
          </a:bodyPr>
          <a:lstStyle/>
          <a:p>
            <a:pPr algn="just"/>
            <a:r>
              <a:rPr lang="uk-UA" sz="3600" b="1" dirty="0">
                <a:highlight>
                  <a:srgbClr val="800000"/>
                </a:highlight>
              </a:rPr>
              <a:t>Досягнення лідерства у мусульманському світі набуває значення національної ідеї</a:t>
            </a:r>
            <a:r>
              <a:rPr lang="uk-UA" sz="3600" b="1" dirty="0"/>
              <a:t>. </a:t>
            </a:r>
          </a:p>
          <a:p>
            <a:pPr algn="just"/>
            <a:r>
              <a:rPr lang="uk-UA" sz="3600" b="1" dirty="0"/>
              <a:t>Разом із тим Індонезійська Республіка всіляко стверджує необхідність зміцнення єдності мусульманських країн для створення контрбалансу посиленню впливу США, хоча має з тими непогані відносини. </a:t>
            </a:r>
          </a:p>
          <a:p>
            <a:pPr algn="just"/>
            <a:r>
              <a:rPr lang="uk-UA" sz="3600" b="1" dirty="0">
                <a:solidFill>
                  <a:srgbClr val="FFFF00"/>
                </a:solidFill>
              </a:rPr>
              <a:t>Індонезія пропонує іншим мусульманським країнам перейняти її досвід мирного переходу до демократії та проведення реформ, зокрема у здійсненні прав людини. </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0"/>
            <a:ext cx="721294" cy="858980"/>
          </a:xfrm>
          <a:prstGeom prst="rect">
            <a:avLst/>
          </a:prstGeom>
          <a:solidFill>
            <a:schemeClr val="tx1"/>
          </a:solidFill>
        </p:spPr>
      </p:pic>
    </p:spTree>
    <p:extLst>
      <p:ext uri="{BB962C8B-B14F-4D97-AF65-F5344CB8AC3E}">
        <p14:creationId xmlns:p14="http://schemas.microsoft.com/office/powerpoint/2010/main" val="1848130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2192000" cy="858981"/>
          </a:xfrm>
        </p:spPr>
        <p:txBody>
          <a:bodyPr>
            <a:noAutofit/>
          </a:bodyPr>
          <a:lstStyle/>
          <a:p>
            <a:r>
              <a:rPr lang="uk-UA" sz="2400" b="1" dirty="0">
                <a:solidFill>
                  <a:schemeClr val="bg1"/>
                </a:solidFill>
                <a:highlight>
                  <a:srgbClr val="00FF00"/>
                </a:highlight>
              </a:rPr>
              <a:t>1.	Індонезія - найбільша країна</a:t>
            </a:r>
            <a:br>
              <a:rPr lang="uk-UA" sz="2400" b="1" dirty="0">
                <a:solidFill>
                  <a:schemeClr val="bg1"/>
                </a:solidFill>
                <a:highlight>
                  <a:srgbClr val="00FF00"/>
                </a:highlight>
              </a:rPr>
            </a:br>
            <a:r>
              <a:rPr lang="uk-UA" sz="2400" b="1" dirty="0">
                <a:solidFill>
                  <a:schemeClr val="bg1"/>
                </a:solidFill>
                <a:highlight>
                  <a:srgbClr val="00FF00"/>
                </a:highlight>
              </a:rPr>
              <a:t> мусульманського світу</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858981"/>
            <a:ext cx="12192000" cy="5999018"/>
          </a:xfrm>
        </p:spPr>
        <p:txBody>
          <a:bodyPr>
            <a:normAutofit/>
          </a:bodyPr>
          <a:lstStyle/>
          <a:p>
            <a:pPr algn="just"/>
            <a:r>
              <a:rPr lang="uk-UA" sz="3600" b="1" dirty="0">
                <a:solidFill>
                  <a:srgbClr val="FFFF00"/>
                </a:solidFill>
              </a:rPr>
              <a:t>Активізуються заходи із формування на міжнародній арені іміджу </a:t>
            </a:r>
            <a:r>
              <a:rPr lang="uk-UA" sz="3600" b="1" dirty="0">
                <a:solidFill>
                  <a:srgbClr val="FFFF00"/>
                </a:solidFill>
                <a:highlight>
                  <a:srgbClr val="800000"/>
                </a:highlight>
              </a:rPr>
              <a:t>поміркованої мусульманської країни</a:t>
            </a:r>
            <a:r>
              <a:rPr lang="uk-UA" sz="3600" b="1" dirty="0">
                <a:solidFill>
                  <a:srgbClr val="FFFF00"/>
                </a:solidFill>
              </a:rPr>
              <a:t>, яка демонструє співіснування цінностей демократії та ісламу. </a:t>
            </a:r>
          </a:p>
          <a:p>
            <a:pPr algn="just"/>
            <a:r>
              <a:rPr lang="uk-UA" sz="3600" b="1" dirty="0">
                <a:solidFill>
                  <a:srgbClr val="FFFF00"/>
                </a:solidFill>
              </a:rPr>
              <a:t>Індонезійські діячі пропонують </a:t>
            </a:r>
            <a:r>
              <a:rPr lang="uk-UA" sz="3600" b="1" dirty="0">
                <a:solidFill>
                  <a:srgbClr val="FFFF00"/>
                </a:solidFill>
                <a:highlight>
                  <a:srgbClr val="0000FF"/>
                </a:highlight>
              </a:rPr>
              <a:t>нове тлумачення ісламу</a:t>
            </a:r>
            <a:r>
              <a:rPr lang="uk-UA" sz="3600" b="1" dirty="0">
                <a:solidFill>
                  <a:srgbClr val="FFFF00"/>
                </a:solidFill>
              </a:rPr>
              <a:t>, що допускає демократичні свободи й громадянські права у їх практичному застосуванні. </a:t>
            </a:r>
          </a:p>
          <a:p>
            <a:pPr algn="just"/>
            <a:r>
              <a:rPr lang="uk-UA" sz="3600" b="1" dirty="0">
                <a:solidFill>
                  <a:srgbClr val="FFFF00"/>
                </a:solidFill>
                <a:highlight>
                  <a:srgbClr val="008080"/>
                </a:highlight>
              </a:rPr>
              <a:t>В обережній формі висловлюється заклик до мусульманських країн зламати тягар ісламської архаїки і наблизитися до загальнолюдських цінностей</a:t>
            </a:r>
            <a:r>
              <a:rPr lang="uk-UA" sz="3600" b="1" dirty="0">
                <a:solidFill>
                  <a:srgbClr val="FFFF00"/>
                </a:solidFill>
              </a:rPr>
              <a:t>.</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0"/>
            <a:ext cx="721294" cy="858980"/>
          </a:xfrm>
          <a:prstGeom prst="rect">
            <a:avLst/>
          </a:prstGeom>
          <a:solidFill>
            <a:schemeClr val="tx1"/>
          </a:solidFill>
        </p:spPr>
      </p:pic>
    </p:spTree>
    <p:extLst>
      <p:ext uri="{BB962C8B-B14F-4D97-AF65-F5344CB8AC3E}">
        <p14:creationId xmlns:p14="http://schemas.microsoft.com/office/powerpoint/2010/main" val="2675931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2192000" cy="858981"/>
          </a:xfrm>
        </p:spPr>
        <p:txBody>
          <a:bodyPr>
            <a:noAutofit/>
          </a:bodyPr>
          <a:lstStyle/>
          <a:p>
            <a:r>
              <a:rPr lang="uk-UA" sz="2400" b="1" dirty="0">
                <a:solidFill>
                  <a:schemeClr val="bg1"/>
                </a:solidFill>
                <a:highlight>
                  <a:srgbClr val="00FF00"/>
                </a:highlight>
              </a:rPr>
              <a:t>1.	Індонезія - найбільша країна</a:t>
            </a:r>
            <a:br>
              <a:rPr lang="uk-UA" sz="2400" b="1" dirty="0">
                <a:solidFill>
                  <a:schemeClr val="bg1"/>
                </a:solidFill>
                <a:highlight>
                  <a:srgbClr val="00FF00"/>
                </a:highlight>
              </a:rPr>
            </a:br>
            <a:r>
              <a:rPr lang="uk-UA" sz="2400" b="1" dirty="0">
                <a:solidFill>
                  <a:schemeClr val="bg1"/>
                </a:solidFill>
                <a:highlight>
                  <a:srgbClr val="00FF00"/>
                </a:highlight>
              </a:rPr>
              <a:t> мусульманського світу</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858981"/>
            <a:ext cx="12192000" cy="5999018"/>
          </a:xfrm>
        </p:spPr>
        <p:txBody>
          <a:bodyPr>
            <a:normAutofit lnSpcReduction="10000"/>
          </a:bodyPr>
          <a:lstStyle/>
          <a:p>
            <a:pPr algn="just"/>
            <a:r>
              <a:rPr lang="uk-UA" sz="3200" b="1" dirty="0">
                <a:solidFill>
                  <a:srgbClr val="FFFF00"/>
                </a:solidFill>
                <a:highlight>
                  <a:srgbClr val="FF0000"/>
                </a:highlight>
              </a:rPr>
              <a:t>Індонезія</a:t>
            </a:r>
            <a:r>
              <a:rPr lang="uk-UA" sz="3200" b="1" dirty="0">
                <a:solidFill>
                  <a:srgbClr val="FFFF00"/>
                </a:solidFill>
              </a:rPr>
              <a:t> – одна з ключових держав Південно-Східної Азії, четверта в світі за чисельністю населення після Китаю, Індії та США (за переписом 2020 року населення складало </a:t>
            </a:r>
            <a:r>
              <a:rPr lang="uk-UA" sz="3200" b="1" dirty="0">
                <a:solidFill>
                  <a:srgbClr val="FFFF00"/>
                </a:solidFill>
                <a:highlight>
                  <a:srgbClr val="0000FF"/>
                </a:highlight>
              </a:rPr>
              <a:t>270 203 917 осіб</a:t>
            </a:r>
            <a:r>
              <a:rPr lang="uk-UA" sz="3200" b="1" dirty="0">
                <a:solidFill>
                  <a:srgbClr val="FFFF00"/>
                </a:solidFill>
              </a:rPr>
              <a:t>). </a:t>
            </a:r>
            <a:endParaRPr lang="en-US" sz="3200" b="1" dirty="0">
              <a:solidFill>
                <a:srgbClr val="FFFF00"/>
              </a:solidFill>
            </a:endParaRPr>
          </a:p>
          <a:p>
            <a:pPr algn="just"/>
            <a:r>
              <a:rPr lang="uk-UA" sz="3200" b="1" dirty="0">
                <a:solidFill>
                  <a:srgbClr val="FFFF00"/>
                </a:solidFill>
              </a:rPr>
              <a:t>Представлено понад 400 великих і малих етносів (близько 500 етнічних груп в 27 провінціях), найвпливовіша серед них – яванська етнічна група, частка якої становить 60% людності країни. </a:t>
            </a:r>
            <a:endParaRPr lang="en-US" sz="3200" b="1" dirty="0">
              <a:solidFill>
                <a:srgbClr val="FFFF00"/>
              </a:solidFill>
            </a:endParaRPr>
          </a:p>
          <a:p>
            <a:pPr algn="just"/>
            <a:r>
              <a:rPr lang="uk-UA" sz="3200" b="1" dirty="0">
                <a:solidFill>
                  <a:srgbClr val="FFFF00"/>
                </a:solidFill>
              </a:rPr>
              <a:t>Загальна кількість мов та діалектів архіпелагу складає приблизно 583. Державною мовою Індонезії є індонезійська (</a:t>
            </a:r>
            <a:r>
              <a:rPr lang="uk-UA" sz="3200" b="1" dirty="0" err="1">
                <a:solidFill>
                  <a:srgbClr val="FFFF00"/>
                </a:solidFill>
              </a:rPr>
              <a:t>Bahasa</a:t>
            </a:r>
            <a:r>
              <a:rPr lang="uk-UA" sz="3200" b="1" dirty="0">
                <a:solidFill>
                  <a:srgbClr val="FFFF00"/>
                </a:solidFill>
              </a:rPr>
              <a:t> </a:t>
            </a:r>
            <a:r>
              <a:rPr lang="uk-UA" sz="3200" b="1" dirty="0" err="1">
                <a:solidFill>
                  <a:srgbClr val="FFFF00"/>
                </a:solidFill>
              </a:rPr>
              <a:t>Indonesia</a:t>
            </a:r>
            <a:r>
              <a:rPr lang="uk-UA" sz="3200" b="1" dirty="0">
                <a:solidFill>
                  <a:srgbClr val="FFFF00"/>
                </a:solidFill>
              </a:rPr>
              <a:t>). </a:t>
            </a:r>
            <a:r>
              <a:rPr lang="uk-UA" sz="3200" b="1" dirty="0">
                <a:solidFill>
                  <a:srgbClr val="FFFF00"/>
                </a:solidFill>
                <a:highlight>
                  <a:srgbClr val="008080"/>
                </a:highlight>
              </a:rPr>
              <a:t>Спочатку це була малайська мова, якою говорили головним чином на островах </a:t>
            </a:r>
            <a:r>
              <a:rPr lang="uk-UA" sz="3200" b="1" dirty="0" err="1">
                <a:solidFill>
                  <a:srgbClr val="FFFF00"/>
                </a:solidFill>
                <a:highlight>
                  <a:srgbClr val="008080"/>
                </a:highlight>
              </a:rPr>
              <a:t>Ріау</a:t>
            </a:r>
            <a:r>
              <a:rPr lang="uk-UA" sz="3200" b="1" dirty="0">
                <a:solidFill>
                  <a:srgbClr val="FFFF00"/>
                </a:solidFill>
              </a:rPr>
              <a:t>.</a:t>
            </a:r>
          </a:p>
        </p:txBody>
      </p:sp>
      <p:pic>
        <p:nvPicPr>
          <p:cNvPr id="4" name="Рисунок 3">
            <a:extLst>
              <a:ext uri="{FF2B5EF4-FFF2-40B4-BE49-F238E27FC236}">
                <a16:creationId xmlns:a16="http://schemas.microsoft.com/office/drawing/2014/main" id="{A80914CD-4152-1471-A25A-39F465C37BCC}"/>
              </a:ext>
            </a:extLst>
          </p:cNvPr>
          <p:cNvPicPr>
            <a:picLocks noChangeAspect="1"/>
          </p:cNvPicPr>
          <p:nvPr/>
        </p:nvPicPr>
        <p:blipFill>
          <a:blip r:embed="rId2"/>
          <a:stretch>
            <a:fillRect/>
          </a:stretch>
        </p:blipFill>
        <p:spPr>
          <a:xfrm>
            <a:off x="11377068" y="0"/>
            <a:ext cx="723353" cy="858981"/>
          </a:xfrm>
          <a:prstGeom prst="rect">
            <a:avLst/>
          </a:prstGeom>
          <a:solidFill>
            <a:schemeClr val="tx1"/>
          </a:solidFill>
        </p:spPr>
      </p:pic>
    </p:spTree>
    <p:extLst>
      <p:ext uri="{BB962C8B-B14F-4D97-AF65-F5344CB8AC3E}">
        <p14:creationId xmlns:p14="http://schemas.microsoft.com/office/powerpoint/2010/main" val="1557741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2192000" cy="858981"/>
          </a:xfrm>
        </p:spPr>
        <p:txBody>
          <a:bodyPr>
            <a:noAutofit/>
          </a:bodyPr>
          <a:lstStyle/>
          <a:p>
            <a:r>
              <a:rPr lang="uk-UA" sz="2400" b="1" dirty="0">
                <a:solidFill>
                  <a:schemeClr val="bg1"/>
                </a:solidFill>
                <a:highlight>
                  <a:srgbClr val="00FF00"/>
                </a:highlight>
              </a:rPr>
              <a:t>1.	Індонезія - найбільша країна</a:t>
            </a:r>
            <a:br>
              <a:rPr lang="uk-UA" sz="2400" b="1" dirty="0">
                <a:solidFill>
                  <a:schemeClr val="bg1"/>
                </a:solidFill>
                <a:highlight>
                  <a:srgbClr val="00FF00"/>
                </a:highlight>
              </a:rPr>
            </a:br>
            <a:r>
              <a:rPr lang="uk-UA" sz="2400" b="1" dirty="0">
                <a:solidFill>
                  <a:schemeClr val="bg1"/>
                </a:solidFill>
                <a:highlight>
                  <a:srgbClr val="00FF00"/>
                </a:highlight>
              </a:rPr>
              <a:t> мусульманського світу</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858981"/>
            <a:ext cx="12192000" cy="5999018"/>
          </a:xfrm>
        </p:spPr>
        <p:txBody>
          <a:bodyPr>
            <a:normAutofit/>
          </a:bodyPr>
          <a:lstStyle/>
          <a:p>
            <a:pPr algn="just"/>
            <a:r>
              <a:rPr lang="uk-UA" sz="3700" b="1" dirty="0"/>
              <a:t>Разом із тим індонезійські офіційні особи заявляють про прагнення своєї країни змінити уявлення про іслам як про жорстку авторитарну релігійно-політичну доктрину і переконати світове співтовариство у демократичній сутності ісламського віровчення. </a:t>
            </a:r>
          </a:p>
          <a:p>
            <a:pPr algn="just"/>
            <a:r>
              <a:rPr lang="uk-UA" sz="3700" b="1" dirty="0"/>
              <a:t>У Індонезії більша частина мусульман відноситься сповідую «поміркований» (модернізований) іслам. Прибічників традиційного («чистого») ісламу більше всього на о. Ява, </a:t>
            </a:r>
            <a:r>
              <a:rPr lang="uk-UA" sz="3700" b="1" dirty="0" err="1"/>
              <a:t>Лампунгі</a:t>
            </a:r>
            <a:r>
              <a:rPr lang="uk-UA" sz="3700" b="1" dirty="0"/>
              <a:t> і провінції </a:t>
            </a:r>
            <a:r>
              <a:rPr lang="uk-UA" sz="3700" b="1" dirty="0" err="1"/>
              <a:t>Аче</a:t>
            </a:r>
            <a:r>
              <a:rPr lang="uk-UA" sz="3700" b="1" dirty="0"/>
              <a:t> (</a:t>
            </a:r>
            <a:r>
              <a:rPr lang="uk-UA" sz="3700" b="1" dirty="0" err="1"/>
              <a:t>Ачех</a:t>
            </a:r>
            <a:r>
              <a:rPr lang="uk-UA" sz="3700" b="1" dirty="0"/>
              <a:t>, </a:t>
            </a:r>
            <a:r>
              <a:rPr lang="uk-UA" sz="3700" b="1" dirty="0" err="1"/>
              <a:t>о.Суматра</a:t>
            </a:r>
            <a:r>
              <a:rPr lang="uk-UA" sz="3700" b="1" dirty="0"/>
              <a:t>).</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0"/>
            <a:ext cx="721294" cy="858980"/>
          </a:xfrm>
          <a:prstGeom prst="rect">
            <a:avLst/>
          </a:prstGeom>
          <a:solidFill>
            <a:schemeClr val="tx1"/>
          </a:solidFill>
        </p:spPr>
      </p:pic>
    </p:spTree>
    <p:extLst>
      <p:ext uri="{BB962C8B-B14F-4D97-AF65-F5344CB8AC3E}">
        <p14:creationId xmlns:p14="http://schemas.microsoft.com/office/powerpoint/2010/main" val="1506952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2192000" cy="858981"/>
          </a:xfrm>
        </p:spPr>
        <p:txBody>
          <a:bodyPr>
            <a:noAutofit/>
          </a:bodyPr>
          <a:lstStyle/>
          <a:p>
            <a:r>
              <a:rPr lang="uk-UA" sz="2400" b="1" dirty="0">
                <a:solidFill>
                  <a:schemeClr val="bg1"/>
                </a:solidFill>
                <a:highlight>
                  <a:srgbClr val="00FF00"/>
                </a:highlight>
              </a:rPr>
              <a:t>1.	Індонезія - найбільша країна</a:t>
            </a:r>
            <a:br>
              <a:rPr lang="uk-UA" sz="2400" b="1" dirty="0">
                <a:solidFill>
                  <a:schemeClr val="bg1"/>
                </a:solidFill>
                <a:highlight>
                  <a:srgbClr val="00FF00"/>
                </a:highlight>
              </a:rPr>
            </a:br>
            <a:r>
              <a:rPr lang="uk-UA" sz="2400" b="1" dirty="0">
                <a:solidFill>
                  <a:schemeClr val="bg1"/>
                </a:solidFill>
                <a:highlight>
                  <a:srgbClr val="00FF00"/>
                </a:highlight>
              </a:rPr>
              <a:t> мусульманського світу</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6548584" y="3057236"/>
            <a:ext cx="3676072" cy="3084946"/>
          </a:xfrm>
        </p:spPr>
        <p:txBody>
          <a:bodyPr/>
          <a:lstStyle/>
          <a:p>
            <a:endParaRPr lang="ru-RU" dirty="0"/>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0"/>
            <a:ext cx="721294" cy="858980"/>
          </a:xfrm>
          <a:prstGeom prst="rect">
            <a:avLst/>
          </a:prstGeom>
          <a:solidFill>
            <a:schemeClr val="tx1"/>
          </a:solidFill>
        </p:spPr>
      </p:pic>
      <p:cxnSp>
        <p:nvCxnSpPr>
          <p:cNvPr id="9" name="Соединитель: уступ 8">
            <a:extLst>
              <a:ext uri="{FF2B5EF4-FFF2-40B4-BE49-F238E27FC236}">
                <a16:creationId xmlns:a16="http://schemas.microsoft.com/office/drawing/2014/main" id="{F45D7EFD-5BD5-B24C-4331-05B8AC1641DA}"/>
              </a:ext>
            </a:extLst>
          </p:cNvPr>
          <p:cNvCxnSpPr/>
          <p:nvPr/>
        </p:nvCxnSpPr>
        <p:spPr>
          <a:xfrm rot="10800000" flipV="1">
            <a:off x="4996874" y="4886036"/>
            <a:ext cx="646545" cy="304800"/>
          </a:xfrm>
          <a:prstGeom prst="bentConnector3">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12" name="Рисунок 11">
            <a:extLst>
              <a:ext uri="{FF2B5EF4-FFF2-40B4-BE49-F238E27FC236}">
                <a16:creationId xmlns:a16="http://schemas.microsoft.com/office/drawing/2014/main" id="{47D372A1-155C-4F40-0C83-71D29C9295A7}"/>
              </a:ext>
            </a:extLst>
          </p:cNvPr>
          <p:cNvPicPr>
            <a:picLocks noChangeAspect="1"/>
          </p:cNvPicPr>
          <p:nvPr/>
        </p:nvPicPr>
        <p:blipFill>
          <a:blip r:embed="rId3"/>
          <a:stretch>
            <a:fillRect/>
          </a:stretch>
        </p:blipFill>
        <p:spPr>
          <a:xfrm>
            <a:off x="29736" y="726440"/>
            <a:ext cx="2249619" cy="2121592"/>
          </a:xfrm>
          <a:prstGeom prst="rect">
            <a:avLst/>
          </a:prstGeom>
        </p:spPr>
      </p:pic>
      <p:pic>
        <p:nvPicPr>
          <p:cNvPr id="4" name="Рисунок 3">
            <a:extLst>
              <a:ext uri="{FF2B5EF4-FFF2-40B4-BE49-F238E27FC236}">
                <a16:creationId xmlns:a16="http://schemas.microsoft.com/office/drawing/2014/main" id="{DE94FD89-32E2-769B-D40B-74E8AC806BE6}"/>
              </a:ext>
            </a:extLst>
          </p:cNvPr>
          <p:cNvPicPr>
            <a:picLocks noChangeAspect="1"/>
          </p:cNvPicPr>
          <p:nvPr/>
        </p:nvPicPr>
        <p:blipFill>
          <a:blip r:embed="rId4"/>
          <a:stretch>
            <a:fillRect/>
          </a:stretch>
        </p:blipFill>
        <p:spPr>
          <a:xfrm>
            <a:off x="2352325" y="775854"/>
            <a:ext cx="8688755" cy="5954701"/>
          </a:xfrm>
          <a:prstGeom prst="rect">
            <a:avLst/>
          </a:prstGeom>
        </p:spPr>
      </p:pic>
      <p:sp>
        <p:nvSpPr>
          <p:cNvPr id="6" name="Стрелка: вправо 5">
            <a:extLst>
              <a:ext uri="{FF2B5EF4-FFF2-40B4-BE49-F238E27FC236}">
                <a16:creationId xmlns:a16="http://schemas.microsoft.com/office/drawing/2014/main" id="{2D8F0DC7-3113-86FD-586B-134D6F53E76F}"/>
              </a:ext>
            </a:extLst>
          </p:cNvPr>
          <p:cNvSpPr/>
          <p:nvPr/>
        </p:nvSpPr>
        <p:spPr>
          <a:xfrm>
            <a:off x="439455" y="4701309"/>
            <a:ext cx="2364509" cy="277091"/>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право 6">
            <a:extLst>
              <a:ext uri="{FF2B5EF4-FFF2-40B4-BE49-F238E27FC236}">
                <a16:creationId xmlns:a16="http://schemas.microsoft.com/office/drawing/2014/main" id="{FD80FA4A-8B46-A5AE-4730-4EDB001ED315}"/>
              </a:ext>
            </a:extLst>
          </p:cNvPr>
          <p:cNvSpPr/>
          <p:nvPr/>
        </p:nvSpPr>
        <p:spPr>
          <a:xfrm>
            <a:off x="439455" y="5070764"/>
            <a:ext cx="2364509" cy="20320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1" name="Соединитель: уступ 10">
            <a:extLst>
              <a:ext uri="{FF2B5EF4-FFF2-40B4-BE49-F238E27FC236}">
                <a16:creationId xmlns:a16="http://schemas.microsoft.com/office/drawing/2014/main" id="{0E99D858-AF55-5D77-19B3-1F8B2646ADEF}"/>
              </a:ext>
            </a:extLst>
          </p:cNvPr>
          <p:cNvCxnSpPr/>
          <p:nvPr/>
        </p:nvCxnSpPr>
        <p:spPr>
          <a:xfrm rot="5400000">
            <a:off x="889037" y="2962119"/>
            <a:ext cx="2216727" cy="923636"/>
          </a:xfrm>
          <a:prstGeom prst="bentConnector3">
            <a:avLst>
              <a:gd name="adj1" fmla="val 52917"/>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Соединитель: уступ 13">
            <a:extLst>
              <a:ext uri="{FF2B5EF4-FFF2-40B4-BE49-F238E27FC236}">
                <a16:creationId xmlns:a16="http://schemas.microsoft.com/office/drawing/2014/main" id="{30F35EDC-88F8-57C5-9C78-0772C2D1C8A0}"/>
              </a:ext>
            </a:extLst>
          </p:cNvPr>
          <p:cNvCxnSpPr/>
          <p:nvPr/>
        </p:nvCxnSpPr>
        <p:spPr>
          <a:xfrm rot="5400000">
            <a:off x="4959927" y="4738255"/>
            <a:ext cx="489528" cy="415636"/>
          </a:xfrm>
          <a:prstGeom prst="bentConnector3">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1710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2192000" cy="858981"/>
          </a:xfrm>
        </p:spPr>
        <p:txBody>
          <a:bodyPr>
            <a:noAutofit/>
          </a:bodyPr>
          <a:lstStyle/>
          <a:p>
            <a:r>
              <a:rPr lang="uk-UA" sz="2400" b="1" dirty="0">
                <a:solidFill>
                  <a:schemeClr val="bg1"/>
                </a:solidFill>
                <a:highlight>
                  <a:srgbClr val="00FF00"/>
                </a:highlight>
              </a:rPr>
              <a:t>1.	Індонезія - найбільша країна</a:t>
            </a:r>
            <a:br>
              <a:rPr lang="uk-UA" sz="2400" b="1" dirty="0">
                <a:solidFill>
                  <a:schemeClr val="bg1"/>
                </a:solidFill>
                <a:highlight>
                  <a:srgbClr val="00FF00"/>
                </a:highlight>
              </a:rPr>
            </a:br>
            <a:r>
              <a:rPr lang="uk-UA" sz="2400" b="1" dirty="0">
                <a:solidFill>
                  <a:schemeClr val="bg1"/>
                </a:solidFill>
                <a:highlight>
                  <a:srgbClr val="00FF00"/>
                </a:highlight>
              </a:rPr>
              <a:t> мусульманського світу</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858981"/>
            <a:ext cx="12192000" cy="5999018"/>
          </a:xfrm>
        </p:spPr>
        <p:txBody>
          <a:bodyPr>
            <a:normAutofit lnSpcReduction="10000"/>
          </a:bodyPr>
          <a:lstStyle/>
          <a:p>
            <a:pPr algn="just"/>
            <a:r>
              <a:rPr lang="uk-UA" sz="3600" b="1" dirty="0">
                <a:solidFill>
                  <a:srgbClr val="FFFF00"/>
                </a:solidFill>
              </a:rPr>
              <a:t>Індонезія із її </a:t>
            </a:r>
            <a:r>
              <a:rPr lang="uk-UA" sz="3600" b="1" dirty="0" err="1">
                <a:solidFill>
                  <a:srgbClr val="FFFF00"/>
                </a:solidFill>
              </a:rPr>
              <a:t>поліетнічним</a:t>
            </a:r>
            <a:r>
              <a:rPr lang="uk-UA" sz="3600" b="1" dirty="0">
                <a:solidFill>
                  <a:srgbClr val="FFFF00"/>
                </a:solidFill>
              </a:rPr>
              <a:t> і </a:t>
            </a:r>
            <a:r>
              <a:rPr lang="uk-UA" sz="3600" b="1" dirty="0" err="1">
                <a:solidFill>
                  <a:srgbClr val="FFFF00"/>
                </a:solidFill>
              </a:rPr>
              <a:t>поліконфесійним</a:t>
            </a:r>
            <a:r>
              <a:rPr lang="uk-UA" sz="3600" b="1" dirty="0">
                <a:solidFill>
                  <a:srgbClr val="FFFF00"/>
                </a:solidFill>
              </a:rPr>
              <a:t> населенням, латентною (</a:t>
            </a:r>
            <a:r>
              <a:rPr lang="uk-UA" sz="3600" b="1" dirty="0">
                <a:solidFill>
                  <a:srgbClr val="FFFF00"/>
                </a:solidFill>
                <a:highlight>
                  <a:srgbClr val="800000"/>
                </a:highlight>
              </a:rPr>
              <a:t>від </a:t>
            </a:r>
            <a:r>
              <a:rPr lang="uk-UA" sz="3600" b="1" dirty="0" err="1">
                <a:solidFill>
                  <a:srgbClr val="FFFF00"/>
                </a:solidFill>
                <a:highlight>
                  <a:srgbClr val="800000"/>
                </a:highlight>
              </a:rPr>
              <a:t>latentis</a:t>
            </a:r>
            <a:r>
              <a:rPr lang="uk-UA" sz="3600" b="1" dirty="0">
                <a:solidFill>
                  <a:srgbClr val="FFFF00"/>
                </a:solidFill>
                <a:highlight>
                  <a:srgbClr val="800000"/>
                </a:highlight>
              </a:rPr>
              <a:t> – прихований, невидимий</a:t>
            </a:r>
            <a:r>
              <a:rPr lang="uk-UA" sz="3600" b="1" dirty="0">
                <a:solidFill>
                  <a:srgbClr val="FFFF00"/>
                </a:solidFill>
              </a:rPr>
              <a:t>) загрозою ісламізму, тліючим сепаратизмом у деяких регіонах, дуже зацікавлена у тому, аби у випадку загострення однієї чи кількох з цих проблем вона могла б розраховувати хоча на невтручання своїх сусідів. </a:t>
            </a:r>
          </a:p>
          <a:p>
            <a:pPr algn="just"/>
            <a:r>
              <a:rPr lang="uk-UA" sz="3600" b="1" dirty="0">
                <a:solidFill>
                  <a:srgbClr val="FFFF00"/>
                </a:solidFill>
              </a:rPr>
              <a:t>Беручи до уваги, що чимало держав Азійсько-Тихоокеанського регіону стикаються із схожими проблемами, їхні інтереси близькі або співпадають із індонезійськими.</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0"/>
            <a:ext cx="721294" cy="858980"/>
          </a:xfrm>
          <a:prstGeom prst="rect">
            <a:avLst/>
          </a:prstGeom>
          <a:solidFill>
            <a:schemeClr val="tx1"/>
          </a:solidFill>
        </p:spPr>
      </p:pic>
    </p:spTree>
    <p:extLst>
      <p:ext uri="{BB962C8B-B14F-4D97-AF65-F5344CB8AC3E}">
        <p14:creationId xmlns:p14="http://schemas.microsoft.com/office/powerpoint/2010/main" val="2246350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2192000" cy="858981"/>
          </a:xfrm>
        </p:spPr>
        <p:txBody>
          <a:bodyPr>
            <a:noAutofit/>
          </a:bodyPr>
          <a:lstStyle/>
          <a:p>
            <a:r>
              <a:rPr lang="uk-UA" sz="2400" b="1" dirty="0">
                <a:solidFill>
                  <a:schemeClr val="bg1"/>
                </a:solidFill>
                <a:highlight>
                  <a:srgbClr val="00FF00"/>
                </a:highlight>
              </a:rPr>
              <a:t>1.	Індонезія - найбільша країна</a:t>
            </a:r>
            <a:br>
              <a:rPr lang="uk-UA" sz="2400" b="1" dirty="0">
                <a:solidFill>
                  <a:schemeClr val="bg1"/>
                </a:solidFill>
                <a:highlight>
                  <a:srgbClr val="00FF00"/>
                </a:highlight>
              </a:rPr>
            </a:br>
            <a:r>
              <a:rPr lang="uk-UA" sz="2400" b="1" dirty="0">
                <a:solidFill>
                  <a:schemeClr val="bg1"/>
                </a:solidFill>
                <a:highlight>
                  <a:srgbClr val="00FF00"/>
                </a:highlight>
              </a:rPr>
              <a:t> мусульманського світу</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08993"/>
            <a:ext cx="12192000" cy="5849006"/>
          </a:xfrm>
        </p:spPr>
        <p:txBody>
          <a:bodyPr/>
          <a:lstStyle/>
          <a:p>
            <a:endParaRPr lang="ru-RU" dirty="0"/>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3342" y="149773"/>
            <a:ext cx="721294" cy="858980"/>
          </a:xfrm>
          <a:prstGeom prst="rect">
            <a:avLst/>
          </a:prstGeom>
          <a:solidFill>
            <a:schemeClr val="tx1"/>
          </a:solidFill>
        </p:spPr>
      </p:pic>
      <p:pic>
        <p:nvPicPr>
          <p:cNvPr id="4" name="Рисунок 3">
            <a:extLst>
              <a:ext uri="{FF2B5EF4-FFF2-40B4-BE49-F238E27FC236}">
                <a16:creationId xmlns:a16="http://schemas.microsoft.com/office/drawing/2014/main" id="{D1C6AB36-07DC-373A-9DBC-4FE40D88E2D8}"/>
              </a:ext>
            </a:extLst>
          </p:cNvPr>
          <p:cNvPicPr>
            <a:picLocks noChangeAspect="1"/>
          </p:cNvPicPr>
          <p:nvPr/>
        </p:nvPicPr>
        <p:blipFill>
          <a:blip r:embed="rId3"/>
          <a:stretch>
            <a:fillRect/>
          </a:stretch>
        </p:blipFill>
        <p:spPr>
          <a:xfrm>
            <a:off x="0" y="1142759"/>
            <a:ext cx="12192000" cy="5415696"/>
          </a:xfrm>
          <a:prstGeom prst="rect">
            <a:avLst/>
          </a:prstGeom>
        </p:spPr>
      </p:pic>
    </p:spTree>
    <p:extLst>
      <p:ext uri="{BB962C8B-B14F-4D97-AF65-F5344CB8AC3E}">
        <p14:creationId xmlns:p14="http://schemas.microsoft.com/office/powerpoint/2010/main" val="1142930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198179"/>
            <a:ext cx="12192000" cy="5659820"/>
          </a:xfrm>
        </p:spPr>
        <p:txBody>
          <a:bodyPr>
            <a:normAutofit/>
          </a:bodyPr>
          <a:lstStyle/>
          <a:p>
            <a:r>
              <a:rPr lang="uk-UA" sz="3600" b="1" dirty="0">
                <a:solidFill>
                  <a:schemeClr val="bg2"/>
                </a:solidFill>
                <a:highlight>
                  <a:srgbClr val="FFFF00"/>
                </a:highlight>
              </a:rPr>
              <a:t>В історії незалежної Індонезії можна окреслити </a:t>
            </a:r>
          </a:p>
          <a:p>
            <a:r>
              <a:rPr lang="uk-UA" sz="3600" b="1" dirty="0">
                <a:solidFill>
                  <a:srgbClr val="C00000"/>
                </a:solidFill>
                <a:highlight>
                  <a:srgbClr val="FFFF00"/>
                </a:highlight>
              </a:rPr>
              <a:t>три періоди:</a:t>
            </a:r>
          </a:p>
          <a:p>
            <a:pPr algn="just"/>
            <a:r>
              <a:rPr lang="uk-UA" sz="3600" b="1" dirty="0"/>
              <a:t> </a:t>
            </a:r>
            <a:r>
              <a:rPr lang="uk-UA" sz="3600" b="1" dirty="0">
                <a:highlight>
                  <a:srgbClr val="800000"/>
                </a:highlight>
              </a:rPr>
              <a:t>Перший</a:t>
            </a:r>
            <a:r>
              <a:rPr lang="uk-UA" sz="3600" b="1" dirty="0"/>
              <a:t> пов’язаний із іменем харизматичного президента </a:t>
            </a:r>
            <a:r>
              <a:rPr lang="uk-UA" sz="3600" b="1" dirty="0">
                <a:highlight>
                  <a:srgbClr val="0000FF"/>
                </a:highlight>
              </a:rPr>
              <a:t>Ахмеда </a:t>
            </a:r>
            <a:r>
              <a:rPr lang="uk-UA" sz="3600" b="1" dirty="0" err="1">
                <a:highlight>
                  <a:srgbClr val="0000FF"/>
                </a:highlight>
              </a:rPr>
              <a:t>Сукарно</a:t>
            </a:r>
            <a:r>
              <a:rPr lang="uk-UA" sz="3600" b="1" dirty="0"/>
              <a:t> (18 серпня 1945 – 12 березня 1967 р.), який висунув на перший план «романтичний антиімперіалізм». </a:t>
            </a:r>
          </a:p>
          <a:p>
            <a:pPr algn="just"/>
            <a:r>
              <a:rPr lang="uk-UA" sz="3600" b="1" dirty="0"/>
              <a:t>Авторитарну систему правління А. </a:t>
            </a:r>
            <a:r>
              <a:rPr lang="uk-UA" sz="3600" b="1" dirty="0" err="1"/>
              <a:t>Сукарно</a:t>
            </a:r>
            <a:r>
              <a:rPr lang="uk-UA" sz="3600" b="1" dirty="0"/>
              <a:t> називають «керованою демократією» зі спробою побудови соціалізму.</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spTree>
    <p:extLst>
      <p:ext uri="{BB962C8B-B14F-4D97-AF65-F5344CB8AC3E}">
        <p14:creationId xmlns:p14="http://schemas.microsoft.com/office/powerpoint/2010/main" val="2142299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198179"/>
            <a:ext cx="12192000" cy="5659820"/>
          </a:xfrm>
        </p:spPr>
        <p:txBody>
          <a:bodyPr/>
          <a:lstStyle/>
          <a:p>
            <a:pPr algn="just"/>
            <a:r>
              <a:rPr lang="uk-UA" sz="4200" b="1" dirty="0">
                <a:highlight>
                  <a:srgbClr val="800000"/>
                </a:highlight>
              </a:rPr>
              <a:t>Другий</a:t>
            </a:r>
            <a:r>
              <a:rPr lang="uk-UA" sz="4200" b="1" dirty="0"/>
              <a:t> період, або ера «Нового порядку», розпочався у 1965 р., коли до влади прийшов воєнний режим на чолі із генералом </a:t>
            </a:r>
            <a:r>
              <a:rPr lang="uk-UA" sz="4200" b="1" dirty="0">
                <a:highlight>
                  <a:srgbClr val="0000FF"/>
                </a:highlight>
              </a:rPr>
              <a:t>Хаджі </a:t>
            </a:r>
            <a:r>
              <a:rPr lang="uk-UA" sz="4200" b="1" dirty="0" err="1">
                <a:highlight>
                  <a:srgbClr val="0000FF"/>
                </a:highlight>
              </a:rPr>
              <a:t>Муххамедом</a:t>
            </a:r>
            <a:r>
              <a:rPr lang="uk-UA" sz="4200" b="1" dirty="0">
                <a:highlight>
                  <a:srgbClr val="0000FF"/>
                </a:highlight>
              </a:rPr>
              <a:t> </a:t>
            </a:r>
            <a:r>
              <a:rPr lang="uk-UA" sz="4200" b="1" dirty="0" err="1">
                <a:highlight>
                  <a:srgbClr val="0000FF"/>
                </a:highlight>
              </a:rPr>
              <a:t>Сухарто</a:t>
            </a:r>
            <a:r>
              <a:rPr lang="uk-UA" sz="4200" b="1" dirty="0"/>
              <a:t> (12 березня 1967 р. – 21 травня 1998 р.). Цей період увійшов в історію як час авторитарної модернізації. </a:t>
            </a:r>
          </a:p>
          <a:p>
            <a:pPr algn="just"/>
            <a:r>
              <a:rPr lang="uk-UA" sz="4200" b="1" dirty="0">
                <a:highlight>
                  <a:srgbClr val="800000"/>
                </a:highlight>
              </a:rPr>
              <a:t>Третій</a:t>
            </a:r>
            <a:r>
              <a:rPr lang="uk-UA" sz="4200" b="1" dirty="0"/>
              <a:t> період, що триває з 1998 р. і по наш час, називають </a:t>
            </a:r>
            <a:r>
              <a:rPr lang="uk-UA" sz="4200" b="1" dirty="0" err="1"/>
              <a:t>постсухартовським</a:t>
            </a:r>
            <a:r>
              <a:rPr lang="uk-UA" sz="4200" b="1" dirty="0"/>
              <a:t>.</a:t>
            </a:r>
          </a:p>
          <a:p>
            <a:pPr algn="just"/>
            <a:endParaRPr lang="ru-RU" b="1" dirty="0"/>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spTree>
    <p:extLst>
      <p:ext uri="{BB962C8B-B14F-4D97-AF65-F5344CB8AC3E}">
        <p14:creationId xmlns:p14="http://schemas.microsoft.com/office/powerpoint/2010/main" val="1680540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198179"/>
            <a:ext cx="12192000" cy="5659820"/>
          </a:xfrm>
        </p:spPr>
        <p:txBody>
          <a:bodyPr>
            <a:normAutofit lnSpcReduction="10000"/>
          </a:bodyPr>
          <a:lstStyle/>
          <a:p>
            <a:pPr algn="just"/>
            <a:r>
              <a:rPr lang="uk-UA" sz="2800" b="1" dirty="0"/>
              <a:t>У 1942 р. японці вторглися до Голландської Ост-Індії (Індонезія), повалили голландський колоніальний режим і займали цю територію до 1945 р. </a:t>
            </a:r>
          </a:p>
          <a:p>
            <a:pPr algn="just"/>
            <a:r>
              <a:rPr lang="uk-UA" sz="2800" b="1" dirty="0"/>
              <a:t>Індонезія протягом всього цього часу знаходилась під юрисдикцією японської Південної групи армій, заснованої в </a:t>
            </a:r>
            <a:r>
              <a:rPr lang="uk-UA" sz="2800" b="1" dirty="0" err="1"/>
              <a:t>Сайгоні</a:t>
            </a:r>
            <a:r>
              <a:rPr lang="uk-UA" sz="2800" b="1" dirty="0"/>
              <a:t> (В’єтнам). Японці розділили територію Індонезії на три військові урядові регіони, засновані на найбільших островах: «Суматра» контролювалася японською 25-ю армією, «Ява» — японською 16-ою армією та «Схід Індонезії» (Східний острів) разом із частиною «Борнео» (Саравак і Сабах контролювала японська 38-а армія) - Імператорським флотом Японії. У міру ослаблення становища японців у війні, особливо після їх поразки в битві в </a:t>
            </a:r>
            <a:r>
              <a:rPr lang="uk-UA" sz="2800" b="1" dirty="0" err="1"/>
              <a:t>затоці</a:t>
            </a:r>
            <a:r>
              <a:rPr lang="uk-UA" sz="2800" b="1" dirty="0"/>
              <a:t> Лейте у жовтні 1944 р., дедалі більше індонезійців призначалися на офіційні посади в окупації.</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spTree>
    <p:extLst>
      <p:ext uri="{BB962C8B-B14F-4D97-AF65-F5344CB8AC3E}">
        <p14:creationId xmlns:p14="http://schemas.microsoft.com/office/powerpoint/2010/main" val="3455994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936106" y="1939636"/>
            <a:ext cx="5760258" cy="1489364"/>
          </a:xfrm>
        </p:spPr>
        <p:txBody>
          <a:bodyPr/>
          <a:lstStyle/>
          <a:p>
            <a:endParaRPr lang="ru-RU" dirty="0"/>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pic>
        <p:nvPicPr>
          <p:cNvPr id="7" name="Рисунок 6">
            <a:extLst>
              <a:ext uri="{FF2B5EF4-FFF2-40B4-BE49-F238E27FC236}">
                <a16:creationId xmlns:a16="http://schemas.microsoft.com/office/drawing/2014/main" id="{9813CF0A-B2FE-DE1F-029C-01A79AE91786}"/>
              </a:ext>
            </a:extLst>
          </p:cNvPr>
          <p:cNvPicPr>
            <a:picLocks noChangeAspect="1"/>
          </p:cNvPicPr>
          <p:nvPr/>
        </p:nvPicPr>
        <p:blipFill>
          <a:blip r:embed="rId3"/>
          <a:stretch>
            <a:fillRect/>
          </a:stretch>
        </p:blipFill>
        <p:spPr>
          <a:xfrm>
            <a:off x="95367" y="1880441"/>
            <a:ext cx="6831909" cy="3842949"/>
          </a:xfrm>
          <a:prstGeom prst="rect">
            <a:avLst/>
          </a:prstGeom>
        </p:spPr>
      </p:pic>
      <p:pic>
        <p:nvPicPr>
          <p:cNvPr id="8" name="Рисунок 7">
            <a:extLst>
              <a:ext uri="{FF2B5EF4-FFF2-40B4-BE49-F238E27FC236}">
                <a16:creationId xmlns:a16="http://schemas.microsoft.com/office/drawing/2014/main" id="{DC2F4C53-A66D-2CD5-DC70-30A5D6911CB6}"/>
              </a:ext>
            </a:extLst>
          </p:cNvPr>
          <p:cNvPicPr>
            <a:picLocks noChangeAspect="1"/>
          </p:cNvPicPr>
          <p:nvPr/>
        </p:nvPicPr>
        <p:blipFill>
          <a:blip r:embed="rId4"/>
          <a:stretch>
            <a:fillRect/>
          </a:stretch>
        </p:blipFill>
        <p:spPr>
          <a:xfrm>
            <a:off x="6696364" y="1289315"/>
            <a:ext cx="5412509" cy="5490689"/>
          </a:xfrm>
          <a:prstGeom prst="rect">
            <a:avLst/>
          </a:prstGeom>
        </p:spPr>
      </p:pic>
    </p:spTree>
    <p:extLst>
      <p:ext uri="{BB962C8B-B14F-4D97-AF65-F5344CB8AC3E}">
        <p14:creationId xmlns:p14="http://schemas.microsoft.com/office/powerpoint/2010/main" val="1147153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198179"/>
            <a:ext cx="12192000" cy="5659820"/>
          </a:xfrm>
        </p:spPr>
        <p:txBody>
          <a:bodyPr>
            <a:normAutofit/>
          </a:bodyPr>
          <a:lstStyle/>
          <a:p>
            <a:pPr algn="just"/>
            <a:r>
              <a:rPr lang="uk-UA" sz="3600" b="1" dirty="0"/>
              <a:t>29 квітня 1945 р. на о. Ява 16-та армія створила </a:t>
            </a:r>
            <a:r>
              <a:rPr lang="uk-UA" sz="3600" b="1" dirty="0">
                <a:highlight>
                  <a:srgbClr val="800000"/>
                </a:highlight>
              </a:rPr>
              <a:t>BPUPKI </a:t>
            </a:r>
            <a:r>
              <a:rPr lang="uk-UA" sz="3600" b="1" dirty="0"/>
              <a:t>(</a:t>
            </a:r>
            <a:r>
              <a:rPr lang="uk-UA" sz="3600" b="1" dirty="0">
                <a:highlight>
                  <a:srgbClr val="0000FF"/>
                </a:highlight>
              </a:rPr>
              <a:t>Дослідний комітет з підготовки індонезійської незалежності</a:t>
            </a:r>
            <a:r>
              <a:rPr lang="uk-UA" sz="3600" b="1" dirty="0"/>
              <a:t>). 25-та армія пізніше створила аналогічний орган на </a:t>
            </a:r>
            <a:r>
              <a:rPr lang="uk-UA" sz="3600" b="1" dirty="0" err="1"/>
              <a:t>о.Суматра</a:t>
            </a:r>
            <a:r>
              <a:rPr lang="uk-UA" sz="3600" b="1" dirty="0"/>
              <a:t>. </a:t>
            </a:r>
          </a:p>
          <a:p>
            <a:pPr algn="just"/>
            <a:r>
              <a:rPr lang="uk-UA" sz="3600" b="1" dirty="0"/>
              <a:t>Тим не менш, на частині Індонезії, що залишилася, такої організації не існувало. </a:t>
            </a:r>
            <a:r>
              <a:rPr lang="uk-UA" sz="3600" b="1" u="sng" dirty="0">
                <a:solidFill>
                  <a:srgbClr val="FFFF00"/>
                </a:solidFill>
              </a:rPr>
              <a:t>Майбутній президент Ахмед </a:t>
            </a:r>
            <a:r>
              <a:rPr lang="uk-UA" sz="3600" b="1" u="sng" dirty="0" err="1">
                <a:solidFill>
                  <a:srgbClr val="FFFF00"/>
                </a:solidFill>
              </a:rPr>
              <a:t>Сукарно</a:t>
            </a:r>
            <a:r>
              <a:rPr lang="uk-UA" sz="3600" b="1" u="sng" dirty="0">
                <a:solidFill>
                  <a:srgbClr val="FFFF00"/>
                </a:solidFill>
              </a:rPr>
              <a:t> та віце-президент Мохаммад </a:t>
            </a:r>
            <a:r>
              <a:rPr lang="uk-UA" sz="3600" b="1" u="sng" dirty="0" err="1">
                <a:solidFill>
                  <a:srgbClr val="FFFF00"/>
                </a:solidFill>
              </a:rPr>
              <a:t>Хатта</a:t>
            </a:r>
            <a:r>
              <a:rPr lang="uk-UA" sz="3600" b="1" u="sng" dirty="0">
                <a:solidFill>
                  <a:srgbClr val="FFFF00"/>
                </a:solidFill>
              </a:rPr>
              <a:t> були серед членів Комітету. Орган провів дві сесії: 29 травня - 1 червня та 10-17 липня 1945 р. </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spTree>
    <p:extLst>
      <p:ext uri="{BB962C8B-B14F-4D97-AF65-F5344CB8AC3E}">
        <p14:creationId xmlns:p14="http://schemas.microsoft.com/office/powerpoint/2010/main" val="2120319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1348508" y="2466109"/>
            <a:ext cx="10843491" cy="4391890"/>
          </a:xfrm>
        </p:spPr>
        <p:txBody>
          <a:bodyPr/>
          <a:lstStyle/>
          <a:p>
            <a:endParaRPr lang="ru-RU" dirty="0"/>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pic>
        <p:nvPicPr>
          <p:cNvPr id="4" name="Рисунок 3">
            <a:extLst>
              <a:ext uri="{FF2B5EF4-FFF2-40B4-BE49-F238E27FC236}">
                <a16:creationId xmlns:a16="http://schemas.microsoft.com/office/drawing/2014/main" id="{05F157BE-3956-4B46-F1DA-813246EE64F5}"/>
              </a:ext>
            </a:extLst>
          </p:cNvPr>
          <p:cNvPicPr>
            <a:picLocks noChangeAspect="1"/>
          </p:cNvPicPr>
          <p:nvPr/>
        </p:nvPicPr>
        <p:blipFill>
          <a:blip r:embed="rId3"/>
          <a:stretch>
            <a:fillRect/>
          </a:stretch>
        </p:blipFill>
        <p:spPr>
          <a:xfrm>
            <a:off x="73891" y="1770833"/>
            <a:ext cx="7933775" cy="4140439"/>
          </a:xfrm>
          <a:prstGeom prst="rect">
            <a:avLst/>
          </a:prstGeom>
        </p:spPr>
      </p:pic>
      <p:pic>
        <p:nvPicPr>
          <p:cNvPr id="6" name="Рисунок 5">
            <a:extLst>
              <a:ext uri="{FF2B5EF4-FFF2-40B4-BE49-F238E27FC236}">
                <a16:creationId xmlns:a16="http://schemas.microsoft.com/office/drawing/2014/main" id="{BC719192-8AF7-9290-066F-ED2B8F1540FA}"/>
              </a:ext>
            </a:extLst>
          </p:cNvPr>
          <p:cNvPicPr>
            <a:picLocks noChangeAspect="1"/>
          </p:cNvPicPr>
          <p:nvPr/>
        </p:nvPicPr>
        <p:blipFill>
          <a:blip r:embed="rId4"/>
          <a:stretch>
            <a:fillRect/>
          </a:stretch>
        </p:blipFill>
        <p:spPr>
          <a:xfrm>
            <a:off x="8030419" y="1198178"/>
            <a:ext cx="4087690" cy="5964621"/>
          </a:xfrm>
          <a:prstGeom prst="rect">
            <a:avLst/>
          </a:prstGeom>
        </p:spPr>
      </p:pic>
    </p:spTree>
    <p:extLst>
      <p:ext uri="{BB962C8B-B14F-4D97-AF65-F5344CB8AC3E}">
        <p14:creationId xmlns:p14="http://schemas.microsoft.com/office/powerpoint/2010/main" val="2393219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2192000" cy="858981"/>
          </a:xfrm>
        </p:spPr>
        <p:txBody>
          <a:bodyPr>
            <a:noAutofit/>
          </a:bodyPr>
          <a:lstStyle/>
          <a:p>
            <a:r>
              <a:rPr lang="uk-UA" sz="2400" b="1" dirty="0">
                <a:solidFill>
                  <a:schemeClr val="bg1"/>
                </a:solidFill>
                <a:highlight>
                  <a:srgbClr val="00FF00"/>
                </a:highlight>
              </a:rPr>
              <a:t>1.	Індонезія - найбільша країна</a:t>
            </a:r>
            <a:br>
              <a:rPr lang="uk-UA" sz="2400" b="1" dirty="0">
                <a:solidFill>
                  <a:schemeClr val="bg1"/>
                </a:solidFill>
                <a:highlight>
                  <a:srgbClr val="00FF00"/>
                </a:highlight>
              </a:rPr>
            </a:br>
            <a:r>
              <a:rPr lang="uk-UA" sz="2400" b="1" dirty="0">
                <a:solidFill>
                  <a:schemeClr val="bg1"/>
                </a:solidFill>
                <a:highlight>
                  <a:srgbClr val="00FF00"/>
                </a:highlight>
              </a:rPr>
              <a:t> мусульманського світу</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858981"/>
            <a:ext cx="12192000" cy="5999018"/>
          </a:xfrm>
        </p:spPr>
        <p:txBody>
          <a:bodyPr>
            <a:normAutofit/>
          </a:bodyPr>
          <a:lstStyle/>
          <a:p>
            <a:pPr algn="just"/>
            <a:r>
              <a:rPr lang="uk-UA" sz="3200" b="1" dirty="0">
                <a:solidFill>
                  <a:srgbClr val="FFFF00"/>
                </a:solidFill>
                <a:highlight>
                  <a:srgbClr val="0000FF"/>
                </a:highlight>
              </a:rPr>
              <a:t>До складу території республіки входять 17 508 островів різного розміру (5 найбільших островів – Суматра, Ява/</a:t>
            </a:r>
            <a:r>
              <a:rPr lang="uk-UA" sz="3200" b="1" dirty="0" err="1">
                <a:solidFill>
                  <a:srgbClr val="FFFF00"/>
                </a:solidFill>
                <a:highlight>
                  <a:srgbClr val="0000FF"/>
                </a:highlight>
              </a:rPr>
              <a:t>Мадура</a:t>
            </a:r>
            <a:r>
              <a:rPr lang="uk-UA" sz="3200" b="1" dirty="0">
                <a:solidFill>
                  <a:srgbClr val="FFFF00"/>
                </a:solidFill>
                <a:highlight>
                  <a:srgbClr val="0000FF"/>
                </a:highlight>
              </a:rPr>
              <a:t>, Калімантан, Сулавесі, і </a:t>
            </a:r>
            <a:r>
              <a:rPr lang="uk-UA" sz="3200" b="1" dirty="0" err="1">
                <a:solidFill>
                  <a:srgbClr val="FFFF00"/>
                </a:solidFill>
                <a:highlight>
                  <a:srgbClr val="0000FF"/>
                </a:highlight>
              </a:rPr>
              <a:t>Іріан-Джая</a:t>
            </a:r>
            <a:r>
              <a:rPr lang="uk-UA" sz="3200" b="1" dirty="0">
                <a:solidFill>
                  <a:srgbClr val="FFFF00"/>
                </a:solidFill>
                <a:highlight>
                  <a:srgbClr val="0000FF"/>
                </a:highlight>
              </a:rPr>
              <a:t>), включаючи акваторії внутрішніх морів, а також західна частина острову Нова Гвінея. </a:t>
            </a:r>
          </a:p>
        </p:txBody>
      </p:sp>
      <p:pic>
        <p:nvPicPr>
          <p:cNvPr id="5" name="Рисунок 4">
            <a:extLst>
              <a:ext uri="{FF2B5EF4-FFF2-40B4-BE49-F238E27FC236}">
                <a16:creationId xmlns:a16="http://schemas.microsoft.com/office/drawing/2014/main" id="{C459C6B3-2B8E-20A6-4CE9-2BFF298FEA03}"/>
              </a:ext>
            </a:extLst>
          </p:cNvPr>
          <p:cNvPicPr>
            <a:picLocks noChangeAspect="1"/>
          </p:cNvPicPr>
          <p:nvPr/>
        </p:nvPicPr>
        <p:blipFill>
          <a:blip r:embed="rId2"/>
          <a:stretch>
            <a:fillRect/>
          </a:stretch>
        </p:blipFill>
        <p:spPr>
          <a:xfrm>
            <a:off x="1477818" y="2903747"/>
            <a:ext cx="10062158" cy="3954252"/>
          </a:xfrm>
          <a:prstGeom prst="rect">
            <a:avLst/>
          </a:prstGeom>
        </p:spPr>
      </p:pic>
      <p:sp>
        <p:nvSpPr>
          <p:cNvPr id="6" name="Стрелка: вправо 5">
            <a:extLst>
              <a:ext uri="{FF2B5EF4-FFF2-40B4-BE49-F238E27FC236}">
                <a16:creationId xmlns:a16="http://schemas.microsoft.com/office/drawing/2014/main" id="{8A3430E4-B1CF-B8DB-80DC-9958CC08B382}"/>
              </a:ext>
            </a:extLst>
          </p:cNvPr>
          <p:cNvSpPr/>
          <p:nvPr/>
        </p:nvSpPr>
        <p:spPr>
          <a:xfrm>
            <a:off x="572655" y="3879273"/>
            <a:ext cx="3306618" cy="44334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a:extLst>
              <a:ext uri="{FF2B5EF4-FFF2-40B4-BE49-F238E27FC236}">
                <a16:creationId xmlns:a16="http://schemas.microsoft.com/office/drawing/2014/main" id="{5B3ABD7E-566F-1B70-C64B-03D4BF15B515}"/>
              </a:ext>
            </a:extLst>
          </p:cNvPr>
          <p:cNvPicPr>
            <a:picLocks noChangeAspect="1"/>
          </p:cNvPicPr>
          <p:nvPr/>
        </p:nvPicPr>
        <p:blipFill>
          <a:blip r:embed="rId3"/>
          <a:stretch>
            <a:fillRect/>
          </a:stretch>
        </p:blipFill>
        <p:spPr>
          <a:xfrm>
            <a:off x="11462327" y="64843"/>
            <a:ext cx="614143" cy="729295"/>
          </a:xfrm>
          <a:prstGeom prst="rect">
            <a:avLst/>
          </a:prstGeom>
        </p:spPr>
      </p:pic>
    </p:spTree>
    <p:extLst>
      <p:ext uri="{BB962C8B-B14F-4D97-AF65-F5344CB8AC3E}">
        <p14:creationId xmlns:p14="http://schemas.microsoft.com/office/powerpoint/2010/main" val="3592890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198179"/>
            <a:ext cx="12192000" cy="5659820"/>
          </a:xfrm>
        </p:spPr>
        <p:txBody>
          <a:bodyPr>
            <a:noAutofit/>
          </a:bodyPr>
          <a:lstStyle/>
          <a:p>
            <a:pPr algn="just"/>
            <a:r>
              <a:rPr lang="uk-UA" sz="3500" b="1" dirty="0"/>
              <a:t>На першій сесії обговорили спільні питання, зокрема політику майбутньої незалежної індонезійської держави, </a:t>
            </a:r>
            <a:r>
              <a:rPr lang="uk-UA" sz="3500" b="1" dirty="0">
                <a:highlight>
                  <a:srgbClr val="0000FF"/>
                </a:highlight>
              </a:rPr>
              <a:t>Панча Шила</a:t>
            </a:r>
            <a:r>
              <a:rPr lang="uk-UA" sz="3500" b="1" dirty="0"/>
              <a:t>. Політика була сформульована дев’ятьма членами BPUPKI: </a:t>
            </a:r>
            <a:r>
              <a:rPr lang="uk-UA" sz="3500" b="1" dirty="0" err="1"/>
              <a:t>Сукарно</a:t>
            </a:r>
            <a:r>
              <a:rPr lang="uk-UA" sz="3500" b="1" dirty="0"/>
              <a:t>, </a:t>
            </a:r>
            <a:r>
              <a:rPr lang="uk-UA" sz="3500" b="1" dirty="0" err="1"/>
              <a:t>Хаттою</a:t>
            </a:r>
            <a:r>
              <a:rPr lang="uk-UA" sz="3500" b="1" dirty="0"/>
              <a:t>, </a:t>
            </a:r>
            <a:r>
              <a:rPr lang="uk-UA" sz="3500" b="1" dirty="0" err="1"/>
              <a:t>Яміном</a:t>
            </a:r>
            <a:r>
              <a:rPr lang="uk-UA" sz="3500" b="1" dirty="0"/>
              <a:t>, </a:t>
            </a:r>
            <a:r>
              <a:rPr lang="uk-UA" sz="3500" b="1" dirty="0" err="1"/>
              <a:t>Мармарисом</a:t>
            </a:r>
            <a:r>
              <a:rPr lang="uk-UA" sz="3500" b="1" dirty="0"/>
              <a:t>, </a:t>
            </a:r>
            <a:r>
              <a:rPr lang="uk-UA" sz="3500" b="1" dirty="0" err="1"/>
              <a:t>Субарджо</a:t>
            </a:r>
            <a:r>
              <a:rPr lang="uk-UA" sz="3500" b="1" dirty="0"/>
              <a:t>, </a:t>
            </a:r>
            <a:r>
              <a:rPr lang="uk-UA" sz="3500" b="1" dirty="0" err="1"/>
              <a:t>Вахід</a:t>
            </a:r>
            <a:r>
              <a:rPr lang="uk-UA" sz="3500" b="1" dirty="0"/>
              <a:t> </a:t>
            </a:r>
            <a:r>
              <a:rPr lang="uk-UA" sz="3500" b="1" dirty="0" err="1"/>
              <a:t>Хасджимом</a:t>
            </a:r>
            <a:r>
              <a:rPr lang="uk-UA" sz="3500" b="1" dirty="0"/>
              <a:t>, </a:t>
            </a:r>
            <a:r>
              <a:rPr lang="uk-UA" sz="3500" b="1" dirty="0" err="1"/>
              <a:t>Музаккіром</a:t>
            </a:r>
            <a:r>
              <a:rPr lang="uk-UA" sz="3500" b="1" dirty="0"/>
              <a:t>, </a:t>
            </a:r>
            <a:r>
              <a:rPr lang="uk-UA" sz="3500" b="1" dirty="0" err="1"/>
              <a:t>Агусом</a:t>
            </a:r>
            <a:r>
              <a:rPr lang="uk-UA" sz="3500" b="1" dirty="0"/>
              <a:t> </a:t>
            </a:r>
            <a:r>
              <a:rPr lang="uk-UA" sz="3500" b="1" dirty="0" err="1"/>
              <a:t>Салімом</a:t>
            </a:r>
            <a:r>
              <a:rPr lang="uk-UA" sz="3500" b="1" dirty="0"/>
              <a:t> і </a:t>
            </a:r>
            <a:r>
              <a:rPr lang="uk-UA" sz="3500" b="1" dirty="0" err="1"/>
              <a:t>Абікусно</a:t>
            </a:r>
            <a:r>
              <a:rPr lang="uk-UA" sz="3500" b="1" dirty="0"/>
              <a:t>. </a:t>
            </a:r>
          </a:p>
          <a:p>
            <a:pPr algn="just"/>
            <a:r>
              <a:rPr lang="uk-UA" sz="3500" b="1" dirty="0"/>
              <a:t>У результаті політика була чимось на кшталт компромісу і включала </a:t>
            </a:r>
            <a:r>
              <a:rPr lang="uk-UA" sz="3500" b="1" dirty="0">
                <a:highlight>
                  <a:srgbClr val="800000"/>
                </a:highlight>
              </a:rPr>
              <a:t>зобов’язання для мусульман дотримуватися особливого ісламського закону, так званого Джакартського Статуту</a:t>
            </a:r>
            <a:r>
              <a:rPr lang="uk-UA" sz="3500" b="1" dirty="0"/>
              <a:t>. </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spTree>
    <p:extLst>
      <p:ext uri="{BB962C8B-B14F-4D97-AF65-F5344CB8AC3E}">
        <p14:creationId xmlns:p14="http://schemas.microsoft.com/office/powerpoint/2010/main" val="466589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198179"/>
            <a:ext cx="12192000" cy="5659820"/>
          </a:xfrm>
        </p:spPr>
        <p:txBody>
          <a:bodyPr>
            <a:noAutofit/>
          </a:bodyPr>
          <a:lstStyle/>
          <a:p>
            <a:pPr algn="just"/>
            <a:r>
              <a:rPr lang="uk-UA" sz="3600" b="1" dirty="0"/>
              <a:t>Преамбула проекту конституції, що розроблялася під час боротьби за незалежність країни, згадувала </a:t>
            </a:r>
            <a:r>
              <a:rPr lang="uk-UA" sz="3600" b="1" dirty="0">
                <a:highlight>
                  <a:srgbClr val="800000"/>
                </a:highlight>
              </a:rPr>
              <a:t>необхідність для мусульман дотримуватися законів шаріату</a:t>
            </a:r>
            <a:r>
              <a:rPr lang="uk-UA" sz="3600" b="1" dirty="0"/>
              <a:t>, але ця фраза була видалена з проекту у серпні 1945 р.</a:t>
            </a:r>
          </a:p>
          <a:p>
            <a:pPr algn="just"/>
            <a:r>
              <a:rPr lang="uk-UA" sz="3600" b="1" dirty="0"/>
              <a:t>Друга сесія підготувала тимчасову конституцію, що складалася з 37 статей, 4 перехідних та 2 додаткових положень. </a:t>
            </a:r>
            <a:r>
              <a:rPr lang="uk-UA" sz="3600" b="1" dirty="0">
                <a:solidFill>
                  <a:srgbClr val="FFFF00"/>
                </a:solidFill>
              </a:rPr>
              <a:t>Індонезія мала стати унітарною державою та республікою</a:t>
            </a:r>
            <a:r>
              <a:rPr lang="uk-UA" sz="3600" b="1" dirty="0"/>
              <a:t>.</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spTree>
    <p:extLst>
      <p:ext uri="{BB962C8B-B14F-4D97-AF65-F5344CB8AC3E}">
        <p14:creationId xmlns:p14="http://schemas.microsoft.com/office/powerpoint/2010/main" val="1690708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198179"/>
            <a:ext cx="12192000" cy="5659820"/>
          </a:xfrm>
        </p:spPr>
        <p:txBody>
          <a:bodyPr>
            <a:noAutofit/>
          </a:bodyPr>
          <a:lstStyle/>
          <a:p>
            <a:pPr algn="just"/>
            <a:r>
              <a:rPr lang="uk-UA" sz="3000" b="1" dirty="0"/>
              <a:t>26 липня 1945 р. на Потсдамській декларації союзники закликали до беззастережної капітуляції Японії. Японська влада, усвідомлюючи, що вона, ймовірно, програє війну, почала будувати плани щодо індонезійської незалежності. </a:t>
            </a:r>
          </a:p>
          <a:p>
            <a:pPr algn="just"/>
            <a:r>
              <a:rPr lang="uk-UA" sz="3000" b="1" dirty="0"/>
              <a:t>6 серпня на Хіросіму було скинуто атомну бомбу. 7 серпня в штаб-квартирі </a:t>
            </a:r>
            <a:r>
              <a:rPr lang="uk-UA" sz="3000" b="1" dirty="0" err="1"/>
              <a:t>Нанпо</a:t>
            </a:r>
            <a:r>
              <a:rPr lang="uk-UA" sz="3000" b="1" dirty="0"/>
              <a:t> </a:t>
            </a:r>
            <a:r>
              <a:rPr lang="uk-UA" sz="3000" b="1" dirty="0" err="1"/>
              <a:t>Ган</a:t>
            </a:r>
            <a:r>
              <a:rPr lang="uk-UA" sz="3000" b="1" dirty="0"/>
              <a:t> було оголошено, що індонезійський лідер міг запровадити орган під назвою </a:t>
            </a:r>
            <a:r>
              <a:rPr lang="uk-UA" sz="3000" b="1" dirty="0">
                <a:highlight>
                  <a:srgbClr val="800000"/>
                </a:highlight>
              </a:rPr>
              <a:t>PPKI</a:t>
            </a:r>
            <a:r>
              <a:rPr lang="uk-UA" sz="3000" b="1" dirty="0"/>
              <a:t> (</a:t>
            </a:r>
            <a:r>
              <a:rPr lang="uk-UA" sz="3000" b="1" u="sng" dirty="0">
                <a:solidFill>
                  <a:srgbClr val="FFFF00"/>
                </a:solidFill>
              </a:rPr>
              <a:t>Комісія з підготовки незалежності Індонезії</a:t>
            </a:r>
            <a:r>
              <a:rPr lang="uk-UA" sz="3000" b="1" dirty="0"/>
              <a:t>). Атомне бомбардування Нагасакі 9 серпня змусило японців беззастережно капітулювати 14/15 серпня 1945 р., </a:t>
            </a:r>
            <a:r>
              <a:rPr lang="uk-UA" sz="3000" b="1" dirty="0" err="1"/>
              <a:t>Сукарно</a:t>
            </a:r>
            <a:r>
              <a:rPr lang="uk-UA" sz="3000" b="1" dirty="0"/>
              <a:t> та </a:t>
            </a:r>
            <a:r>
              <a:rPr lang="uk-UA" sz="3000" b="1" dirty="0" err="1"/>
              <a:t>Хатта</a:t>
            </a:r>
            <a:r>
              <a:rPr lang="uk-UA" sz="3000" b="1" dirty="0"/>
              <a:t> проголосили незалежність </a:t>
            </a:r>
            <a:r>
              <a:rPr lang="uk-UA" sz="3000" b="1" dirty="0">
                <a:highlight>
                  <a:srgbClr val="800000"/>
                </a:highlight>
              </a:rPr>
              <a:t>17 серпня 1945 р. </a:t>
            </a:r>
            <a:r>
              <a:rPr lang="uk-UA" sz="3000" b="1" dirty="0"/>
              <a:t>(під протекторатом Нідерландів), і PPKI зібралася наступного дня.</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spTree>
    <p:extLst>
      <p:ext uri="{BB962C8B-B14F-4D97-AF65-F5344CB8AC3E}">
        <p14:creationId xmlns:p14="http://schemas.microsoft.com/office/powerpoint/2010/main" val="517370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198179"/>
            <a:ext cx="12192000" cy="5659820"/>
          </a:xfrm>
        </p:spPr>
        <p:txBody>
          <a:bodyPr>
            <a:normAutofit/>
          </a:bodyPr>
          <a:lstStyle/>
          <a:p>
            <a:pPr algn="just"/>
            <a:r>
              <a:rPr lang="uk-UA" sz="3200" b="1" dirty="0"/>
              <a:t>18 серпня 1945 р. під проводом Ахмеда </a:t>
            </a:r>
            <a:r>
              <a:rPr lang="uk-UA" sz="3200" b="1" dirty="0" err="1"/>
              <a:t>Сукарно</a:t>
            </a:r>
            <a:r>
              <a:rPr lang="uk-UA" sz="3200" b="1" dirty="0"/>
              <a:t> та </a:t>
            </a:r>
            <a:r>
              <a:rPr lang="uk-UA" sz="3200" b="1" dirty="0" err="1"/>
              <a:t>Момаммад</a:t>
            </a:r>
            <a:r>
              <a:rPr lang="uk-UA" sz="3200" b="1" dirty="0"/>
              <a:t> </a:t>
            </a:r>
            <a:r>
              <a:rPr lang="uk-UA" sz="3200" b="1" dirty="0" err="1"/>
              <a:t>Хатти</a:t>
            </a:r>
            <a:r>
              <a:rPr lang="uk-UA" sz="3200" b="1" dirty="0"/>
              <a:t> була введена у дію перша в її історії Конституцію. Індонезія мала стати унітарною республікою з 13600 островів.</a:t>
            </a:r>
          </a:p>
          <a:p>
            <a:pPr algn="just"/>
            <a:r>
              <a:rPr lang="uk-UA" sz="3200" b="1" dirty="0"/>
              <a:t>Конституція 1945 р. залишалася чинною, поки 27 грудня 1949р. її замінили Федеральної конституцією. Її, своєю чергою, 17 серпня 1950 р. замінила Тимчасова конституція. У 1955 р. пройшли вибори до Палати представників та до Конституційної асамблеї, яка мала скласти остаточну конституцію. </a:t>
            </a:r>
            <a:r>
              <a:rPr lang="uk-UA" sz="3200" b="1" dirty="0">
                <a:highlight>
                  <a:srgbClr val="800000"/>
                </a:highlight>
              </a:rPr>
              <a:t>Проте процес затягнувся через суперечки між націоналістами та ісламістами насамперед щодо ролі ісламу в Індонезії. </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spTree>
    <p:extLst>
      <p:ext uri="{BB962C8B-B14F-4D97-AF65-F5344CB8AC3E}">
        <p14:creationId xmlns:p14="http://schemas.microsoft.com/office/powerpoint/2010/main" val="3177138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198179"/>
            <a:ext cx="12192000" cy="5659820"/>
          </a:xfrm>
        </p:spPr>
        <p:txBody>
          <a:bodyPr>
            <a:normAutofit fontScale="92500"/>
          </a:bodyPr>
          <a:lstStyle/>
          <a:p>
            <a:pPr algn="just"/>
            <a:r>
              <a:rPr lang="uk-UA" sz="3600" b="1" dirty="0" err="1"/>
              <a:t>Сукарно</a:t>
            </a:r>
            <a:r>
              <a:rPr lang="uk-UA" sz="3600" b="1" dirty="0"/>
              <a:t> був розчарований цією стагнацією і за підтримки військових, які вимагали для себе значно більшої конституційної ролі, став наполягати на поверненні до Конституції 1945 р. </a:t>
            </a:r>
          </a:p>
          <a:p>
            <a:pPr algn="just"/>
            <a:r>
              <a:rPr lang="uk-UA" sz="3600" b="1" dirty="0"/>
              <a:t>Це питання ставилося на голосування 30 травня, 1 червня та 2 червня 1959 р., але пропозиція не змогла отримати необхідну більшість у дві третини. Нарешті, 5 липня 1959 р. президент </a:t>
            </a:r>
            <a:r>
              <a:rPr lang="uk-UA" sz="3600" b="1" dirty="0" err="1"/>
              <a:t>Сукарно</a:t>
            </a:r>
            <a:r>
              <a:rPr lang="uk-UA" sz="3600" b="1" dirty="0"/>
              <a:t> видав указ про розпуск асамблеї та повернення до Конституції 1945 р. Ці зміни були підтверджені пізніше Політичним маніфестом 17 серпня 1959 р.</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spTree>
    <p:extLst>
      <p:ext uri="{BB962C8B-B14F-4D97-AF65-F5344CB8AC3E}">
        <p14:creationId xmlns:p14="http://schemas.microsoft.com/office/powerpoint/2010/main" val="9354706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198179"/>
            <a:ext cx="12192000" cy="5659820"/>
          </a:xfrm>
        </p:spPr>
        <p:txBody>
          <a:bodyPr>
            <a:normAutofit/>
          </a:bodyPr>
          <a:lstStyle/>
          <a:p>
            <a:pPr algn="just"/>
            <a:r>
              <a:rPr lang="uk-UA" sz="3200" b="1" dirty="0"/>
              <a:t>Справа в тому, що Нідерланди у 1945 р. відмовилися визнати новий статус Індонезії і відправили сюди війська. </a:t>
            </a:r>
            <a:r>
              <a:rPr lang="uk-UA" sz="3200" b="1" u="sng" dirty="0">
                <a:solidFill>
                  <a:srgbClr val="FFFF00"/>
                </a:solidFill>
              </a:rPr>
              <a:t>Фактично, Конституція 1945 р. перестала діяти</a:t>
            </a:r>
            <a:r>
              <a:rPr lang="uk-UA" sz="3200" b="1" dirty="0"/>
              <a:t>. </a:t>
            </a:r>
          </a:p>
          <a:p>
            <a:pPr algn="just"/>
            <a:r>
              <a:rPr lang="uk-UA" sz="3200" b="1" dirty="0"/>
              <a:t>Національно-визвольна війна затягувалась і у 1949 р. голландські окупанти спробували нав’язати Індонезії власну Конституцію від 10 грудня 1949 р., скликавши «конференцію круглого столу» в Гаазі. Передбачалося створити напівколоніальну федеративну державу – Сполучені Штати Індонезії на чолі з голландською королевою. Однак, вже 27 грудня 1949 р. під тиском Ради Безпеки Організації Об’єднаних Націй Нідерланди визнали незалежність Індонезії.</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spTree>
    <p:extLst>
      <p:ext uri="{BB962C8B-B14F-4D97-AF65-F5344CB8AC3E}">
        <p14:creationId xmlns:p14="http://schemas.microsoft.com/office/powerpoint/2010/main" val="3108616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198179"/>
            <a:ext cx="12192000" cy="5659820"/>
          </a:xfrm>
        </p:spPr>
        <p:txBody>
          <a:bodyPr>
            <a:normAutofit/>
          </a:bodyPr>
          <a:lstStyle/>
          <a:p>
            <a:pPr algn="just"/>
            <a:r>
              <a:rPr lang="uk-UA" sz="3400" b="1" dirty="0"/>
              <a:t>Офіційна передача суверенітету сталася 27 грудня 1949 р. Республіка Індонезія включала територію від </a:t>
            </a:r>
            <a:r>
              <a:rPr lang="uk-UA" sz="3400" b="1" dirty="0" err="1"/>
              <a:t>Себанґу</a:t>
            </a:r>
            <a:r>
              <a:rPr lang="uk-UA" sz="3400" b="1" dirty="0"/>
              <a:t> на Суматрі до </a:t>
            </a:r>
            <a:r>
              <a:rPr lang="uk-UA" sz="3400" b="1" dirty="0" err="1"/>
              <a:t>Марауке</a:t>
            </a:r>
            <a:r>
              <a:rPr lang="uk-UA" sz="3400" b="1" dirty="0"/>
              <a:t> на Папуа, або іншими словами всю територію колишньої Східної Голландської Індії (13 000 островів). </a:t>
            </a:r>
          </a:p>
          <a:p>
            <a:pPr algn="just"/>
            <a:r>
              <a:rPr lang="uk-UA" sz="3400" b="1" dirty="0"/>
              <a:t>Територія провінції </a:t>
            </a:r>
            <a:r>
              <a:rPr lang="uk-UA" sz="3400" b="1" dirty="0" err="1"/>
              <a:t>Іріан-Джая</a:t>
            </a:r>
            <a:r>
              <a:rPr lang="uk-UA" sz="3400" b="1" dirty="0"/>
              <a:t> на о. Нова Гвінея (Західна Нова Гвінея) перебувала під контролем Нідерландів аж до 1962 р. У 1963 р. ця територія перейшла під управління індонезійської влади, а в 1969 р. була законодавчим шляхом включена до складу Індонезії.</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spTree>
    <p:extLst>
      <p:ext uri="{BB962C8B-B14F-4D97-AF65-F5344CB8AC3E}">
        <p14:creationId xmlns:p14="http://schemas.microsoft.com/office/powerpoint/2010/main" val="3387540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198179"/>
            <a:ext cx="12192000" cy="5659820"/>
          </a:xfrm>
        </p:spPr>
        <p:txBody>
          <a:bodyPr>
            <a:noAutofit/>
          </a:bodyPr>
          <a:lstStyle/>
          <a:p>
            <a:pPr algn="just"/>
            <a:r>
              <a:rPr lang="uk-UA" sz="2500" b="1" dirty="0"/>
              <a:t>Конституція 1945 р. виклала «</a:t>
            </a:r>
            <a:r>
              <a:rPr lang="uk-UA" sz="2500" b="1" dirty="0">
                <a:highlight>
                  <a:srgbClr val="800000"/>
                </a:highlight>
              </a:rPr>
              <a:t>Панча шила</a:t>
            </a:r>
            <a:r>
              <a:rPr lang="uk-UA" sz="2500" b="1" dirty="0"/>
              <a:t>» (сила) - </a:t>
            </a:r>
            <a:r>
              <a:rPr lang="uk-UA" sz="2500" b="1" dirty="0">
                <a:solidFill>
                  <a:srgbClr val="FFFF00"/>
                </a:solidFill>
              </a:rPr>
              <a:t>п’ять націоналістичних принципів</a:t>
            </a:r>
            <a:r>
              <a:rPr lang="uk-UA" sz="2500" b="1" dirty="0"/>
              <a:t>, запропонованих А. </a:t>
            </a:r>
            <a:r>
              <a:rPr lang="uk-UA" sz="2500" b="1" dirty="0" err="1"/>
              <a:t>Сукарно</a:t>
            </a:r>
            <a:r>
              <a:rPr lang="uk-UA" sz="2500" b="1" dirty="0"/>
              <a:t>, які вважаються втіленням основних принципів незалежної індонезійської держави. «</a:t>
            </a:r>
            <a:r>
              <a:rPr lang="uk-UA" sz="2500" b="1" dirty="0">
                <a:highlight>
                  <a:srgbClr val="800000"/>
                </a:highlight>
              </a:rPr>
              <a:t>Панча шила</a:t>
            </a:r>
            <a:r>
              <a:rPr lang="uk-UA" sz="2500" b="1" dirty="0"/>
              <a:t>» - це поєднання двох санскритських слів: «</a:t>
            </a:r>
            <a:r>
              <a:rPr lang="uk-UA" sz="2500" b="1" dirty="0" err="1"/>
              <a:t>панча</a:t>
            </a:r>
            <a:r>
              <a:rPr lang="uk-UA" sz="2500" b="1" dirty="0"/>
              <a:t>», що означає «п’ять», і «шила», що означає «принцип». Це поняття об’єднує п’ять нероздільних та взаємопов'язаних принципів:</a:t>
            </a:r>
          </a:p>
          <a:p>
            <a:pPr marL="457200" indent="-457200" algn="just">
              <a:buFont typeface="+mj-lt"/>
              <a:buAutoNum type="arabicParenR"/>
            </a:pPr>
            <a:r>
              <a:rPr lang="uk-UA" sz="2500" b="1" dirty="0"/>
              <a:t> віра у єдиного бога; </a:t>
            </a:r>
          </a:p>
          <a:p>
            <a:pPr marL="457200" indent="-457200" algn="just">
              <a:buFont typeface="+mj-lt"/>
              <a:buAutoNum type="arabicParenR"/>
            </a:pPr>
            <a:r>
              <a:rPr lang="uk-UA" sz="2500" b="1" dirty="0"/>
              <a:t>справедливий та цивілізований гуманізм; </a:t>
            </a:r>
          </a:p>
          <a:p>
            <a:pPr marL="457200" indent="-457200" algn="just">
              <a:buFont typeface="+mj-lt"/>
              <a:buAutoNum type="arabicParenR"/>
            </a:pPr>
            <a:r>
              <a:rPr lang="uk-UA" sz="2500" b="1" dirty="0"/>
              <a:t>єдність Індонезії; </a:t>
            </a:r>
          </a:p>
          <a:p>
            <a:pPr marL="457200" indent="-457200" algn="just">
              <a:buFont typeface="+mj-lt"/>
              <a:buAutoNum type="arabicParenR"/>
            </a:pPr>
            <a:r>
              <a:rPr lang="uk-UA" sz="2500" b="1" dirty="0"/>
              <a:t>демократія, заснована на внутрішній мудрості та одностайності, що виникає в ході обговорень серед представників (принцип демократії та одностайності); </a:t>
            </a:r>
          </a:p>
          <a:p>
            <a:pPr marL="457200" indent="-457200" algn="just">
              <a:buFont typeface="+mj-lt"/>
              <a:buAutoNum type="arabicParenR"/>
            </a:pPr>
            <a:r>
              <a:rPr lang="uk-UA" sz="2500" b="1" dirty="0"/>
              <a:t>соціальна справедливість для всього народу Індонезії.</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spTree>
    <p:extLst>
      <p:ext uri="{BB962C8B-B14F-4D97-AF65-F5344CB8AC3E}">
        <p14:creationId xmlns:p14="http://schemas.microsoft.com/office/powerpoint/2010/main" val="34189259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198179"/>
            <a:ext cx="12192000" cy="5659820"/>
          </a:xfrm>
        </p:spPr>
        <p:txBody>
          <a:bodyPr>
            <a:normAutofit/>
          </a:bodyPr>
          <a:lstStyle/>
          <a:p>
            <a:pPr algn="just"/>
            <a:r>
              <a:rPr lang="uk-UA" sz="4000" b="1" u="sng" dirty="0">
                <a:highlight>
                  <a:srgbClr val="0000FF"/>
                </a:highlight>
              </a:rPr>
              <a:t>Перший принцип</a:t>
            </a:r>
            <a:r>
              <a:rPr lang="uk-UA" sz="4000" b="1" dirty="0"/>
              <a:t> Панча шили утверджує </a:t>
            </a:r>
            <a:r>
              <a:rPr lang="uk-UA" sz="4000" b="1" u="sng" dirty="0">
                <a:solidFill>
                  <a:srgbClr val="FFFF00"/>
                </a:solidFill>
              </a:rPr>
              <a:t>віру народу Індонезії у існування Бога</a:t>
            </a:r>
            <a:r>
              <a:rPr lang="uk-UA" sz="4000" b="1" dirty="0"/>
              <a:t>. Крім того, в ньому мається на увазі, що індонезійці вірять у життя після смерті. Принцип підкреслює, що, якщо люди дотримуватимуться священних заповідей, на них чекає найкраще життя після смерті. Цей принцип закріплено в преамбулі і у статті 29 розділу 1 Конституції 1945 р., яка має такий зміст: «</a:t>
            </a:r>
            <a:r>
              <a:rPr lang="uk-UA" sz="4000" b="1" dirty="0">
                <a:highlight>
                  <a:srgbClr val="FF0000"/>
                </a:highlight>
              </a:rPr>
              <a:t>Держава заснована на вірі в єдиного Бога</a:t>
            </a:r>
            <a:r>
              <a:rPr lang="uk-UA" sz="4000" b="1" dirty="0"/>
              <a:t>».</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spTree>
    <p:extLst>
      <p:ext uri="{BB962C8B-B14F-4D97-AF65-F5344CB8AC3E}">
        <p14:creationId xmlns:p14="http://schemas.microsoft.com/office/powerpoint/2010/main" val="1554919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pic>
        <p:nvPicPr>
          <p:cNvPr id="6" name="Рисунок 5">
            <a:extLst>
              <a:ext uri="{FF2B5EF4-FFF2-40B4-BE49-F238E27FC236}">
                <a16:creationId xmlns:a16="http://schemas.microsoft.com/office/drawing/2014/main" id="{A47ACEAA-81C2-2621-B67D-9F480A75B050}"/>
              </a:ext>
            </a:extLst>
          </p:cNvPr>
          <p:cNvPicPr>
            <a:picLocks noChangeAspect="1"/>
          </p:cNvPicPr>
          <p:nvPr/>
        </p:nvPicPr>
        <p:blipFill>
          <a:blip r:embed="rId2"/>
          <a:stretch>
            <a:fillRect/>
          </a:stretch>
        </p:blipFill>
        <p:spPr>
          <a:xfrm>
            <a:off x="7980218" y="1198178"/>
            <a:ext cx="3900779" cy="5661999"/>
          </a:xfrm>
          <a:prstGeom prst="rect">
            <a:avLst/>
          </a:prstGeom>
        </p:spPr>
      </p:pic>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609600" y="3223491"/>
            <a:ext cx="6604000" cy="3634507"/>
          </a:xfrm>
        </p:spPr>
        <p:txBody>
          <a:bodyPr/>
          <a:lstStyle/>
          <a:p>
            <a:pPr algn="just"/>
            <a:endParaRPr lang="ru-RU" dirty="0"/>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pic>
        <p:nvPicPr>
          <p:cNvPr id="4" name="Рисунок 3">
            <a:extLst>
              <a:ext uri="{FF2B5EF4-FFF2-40B4-BE49-F238E27FC236}">
                <a16:creationId xmlns:a16="http://schemas.microsoft.com/office/drawing/2014/main" id="{84ECB2C0-CDDA-B1BC-6005-5DA6A869784C}"/>
              </a:ext>
            </a:extLst>
          </p:cNvPr>
          <p:cNvPicPr>
            <a:picLocks noChangeAspect="1"/>
          </p:cNvPicPr>
          <p:nvPr/>
        </p:nvPicPr>
        <p:blipFill>
          <a:blip r:embed="rId4"/>
          <a:stretch>
            <a:fillRect/>
          </a:stretch>
        </p:blipFill>
        <p:spPr>
          <a:xfrm>
            <a:off x="490934" y="1198179"/>
            <a:ext cx="6814172" cy="5659820"/>
          </a:xfrm>
          <a:prstGeom prst="rect">
            <a:avLst/>
          </a:prstGeom>
        </p:spPr>
      </p:pic>
    </p:spTree>
    <p:extLst>
      <p:ext uri="{BB962C8B-B14F-4D97-AF65-F5344CB8AC3E}">
        <p14:creationId xmlns:p14="http://schemas.microsoft.com/office/powerpoint/2010/main" val="4022527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2192000" cy="858981"/>
          </a:xfrm>
        </p:spPr>
        <p:txBody>
          <a:bodyPr>
            <a:noAutofit/>
          </a:bodyPr>
          <a:lstStyle/>
          <a:p>
            <a:r>
              <a:rPr lang="uk-UA" sz="2400" b="1" dirty="0">
                <a:solidFill>
                  <a:schemeClr val="bg1"/>
                </a:solidFill>
                <a:highlight>
                  <a:srgbClr val="00FF00"/>
                </a:highlight>
              </a:rPr>
              <a:t>1.	Індонезія - найбільша країна</a:t>
            </a:r>
            <a:br>
              <a:rPr lang="uk-UA" sz="2400" b="1" dirty="0">
                <a:solidFill>
                  <a:schemeClr val="bg1"/>
                </a:solidFill>
                <a:highlight>
                  <a:srgbClr val="00FF00"/>
                </a:highlight>
              </a:rPr>
            </a:br>
            <a:r>
              <a:rPr lang="uk-UA" sz="2400" b="1" dirty="0">
                <a:solidFill>
                  <a:schemeClr val="bg1"/>
                </a:solidFill>
                <a:highlight>
                  <a:srgbClr val="00FF00"/>
                </a:highlight>
              </a:rPr>
              <a:t> мусульманського світу</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858981"/>
            <a:ext cx="12192000" cy="5999018"/>
          </a:xfrm>
        </p:spPr>
        <p:txBody>
          <a:bodyPr>
            <a:normAutofit/>
          </a:bodyPr>
          <a:lstStyle/>
          <a:p>
            <a:pPr algn="just"/>
            <a:r>
              <a:rPr lang="uk-UA" sz="3600" b="1" dirty="0"/>
              <a:t>Основна частина території, розташованої на суші, покрита густим тропічним дощовим лісом, і родючість ґрунтів тут постійно підтримується за рахунок виверження вулканів, як, наприклад, на острові Ява.</a:t>
            </a:r>
            <a:endParaRPr lang="en-US" sz="3600" b="1" dirty="0"/>
          </a:p>
          <a:p>
            <a:pPr algn="just"/>
            <a:r>
              <a:rPr lang="uk-UA" sz="3600" b="1" dirty="0"/>
              <a:t> Архіпелаг знаходиться в місці злиття двох океанів - Тихого та Індійського - і є своєрідним мостом, який зв’язує два континенти - Азію та Австралію. Така стратегічна позиція завжди впливала на культурне, соціальне, політичне та економічне життя країни.</a:t>
            </a:r>
          </a:p>
        </p:txBody>
      </p:sp>
      <p:pic>
        <p:nvPicPr>
          <p:cNvPr id="4" name="Рисунок 3">
            <a:extLst>
              <a:ext uri="{FF2B5EF4-FFF2-40B4-BE49-F238E27FC236}">
                <a16:creationId xmlns:a16="http://schemas.microsoft.com/office/drawing/2014/main" id="{45BE3E36-4E8C-D112-9235-F6F7BD546375}"/>
              </a:ext>
            </a:extLst>
          </p:cNvPr>
          <p:cNvPicPr>
            <a:picLocks noChangeAspect="1"/>
          </p:cNvPicPr>
          <p:nvPr/>
        </p:nvPicPr>
        <p:blipFill>
          <a:blip r:embed="rId2"/>
          <a:stretch>
            <a:fillRect/>
          </a:stretch>
        </p:blipFill>
        <p:spPr>
          <a:xfrm>
            <a:off x="11324079" y="64655"/>
            <a:ext cx="785578" cy="932873"/>
          </a:xfrm>
          <a:prstGeom prst="rect">
            <a:avLst/>
          </a:prstGeom>
        </p:spPr>
      </p:pic>
    </p:spTree>
    <p:extLst>
      <p:ext uri="{BB962C8B-B14F-4D97-AF65-F5344CB8AC3E}">
        <p14:creationId xmlns:p14="http://schemas.microsoft.com/office/powerpoint/2010/main" val="3851810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198179"/>
            <a:ext cx="12192000" cy="5659820"/>
          </a:xfrm>
        </p:spPr>
        <p:txBody>
          <a:bodyPr>
            <a:normAutofit/>
          </a:bodyPr>
          <a:lstStyle/>
          <a:p>
            <a:pPr algn="just"/>
            <a:r>
              <a:rPr lang="uk-UA" sz="2800" b="1" dirty="0"/>
              <a:t>Відповідно до </a:t>
            </a:r>
            <a:r>
              <a:rPr lang="uk-UA" sz="2800" b="1" u="sng" dirty="0">
                <a:solidFill>
                  <a:srgbClr val="FFFF00"/>
                </a:solidFill>
                <a:highlight>
                  <a:srgbClr val="800000"/>
                </a:highlight>
              </a:rPr>
              <a:t>другого принципу</a:t>
            </a:r>
            <a:r>
              <a:rPr lang="uk-UA" sz="2800" b="1" dirty="0"/>
              <a:t> – «</a:t>
            </a:r>
            <a:r>
              <a:rPr lang="uk-UA" sz="2800" b="1" dirty="0">
                <a:highlight>
                  <a:srgbClr val="0000FF"/>
                </a:highlight>
              </a:rPr>
              <a:t>про справедливий і цивілізований гуманізм</a:t>
            </a:r>
            <a:r>
              <a:rPr lang="uk-UA" sz="2800" b="1" dirty="0"/>
              <a:t>» - з людьми необхідно поводитися таким чином, щоб виявляти належну повагу до їхньої гідності, оскільки всі вони є творіннями Бога.</a:t>
            </a:r>
          </a:p>
          <a:p>
            <a:pPr algn="just"/>
            <a:r>
              <a:rPr lang="uk-UA" sz="2800" b="1" dirty="0"/>
              <a:t> Відповідно до цього принципу всі люди визнаються творами єдиного бога, які заслуговують на відповідне звернення, мають однаковий статус, права та обов'язки і не можуть бути піддані дискримінації на основі етнічної приналежності, походження, статі, соціального статусу, кольору шкіри або </a:t>
            </a:r>
            <a:r>
              <a:rPr lang="uk-UA" sz="2800" b="1" i="1" u="sng" dirty="0"/>
              <a:t>віросповідання</a:t>
            </a:r>
            <a:r>
              <a:rPr lang="uk-UA" sz="2800" b="1" dirty="0"/>
              <a:t>. Цей принцип підкреслює, що народ Індонезії не терпить фізичного чи духовного гноблення людини з боку його чи іншого народу. Цей філософський державний принцип, так само як і цінності, звичаї, культура та традиції народу Індонезії, має велике значення у питанні заохочення та захисту прав людини.</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spTree>
    <p:extLst>
      <p:ext uri="{BB962C8B-B14F-4D97-AF65-F5344CB8AC3E}">
        <p14:creationId xmlns:p14="http://schemas.microsoft.com/office/powerpoint/2010/main" val="9270370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198179"/>
            <a:ext cx="12192000" cy="5659820"/>
          </a:xfrm>
        </p:spPr>
        <p:txBody>
          <a:bodyPr>
            <a:normAutofit/>
          </a:bodyPr>
          <a:lstStyle/>
          <a:p>
            <a:pPr algn="just"/>
            <a:r>
              <a:rPr lang="uk-UA" sz="3200" b="1" dirty="0">
                <a:highlight>
                  <a:srgbClr val="0000FF"/>
                </a:highlight>
              </a:rPr>
              <a:t>Третій принцип</a:t>
            </a:r>
            <a:r>
              <a:rPr lang="uk-UA" sz="3200" b="1" dirty="0"/>
              <a:t> – </a:t>
            </a:r>
            <a:r>
              <a:rPr lang="uk-UA" sz="3200" b="1" u="sng" dirty="0">
                <a:solidFill>
                  <a:srgbClr val="FFFF00"/>
                </a:solidFill>
              </a:rPr>
              <a:t>єдність Індонезії</a:t>
            </a:r>
            <a:r>
              <a:rPr lang="uk-UA" sz="3200" b="1" dirty="0"/>
              <a:t> – втілює концепцію націоналізму, любові до свого народу та батьківщини. Він передбачає необхідність завжди підтримувати національну єдність та цілісність. Націоналізм Панча шили вимагає, щоб індонезійці уникали почуття переваги на основі етнічної приналежності, походження та кольору шкіри. У 1928 році молодь Індонезії урочисто </a:t>
            </a:r>
            <a:r>
              <a:rPr lang="uk-UA" sz="3200" b="1" dirty="0" err="1"/>
              <a:t>поклялася</a:t>
            </a:r>
            <a:r>
              <a:rPr lang="uk-UA" sz="3200" b="1" dirty="0"/>
              <a:t> мати одну країну, один народ і одну мову, хоча на гербі країни і написаний девіз «Єдність у різноманітності» (</a:t>
            </a:r>
            <a:r>
              <a:rPr lang="uk-UA" sz="3200" b="1" dirty="0" err="1"/>
              <a:t>Bhinneka</a:t>
            </a:r>
            <a:r>
              <a:rPr lang="uk-UA" sz="3200" b="1" dirty="0"/>
              <a:t> </a:t>
            </a:r>
            <a:r>
              <a:rPr lang="uk-UA" sz="3200" b="1" dirty="0" err="1"/>
              <a:t>Tunggal</a:t>
            </a:r>
            <a:r>
              <a:rPr lang="uk-UA" sz="3200" b="1" dirty="0"/>
              <a:t> </a:t>
            </a:r>
            <a:r>
              <a:rPr lang="uk-UA" sz="3200" b="1" dirty="0" err="1"/>
              <a:t>Ika</a:t>
            </a:r>
            <a:r>
              <a:rPr lang="uk-UA" sz="3200" b="1" dirty="0"/>
              <a:t>). Соціальні відмінності у повсякденному житті не повинні негативно позначатися на національній єдності та цілісності.</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spTree>
    <p:extLst>
      <p:ext uri="{BB962C8B-B14F-4D97-AF65-F5344CB8AC3E}">
        <p14:creationId xmlns:p14="http://schemas.microsoft.com/office/powerpoint/2010/main" val="10382686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198179"/>
            <a:ext cx="12192000" cy="5659820"/>
          </a:xfrm>
        </p:spPr>
        <p:txBody>
          <a:bodyPr>
            <a:normAutofit/>
          </a:bodyPr>
          <a:lstStyle/>
          <a:p>
            <a:pPr algn="just"/>
            <a:r>
              <a:rPr lang="uk-UA" sz="3200" b="1" dirty="0">
                <a:highlight>
                  <a:srgbClr val="0000FF"/>
                </a:highlight>
              </a:rPr>
              <a:t>Четвертий принцип</a:t>
            </a:r>
            <a:r>
              <a:rPr lang="uk-UA" sz="3200" b="1" dirty="0"/>
              <a:t> означає, що </a:t>
            </a:r>
            <a:r>
              <a:rPr lang="uk-UA" sz="3200" b="1" u="sng" dirty="0">
                <a:solidFill>
                  <a:srgbClr val="FFFF00"/>
                </a:solidFill>
              </a:rPr>
              <a:t>демократія</a:t>
            </a:r>
            <a:r>
              <a:rPr lang="uk-UA" sz="3200" b="1" dirty="0"/>
              <a:t> Панча шили передбачає прийняття рішень через обговорення (</a:t>
            </a:r>
            <a:r>
              <a:rPr lang="uk-UA" sz="3200" b="1" dirty="0" err="1"/>
              <a:t>musyawarah</a:t>
            </a:r>
            <a:r>
              <a:rPr lang="uk-UA" sz="3200" b="1" dirty="0"/>
              <a:t>) та досягнення консенсусу (</a:t>
            </a:r>
            <a:r>
              <a:rPr lang="uk-UA" sz="3200" b="1" dirty="0" err="1"/>
              <a:t>mufakat</a:t>
            </a:r>
            <a:r>
              <a:rPr lang="uk-UA" sz="3200" b="1" dirty="0"/>
              <a:t>). </a:t>
            </a:r>
          </a:p>
          <a:p>
            <a:pPr algn="just"/>
            <a:r>
              <a:rPr lang="uk-UA" sz="3200" b="1" dirty="0"/>
              <a:t>Демократичний лад ґрунтується на принципах Панча шили. Це передбачає, що демократичні права повинні завжди здійснюватися з глибоким почуттям відповідальності перед </a:t>
            </a:r>
            <a:r>
              <a:rPr lang="uk-UA" sz="3200" b="1" i="1" dirty="0">
                <a:solidFill>
                  <a:srgbClr val="FFFF00"/>
                </a:solidFill>
              </a:rPr>
              <a:t>всемогутнім Богом і відповідно до власних переконань і релігійної віри людини</a:t>
            </a:r>
            <a:r>
              <a:rPr lang="uk-UA" sz="3200" b="1" dirty="0"/>
              <a:t>, з повагою до гуманітарних цінностей, що стосуються людської гідності та недоторканності, а також з метою збереження та зміцнення національної єдності та забезпечення соціальної справедливості.</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spTree>
    <p:extLst>
      <p:ext uri="{BB962C8B-B14F-4D97-AF65-F5344CB8AC3E}">
        <p14:creationId xmlns:p14="http://schemas.microsoft.com/office/powerpoint/2010/main" val="16486631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293091"/>
            <a:ext cx="12192000" cy="5564908"/>
          </a:xfrm>
        </p:spPr>
        <p:txBody>
          <a:bodyPr>
            <a:normAutofit/>
          </a:bodyPr>
          <a:lstStyle/>
          <a:p>
            <a:pPr algn="just"/>
            <a:r>
              <a:rPr lang="uk-UA" sz="3600" b="1" dirty="0">
                <a:highlight>
                  <a:srgbClr val="0000FF"/>
                </a:highlight>
              </a:rPr>
              <a:t>П’ятий принцип</a:t>
            </a:r>
            <a:r>
              <a:rPr lang="uk-UA" sz="3600" b="1" dirty="0"/>
              <a:t> - </a:t>
            </a:r>
            <a:r>
              <a:rPr lang="uk-UA" sz="3600" b="1" u="sng" dirty="0">
                <a:solidFill>
                  <a:srgbClr val="FFFF00"/>
                </a:solidFill>
              </a:rPr>
              <a:t>соціальна справедливість для всього народу Індонезії</a:t>
            </a:r>
            <a:r>
              <a:rPr lang="uk-UA" sz="3600" b="1" dirty="0"/>
              <a:t> - вимагає справедливого розподілу благ серед усього населення, і цей процес має носити не статичний, а динамічний і прогресивний характер. </a:t>
            </a:r>
          </a:p>
          <a:p>
            <a:pPr algn="just"/>
            <a:r>
              <a:rPr lang="uk-UA" sz="3600" b="1" dirty="0"/>
              <a:t>Це означає, що всі природні ресурси та потенційні можливості Індонезії необхідно використати таким чином, щоб вони приносили максимально можливу користь та щастя народу країни. Соціальна справедливість передбачає захист слабких.</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spTree>
    <p:extLst>
      <p:ext uri="{BB962C8B-B14F-4D97-AF65-F5344CB8AC3E}">
        <p14:creationId xmlns:p14="http://schemas.microsoft.com/office/powerpoint/2010/main" val="7052114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5541817" y="1198179"/>
            <a:ext cx="6650181" cy="5659821"/>
          </a:xfrm>
        </p:spPr>
        <p:txBody>
          <a:bodyPr>
            <a:normAutofit/>
          </a:bodyPr>
          <a:lstStyle/>
          <a:p>
            <a:pPr algn="just"/>
            <a:r>
              <a:rPr lang="uk-UA" sz="3200" b="1" dirty="0"/>
              <a:t>Герб Індонезії є зображенням орла </a:t>
            </a:r>
            <a:r>
              <a:rPr lang="uk-UA" sz="3200" b="1" dirty="0" err="1">
                <a:highlight>
                  <a:srgbClr val="0000FF"/>
                </a:highlight>
              </a:rPr>
              <a:t>Гаруди</a:t>
            </a:r>
            <a:r>
              <a:rPr lang="uk-UA" sz="3200" b="1" dirty="0"/>
              <a:t> золотого кольору зі щитом на грудях. </a:t>
            </a:r>
          </a:p>
          <a:p>
            <a:pPr algn="just"/>
            <a:r>
              <a:rPr lang="uk-UA" sz="3200" b="1" dirty="0"/>
              <a:t>Щит </a:t>
            </a:r>
            <a:r>
              <a:rPr lang="uk-UA" sz="3200" b="1" dirty="0" err="1"/>
              <a:t>чотиричастнний</a:t>
            </a:r>
            <a:r>
              <a:rPr lang="uk-UA" sz="3200" b="1" dirty="0"/>
              <a:t>, з малим щитом у центрі. </a:t>
            </a:r>
            <a:r>
              <a:rPr lang="uk-UA" sz="3200" b="1" dirty="0">
                <a:highlight>
                  <a:srgbClr val="800000"/>
                </a:highlight>
              </a:rPr>
              <a:t>П’ять елементів герба символізують Панча шила, — п’ять принципів національної філософії Індонезії, тому герб також називають «</a:t>
            </a:r>
            <a:r>
              <a:rPr lang="uk-UA" sz="3200" b="1" dirty="0" err="1">
                <a:highlight>
                  <a:srgbClr val="000080"/>
                </a:highlight>
              </a:rPr>
              <a:t>Гаруда</a:t>
            </a:r>
            <a:r>
              <a:rPr lang="uk-UA" sz="3200" b="1" dirty="0">
                <a:highlight>
                  <a:srgbClr val="000080"/>
                </a:highlight>
              </a:rPr>
              <a:t> Панча шила</a:t>
            </a:r>
            <a:r>
              <a:rPr lang="uk-UA" sz="3200" b="1" dirty="0">
                <a:highlight>
                  <a:srgbClr val="800000"/>
                </a:highlight>
              </a:rPr>
              <a:t>»</a:t>
            </a:r>
            <a:r>
              <a:rPr lang="uk-UA" sz="3200" b="1" dirty="0"/>
              <a:t>. У пазурах </a:t>
            </a:r>
            <a:r>
              <a:rPr lang="uk-UA" sz="3200" b="1" dirty="0" err="1"/>
              <a:t>Гаруди</a:t>
            </a:r>
            <a:r>
              <a:rPr lang="uk-UA" sz="3200" b="1" dirty="0"/>
              <a:t> — стрічка з національним девізом.</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pic>
        <p:nvPicPr>
          <p:cNvPr id="4" name="Рисунок 3">
            <a:extLst>
              <a:ext uri="{FF2B5EF4-FFF2-40B4-BE49-F238E27FC236}">
                <a16:creationId xmlns:a16="http://schemas.microsoft.com/office/drawing/2014/main" id="{3E1DFFA1-8C84-96D3-99DC-9065BEF46BF6}"/>
              </a:ext>
            </a:extLst>
          </p:cNvPr>
          <p:cNvPicPr>
            <a:picLocks noChangeAspect="1"/>
          </p:cNvPicPr>
          <p:nvPr/>
        </p:nvPicPr>
        <p:blipFill>
          <a:blip r:embed="rId3"/>
          <a:stretch>
            <a:fillRect/>
          </a:stretch>
        </p:blipFill>
        <p:spPr>
          <a:xfrm>
            <a:off x="74728" y="1199066"/>
            <a:ext cx="5285632" cy="5621990"/>
          </a:xfrm>
          <a:prstGeom prst="rect">
            <a:avLst/>
          </a:prstGeom>
          <a:solidFill>
            <a:srgbClr val="FF0000"/>
          </a:solidFill>
        </p:spPr>
      </p:pic>
    </p:spTree>
    <p:extLst>
      <p:ext uri="{BB962C8B-B14F-4D97-AF65-F5344CB8AC3E}">
        <p14:creationId xmlns:p14="http://schemas.microsoft.com/office/powerpoint/2010/main" val="10904313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198179"/>
            <a:ext cx="12191999" cy="5659821"/>
          </a:xfrm>
        </p:spPr>
        <p:txBody>
          <a:bodyPr/>
          <a:lstStyle/>
          <a:p>
            <a:pPr algn="just"/>
            <a:r>
              <a:rPr lang="uk-UA" sz="2800" b="1" dirty="0" err="1">
                <a:highlight>
                  <a:srgbClr val="000080"/>
                </a:highlight>
              </a:rPr>
              <a:t>Гаруда</a:t>
            </a:r>
            <a:r>
              <a:rPr lang="uk-UA" sz="2800" b="1" dirty="0"/>
              <a:t> - персонаж </a:t>
            </a:r>
            <a:r>
              <a:rPr lang="uk-UA" sz="2800" b="1" dirty="0" err="1"/>
              <a:t>давньоіндонезійського</a:t>
            </a:r>
            <a:r>
              <a:rPr lang="uk-UA" sz="2800" b="1" dirty="0"/>
              <a:t> епосу. Його зображення також можна знайти на багатьох храмах VI ст. Орел є символом творчої енергії. Його головний колір – золотий – вказує на велич нації. Чорний колір символізує природу. </a:t>
            </a:r>
            <a:r>
              <a:rPr lang="uk-UA" sz="2800" b="1" u="sng" dirty="0">
                <a:solidFill>
                  <a:srgbClr val="FFFF00"/>
                </a:solidFill>
              </a:rPr>
              <a:t>Число пір’я на кожному крилі орла - 17, на хвості - 8 і на шиї - 45. Кількість пір’я відповідає даті проголошення незалежності Індонезії - 17 серпня 1945 р.</a:t>
            </a:r>
          </a:p>
          <a:p>
            <a:pPr algn="just"/>
            <a:r>
              <a:rPr lang="uk-UA" sz="2800" b="1" dirty="0"/>
              <a:t>У пазурах орел тримає прапор, на якому написано національний девіз: «</a:t>
            </a:r>
            <a:r>
              <a:rPr lang="uk-UA" sz="2800" b="1" dirty="0">
                <a:solidFill>
                  <a:srgbClr val="FFFF00"/>
                </a:solidFill>
              </a:rPr>
              <a:t>Єдність у різноманітності</a:t>
            </a:r>
            <a:r>
              <a:rPr lang="uk-UA" sz="2800" b="1" dirty="0"/>
              <a:t>» (буквально «(Хоча) у частинах, все ж таки один»). Цей старий яванський девіз, запропонований </a:t>
            </a:r>
            <a:r>
              <a:rPr lang="uk-UA" sz="2800" b="1" dirty="0" err="1"/>
              <a:t>Емпу</a:t>
            </a:r>
            <a:r>
              <a:rPr lang="uk-UA" sz="2800" b="1" dirty="0"/>
              <a:t> </a:t>
            </a:r>
            <a:r>
              <a:rPr lang="uk-UA" sz="2800" b="1" dirty="0" err="1"/>
              <a:t>Тантуларом</a:t>
            </a:r>
            <a:r>
              <a:rPr lang="uk-UA" sz="2800" b="1" dirty="0"/>
              <a:t> - святим, що шанувався в </a:t>
            </a:r>
            <a:r>
              <a:rPr lang="uk-UA" sz="2800" b="1" dirty="0" err="1"/>
              <a:t>Маджапахітському</a:t>
            </a:r>
            <a:r>
              <a:rPr lang="uk-UA" sz="2800" b="1" dirty="0"/>
              <a:t> царстві XV ст., - означає єдність всього індонезійського народу, незважаючи на його етнічні та культурні відмінності.</a:t>
            </a:r>
          </a:p>
          <a:p>
            <a:pPr algn="just"/>
            <a:endParaRPr lang="ru-RU" dirty="0"/>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spTree>
    <p:extLst>
      <p:ext uri="{BB962C8B-B14F-4D97-AF65-F5344CB8AC3E}">
        <p14:creationId xmlns:p14="http://schemas.microsoft.com/office/powerpoint/2010/main" val="23360449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1" y="1198179"/>
            <a:ext cx="5061526" cy="5659821"/>
          </a:xfrm>
        </p:spPr>
        <p:txBody>
          <a:bodyPr>
            <a:normAutofit lnSpcReduction="10000"/>
          </a:bodyPr>
          <a:lstStyle/>
          <a:p>
            <a:r>
              <a:rPr lang="uk-UA" b="1" dirty="0">
                <a:highlight>
                  <a:srgbClr val="0000FF"/>
                </a:highlight>
              </a:rPr>
              <a:t>ЩИТ:</a:t>
            </a:r>
          </a:p>
          <a:p>
            <a:pPr algn="just"/>
            <a:r>
              <a:rPr lang="uk-UA" b="1" dirty="0"/>
              <a:t>Щит </a:t>
            </a:r>
            <a:r>
              <a:rPr lang="uk-UA" b="1" dirty="0" err="1"/>
              <a:t>чотиричастнний</a:t>
            </a:r>
            <a:r>
              <a:rPr lang="uk-UA" b="1" dirty="0"/>
              <a:t>, з малим щитком у серці. У першій частині срібна з чорним голова бика в червленому полі, у другій — дерево натурального кольору із зеленою кроною у срібному полі, у третій — у срібному полі золота рисовий пагонець праворуч від бавовни, у четвертій — золотий ланцюг у червленому полі. У чорному полі щитка золота п’ятикутна зірка. </a:t>
            </a:r>
          </a:p>
          <a:p>
            <a:pPr algn="just"/>
            <a:r>
              <a:rPr lang="uk-UA" b="1" dirty="0"/>
              <a:t>Верхню та нижню частини щита поділяє чорна смуга, що символізує лінію екватора. </a:t>
            </a:r>
            <a:r>
              <a:rPr lang="uk-UA" b="1" dirty="0">
                <a:highlight>
                  <a:srgbClr val="0000FF"/>
                </a:highlight>
              </a:rPr>
              <a:t>Кожен елемент щита, окрім чорної смуги, має символізувати один із принципів державної ідеології Індонезії Панча Шила.</a:t>
            </a:r>
          </a:p>
          <a:p>
            <a:pPr algn="just"/>
            <a:endParaRPr lang="ru-RU" dirty="0"/>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pic>
        <p:nvPicPr>
          <p:cNvPr id="4" name="Рисунок 3">
            <a:extLst>
              <a:ext uri="{FF2B5EF4-FFF2-40B4-BE49-F238E27FC236}">
                <a16:creationId xmlns:a16="http://schemas.microsoft.com/office/drawing/2014/main" id="{E80F8B83-B74E-DE39-1312-8987095772F9}"/>
              </a:ext>
            </a:extLst>
          </p:cNvPr>
          <p:cNvPicPr>
            <a:picLocks noChangeAspect="1"/>
          </p:cNvPicPr>
          <p:nvPr/>
        </p:nvPicPr>
        <p:blipFill>
          <a:blip r:embed="rId3"/>
          <a:stretch>
            <a:fillRect/>
          </a:stretch>
        </p:blipFill>
        <p:spPr>
          <a:xfrm>
            <a:off x="5126182" y="2196522"/>
            <a:ext cx="6967682" cy="3483841"/>
          </a:xfrm>
          <a:prstGeom prst="rect">
            <a:avLst/>
          </a:prstGeom>
        </p:spPr>
      </p:pic>
    </p:spTree>
    <p:extLst>
      <p:ext uri="{BB962C8B-B14F-4D97-AF65-F5344CB8AC3E}">
        <p14:creationId xmlns:p14="http://schemas.microsoft.com/office/powerpoint/2010/main" val="20970910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198179"/>
            <a:ext cx="12191999" cy="5659821"/>
          </a:xfrm>
        </p:spPr>
        <p:txBody>
          <a:bodyPr>
            <a:normAutofit/>
          </a:bodyPr>
          <a:lstStyle/>
          <a:p>
            <a:pPr marL="514350" indent="-514350" algn="just">
              <a:buAutoNum type="arabicParenR"/>
            </a:pPr>
            <a:r>
              <a:rPr lang="uk-UA" sz="3200" b="1" dirty="0">
                <a:highlight>
                  <a:srgbClr val="800000"/>
                </a:highlight>
              </a:rPr>
              <a:t>Зірка</a:t>
            </a:r>
            <a:r>
              <a:rPr lang="uk-UA" sz="3200" b="1" dirty="0"/>
              <a:t>. Золота зірка у чорному полі відповідає </a:t>
            </a:r>
            <a:r>
              <a:rPr lang="uk-UA" sz="3200" b="1" dirty="0">
                <a:highlight>
                  <a:srgbClr val="0000FF"/>
                </a:highlight>
              </a:rPr>
              <a:t>першому принципу Панча Шила – вірі в єдиного Бога</a:t>
            </a:r>
            <a:r>
              <a:rPr lang="uk-UA" sz="3200" b="1" dirty="0"/>
              <a:t>. </a:t>
            </a:r>
          </a:p>
          <a:p>
            <a:pPr algn="just"/>
            <a:r>
              <a:rPr lang="uk-UA" sz="3200" b="1" dirty="0"/>
              <a:t>Чорний колір зазвичай сприймається як символ </a:t>
            </a:r>
            <a:r>
              <a:rPr lang="uk-UA" sz="3200" b="1" dirty="0" err="1"/>
              <a:t>Мухаммеда</a:t>
            </a:r>
            <a:r>
              <a:rPr lang="uk-UA" sz="3200" b="1" dirty="0"/>
              <a:t>, пророка ісламу — найважливішої релігії Індонезії. Золота зірка є символом світської ідеології соціалізму. Цей принцип Панча Шила завжди був суперечливий, оскільки передбачає обов’язковість віри у єдиного Бога (перший принцип Панча Шила). Прихильники спадщини </a:t>
            </a:r>
            <a:r>
              <a:rPr lang="uk-UA" sz="3200" b="1" dirty="0" err="1"/>
              <a:t>Сукарно</a:t>
            </a:r>
            <a:r>
              <a:rPr lang="uk-UA" sz="3200" b="1" dirty="0"/>
              <a:t> вважають, що цей принцип призначався, щоб об’єднати населення Індонезії, серед якого існують різні релігії та вірування.</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spTree>
    <p:extLst>
      <p:ext uri="{BB962C8B-B14F-4D97-AF65-F5344CB8AC3E}">
        <p14:creationId xmlns:p14="http://schemas.microsoft.com/office/powerpoint/2010/main" val="17974829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198179"/>
            <a:ext cx="12191999" cy="5659821"/>
          </a:xfrm>
        </p:spPr>
        <p:txBody>
          <a:bodyPr>
            <a:normAutofit/>
          </a:bodyPr>
          <a:lstStyle/>
          <a:p>
            <a:pPr algn="just"/>
            <a:r>
              <a:rPr lang="uk-UA" sz="2800" b="1" dirty="0"/>
              <a:t>2)	</a:t>
            </a:r>
            <a:r>
              <a:rPr lang="uk-UA" sz="2800" b="1" dirty="0">
                <a:highlight>
                  <a:srgbClr val="800000"/>
                </a:highlight>
              </a:rPr>
              <a:t>Ланцюг</a:t>
            </a:r>
            <a:r>
              <a:rPr lang="uk-UA" sz="2800" b="1" dirty="0"/>
              <a:t>. У четвертій чверті в червоному полі золотий ланцюг. Цей ланцюг представляє зміну поколінь, з круглими та квадратними ланками, що символізують жінок та чоловіків відповідно. Ланцюг відповідає </a:t>
            </a:r>
            <a:r>
              <a:rPr lang="uk-UA" sz="2800" b="1" dirty="0">
                <a:highlight>
                  <a:srgbClr val="0000FF"/>
                </a:highlight>
              </a:rPr>
              <a:t>другому принципу Панча Шила</a:t>
            </a:r>
            <a:r>
              <a:rPr lang="uk-UA" sz="2800" b="1" dirty="0"/>
              <a:t> — справедливої та цивілізованої гуманності.</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pic>
        <p:nvPicPr>
          <p:cNvPr id="4" name="Рисунок 3">
            <a:extLst>
              <a:ext uri="{FF2B5EF4-FFF2-40B4-BE49-F238E27FC236}">
                <a16:creationId xmlns:a16="http://schemas.microsoft.com/office/drawing/2014/main" id="{31252305-51E8-D0B0-0BFF-213303C217F9}"/>
              </a:ext>
            </a:extLst>
          </p:cNvPr>
          <p:cNvPicPr>
            <a:picLocks noChangeAspect="1"/>
          </p:cNvPicPr>
          <p:nvPr/>
        </p:nvPicPr>
        <p:blipFill>
          <a:blip r:embed="rId3"/>
          <a:stretch>
            <a:fillRect/>
          </a:stretch>
        </p:blipFill>
        <p:spPr>
          <a:xfrm>
            <a:off x="5008855" y="3201186"/>
            <a:ext cx="6968332" cy="3487214"/>
          </a:xfrm>
          <a:prstGeom prst="rect">
            <a:avLst/>
          </a:prstGeom>
        </p:spPr>
      </p:pic>
    </p:spTree>
    <p:extLst>
      <p:ext uri="{BB962C8B-B14F-4D97-AF65-F5344CB8AC3E}">
        <p14:creationId xmlns:p14="http://schemas.microsoft.com/office/powerpoint/2010/main" val="22453483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198179"/>
            <a:ext cx="12191999" cy="5659821"/>
          </a:xfrm>
        </p:spPr>
        <p:txBody>
          <a:bodyPr>
            <a:normAutofit/>
          </a:bodyPr>
          <a:lstStyle/>
          <a:p>
            <a:pPr marL="742950" indent="-742950" algn="just">
              <a:buAutoNum type="arabicParenR" startAt="3"/>
            </a:pPr>
            <a:r>
              <a:rPr lang="uk-UA" sz="4000" b="1" dirty="0">
                <a:highlight>
                  <a:srgbClr val="800000"/>
                </a:highlight>
              </a:rPr>
              <a:t>Дерево.</a:t>
            </a:r>
            <a:r>
              <a:rPr lang="uk-UA" sz="4000" b="1" dirty="0"/>
              <a:t> У другій чверті в срібному полі дерево </a:t>
            </a:r>
            <a:r>
              <a:rPr lang="uk-UA" sz="4000" b="1" i="1" dirty="0" err="1">
                <a:solidFill>
                  <a:srgbClr val="FFFF00"/>
                </a:solidFill>
              </a:rPr>
              <a:t>баньяна</a:t>
            </a:r>
            <a:r>
              <a:rPr lang="uk-UA" sz="4000" b="1" dirty="0"/>
              <a:t>, що символізує </a:t>
            </a:r>
            <a:r>
              <a:rPr lang="uk-UA" sz="4000" b="1" dirty="0">
                <a:highlight>
                  <a:srgbClr val="0000FF"/>
                </a:highlight>
              </a:rPr>
              <a:t>третій принцип Панча Шила</a:t>
            </a:r>
            <a:r>
              <a:rPr lang="uk-UA" sz="4000" b="1" dirty="0"/>
              <a:t> — єдність Індонезії. </a:t>
            </a:r>
          </a:p>
          <a:p>
            <a:pPr algn="just"/>
            <a:r>
              <a:rPr lang="uk-UA" sz="4000" b="1" dirty="0" err="1"/>
              <a:t>Баньян</a:t>
            </a:r>
            <a:r>
              <a:rPr lang="uk-UA" sz="4000" b="1" dirty="0"/>
              <a:t> відомий тим, що він має розвинене коріння та гілки. В ідеалі, задуманому </a:t>
            </a:r>
            <a:r>
              <a:rPr lang="uk-UA" sz="4000" b="1" dirty="0" err="1"/>
              <a:t>Сукарно</a:t>
            </a:r>
            <a:r>
              <a:rPr lang="uk-UA" sz="4000" b="1" dirty="0"/>
              <a:t> та його партією, Республіка Індонезії є єдиною країною, що складається з багатьох культур.</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spTree>
    <p:extLst>
      <p:ext uri="{BB962C8B-B14F-4D97-AF65-F5344CB8AC3E}">
        <p14:creationId xmlns:p14="http://schemas.microsoft.com/office/powerpoint/2010/main" val="2319071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2667360" y="0"/>
            <a:ext cx="9524639" cy="858981"/>
          </a:xfrm>
        </p:spPr>
        <p:txBody>
          <a:bodyPr>
            <a:noAutofit/>
          </a:bodyPr>
          <a:lstStyle/>
          <a:p>
            <a:r>
              <a:rPr lang="uk-UA" sz="2400" b="1" dirty="0">
                <a:solidFill>
                  <a:schemeClr val="bg1"/>
                </a:solidFill>
                <a:highlight>
                  <a:srgbClr val="00FF00"/>
                </a:highlight>
              </a:rPr>
              <a:t>1.	Індонезія - найбільша країна</a:t>
            </a:r>
            <a:br>
              <a:rPr lang="uk-UA" sz="2400" b="1" dirty="0">
                <a:solidFill>
                  <a:schemeClr val="bg1"/>
                </a:solidFill>
                <a:highlight>
                  <a:srgbClr val="00FF00"/>
                </a:highlight>
              </a:rPr>
            </a:br>
            <a:r>
              <a:rPr lang="uk-UA" sz="2400" b="1" dirty="0">
                <a:solidFill>
                  <a:schemeClr val="bg1"/>
                </a:solidFill>
                <a:highlight>
                  <a:srgbClr val="00FF00"/>
                </a:highlight>
              </a:rPr>
              <a:t> мусульманського світу</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6862618" y="5541817"/>
            <a:ext cx="5329381" cy="1316181"/>
          </a:xfrm>
        </p:spPr>
        <p:txBody>
          <a:bodyPr/>
          <a:lstStyle/>
          <a:p>
            <a:endParaRPr lang="ru-RU" dirty="0"/>
          </a:p>
        </p:txBody>
      </p:sp>
      <p:pic>
        <p:nvPicPr>
          <p:cNvPr id="8" name="Рисунок 7">
            <a:extLst>
              <a:ext uri="{FF2B5EF4-FFF2-40B4-BE49-F238E27FC236}">
                <a16:creationId xmlns:a16="http://schemas.microsoft.com/office/drawing/2014/main" id="{5740CB4F-CE14-CBD1-5683-4B3EAC649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1661" y="168560"/>
            <a:ext cx="1463925" cy="1743367"/>
          </a:xfrm>
          <a:prstGeom prst="rect">
            <a:avLst/>
          </a:prstGeom>
          <a:solidFill>
            <a:schemeClr val="tx1"/>
          </a:solidFill>
        </p:spPr>
      </p:pic>
      <p:pic>
        <p:nvPicPr>
          <p:cNvPr id="4" name="Рисунок 3">
            <a:extLst>
              <a:ext uri="{FF2B5EF4-FFF2-40B4-BE49-F238E27FC236}">
                <a16:creationId xmlns:a16="http://schemas.microsoft.com/office/drawing/2014/main" id="{E5399855-264A-DB47-0836-43F836B7388D}"/>
              </a:ext>
            </a:extLst>
          </p:cNvPr>
          <p:cNvPicPr>
            <a:picLocks noChangeAspect="1"/>
          </p:cNvPicPr>
          <p:nvPr/>
        </p:nvPicPr>
        <p:blipFill>
          <a:blip r:embed="rId3"/>
          <a:stretch>
            <a:fillRect/>
          </a:stretch>
        </p:blipFill>
        <p:spPr>
          <a:xfrm>
            <a:off x="5929744" y="1911927"/>
            <a:ext cx="6262255" cy="3131127"/>
          </a:xfrm>
          <a:prstGeom prst="rect">
            <a:avLst/>
          </a:prstGeom>
        </p:spPr>
      </p:pic>
      <p:pic>
        <p:nvPicPr>
          <p:cNvPr id="9" name="Рисунок 8">
            <a:extLst>
              <a:ext uri="{FF2B5EF4-FFF2-40B4-BE49-F238E27FC236}">
                <a16:creationId xmlns:a16="http://schemas.microsoft.com/office/drawing/2014/main" id="{34665BB1-4036-32E8-3556-6889028B9505}"/>
              </a:ext>
            </a:extLst>
          </p:cNvPr>
          <p:cNvPicPr>
            <a:picLocks noChangeAspect="1"/>
          </p:cNvPicPr>
          <p:nvPr/>
        </p:nvPicPr>
        <p:blipFill>
          <a:blip r:embed="rId4"/>
          <a:stretch>
            <a:fillRect/>
          </a:stretch>
        </p:blipFill>
        <p:spPr>
          <a:xfrm>
            <a:off x="0" y="0"/>
            <a:ext cx="3967104" cy="3228747"/>
          </a:xfrm>
          <a:prstGeom prst="rect">
            <a:avLst/>
          </a:prstGeom>
        </p:spPr>
      </p:pic>
      <p:pic>
        <p:nvPicPr>
          <p:cNvPr id="10" name="Рисунок 9">
            <a:extLst>
              <a:ext uri="{FF2B5EF4-FFF2-40B4-BE49-F238E27FC236}">
                <a16:creationId xmlns:a16="http://schemas.microsoft.com/office/drawing/2014/main" id="{BA802FCA-5F06-706E-0138-DD9F682290E3}"/>
              </a:ext>
            </a:extLst>
          </p:cNvPr>
          <p:cNvPicPr>
            <a:picLocks noChangeAspect="1"/>
          </p:cNvPicPr>
          <p:nvPr/>
        </p:nvPicPr>
        <p:blipFill>
          <a:blip r:embed="rId5"/>
          <a:stretch>
            <a:fillRect/>
          </a:stretch>
        </p:blipFill>
        <p:spPr>
          <a:xfrm>
            <a:off x="1562998" y="3100348"/>
            <a:ext cx="6818028" cy="3651433"/>
          </a:xfrm>
          <a:prstGeom prst="rect">
            <a:avLst/>
          </a:prstGeom>
        </p:spPr>
      </p:pic>
    </p:spTree>
    <p:extLst>
      <p:ext uri="{BB962C8B-B14F-4D97-AF65-F5344CB8AC3E}">
        <p14:creationId xmlns:p14="http://schemas.microsoft.com/office/powerpoint/2010/main" val="3824305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198179"/>
            <a:ext cx="12191999" cy="5659821"/>
          </a:xfrm>
        </p:spPr>
        <p:txBody>
          <a:bodyPr>
            <a:normAutofit lnSpcReduction="10000"/>
          </a:bodyPr>
          <a:lstStyle/>
          <a:p>
            <a:pPr marL="514350" indent="-514350" algn="just">
              <a:buAutoNum type="arabicParenR" startAt="4"/>
            </a:pPr>
            <a:r>
              <a:rPr lang="uk-UA" sz="3200" b="1" dirty="0">
                <a:highlight>
                  <a:srgbClr val="0000FF"/>
                </a:highlight>
              </a:rPr>
              <a:t>Бик</a:t>
            </a:r>
            <a:r>
              <a:rPr lang="uk-UA" sz="3200" b="1" dirty="0"/>
              <a:t>. У першій чверті в червленому полі голова яванського дикого бика, — </a:t>
            </a:r>
            <a:r>
              <a:rPr lang="uk-UA" sz="3200" b="1" u="sng" dirty="0" err="1">
                <a:solidFill>
                  <a:srgbClr val="FFFF00"/>
                </a:solidFill>
              </a:rPr>
              <a:t>бантенга</a:t>
            </a:r>
            <a:r>
              <a:rPr lang="uk-UA" sz="3200" b="1" dirty="0"/>
              <a:t>, яка символізує </a:t>
            </a:r>
            <a:r>
              <a:rPr lang="uk-UA" sz="3200" b="1" dirty="0">
                <a:highlight>
                  <a:srgbClr val="800000"/>
                </a:highlight>
              </a:rPr>
              <a:t>четвертий принцип Панча Шила — демократії</a:t>
            </a:r>
            <a:r>
              <a:rPr lang="uk-UA" sz="3200" b="1" dirty="0"/>
              <a:t>, яка спрямовується розумною політикою консультацій та представництва. </a:t>
            </a:r>
          </a:p>
          <a:p>
            <a:pPr algn="just"/>
            <a:r>
              <a:rPr lang="uk-UA" sz="3200" b="1" dirty="0" err="1"/>
              <a:t>Бантенг</a:t>
            </a:r>
            <a:r>
              <a:rPr lang="uk-UA" sz="3200" b="1" dirty="0"/>
              <a:t> - соціальна тварина, що зумовлює необхідність ухвалення найважливіших рішень усім населенням. </a:t>
            </a:r>
            <a:r>
              <a:rPr lang="uk-UA" sz="3200" b="1" dirty="0" err="1"/>
              <a:t>Бантенг</a:t>
            </a:r>
            <a:r>
              <a:rPr lang="uk-UA" sz="3200" b="1" dirty="0"/>
              <a:t> був символом Національної партії Індонезії, заснованої першим президентом країни </a:t>
            </a:r>
            <a:r>
              <a:rPr lang="uk-UA" sz="3200" b="1" dirty="0" err="1"/>
              <a:t>Сукарно</a:t>
            </a:r>
            <a:r>
              <a:rPr lang="uk-UA" sz="3200" b="1" dirty="0"/>
              <a:t>, а потім був прийнятий її наступниками — Демократичною партією Індонезії та Демократичною партією боротьби Індонезії (остання очолюється дочкою </a:t>
            </a:r>
            <a:r>
              <a:rPr lang="uk-UA" sz="3200" b="1" dirty="0" err="1"/>
              <a:t>Сукарно</a:t>
            </a:r>
            <a:r>
              <a:rPr lang="uk-UA" sz="3200" b="1" dirty="0"/>
              <a:t> Мегаваті </a:t>
            </a:r>
            <a:r>
              <a:rPr lang="uk-UA" sz="3200" b="1" dirty="0" err="1"/>
              <a:t>Сукарнопутрі</a:t>
            </a:r>
            <a:r>
              <a:rPr lang="uk-UA" sz="3200" b="1" dirty="0"/>
              <a:t>) як символ завзятості та боротьби.</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spTree>
    <p:extLst>
      <p:ext uri="{BB962C8B-B14F-4D97-AF65-F5344CB8AC3E}">
        <p14:creationId xmlns:p14="http://schemas.microsoft.com/office/powerpoint/2010/main" val="41764907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198179"/>
            <a:ext cx="12191999" cy="5659821"/>
          </a:xfrm>
        </p:spPr>
        <p:txBody>
          <a:bodyPr/>
          <a:lstStyle/>
          <a:p>
            <a:pPr algn="just"/>
            <a:r>
              <a:rPr lang="uk-UA" sz="3200" b="1" dirty="0"/>
              <a:t>5</a:t>
            </a:r>
            <a:r>
              <a:rPr lang="uk-UA" sz="3000" b="1" dirty="0"/>
              <a:t>)	</a:t>
            </a:r>
            <a:r>
              <a:rPr lang="uk-UA" sz="3000" b="1" dirty="0">
                <a:highlight>
                  <a:srgbClr val="0000FF"/>
                </a:highlight>
              </a:rPr>
              <a:t>Рис і бавовна</a:t>
            </a:r>
            <a:r>
              <a:rPr lang="uk-UA" sz="3000" b="1" dirty="0"/>
              <a:t>. У третій чверті в срібному полі золотий пагонець рису та зелені головки бавовни. Вони є </a:t>
            </a:r>
            <a:r>
              <a:rPr lang="uk-UA" sz="3000" b="1" dirty="0">
                <a:highlight>
                  <a:srgbClr val="800000"/>
                </a:highlight>
              </a:rPr>
              <a:t>п’ятим принципом Панча Шила — соціальною справедливістю</a:t>
            </a:r>
            <a:r>
              <a:rPr lang="uk-UA" sz="3000" b="1" dirty="0"/>
              <a:t>. Рис і бавовна представляють хліб насущний та засоби для існування.</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pic>
        <p:nvPicPr>
          <p:cNvPr id="4" name="Рисунок 3">
            <a:extLst>
              <a:ext uri="{FF2B5EF4-FFF2-40B4-BE49-F238E27FC236}">
                <a16:creationId xmlns:a16="http://schemas.microsoft.com/office/drawing/2014/main" id="{B02B6CC8-53E5-DE98-A05E-155831A9CE71}"/>
              </a:ext>
            </a:extLst>
          </p:cNvPr>
          <p:cNvPicPr>
            <a:picLocks noChangeAspect="1"/>
          </p:cNvPicPr>
          <p:nvPr/>
        </p:nvPicPr>
        <p:blipFill>
          <a:blip r:embed="rId3"/>
          <a:stretch>
            <a:fillRect/>
          </a:stretch>
        </p:blipFill>
        <p:spPr>
          <a:xfrm>
            <a:off x="5114889" y="3274048"/>
            <a:ext cx="6968332" cy="3487214"/>
          </a:xfrm>
          <a:prstGeom prst="rect">
            <a:avLst/>
          </a:prstGeom>
        </p:spPr>
      </p:pic>
    </p:spTree>
    <p:extLst>
      <p:ext uri="{BB962C8B-B14F-4D97-AF65-F5344CB8AC3E}">
        <p14:creationId xmlns:p14="http://schemas.microsoft.com/office/powerpoint/2010/main" val="9169760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1255893" cy="1198179"/>
          </a:xfrm>
        </p:spPr>
        <p:txBody>
          <a:bodyPr>
            <a:noAutofit/>
          </a:bodyPr>
          <a:lstStyle/>
          <a:p>
            <a:r>
              <a:rPr lang="ru-RU" sz="2400" b="1" dirty="0">
                <a:solidFill>
                  <a:srgbClr val="FFFF00"/>
                </a:solidFill>
                <a:highlight>
                  <a:srgbClr val="800000"/>
                </a:highlight>
              </a:rPr>
              <a:t>2</a:t>
            </a:r>
            <a:r>
              <a:rPr lang="uk-UA" sz="2400" b="1" dirty="0">
                <a:solidFill>
                  <a:srgbClr val="FFFF00"/>
                </a:solidFill>
                <a:highlight>
                  <a:srgbClr val="800000"/>
                </a:highlight>
              </a:rPr>
              <a:t>.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198179"/>
            <a:ext cx="12191999" cy="5659821"/>
          </a:xfrm>
        </p:spPr>
        <p:txBody>
          <a:bodyPr>
            <a:normAutofit fontScale="85000" lnSpcReduction="10000"/>
          </a:bodyPr>
          <a:lstStyle/>
          <a:p>
            <a:pPr algn="just"/>
            <a:r>
              <a:rPr lang="uk-UA" sz="3600" b="1" dirty="0"/>
              <a:t>За роки президенства Ахмеда </a:t>
            </a:r>
            <a:r>
              <a:rPr lang="uk-UA" sz="3600" b="1" dirty="0" err="1"/>
              <a:t>Сукарно</a:t>
            </a:r>
            <a:r>
              <a:rPr lang="uk-UA" sz="3600" b="1" dirty="0"/>
              <a:t> (1945-1967) Індонезія спробувала запровадити парламентську демократію західного зразка. </a:t>
            </a:r>
          </a:p>
          <a:p>
            <a:pPr algn="just"/>
            <a:r>
              <a:rPr lang="uk-UA" sz="3600" b="1" dirty="0"/>
              <a:t>Але ані політичної стабільності, ані позитивних зрушень в економіці не  відбулося. соціалістична модель, яка на той час користувалася популярністю в світі,   розглядалася </a:t>
            </a:r>
            <a:r>
              <a:rPr lang="uk-UA" sz="3600" b="1" dirty="0" err="1"/>
              <a:t>Сукарно</a:t>
            </a:r>
            <a:r>
              <a:rPr lang="uk-UA" sz="3600" b="1" dirty="0"/>
              <a:t> в якості альтернативи західному капіталізму (Комуністична партія </a:t>
            </a:r>
            <a:r>
              <a:rPr lang="uk-UA" sz="3600" b="1"/>
              <a:t>Індонезії нараховувала </a:t>
            </a:r>
            <a:r>
              <a:rPr lang="uk-UA" sz="3600" b="1" dirty="0"/>
              <a:t>до 3,5 млн осіб).</a:t>
            </a:r>
          </a:p>
          <a:p>
            <a:pPr algn="just"/>
            <a:r>
              <a:rPr lang="uk-UA" sz="3600" b="1" dirty="0"/>
              <a:t> В Індонезії поглиблювалися економічна та політична кризи, за яких президент </a:t>
            </a:r>
            <a:r>
              <a:rPr lang="uk-UA" sz="3600" b="1" dirty="0" err="1"/>
              <a:t>Сукарно</a:t>
            </a:r>
            <a:r>
              <a:rPr lang="uk-UA" sz="3600" b="1" dirty="0"/>
              <a:t> запровадив військовий стан і вибудував авторитарну систему правління, відому під назвою «керована демократія». </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169600"/>
            <a:ext cx="721294" cy="858980"/>
          </a:xfrm>
          <a:prstGeom prst="rect">
            <a:avLst/>
          </a:prstGeom>
          <a:solidFill>
            <a:schemeClr val="tx1"/>
          </a:solidFill>
        </p:spPr>
      </p:pic>
    </p:spTree>
    <p:extLst>
      <p:ext uri="{BB962C8B-B14F-4D97-AF65-F5344CB8AC3E}">
        <p14:creationId xmlns:p14="http://schemas.microsoft.com/office/powerpoint/2010/main" val="26744182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7426035" cy="5829420"/>
          </a:xfrm>
        </p:spPr>
        <p:txBody>
          <a:bodyPr>
            <a:noAutofit/>
          </a:bodyPr>
          <a:lstStyle/>
          <a:p>
            <a:pPr algn="just"/>
            <a:r>
              <a:rPr lang="uk-UA" sz="3800" b="1" dirty="0"/>
              <a:t>Політична концепція першого президента </a:t>
            </a:r>
            <a:r>
              <a:rPr lang="uk-UA" sz="3800" b="1" dirty="0" err="1"/>
              <a:t>Сукарно</a:t>
            </a:r>
            <a:r>
              <a:rPr lang="uk-UA" sz="3800" b="1" dirty="0"/>
              <a:t> «</a:t>
            </a:r>
            <a:r>
              <a:rPr lang="uk-UA" sz="3800" b="1" dirty="0" err="1">
                <a:highlight>
                  <a:srgbClr val="0000FF"/>
                </a:highlight>
              </a:rPr>
              <a:t>Насаком</a:t>
            </a:r>
            <a:r>
              <a:rPr lang="uk-UA" sz="3800" b="1" dirty="0"/>
              <a:t>» (</a:t>
            </a:r>
            <a:r>
              <a:rPr lang="uk-UA" sz="3800" b="1" dirty="0">
                <a:highlight>
                  <a:srgbClr val="800000"/>
                </a:highlight>
              </a:rPr>
              <a:t>націоналізм, релігія, комунізм</a:t>
            </a:r>
            <a:r>
              <a:rPr lang="uk-UA" sz="3800" b="1" dirty="0"/>
              <a:t>) (</a:t>
            </a:r>
            <a:r>
              <a:rPr lang="uk-UA" sz="3800" b="1" dirty="0">
                <a:highlight>
                  <a:srgbClr val="0000FF"/>
                </a:highlight>
              </a:rPr>
              <a:t>акронім, створений на основі індонезійських слів </a:t>
            </a:r>
            <a:r>
              <a:rPr lang="uk-UA" sz="3800" b="1" dirty="0" err="1">
                <a:highlight>
                  <a:srgbClr val="0000FF"/>
                </a:highlight>
              </a:rPr>
              <a:t>NASionalisme</a:t>
            </a:r>
            <a:r>
              <a:rPr lang="uk-UA" sz="3800" b="1" dirty="0">
                <a:highlight>
                  <a:srgbClr val="0000FF"/>
                </a:highlight>
              </a:rPr>
              <a:t> (Націоналізм), </a:t>
            </a:r>
            <a:r>
              <a:rPr lang="uk-UA" sz="3800" b="1" dirty="0" err="1">
                <a:highlight>
                  <a:srgbClr val="0000FF"/>
                </a:highlight>
              </a:rPr>
              <a:t>Agama</a:t>
            </a:r>
            <a:r>
              <a:rPr lang="uk-UA" sz="3800" b="1" dirty="0">
                <a:highlight>
                  <a:srgbClr val="0000FF"/>
                </a:highlight>
              </a:rPr>
              <a:t> (Релігія) і </a:t>
            </a:r>
            <a:r>
              <a:rPr lang="uk-UA" sz="3800" b="1" dirty="0" err="1">
                <a:highlight>
                  <a:srgbClr val="0000FF"/>
                </a:highlight>
              </a:rPr>
              <a:t>KOMunisme</a:t>
            </a:r>
            <a:r>
              <a:rPr lang="uk-UA" sz="3800" b="1" dirty="0">
                <a:highlight>
                  <a:srgbClr val="0000FF"/>
                </a:highlight>
              </a:rPr>
              <a:t> (Комунізм)</a:t>
            </a:r>
            <a:r>
              <a:rPr lang="uk-UA" sz="3800" b="1" dirty="0"/>
              <a:t>) у останні роки його президентства почала «пробуксовувати».</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pic>
        <p:nvPicPr>
          <p:cNvPr id="4" name="Рисунок 3">
            <a:extLst>
              <a:ext uri="{FF2B5EF4-FFF2-40B4-BE49-F238E27FC236}">
                <a16:creationId xmlns:a16="http://schemas.microsoft.com/office/drawing/2014/main" id="{C8D5B3D0-CB01-8C25-6C59-A8D4CCC61621}"/>
              </a:ext>
            </a:extLst>
          </p:cNvPr>
          <p:cNvPicPr>
            <a:picLocks noChangeAspect="1"/>
          </p:cNvPicPr>
          <p:nvPr/>
        </p:nvPicPr>
        <p:blipFill>
          <a:blip r:embed="rId3"/>
          <a:stretch>
            <a:fillRect/>
          </a:stretch>
        </p:blipFill>
        <p:spPr>
          <a:xfrm>
            <a:off x="7612084" y="1342903"/>
            <a:ext cx="4438565" cy="5057897"/>
          </a:xfrm>
          <a:prstGeom prst="rect">
            <a:avLst/>
          </a:prstGeom>
        </p:spPr>
      </p:pic>
    </p:spTree>
    <p:extLst>
      <p:ext uri="{BB962C8B-B14F-4D97-AF65-F5344CB8AC3E}">
        <p14:creationId xmlns:p14="http://schemas.microsoft.com/office/powerpoint/2010/main" val="38772281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lstStyle/>
          <a:p>
            <a:pPr algn="just"/>
            <a:r>
              <a:rPr lang="uk-UA" sz="2800" b="1" dirty="0"/>
              <a:t>Економічний занепад призвів до спротиву Комуністичній партії Індонезії (КПІ). Головним супротивником індонезійських лівих виступали військові. </a:t>
            </a:r>
          </a:p>
          <a:p>
            <a:pPr algn="just"/>
            <a:r>
              <a:rPr lang="uk-UA" sz="2800" b="1" dirty="0"/>
              <a:t>В ніч з </a:t>
            </a:r>
            <a:r>
              <a:rPr lang="uk-UA" sz="2800" b="1" dirty="0">
                <a:solidFill>
                  <a:srgbClr val="FF0000"/>
                </a:solidFill>
                <a:highlight>
                  <a:srgbClr val="FFFF00"/>
                </a:highlight>
              </a:rPr>
              <a:t>30 вересня на 1 жовтня 1965 р.</a:t>
            </a:r>
            <a:r>
              <a:rPr lang="uk-UA" sz="2800" b="1" dirty="0"/>
              <a:t> </a:t>
            </a:r>
            <a:r>
              <a:rPr lang="uk-UA" sz="2800" b="1" dirty="0">
                <a:highlight>
                  <a:srgbClr val="800000"/>
                </a:highlight>
              </a:rPr>
              <a:t>Рух 30 вересня</a:t>
            </a:r>
            <a:r>
              <a:rPr lang="uk-UA" sz="2800" b="1" dirty="0"/>
              <a:t> (</a:t>
            </a:r>
            <a:r>
              <a:rPr lang="uk-UA" sz="2800" b="1" dirty="0" err="1">
                <a:highlight>
                  <a:srgbClr val="008000"/>
                </a:highlight>
              </a:rPr>
              <a:t>індон</a:t>
            </a:r>
            <a:r>
              <a:rPr lang="uk-UA" sz="2800" b="1" dirty="0">
                <a:highlight>
                  <a:srgbClr val="008000"/>
                </a:highlight>
              </a:rPr>
              <a:t>. </a:t>
            </a:r>
            <a:r>
              <a:rPr lang="uk-UA" sz="2800" b="1" dirty="0" err="1">
                <a:highlight>
                  <a:srgbClr val="008000"/>
                </a:highlight>
              </a:rPr>
              <a:t>Gerakan</a:t>
            </a:r>
            <a:r>
              <a:rPr lang="uk-UA" sz="2800" b="1" dirty="0">
                <a:highlight>
                  <a:srgbClr val="008000"/>
                </a:highlight>
              </a:rPr>
              <a:t> 30 </a:t>
            </a:r>
            <a:r>
              <a:rPr lang="uk-UA" sz="2800" b="1" dirty="0" err="1">
                <a:highlight>
                  <a:srgbClr val="008000"/>
                </a:highlight>
              </a:rPr>
              <a:t>September</a:t>
            </a:r>
            <a:r>
              <a:rPr lang="uk-UA" sz="2800" b="1" dirty="0">
                <a:highlight>
                  <a:srgbClr val="008000"/>
                </a:highlight>
              </a:rPr>
              <a:t>, скорочено G30S, </a:t>
            </a:r>
            <a:r>
              <a:rPr lang="uk-UA" sz="2800" b="1" dirty="0" err="1">
                <a:highlight>
                  <a:srgbClr val="008000"/>
                </a:highlight>
              </a:rPr>
              <a:t>індон</a:t>
            </a:r>
            <a:r>
              <a:rPr lang="uk-UA" sz="2800" b="1" dirty="0">
                <a:highlight>
                  <a:srgbClr val="008000"/>
                </a:highlight>
              </a:rPr>
              <a:t>. </a:t>
            </a:r>
            <a:r>
              <a:rPr lang="uk-UA" sz="2800" b="1" dirty="0" err="1">
                <a:highlight>
                  <a:srgbClr val="008000"/>
                </a:highlight>
              </a:rPr>
              <a:t>Gestapu</a:t>
            </a:r>
            <a:r>
              <a:rPr lang="uk-UA" sz="2800" b="1" dirty="0">
                <a:highlight>
                  <a:srgbClr val="008000"/>
                </a:highlight>
              </a:rPr>
              <a:t> (від </a:t>
            </a:r>
            <a:r>
              <a:rPr lang="uk-UA" sz="2800" b="1" dirty="0" err="1">
                <a:highlight>
                  <a:srgbClr val="008000"/>
                </a:highlight>
              </a:rPr>
              <a:t>індон</a:t>
            </a:r>
            <a:r>
              <a:rPr lang="uk-UA" sz="2800" b="1" dirty="0">
                <a:highlight>
                  <a:srgbClr val="008000"/>
                </a:highlight>
              </a:rPr>
              <a:t>. </a:t>
            </a:r>
            <a:r>
              <a:rPr lang="uk-UA" sz="2800" b="1" dirty="0" err="1">
                <a:highlight>
                  <a:srgbClr val="008000"/>
                </a:highlight>
              </a:rPr>
              <a:t>Gerakan</a:t>
            </a:r>
            <a:r>
              <a:rPr lang="uk-UA" sz="2800" b="1" dirty="0">
                <a:highlight>
                  <a:srgbClr val="008000"/>
                </a:highlight>
              </a:rPr>
              <a:t> </a:t>
            </a:r>
            <a:r>
              <a:rPr lang="uk-UA" sz="2800" b="1" dirty="0" err="1">
                <a:highlight>
                  <a:srgbClr val="008000"/>
                </a:highlight>
              </a:rPr>
              <a:t>September</a:t>
            </a:r>
            <a:r>
              <a:rPr lang="uk-UA" sz="2800" b="1" dirty="0">
                <a:highlight>
                  <a:srgbClr val="008000"/>
                </a:highlight>
              </a:rPr>
              <a:t> </a:t>
            </a:r>
            <a:r>
              <a:rPr lang="uk-UA" sz="2800" b="1" dirty="0" err="1">
                <a:highlight>
                  <a:srgbClr val="008000"/>
                </a:highlight>
              </a:rPr>
              <a:t>Tiga</a:t>
            </a:r>
            <a:r>
              <a:rPr lang="uk-UA" sz="2800" b="1" dirty="0">
                <a:highlight>
                  <a:srgbClr val="008000"/>
                </a:highlight>
              </a:rPr>
              <a:t> </a:t>
            </a:r>
            <a:r>
              <a:rPr lang="uk-UA" sz="2800" b="1" dirty="0" err="1">
                <a:highlight>
                  <a:srgbClr val="008000"/>
                </a:highlight>
              </a:rPr>
              <a:t>Puluh</a:t>
            </a:r>
            <a:r>
              <a:rPr lang="uk-UA" sz="2800" b="1" dirty="0">
                <a:highlight>
                  <a:srgbClr val="008000"/>
                </a:highlight>
              </a:rPr>
              <a:t> — Рух 30 вересня)</a:t>
            </a:r>
            <a:r>
              <a:rPr lang="uk-UA" sz="2800" b="1" dirty="0"/>
              <a:t>) — </a:t>
            </a:r>
            <a:r>
              <a:rPr lang="uk-UA" sz="2800" b="1" dirty="0">
                <a:highlight>
                  <a:srgbClr val="800000"/>
                </a:highlight>
              </a:rPr>
              <a:t>організація, що складалася з прокомуністично налаштованих офіцерів Національної армії Індонезії</a:t>
            </a:r>
            <a:r>
              <a:rPr lang="uk-UA" sz="2800" b="1" dirty="0"/>
              <a:t>, здійснила </a:t>
            </a:r>
            <a:r>
              <a:rPr lang="uk-UA" sz="2800" b="1" i="1" dirty="0"/>
              <a:t>невдалу спробу державного перевороту</a:t>
            </a:r>
            <a:r>
              <a:rPr lang="uk-UA" sz="2800" b="1" dirty="0"/>
              <a:t>. Вони виступали за зміщення президента </a:t>
            </a:r>
            <a:r>
              <a:rPr lang="uk-UA" sz="2800" b="1" dirty="0" err="1"/>
              <a:t>Сукарно</a:t>
            </a:r>
            <a:r>
              <a:rPr lang="uk-UA" sz="2800" b="1" dirty="0"/>
              <a:t> і переході влади до Революційної ради. Однак, вже 2 жовтня заколот військових було подавлено. </a:t>
            </a:r>
          </a:p>
          <a:p>
            <a:pPr algn="just"/>
            <a:r>
              <a:rPr lang="uk-UA" sz="2800" b="1" dirty="0">
                <a:solidFill>
                  <a:srgbClr val="C00000"/>
                </a:solidFill>
                <a:highlight>
                  <a:srgbClr val="00FFFF"/>
                </a:highlight>
              </a:rPr>
              <a:t>Епоха, що почалася після придушення перевороту 30 вересня 1965 року, отримала офіційну назву «Нового порядку».</a:t>
            </a:r>
          </a:p>
          <a:p>
            <a:pPr algn="just"/>
            <a:endParaRPr lang="uk-UA" sz="2800" b="1" dirty="0"/>
          </a:p>
          <a:p>
            <a:pPr algn="just"/>
            <a:endParaRPr lang="ru-RU" dirty="0"/>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2744493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a:bodyPr>
          <a:lstStyle/>
          <a:p>
            <a:pPr algn="just"/>
            <a:r>
              <a:rPr lang="uk-UA" sz="3200" b="1" dirty="0"/>
              <a:t>У причетності до заколоту звинуватили Комуністичну партію Індонезії і протягом </a:t>
            </a:r>
            <a:r>
              <a:rPr lang="uk-UA" sz="3200" b="1" dirty="0">
                <a:highlight>
                  <a:srgbClr val="0000FF"/>
                </a:highlight>
              </a:rPr>
              <a:t>1965-1966 р.</a:t>
            </a:r>
            <a:r>
              <a:rPr lang="uk-UA" sz="3200" b="1" dirty="0"/>
              <a:t> (а в деяких регіонах – до 1969 р.) Індонезію охоплює </a:t>
            </a:r>
            <a:r>
              <a:rPr lang="uk-UA" sz="3200" b="1" dirty="0">
                <a:solidFill>
                  <a:srgbClr val="C00000"/>
                </a:solidFill>
                <a:highlight>
                  <a:srgbClr val="FFFF00"/>
                </a:highlight>
              </a:rPr>
              <a:t>масова різанина</a:t>
            </a:r>
            <a:r>
              <a:rPr lang="uk-UA" sz="3200" b="1" dirty="0"/>
              <a:t>, спрямована проти комуністів. </a:t>
            </a:r>
          </a:p>
          <a:p>
            <a:pPr algn="just"/>
            <a:r>
              <a:rPr lang="uk-UA" sz="3200" b="1" dirty="0">
                <a:solidFill>
                  <a:srgbClr val="C00000"/>
                </a:solidFill>
                <a:highlight>
                  <a:srgbClr val="00FF00"/>
                </a:highlight>
              </a:rPr>
              <a:t>З самого початку ці дії мали релігійне підґрунтя</a:t>
            </a:r>
            <a:r>
              <a:rPr lang="uk-UA" sz="3200" b="1" dirty="0"/>
              <a:t>. В масових стратах приймали участь «Мусульманський Координаційний центр по розгрому контрреволюційного Руху 30 вересня», релігійні бойові групи, створені на основі мусульманських, католицьких, індуїстських і націоналістичних організацій (куди входили студенти (студенти-мусульмани, студенти-католики), робітники, селяни, підприємці і навіть школярі).</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26227151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lnSpcReduction="10000"/>
          </a:bodyPr>
          <a:lstStyle/>
          <a:p>
            <a:pPr algn="just"/>
            <a:r>
              <a:rPr lang="uk-UA" sz="3200" b="1" dirty="0">
                <a:solidFill>
                  <a:srgbClr val="C00000"/>
                </a:solidFill>
                <a:highlight>
                  <a:srgbClr val="FFFF00"/>
                </a:highlight>
              </a:rPr>
              <a:t>Масові вбивства 1965-1966 рр.</a:t>
            </a:r>
            <a:r>
              <a:rPr lang="uk-UA" sz="3200" b="1" dirty="0"/>
              <a:t> (</a:t>
            </a:r>
            <a:r>
              <a:rPr lang="uk-UA" sz="3200" b="1" dirty="0" err="1"/>
              <a:t>індон</a:t>
            </a:r>
            <a:r>
              <a:rPr lang="uk-UA" sz="3200" b="1" dirty="0"/>
              <a:t>. </a:t>
            </a:r>
            <a:r>
              <a:rPr lang="uk-UA" sz="3200" b="1" dirty="0" err="1"/>
              <a:t>Pembantaian</a:t>
            </a:r>
            <a:r>
              <a:rPr lang="uk-UA" sz="3200" b="1" dirty="0"/>
              <a:t> di </a:t>
            </a:r>
            <a:r>
              <a:rPr lang="uk-UA" sz="3200" b="1" dirty="0" err="1"/>
              <a:t>Indonesia</a:t>
            </a:r>
            <a:r>
              <a:rPr lang="uk-UA" sz="3200" b="1" dirty="0"/>
              <a:t> 1965–1966) почалися у жовтні 1965 р. в Джакарті, поширилися по Центральній і Східній Яві, перекинувшись пізніше на о. Балі. Меншого розмаху вони мали на інших островах, включаючи Суматру. Найбільш масова різанина і погроми відбувалися в Центральній і Східній Яві. </a:t>
            </a:r>
          </a:p>
          <a:p>
            <a:pPr algn="just"/>
            <a:r>
              <a:rPr lang="uk-UA" sz="3200" b="1" dirty="0"/>
              <a:t>Методи вбивства включали розстріли, а також страти з відсіканням голів мечами, схожими на меч самураїв (лінчування). На островах </a:t>
            </a:r>
            <a:r>
              <a:rPr lang="uk-UA" sz="3200" b="1" dirty="0" err="1"/>
              <a:t>Нуса</a:t>
            </a:r>
            <a:r>
              <a:rPr lang="uk-UA" sz="3200" b="1" dirty="0"/>
              <a:t> </a:t>
            </a:r>
            <a:r>
              <a:rPr lang="uk-UA" sz="3200" b="1" dirty="0" err="1"/>
              <a:t>Тенгарра</a:t>
            </a:r>
            <a:r>
              <a:rPr lang="uk-UA" sz="3200" b="1" dirty="0"/>
              <a:t> (</a:t>
            </a:r>
            <a:r>
              <a:rPr lang="uk-UA" sz="3200" b="1" dirty="0" err="1"/>
              <a:t>Nusa</a:t>
            </a:r>
            <a:r>
              <a:rPr lang="uk-UA" sz="3200" b="1" dirty="0"/>
              <a:t> </a:t>
            </a:r>
            <a:r>
              <a:rPr lang="uk-UA" sz="3200" b="1" dirty="0" err="1"/>
              <a:t>Tenggara</a:t>
            </a:r>
            <a:r>
              <a:rPr lang="uk-UA" sz="3200" b="1" dirty="0"/>
              <a:t>), де переважало християнське населення, християнське духовенство і вчителя також постраждали від рук ісламської молоді.</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41216412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a:bodyPr>
          <a:lstStyle/>
          <a:p>
            <a:pPr algn="just"/>
            <a:r>
              <a:rPr lang="uk-UA" sz="2800" b="1" dirty="0">
                <a:solidFill>
                  <a:srgbClr val="FFFF00"/>
                </a:solidFill>
              </a:rPr>
              <a:t>Частина мусульманських лідерів наприкінці жовтня 1965 р. закликала вбивати комуністів. Зазначалося, що це є обов’язком мусульман, а кінцева мета — очистити Індонезію від атеїзму. Крім того група мусульман «</a:t>
            </a:r>
            <a:r>
              <a:rPr lang="uk-UA" sz="2800" b="1" dirty="0" err="1">
                <a:solidFill>
                  <a:srgbClr val="FFFF00"/>
                </a:solidFill>
              </a:rPr>
              <a:t>Мухаммадія</a:t>
            </a:r>
            <a:r>
              <a:rPr lang="uk-UA" sz="2800" b="1" dirty="0">
                <a:solidFill>
                  <a:srgbClr val="FFFF00"/>
                </a:solidFill>
              </a:rPr>
              <a:t>» оголосила на початку листопада 1965 р., що знищення комуністів — священна війна; ця заява була підтримана іншими ісламськими групами на Яві і Суматрі. Тож для багатьох молодих людей вбивство комуністів стало релігійним обов’язком. Також і християнські (римо-католицькі) студенти в області </a:t>
            </a:r>
            <a:r>
              <a:rPr lang="uk-UA" sz="2800" b="1" dirty="0" err="1">
                <a:solidFill>
                  <a:srgbClr val="FFFF00"/>
                </a:solidFill>
              </a:rPr>
              <a:t>Джокьякарта</a:t>
            </a:r>
            <a:r>
              <a:rPr lang="uk-UA" sz="2800" b="1" dirty="0">
                <a:solidFill>
                  <a:srgbClr val="FFFF00"/>
                </a:solidFill>
              </a:rPr>
              <a:t> (місто на о. Ява) приєдналися до вбивств комуністів.</a:t>
            </a:r>
          </a:p>
          <a:p>
            <a:pPr algn="just"/>
            <a:r>
              <a:rPr lang="uk-UA" sz="2800" b="1" dirty="0">
                <a:solidFill>
                  <a:srgbClr val="FFFF00"/>
                </a:solidFill>
              </a:rPr>
              <a:t>На Яві армія заохочувала місцевих </a:t>
            </a:r>
            <a:r>
              <a:rPr lang="uk-UA" sz="2800" b="1" dirty="0" err="1">
                <a:solidFill>
                  <a:srgbClr val="FFFF00"/>
                </a:solidFill>
              </a:rPr>
              <a:t>сантріїв</a:t>
            </a:r>
            <a:r>
              <a:rPr lang="uk-UA" sz="2800" b="1" dirty="0">
                <a:solidFill>
                  <a:srgbClr val="FFFF00"/>
                </a:solidFill>
              </a:rPr>
              <a:t> («</a:t>
            </a:r>
            <a:r>
              <a:rPr lang="uk-UA" sz="2800" b="1" dirty="0" err="1">
                <a:solidFill>
                  <a:srgbClr val="FFFF00"/>
                </a:solidFill>
              </a:rPr>
              <a:t>santri</a:t>
            </a:r>
            <a:r>
              <a:rPr lang="uk-UA" sz="2800" b="1" dirty="0">
                <a:solidFill>
                  <a:srgbClr val="FFFF00"/>
                </a:solidFill>
              </a:rPr>
              <a:t>» — більш побожних та ортодоксальних мусульман) шукати комуністів серед «</a:t>
            </a:r>
            <a:r>
              <a:rPr lang="uk-UA" sz="2800" b="1" dirty="0" err="1">
                <a:solidFill>
                  <a:srgbClr val="FFFF00"/>
                </a:solidFill>
              </a:rPr>
              <a:t>абанганів</a:t>
            </a:r>
            <a:r>
              <a:rPr lang="uk-UA" sz="2800" b="1" dirty="0">
                <a:solidFill>
                  <a:srgbClr val="FFFF00"/>
                </a:solidFill>
              </a:rPr>
              <a:t>» (менше ортодоксальних мусульман).</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29132430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a:bodyPr>
          <a:lstStyle/>
          <a:p>
            <a:pPr algn="just"/>
            <a:r>
              <a:rPr lang="uk-UA" sz="3600" b="1" dirty="0"/>
              <a:t>На о. Балі дані події розглядалися у світлі місцевих соціальних та кастових поділів — як конфлікт між прихильниками традиційної </a:t>
            </a:r>
            <a:r>
              <a:rPr lang="uk-UA" sz="3600" b="1" dirty="0" err="1"/>
              <a:t>балійської</a:t>
            </a:r>
            <a:r>
              <a:rPr lang="uk-UA" sz="3600" b="1" dirty="0"/>
              <a:t> кастової системи та тими, хто відхиляється від цих традиційних цінностей; особливо велика кількість останніх перебувала у лавах КПІ. </a:t>
            </a:r>
          </a:p>
          <a:p>
            <a:pPr algn="just"/>
            <a:r>
              <a:rPr lang="uk-UA" sz="3600" b="1" dirty="0"/>
              <a:t>Комуністи публічно звинувачувалися в руйнуванні культури острова, місцевої релігії, і традиціоналісти, що живуть на острові Балі, як і подібні яванці, були переконані, що необхідно зруйнувати вплив КПІ.</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35439892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a:bodyPr>
          <a:lstStyle/>
          <a:p>
            <a:pPr algn="just"/>
            <a:r>
              <a:rPr lang="uk-UA" sz="3200" b="1" dirty="0"/>
              <a:t>Оскільки </a:t>
            </a:r>
            <a:r>
              <a:rPr lang="uk-UA" sz="3200" b="1" dirty="0">
                <a:solidFill>
                  <a:srgbClr val="C00000"/>
                </a:solidFill>
                <a:highlight>
                  <a:srgbClr val="FFFF00"/>
                </a:highlight>
              </a:rPr>
              <a:t>Балі — це єдиний індуїстський острів Індонезії</a:t>
            </a:r>
            <a:r>
              <a:rPr lang="uk-UA" sz="3200" b="1" dirty="0"/>
              <a:t>, там не мали сили ісламістські настрої, як на Яві, і головними </a:t>
            </a:r>
            <a:r>
              <a:rPr lang="uk-UA" sz="3200" b="1" dirty="0" err="1"/>
              <a:t>лінчувальниками</a:t>
            </a:r>
            <a:r>
              <a:rPr lang="uk-UA" sz="3200" b="1" dirty="0"/>
              <a:t> комуністів стала найвища каста, яка в основному складалася з великих землевласників. Головні індуїстські священики закликали навіть до людських жертв, які </a:t>
            </a:r>
            <a:r>
              <a:rPr lang="uk-UA" sz="3200" b="1" dirty="0" err="1"/>
              <a:t>задовольнять</a:t>
            </a:r>
            <a:r>
              <a:rPr lang="uk-UA" sz="3200" b="1" dirty="0"/>
              <a:t> духів і богів, обурених минулим блюзнірством і руйнуванням «правильного» порядку речей. </a:t>
            </a:r>
          </a:p>
          <a:p>
            <a:pPr algn="just"/>
            <a:r>
              <a:rPr lang="uk-UA" sz="3200" b="1" dirty="0"/>
              <a:t>Індуїстський лідер, що жив на острові Балі, Іда </a:t>
            </a:r>
            <a:r>
              <a:rPr lang="uk-UA" sz="3200" b="1" dirty="0" err="1"/>
              <a:t>Багус</a:t>
            </a:r>
            <a:r>
              <a:rPr lang="uk-UA" sz="3200" b="1" dirty="0"/>
              <a:t> Ока, сказав: «не може бути сумніву, що вороги нашої революції також найлютіші вороги релігії, і повинні бути знищені і зруйновані до самого коріння».</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4092496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2192000" cy="858981"/>
          </a:xfrm>
        </p:spPr>
        <p:txBody>
          <a:bodyPr>
            <a:noAutofit/>
          </a:bodyPr>
          <a:lstStyle/>
          <a:p>
            <a:r>
              <a:rPr lang="uk-UA" sz="2400" b="1" dirty="0">
                <a:solidFill>
                  <a:schemeClr val="bg1"/>
                </a:solidFill>
                <a:highlight>
                  <a:srgbClr val="00FF00"/>
                </a:highlight>
              </a:rPr>
              <a:t>1.	Індонезія - найбільша країна</a:t>
            </a:r>
            <a:br>
              <a:rPr lang="uk-UA" sz="2400" b="1" dirty="0">
                <a:solidFill>
                  <a:schemeClr val="bg1"/>
                </a:solidFill>
                <a:highlight>
                  <a:srgbClr val="00FF00"/>
                </a:highlight>
              </a:rPr>
            </a:br>
            <a:r>
              <a:rPr lang="uk-UA" sz="2400" b="1" dirty="0">
                <a:solidFill>
                  <a:schemeClr val="bg1"/>
                </a:solidFill>
                <a:highlight>
                  <a:srgbClr val="00FF00"/>
                </a:highlight>
              </a:rPr>
              <a:t> мусульманського світу</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942109"/>
            <a:ext cx="12192000" cy="5915890"/>
          </a:xfrm>
        </p:spPr>
        <p:txBody>
          <a:bodyPr/>
          <a:lstStyle/>
          <a:p>
            <a:pPr algn="just"/>
            <a:r>
              <a:rPr lang="uk-UA" sz="3800" b="1" dirty="0">
                <a:solidFill>
                  <a:srgbClr val="FFFF00"/>
                </a:solidFill>
              </a:rPr>
              <a:t>Це – </a:t>
            </a:r>
            <a:r>
              <a:rPr lang="uk-UA" sz="3800" b="1" dirty="0">
                <a:solidFill>
                  <a:srgbClr val="FFFF00"/>
                </a:solidFill>
                <a:highlight>
                  <a:srgbClr val="0000FF"/>
                </a:highlight>
              </a:rPr>
              <a:t>найбільша країна мусульманського світу</a:t>
            </a:r>
            <a:r>
              <a:rPr lang="uk-UA" sz="3800" b="1" dirty="0">
                <a:solidFill>
                  <a:srgbClr val="FFFF00"/>
                </a:solidFill>
              </a:rPr>
              <a:t>, оскільки від 80 до 90% її населення сповідують іслам сунітського напрямку.</a:t>
            </a:r>
          </a:p>
          <a:p>
            <a:pPr algn="just"/>
            <a:r>
              <a:rPr lang="uk-UA" sz="3800" b="1" dirty="0">
                <a:solidFill>
                  <a:srgbClr val="FFFF00"/>
                </a:solidFill>
              </a:rPr>
              <a:t>Разом із тим вона є </a:t>
            </a:r>
            <a:r>
              <a:rPr lang="uk-UA" sz="3800" b="1" dirty="0">
                <a:solidFill>
                  <a:srgbClr val="FFFF00"/>
                </a:solidFill>
                <a:highlight>
                  <a:srgbClr val="800000"/>
                </a:highlight>
              </a:rPr>
              <a:t>багатоконфесійною</a:t>
            </a:r>
            <a:r>
              <a:rPr lang="uk-UA" sz="3800" b="1" dirty="0">
                <a:solidFill>
                  <a:srgbClr val="FFFF00"/>
                </a:solidFill>
              </a:rPr>
              <a:t>: в країні мешкають прихильники католицизму, протестантизму, індуїзму, буддизму, конфуціанства, а також анімістичних вірувань. </a:t>
            </a:r>
          </a:p>
          <a:p>
            <a:pPr algn="just"/>
            <a:r>
              <a:rPr lang="uk-UA" sz="3800" b="1" dirty="0">
                <a:solidFill>
                  <a:srgbClr val="FFFF00"/>
                </a:solidFill>
                <a:highlight>
                  <a:srgbClr val="800000"/>
                </a:highlight>
              </a:rPr>
              <a:t>17 серпня 1945 р. колишня відстала голландська колонія одержала незалежність.</a:t>
            </a:r>
          </a:p>
          <a:p>
            <a:pPr algn="just"/>
            <a:endParaRPr lang="ru-RU" b="1" dirty="0"/>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0"/>
            <a:ext cx="721294" cy="858980"/>
          </a:xfrm>
          <a:prstGeom prst="rect">
            <a:avLst/>
          </a:prstGeom>
          <a:solidFill>
            <a:schemeClr val="tx1"/>
          </a:solidFill>
        </p:spPr>
      </p:pic>
    </p:spTree>
    <p:extLst>
      <p:ext uri="{BB962C8B-B14F-4D97-AF65-F5344CB8AC3E}">
        <p14:creationId xmlns:p14="http://schemas.microsoft.com/office/powerpoint/2010/main" val="18526145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163781"/>
            <a:ext cx="12191999" cy="5694219"/>
          </a:xfrm>
        </p:spPr>
        <p:txBody>
          <a:bodyPr>
            <a:normAutofit/>
          </a:bodyPr>
          <a:lstStyle/>
          <a:p>
            <a:pPr algn="just"/>
            <a:r>
              <a:rPr lang="uk-UA" sz="3600" b="1" dirty="0"/>
              <a:t>На відміну від Центральної Яви, де армія заохочувала людей вбивати комуністів, на Балі прагнення людей вбивати було настільки значним, що, спочатку надавши </a:t>
            </a:r>
            <a:r>
              <a:rPr lang="uk-UA" sz="3600" b="1" dirty="0" err="1"/>
              <a:t>лінчувальникам</a:t>
            </a:r>
            <a:r>
              <a:rPr lang="uk-UA" sz="3600" b="1" dirty="0"/>
              <a:t> логістичну підтримку, армія в кінцевому рахунку повинна була втрутитися, щоб запобігти хаосу.</a:t>
            </a:r>
          </a:p>
          <a:p>
            <a:pPr algn="just"/>
            <a:r>
              <a:rPr lang="uk-UA" sz="3600" b="1" dirty="0"/>
              <a:t> Загалом, між груднем 1965 р. і до початку 1966 р. приблизно 80.000 осіб на Балі було вбито, тобто приблизно 5% населення острова. </a:t>
            </a:r>
            <a:r>
              <a:rPr lang="uk-UA" sz="3600" b="1" dirty="0" err="1"/>
              <a:t>Пропорційно</a:t>
            </a:r>
            <a:r>
              <a:rPr lang="uk-UA" sz="3600" b="1" dirty="0"/>
              <a:t> це більше, ніж деінде в Індонезії.</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21762264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lstStyle/>
          <a:p>
            <a:pPr algn="just"/>
            <a:endParaRPr lang="ru-RU" dirty="0"/>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pic>
        <p:nvPicPr>
          <p:cNvPr id="4" name="Рисунок 3">
            <a:extLst>
              <a:ext uri="{FF2B5EF4-FFF2-40B4-BE49-F238E27FC236}">
                <a16:creationId xmlns:a16="http://schemas.microsoft.com/office/drawing/2014/main" id="{22924AD1-2C7B-CDEB-8C2B-4F71D5F9408B}"/>
              </a:ext>
            </a:extLst>
          </p:cNvPr>
          <p:cNvPicPr>
            <a:picLocks noChangeAspect="1"/>
          </p:cNvPicPr>
          <p:nvPr/>
        </p:nvPicPr>
        <p:blipFill>
          <a:blip r:embed="rId3"/>
          <a:stretch>
            <a:fillRect/>
          </a:stretch>
        </p:blipFill>
        <p:spPr>
          <a:xfrm>
            <a:off x="711200" y="994984"/>
            <a:ext cx="11012746" cy="5811132"/>
          </a:xfrm>
          <a:prstGeom prst="rect">
            <a:avLst/>
          </a:prstGeom>
        </p:spPr>
      </p:pic>
    </p:spTree>
    <p:extLst>
      <p:ext uri="{BB962C8B-B14F-4D97-AF65-F5344CB8AC3E}">
        <p14:creationId xmlns:p14="http://schemas.microsoft.com/office/powerpoint/2010/main" val="17803166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a:bodyPr>
          <a:lstStyle/>
          <a:p>
            <a:pPr algn="just"/>
            <a:r>
              <a:rPr lang="uk-UA" sz="3800" b="1" dirty="0"/>
              <a:t>На Суматрі була інша ситуація. Придушення сепаратистських регіональних виступів 1950-х рр. в провінції </a:t>
            </a:r>
            <a:r>
              <a:rPr lang="uk-UA" sz="3800" b="1" dirty="0" err="1"/>
              <a:t>Ачех</a:t>
            </a:r>
            <a:r>
              <a:rPr lang="uk-UA" sz="3800" b="1" dirty="0"/>
              <a:t> оцінювалося багатьма суматранцями як «яванська окупація», а різня 1965-1966 рр., відповідно — як «звільнення». </a:t>
            </a:r>
          </a:p>
          <a:p>
            <a:pPr algn="just"/>
            <a:r>
              <a:rPr lang="uk-UA" sz="3800" b="1" dirty="0"/>
              <a:t>Багато яванців мігрували з Суматри. У вбивствах головну роль відігравали бойовики організації «Юність Панча Шила» на чолі з кримінальним авторитетом </a:t>
            </a:r>
            <a:r>
              <a:rPr lang="uk-UA" sz="3800" b="1" dirty="0" err="1"/>
              <a:t>Еффенді</a:t>
            </a:r>
            <a:r>
              <a:rPr lang="uk-UA" sz="3800" b="1" dirty="0"/>
              <a:t> </a:t>
            </a:r>
            <a:r>
              <a:rPr lang="uk-UA" sz="3800" b="1" dirty="0" err="1"/>
              <a:t>Насутіоном</a:t>
            </a:r>
            <a:r>
              <a:rPr lang="uk-UA" sz="3800" b="1" dirty="0"/>
              <a:t>.</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10686471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1" y="994982"/>
            <a:ext cx="12191999" cy="5761419"/>
          </a:xfrm>
        </p:spPr>
        <p:txBody>
          <a:bodyPr>
            <a:normAutofit/>
          </a:bodyPr>
          <a:lstStyle/>
          <a:p>
            <a:pPr algn="just"/>
            <a:r>
              <a:rPr lang="uk-UA" sz="3600" b="1" dirty="0"/>
              <a:t>На Західному Калімантані, приблизно через вісімнадцять місяців після кульмінації масових вбивств на Яві, місцеві </a:t>
            </a:r>
            <a:r>
              <a:rPr lang="uk-UA" sz="3600" b="1" dirty="0" err="1"/>
              <a:t>даяки</a:t>
            </a:r>
            <a:r>
              <a:rPr lang="uk-UA" sz="3600" b="1" dirty="0"/>
              <a:t> вислали 45 000 етнічних китайців із сільських районів, вбивши приблизно 5000 осіб. </a:t>
            </a:r>
          </a:p>
          <a:p>
            <a:pPr algn="just"/>
            <a:r>
              <a:rPr lang="uk-UA" sz="3600" b="1" dirty="0"/>
              <a:t>Китайці відмовилися чинити опір депортації (при тому, що раніше китайці боролися проти голландського правління в Індонезії), оскільки вони вважали себе «гостями на землі інших людей», прибувши лише з наміром торгувати.</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26714459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a:bodyPr>
          <a:lstStyle/>
          <a:p>
            <a:pPr algn="just"/>
            <a:r>
              <a:rPr lang="uk-UA" sz="2800" b="1" dirty="0"/>
              <a:t>Щодо масштабів вбивств, то до сьогодні підрахувати число вбитих і заарештований є проблематичним. В Індонезії на цей період було мало іноземних журналістів, Захід більш влаштовував «новий порядок» </a:t>
            </a:r>
            <a:r>
              <a:rPr lang="uk-UA" sz="2800" b="1" dirty="0" err="1"/>
              <a:t>Сухарто</a:t>
            </a:r>
            <a:r>
              <a:rPr lang="uk-UA" sz="2800" b="1" dirty="0"/>
              <a:t>, між «старий порядок» </a:t>
            </a:r>
            <a:r>
              <a:rPr lang="uk-UA" sz="2800" b="1" dirty="0" err="1"/>
              <a:t>Сукарно</a:t>
            </a:r>
            <a:r>
              <a:rPr lang="uk-UA" sz="2800" b="1" dirty="0"/>
              <a:t>, тож морально вони підтримували останнього. Так, австралійський прем’єр-міністр Гарольд </a:t>
            </a:r>
            <a:r>
              <a:rPr lang="uk-UA" sz="2800" b="1" dirty="0" err="1"/>
              <a:t>Холт</a:t>
            </a:r>
            <a:r>
              <a:rPr lang="uk-UA" sz="2800" b="1" dirty="0"/>
              <a:t> прокоментував ці події в Нью-Йорк </a:t>
            </a:r>
            <a:r>
              <a:rPr lang="uk-UA" sz="2800" b="1" dirty="0" err="1"/>
              <a:t>Таймс</a:t>
            </a:r>
            <a:r>
              <a:rPr lang="uk-UA" sz="2800" b="1" dirty="0"/>
              <a:t> від 6 липня 1966 р. таким чином: від 500.000 до одного мільйона </a:t>
            </a:r>
            <a:r>
              <a:rPr lang="uk-UA" sz="2800" b="1" dirty="0" err="1"/>
              <a:t>прикончених</a:t>
            </a:r>
            <a:r>
              <a:rPr lang="uk-UA" sz="2800" b="1" dirty="0"/>
              <a:t> комуністів ... Я думаю, що можна припустити, що переорієнтація відбулася». </a:t>
            </a:r>
          </a:p>
          <a:p>
            <a:pPr algn="just"/>
            <a:r>
              <a:rPr lang="uk-UA" sz="2800" b="1" dirty="0"/>
              <a:t>Західні уряди і більшість ЗМІ Заходу віддали перевагу </a:t>
            </a:r>
            <a:r>
              <a:rPr lang="uk-UA" sz="2800" b="1" dirty="0" err="1"/>
              <a:t>Сухарто</a:t>
            </a:r>
            <a:r>
              <a:rPr lang="uk-UA" sz="2800" b="1" dirty="0"/>
              <a:t> та його «Новому порядку» лівішому «Старому порядку» і КПІ, що загрожував можливістю перетворення країни на соціалістичну державу. Заголовок в US </a:t>
            </a:r>
            <a:r>
              <a:rPr lang="uk-UA" sz="2800" b="1" dirty="0" err="1"/>
              <a:t>News</a:t>
            </a:r>
            <a:r>
              <a:rPr lang="uk-UA" sz="2800" b="1" dirty="0"/>
              <a:t> </a:t>
            </a:r>
            <a:r>
              <a:rPr lang="uk-UA" sz="2800" b="1" dirty="0" err="1"/>
              <a:t>and</a:t>
            </a:r>
            <a:r>
              <a:rPr lang="uk-UA" sz="2800" b="1" dirty="0"/>
              <a:t> </a:t>
            </a:r>
            <a:r>
              <a:rPr lang="uk-UA" sz="2800" b="1" dirty="0" err="1"/>
              <a:t>World</a:t>
            </a:r>
            <a:r>
              <a:rPr lang="uk-UA" sz="2800" b="1" dirty="0"/>
              <a:t> </a:t>
            </a:r>
            <a:r>
              <a:rPr lang="uk-UA" sz="2800" b="1" dirty="0" err="1"/>
              <a:t>Report</a:t>
            </a:r>
            <a:r>
              <a:rPr lang="uk-UA" sz="2800" b="1" dirty="0"/>
              <a:t> красномовно говорив: «Індонезія: Надія ... там, де її не було».</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8817985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lnSpcReduction="10000"/>
          </a:bodyPr>
          <a:lstStyle/>
          <a:p>
            <a:pPr algn="just"/>
            <a:r>
              <a:rPr lang="uk-UA" sz="4000" b="1" dirty="0"/>
              <a:t>За даними армії Індонезії, було вбито 78.500 осіб, а комуністи оцінили кількість вбитих у 2 млн осіб. За це генерала </a:t>
            </a:r>
            <a:r>
              <a:rPr lang="uk-UA" sz="4000" b="1" dirty="0" err="1"/>
              <a:t>Сухарто</a:t>
            </a:r>
            <a:r>
              <a:rPr lang="uk-UA" sz="4000" b="1" dirty="0"/>
              <a:t> назвали «</a:t>
            </a:r>
            <a:r>
              <a:rPr lang="uk-UA" sz="4000" b="1" dirty="0">
                <a:solidFill>
                  <a:srgbClr val="C00000"/>
                </a:solidFill>
                <a:highlight>
                  <a:srgbClr val="FFFF00"/>
                </a:highlight>
              </a:rPr>
              <a:t>індонезійським Піночетом</a:t>
            </a:r>
            <a:r>
              <a:rPr lang="uk-UA" sz="4000" b="1" dirty="0"/>
              <a:t>». Через грати пройшло 1,6—1,8 млн. осіб. </a:t>
            </a:r>
          </a:p>
          <a:p>
            <a:pPr algn="just"/>
            <a:r>
              <a:rPr lang="uk-UA" sz="4000" b="1" dirty="0"/>
              <a:t>Вже після примусової відставки </a:t>
            </a:r>
            <a:r>
              <a:rPr lang="uk-UA" sz="4000" b="1" dirty="0" err="1"/>
              <a:t>Сухарто</a:t>
            </a:r>
            <a:r>
              <a:rPr lang="uk-UA" sz="4000" b="1" dirty="0"/>
              <a:t> у 1998 р. і його смерті у 2008 р., з’явилася певна відкритість про події 1965-1966 рр. У 1998 р. вийшов фільм «Рік небезпечного життя» про ці події, але його було заборонено і Індонезії у 1999 р.</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37601304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Autofit/>
          </a:bodyPr>
          <a:lstStyle/>
          <a:p>
            <a:pPr algn="just"/>
            <a:r>
              <a:rPr lang="uk-UA" sz="2600" b="1" dirty="0"/>
              <a:t>Після падіння режиму </a:t>
            </a:r>
            <a:r>
              <a:rPr lang="uk-UA" sz="2600" b="1" dirty="0" err="1"/>
              <a:t>Сухарто</a:t>
            </a:r>
            <a:r>
              <a:rPr lang="uk-UA" sz="2600" b="1" dirty="0"/>
              <a:t> у 1998 р. індонезійський парламент організував Комісію Правди та Узгодження, щоб проаналізувати масові вбивства, але її роботу було припинено індонезійським Верховним судом. Наукова конференція щодо масових вбивств була проведена у Сінгапурі у 2009 р. </a:t>
            </a:r>
          </a:p>
          <a:p>
            <a:pPr algn="just"/>
            <a:r>
              <a:rPr lang="uk-UA" sz="2600" b="1" dirty="0"/>
              <a:t>У травні 2009 р., приблизно той самий час, коли йшла Сінгапурська конференція, вийшла робота </a:t>
            </a:r>
            <a:r>
              <a:rPr lang="uk-UA" sz="2600" b="1" dirty="0" err="1"/>
              <a:t>Натаніеля</a:t>
            </a:r>
            <a:r>
              <a:rPr lang="uk-UA" sz="2600" b="1" dirty="0"/>
              <a:t> Мера «Конструктивне кровопролиття в Індонезії: США, Великобританія та індонезійські вбивства 1965-66» — дослідження масштабу різанини та її моральної підтримки Заходом.</a:t>
            </a:r>
          </a:p>
          <a:p>
            <a:pPr algn="just"/>
            <a:r>
              <a:rPr lang="uk-UA" sz="2600" b="1" dirty="0"/>
              <a:t>Спроби ліберальних та лівоцентристських сил переглянути оцінку подій 1965-1966 рр. наштовхуються на жорстку протидію армійських та </a:t>
            </a:r>
            <a:r>
              <a:rPr lang="uk-UA" sz="2600" b="1" dirty="0" err="1"/>
              <a:t>правомусульманських</a:t>
            </a:r>
            <a:r>
              <a:rPr lang="uk-UA" sz="2600" b="1" dirty="0"/>
              <a:t> кіл. Найжорсткішу позицію займають Антикомуністичний альянс та Антикомуністичний фронт Індонезії (FAKI), який практикує насильство проти таких заходів.</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21792892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fontScale="92500"/>
          </a:bodyPr>
          <a:lstStyle/>
          <a:p>
            <a:r>
              <a:rPr lang="uk-UA" sz="3200" b="1" i="1" u="sng" dirty="0">
                <a:highlight>
                  <a:srgbClr val="800000"/>
                </a:highlight>
              </a:rPr>
              <a:t>Причини насилля:</a:t>
            </a:r>
          </a:p>
          <a:p>
            <a:pPr algn="just"/>
            <a:r>
              <a:rPr lang="uk-UA" sz="2800" b="1" dirty="0"/>
              <a:t>Одне з пояснень масового вибуху насильства — те, що демократія була нав’язана суспільству, і такі зміни були культурно невідповідними чи надмірно швидкими. </a:t>
            </a:r>
          </a:p>
          <a:p>
            <a:pPr algn="just"/>
            <a:r>
              <a:rPr lang="uk-UA" sz="2800" b="1" dirty="0" err="1"/>
              <a:t>Контрастуюче</a:t>
            </a:r>
            <a:r>
              <a:rPr lang="uk-UA" sz="2800" b="1" dirty="0"/>
              <a:t> уявлення — те, що </a:t>
            </a:r>
            <a:r>
              <a:rPr lang="uk-UA" sz="2800" b="1" dirty="0" err="1"/>
              <a:t>Сукарно</a:t>
            </a:r>
            <a:r>
              <a:rPr lang="uk-UA" sz="2800" b="1" dirty="0"/>
              <a:t> та збройні сили замінювали демократичний процес на авторитаризм. </a:t>
            </a:r>
          </a:p>
          <a:p>
            <a:pPr algn="just"/>
            <a:r>
              <a:rPr lang="uk-UA" sz="2800" b="1" dirty="0"/>
              <a:t>Ще одна думка про причини — те, що </a:t>
            </a:r>
            <a:r>
              <a:rPr lang="uk-UA" sz="2800" b="1" dirty="0" err="1"/>
              <a:t>Сукарно</a:t>
            </a:r>
            <a:r>
              <a:rPr lang="uk-UA" sz="2800" b="1" dirty="0"/>
              <a:t> змішував три еліти з конкуруючими інтересами (армію, політичний іслам та комунізм), що не могло не призвести до конфліктів та насильства. </a:t>
            </a:r>
          </a:p>
          <a:p>
            <a:pPr algn="just"/>
            <a:r>
              <a:rPr lang="uk-UA" sz="2800" b="1" dirty="0">
                <a:solidFill>
                  <a:srgbClr val="C00000"/>
                </a:solidFill>
                <a:highlight>
                  <a:srgbClr val="FFFF00"/>
                </a:highlight>
              </a:rPr>
              <a:t>До моменту перевороту 30 вересня методи вирішення подібних конфліктів остаточно зламалися, і групи войовничих мусульман і збройні сили прийняли по відношенню до комуністів останню політику «ми їх або вони нас».</a:t>
            </a:r>
          </a:p>
          <a:p>
            <a:pPr algn="just"/>
            <a:endParaRPr lang="ru-RU" dirty="0"/>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33025240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a:bodyPr>
          <a:lstStyle/>
          <a:p>
            <a:r>
              <a:rPr lang="uk-UA" sz="3200" b="1" i="1" u="sng" dirty="0">
                <a:highlight>
                  <a:srgbClr val="800000"/>
                </a:highlight>
              </a:rPr>
              <a:t>Результати:</a:t>
            </a:r>
          </a:p>
          <a:p>
            <a:pPr algn="just"/>
            <a:r>
              <a:rPr lang="uk-UA" sz="3200" b="1" dirty="0"/>
              <a:t>Ідеї «</a:t>
            </a:r>
            <a:r>
              <a:rPr lang="uk-UA" sz="3200" b="1" dirty="0" err="1"/>
              <a:t>Насакома</a:t>
            </a:r>
            <a:r>
              <a:rPr lang="uk-UA" sz="3200" b="1" dirty="0"/>
              <a:t>» (націоналізм, релігія, комунізм) були відмінені. Опора </a:t>
            </a:r>
            <a:r>
              <a:rPr lang="uk-UA" sz="3200" b="1" dirty="0" err="1"/>
              <a:t>Сукарно</a:t>
            </a:r>
            <a:r>
              <a:rPr lang="uk-UA" sz="3200" b="1" dirty="0"/>
              <a:t> - активісти КПІ, були відсторонені від влади, головним чином просто вбиті. </a:t>
            </a:r>
            <a:r>
              <a:rPr lang="uk-UA" sz="3200" b="1" dirty="0">
                <a:highlight>
                  <a:srgbClr val="0000FF"/>
                </a:highlight>
              </a:rPr>
              <a:t>Еліти почали формуватися з військових і ісламістів</a:t>
            </a:r>
            <a:r>
              <a:rPr lang="uk-UA" sz="3200" b="1" dirty="0"/>
              <a:t>. Багато впливових мусульман стали противниками </a:t>
            </a:r>
            <a:r>
              <a:rPr lang="uk-UA" sz="3200" b="1" dirty="0" err="1"/>
              <a:t>Сукарно</a:t>
            </a:r>
            <a:r>
              <a:rPr lang="uk-UA" sz="3200" b="1" dirty="0"/>
              <a:t>, і на початок 1966 р. </a:t>
            </a:r>
            <a:r>
              <a:rPr lang="uk-UA" sz="3200" b="1" dirty="0" err="1"/>
              <a:t>Сухарто</a:t>
            </a:r>
            <a:r>
              <a:rPr lang="uk-UA" sz="3200" b="1" dirty="0"/>
              <a:t> почав відкрито кидати виклик </a:t>
            </a:r>
            <a:r>
              <a:rPr lang="uk-UA" sz="3200" b="1" dirty="0" err="1"/>
              <a:t>Сухарно</a:t>
            </a:r>
            <a:r>
              <a:rPr lang="uk-UA" sz="3200" b="1" dirty="0"/>
              <a:t>. Останній намагався чіплятися за владу і 1 лютого 1966 р. підвищив </a:t>
            </a:r>
            <a:r>
              <a:rPr lang="uk-UA" sz="3200" b="1" dirty="0" err="1"/>
              <a:t>Сухарто</a:t>
            </a:r>
            <a:r>
              <a:rPr lang="uk-UA" sz="3200" b="1" dirty="0"/>
              <a:t> до чина генерал-лейтенанта. Декрет від 11 березня 1966 р. передав більшу частину влади </a:t>
            </a:r>
            <a:r>
              <a:rPr lang="uk-UA" sz="3200" b="1" dirty="0" err="1"/>
              <a:t>Сукарно</a:t>
            </a:r>
            <a:r>
              <a:rPr lang="uk-UA" sz="3200" b="1" dirty="0"/>
              <a:t> над парламентом і армією </a:t>
            </a:r>
            <a:r>
              <a:rPr lang="uk-UA" sz="3200" b="1" dirty="0" err="1"/>
              <a:t>Сухарто</a:t>
            </a:r>
            <a:r>
              <a:rPr lang="uk-UA" sz="3200" b="1" dirty="0"/>
              <a:t> під приводом «наведення порядку». </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30038612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1" y="1028581"/>
            <a:ext cx="7620000" cy="5829420"/>
          </a:xfrm>
        </p:spPr>
        <p:txBody>
          <a:bodyPr>
            <a:normAutofit/>
          </a:bodyPr>
          <a:lstStyle/>
          <a:p>
            <a:pPr algn="just"/>
            <a:r>
              <a:rPr lang="uk-UA" sz="3200" b="1" dirty="0"/>
              <a:t>12 березня 1967 р. Хаджі  </a:t>
            </a:r>
            <a:r>
              <a:rPr lang="uk-UA" sz="3200" b="1" dirty="0" err="1"/>
              <a:t>Мухаммед</a:t>
            </a:r>
            <a:r>
              <a:rPr lang="uk-UA" sz="3200" b="1" dirty="0"/>
              <a:t> </a:t>
            </a:r>
            <a:r>
              <a:rPr lang="uk-UA" sz="3200" b="1" dirty="0" err="1"/>
              <a:t>Сукарно</a:t>
            </a:r>
            <a:r>
              <a:rPr lang="uk-UA" sz="3200" b="1" dirty="0"/>
              <a:t> був позбавлений всіх залишків влади тимчасовим Парламентом Індонезії, а </a:t>
            </a:r>
            <a:r>
              <a:rPr lang="uk-UA" sz="3200" b="1" dirty="0" err="1"/>
              <a:t>Сухарто</a:t>
            </a:r>
            <a:r>
              <a:rPr lang="uk-UA" sz="3200" b="1" dirty="0"/>
              <a:t> було призначено «діючим (тобто тимчасовим) президентом». </a:t>
            </a:r>
          </a:p>
          <a:p>
            <a:pPr algn="just"/>
            <a:r>
              <a:rPr lang="uk-UA" sz="3200" b="1" dirty="0"/>
              <a:t>21 березня 1968 р. Перехідне Зібрання Представників Народів формально обрало </a:t>
            </a:r>
            <a:r>
              <a:rPr lang="uk-UA" sz="3200" b="1" dirty="0" err="1"/>
              <a:t>Сухарто</a:t>
            </a:r>
            <a:r>
              <a:rPr lang="uk-UA" sz="3200" b="1" dirty="0"/>
              <a:t> президентом (27 березня 1968 – 21 травня 1998).</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pic>
        <p:nvPicPr>
          <p:cNvPr id="4" name="Рисунок 3">
            <a:extLst>
              <a:ext uri="{FF2B5EF4-FFF2-40B4-BE49-F238E27FC236}">
                <a16:creationId xmlns:a16="http://schemas.microsoft.com/office/drawing/2014/main" id="{78D20035-A1F0-A6D4-9118-41501389093E}"/>
              </a:ext>
            </a:extLst>
          </p:cNvPr>
          <p:cNvPicPr>
            <a:picLocks noChangeAspect="1"/>
          </p:cNvPicPr>
          <p:nvPr/>
        </p:nvPicPr>
        <p:blipFill>
          <a:blip r:embed="rId3"/>
          <a:stretch>
            <a:fillRect/>
          </a:stretch>
        </p:blipFill>
        <p:spPr>
          <a:xfrm>
            <a:off x="8281222" y="1189411"/>
            <a:ext cx="3695965" cy="5414589"/>
          </a:xfrm>
          <a:prstGeom prst="rect">
            <a:avLst/>
          </a:prstGeom>
        </p:spPr>
      </p:pic>
      <p:sp>
        <p:nvSpPr>
          <p:cNvPr id="6" name="Стрелка: вправо 5">
            <a:extLst>
              <a:ext uri="{FF2B5EF4-FFF2-40B4-BE49-F238E27FC236}">
                <a16:creationId xmlns:a16="http://schemas.microsoft.com/office/drawing/2014/main" id="{9E065D08-AFC0-3EC4-9D13-7235A483DB75}"/>
              </a:ext>
            </a:extLst>
          </p:cNvPr>
          <p:cNvSpPr/>
          <p:nvPr/>
        </p:nvSpPr>
        <p:spPr>
          <a:xfrm>
            <a:off x="6437745" y="5892800"/>
            <a:ext cx="1524000" cy="48952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72704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2192000" cy="858981"/>
          </a:xfrm>
        </p:spPr>
        <p:txBody>
          <a:bodyPr>
            <a:noAutofit/>
          </a:bodyPr>
          <a:lstStyle/>
          <a:p>
            <a:r>
              <a:rPr lang="uk-UA" sz="2400" b="1" dirty="0">
                <a:solidFill>
                  <a:schemeClr val="bg1"/>
                </a:solidFill>
                <a:highlight>
                  <a:srgbClr val="00FF00"/>
                </a:highlight>
              </a:rPr>
              <a:t>1.	Індонезія - найбільша країна</a:t>
            </a:r>
            <a:br>
              <a:rPr lang="uk-UA" sz="2400" b="1" dirty="0">
                <a:solidFill>
                  <a:schemeClr val="bg1"/>
                </a:solidFill>
                <a:highlight>
                  <a:srgbClr val="00FF00"/>
                </a:highlight>
              </a:rPr>
            </a:br>
            <a:r>
              <a:rPr lang="uk-UA" sz="2400" b="1" dirty="0">
                <a:solidFill>
                  <a:schemeClr val="bg1"/>
                </a:solidFill>
                <a:highlight>
                  <a:srgbClr val="00FF00"/>
                </a:highlight>
              </a:rPr>
              <a:t> мусульманського світу</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11490036" y="1551709"/>
            <a:ext cx="701964" cy="116880"/>
          </a:xfrm>
        </p:spPr>
        <p:txBody>
          <a:bodyPr>
            <a:normAutofit fontScale="25000" lnSpcReduction="20000"/>
          </a:bodyPr>
          <a:lstStyle/>
          <a:p>
            <a:pPr algn="just"/>
            <a:endParaRPr lang="ru-RU" b="1" dirty="0"/>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0"/>
            <a:ext cx="721294" cy="858980"/>
          </a:xfrm>
          <a:prstGeom prst="rect">
            <a:avLst/>
          </a:prstGeom>
          <a:solidFill>
            <a:schemeClr val="tx1"/>
          </a:solidFill>
        </p:spPr>
      </p:pic>
      <p:pic>
        <p:nvPicPr>
          <p:cNvPr id="4" name="Рисунок 3">
            <a:extLst>
              <a:ext uri="{FF2B5EF4-FFF2-40B4-BE49-F238E27FC236}">
                <a16:creationId xmlns:a16="http://schemas.microsoft.com/office/drawing/2014/main" id="{2CE733AF-7878-6DD5-CE28-8567AB86BA5B}"/>
              </a:ext>
            </a:extLst>
          </p:cNvPr>
          <p:cNvPicPr>
            <a:picLocks noChangeAspect="1"/>
          </p:cNvPicPr>
          <p:nvPr/>
        </p:nvPicPr>
        <p:blipFill>
          <a:blip r:embed="rId3"/>
          <a:stretch>
            <a:fillRect/>
          </a:stretch>
        </p:blipFill>
        <p:spPr>
          <a:xfrm>
            <a:off x="-5009" y="901969"/>
            <a:ext cx="12174577" cy="5914464"/>
          </a:xfrm>
          <a:prstGeom prst="rect">
            <a:avLst/>
          </a:prstGeom>
          <a:solidFill>
            <a:schemeClr val="tx1"/>
          </a:solidFill>
        </p:spPr>
      </p:pic>
    </p:spTree>
    <p:extLst>
      <p:ext uri="{BB962C8B-B14F-4D97-AF65-F5344CB8AC3E}">
        <p14:creationId xmlns:p14="http://schemas.microsoft.com/office/powerpoint/2010/main" val="28429829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lstStyle/>
          <a:p>
            <a:pPr algn="just"/>
            <a:r>
              <a:rPr lang="uk-UA" sz="3600" b="1" dirty="0"/>
              <a:t>Таким чином, авторитарний режим став наслідком неспроможності попередньої влади розв’язати жагучі суспільні  проблеми, прагненням відвернути подальше зростання комуністичного впливу. </a:t>
            </a:r>
          </a:p>
          <a:p>
            <a:pPr algn="just"/>
            <a:r>
              <a:rPr lang="uk-UA" sz="3600" b="1" dirty="0"/>
              <a:t>Головним завданням проголошувалася розробка програми модернізації країни і втілення її в життя. Вона супроводжувалася масовим терором, спрямованим проти комуністів і тих, хто їх підтримував (часто страждали сторонні люди). </a:t>
            </a:r>
          </a:p>
          <a:p>
            <a:pPr algn="just"/>
            <a:endParaRPr lang="ru-RU" dirty="0"/>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29026245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209963"/>
            <a:ext cx="12191999" cy="5648037"/>
          </a:xfrm>
        </p:spPr>
        <p:txBody>
          <a:bodyPr>
            <a:noAutofit/>
          </a:bodyPr>
          <a:lstStyle/>
          <a:p>
            <a:pPr algn="just"/>
            <a:r>
              <a:rPr lang="uk-UA" sz="2600" b="1" dirty="0"/>
              <a:t>Тож було й інше ім’я </a:t>
            </a:r>
            <a:r>
              <a:rPr lang="uk-UA" sz="2600" b="1" dirty="0" err="1"/>
              <a:t>Сукарто</a:t>
            </a:r>
            <a:r>
              <a:rPr lang="uk-UA" sz="2600" b="1" dirty="0"/>
              <a:t>: «</a:t>
            </a:r>
            <a:r>
              <a:rPr lang="uk-UA" sz="2600" b="1" dirty="0">
                <a:solidFill>
                  <a:srgbClr val="FFFF00"/>
                </a:solidFill>
              </a:rPr>
              <a:t>Батько розвитку</a:t>
            </a:r>
            <a:r>
              <a:rPr lang="uk-UA" sz="2600" b="1" dirty="0"/>
              <a:t>», оскільки саме при ньому розпочався і набрав сили прискорений економічний і соціальний поступ країни. Головне гасло – «Стабільність заради розвитку!».</a:t>
            </a:r>
          </a:p>
          <a:p>
            <a:pPr algn="just"/>
            <a:r>
              <a:rPr lang="uk-UA" sz="2600" b="1" dirty="0"/>
              <a:t>Щорічне зростання економіки становило не менше 5%, а до середини 1990-х рр. воно сягнуло 7-8%. Обсяг ВВП країни у поточних цінах в 1970 р. складав 9,7 млрд. доларів, а в 1995 р. – 198,1 млрд. Індонезія приєдналася до другого покоління «нових індустріальних країн» Східної Азії.</a:t>
            </a:r>
          </a:p>
          <a:p>
            <a:pPr algn="just"/>
            <a:r>
              <a:rPr lang="uk-UA" sz="2600" b="1" dirty="0"/>
              <a:t>Від 1967 р. </a:t>
            </a:r>
            <a:r>
              <a:rPr lang="uk-UA" sz="2600" b="1" dirty="0" err="1"/>
              <a:t>Сухарто</a:t>
            </a:r>
            <a:r>
              <a:rPr lang="uk-UA" sz="2600" b="1" dirty="0"/>
              <a:t> переобирався 6 разів: у 1973, 1978, 1983, 1988, 1993 і 1998 рр. Його головною опорою слугувала армія, яка мала «подвійну функцію»: збройні сили охороняли державу від зовнішніх ворогів і водночас проводили в життя внутрішньополітичний курс. Генерали й офіцери складали кістяк міністерств, відомств, органів влади в центрі та на місцях. </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23066752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7342909" cy="5829420"/>
          </a:xfrm>
        </p:spPr>
        <p:txBody>
          <a:bodyPr>
            <a:normAutofit/>
          </a:bodyPr>
          <a:lstStyle/>
          <a:p>
            <a:pPr algn="just"/>
            <a:r>
              <a:rPr lang="uk-UA" sz="3600" b="1" dirty="0"/>
              <a:t>Економічну команду «Нового порядку» утворили переважно випускники американських університетів. </a:t>
            </a:r>
          </a:p>
          <a:p>
            <a:pPr algn="just"/>
            <a:r>
              <a:rPr lang="uk-UA" sz="3600" b="1" dirty="0">
                <a:highlight>
                  <a:srgbClr val="0000FF"/>
                </a:highlight>
              </a:rPr>
              <a:t>Голкар</a:t>
            </a:r>
            <a:r>
              <a:rPr lang="uk-UA" sz="3600" b="1" dirty="0"/>
              <a:t> (Голкар (</a:t>
            </a:r>
            <a:r>
              <a:rPr lang="uk-UA" sz="3600" b="1" dirty="0" err="1"/>
              <a:t>індонез</a:t>
            </a:r>
            <a:r>
              <a:rPr lang="uk-UA" sz="3600" b="1" dirty="0"/>
              <a:t>. </a:t>
            </a:r>
            <a:r>
              <a:rPr lang="uk-UA" sz="3600" b="1" dirty="0" err="1"/>
              <a:t>Partai</a:t>
            </a:r>
            <a:r>
              <a:rPr lang="uk-UA" sz="3600" b="1" dirty="0"/>
              <a:t> </a:t>
            </a:r>
            <a:r>
              <a:rPr lang="uk-UA" sz="3600" b="1" dirty="0" err="1"/>
              <a:t>Golongan</a:t>
            </a:r>
            <a:r>
              <a:rPr lang="uk-UA" sz="3600" b="1" dirty="0"/>
              <a:t> </a:t>
            </a:r>
            <a:r>
              <a:rPr lang="uk-UA" sz="3600" b="1" dirty="0" err="1"/>
              <a:t>Karya</a:t>
            </a:r>
            <a:r>
              <a:rPr lang="uk-UA" sz="3600" b="1" dirty="0"/>
              <a:t> — Партія функціональних груп) — головна політична партія в Індонезії, забезпечувала легітимацію влади.</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pic>
        <p:nvPicPr>
          <p:cNvPr id="4" name="Рисунок 3">
            <a:extLst>
              <a:ext uri="{FF2B5EF4-FFF2-40B4-BE49-F238E27FC236}">
                <a16:creationId xmlns:a16="http://schemas.microsoft.com/office/drawing/2014/main" id="{712335C8-B5A0-1C5F-2168-4D223CD1EA65}"/>
              </a:ext>
            </a:extLst>
          </p:cNvPr>
          <p:cNvPicPr>
            <a:picLocks noChangeAspect="1"/>
          </p:cNvPicPr>
          <p:nvPr/>
        </p:nvPicPr>
        <p:blipFill>
          <a:blip r:embed="rId3"/>
          <a:stretch>
            <a:fillRect/>
          </a:stretch>
        </p:blipFill>
        <p:spPr>
          <a:xfrm>
            <a:off x="7568677" y="1541946"/>
            <a:ext cx="4491637" cy="4287473"/>
          </a:xfrm>
          <a:prstGeom prst="rect">
            <a:avLst/>
          </a:prstGeom>
        </p:spPr>
      </p:pic>
    </p:spTree>
    <p:extLst>
      <p:ext uri="{BB962C8B-B14F-4D97-AF65-F5344CB8AC3E}">
        <p14:creationId xmlns:p14="http://schemas.microsoft.com/office/powerpoint/2010/main" val="19686649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a:bodyPr>
          <a:lstStyle/>
          <a:p>
            <a:pPr algn="just"/>
            <a:r>
              <a:rPr lang="uk-UA" sz="3600" b="1" dirty="0" err="1"/>
              <a:t>Сухарто</a:t>
            </a:r>
            <a:r>
              <a:rPr lang="uk-UA" sz="3600" b="1" dirty="0"/>
              <a:t> у 1968 р. відмовився схвалювати будь-які зміни до Конституції, незважаючи на те, що навіть </a:t>
            </a:r>
            <a:r>
              <a:rPr lang="uk-UA" sz="3600" b="1" dirty="0" err="1"/>
              <a:t>Сукарно</a:t>
            </a:r>
            <a:r>
              <a:rPr lang="uk-UA" sz="3600" b="1" dirty="0"/>
              <a:t> розглядав основний закон 1945 р. як попередній документ. </a:t>
            </a:r>
          </a:p>
          <a:p>
            <a:pPr algn="just"/>
            <a:r>
              <a:rPr lang="uk-UA" sz="3600" b="1" dirty="0"/>
              <a:t>У 1983 р. Народний консультативний конгрес (НКК) прийняв ухвалу, яка передбачала необхідність загальнонаціонального референдуму, який має відбутися до внесення змін до Конституції. У 1985 р. було видано закон, що вимагає 90% підтримки виборців на референдумі будь-яких змін Конституції. </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13402877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858980"/>
          </a:xfrm>
        </p:spPr>
        <p:txBody>
          <a:bodyPr>
            <a:noAutofit/>
          </a:bodyPr>
          <a:lstStyle/>
          <a:p>
            <a:r>
              <a:rPr lang="uk-UA" sz="24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785091"/>
            <a:ext cx="12191999" cy="6072909"/>
          </a:xfrm>
        </p:spPr>
        <p:txBody>
          <a:bodyPr>
            <a:noAutofit/>
          </a:bodyPr>
          <a:lstStyle/>
          <a:p>
            <a:pPr algn="just"/>
            <a:r>
              <a:rPr lang="uk-UA" sz="2900" b="1" dirty="0"/>
              <a:t>У 1997 р. дисидент Шрі-</a:t>
            </a:r>
            <a:r>
              <a:rPr lang="uk-UA" sz="2900" b="1" dirty="0" err="1"/>
              <a:t>Бінтанг</a:t>
            </a:r>
            <a:r>
              <a:rPr lang="uk-UA" sz="2900" b="1" dirty="0"/>
              <a:t> </a:t>
            </a:r>
            <a:r>
              <a:rPr lang="uk-UA" sz="2900" b="1" dirty="0" err="1"/>
              <a:t>Памунгкас</a:t>
            </a:r>
            <a:r>
              <a:rPr lang="uk-UA" sz="2900" b="1" dirty="0"/>
              <a:t> і двоє його колег були заарештовані та ув’язнені за публікацію запропонованої зміненої версії Конституції 1945 р. </a:t>
            </a:r>
          </a:p>
          <a:p>
            <a:pPr algn="just"/>
            <a:r>
              <a:rPr lang="uk-UA" sz="2900" b="1" dirty="0"/>
              <a:t>Офіційно визнаними (наприклад, при переписах населення) є шість (з 1978 по 1998 рік, п’ять) релігій: </a:t>
            </a:r>
            <a:r>
              <a:rPr lang="uk-UA" sz="2900" b="1" dirty="0">
                <a:highlight>
                  <a:srgbClr val="0000FF"/>
                </a:highlight>
              </a:rPr>
              <a:t>іслам, протестантизм, католицизм, індуїзм, буддизм і конфуціанство</a:t>
            </a:r>
            <a:r>
              <a:rPr lang="uk-UA" sz="2900" b="1" dirty="0"/>
              <a:t>. Початковий список, проголошений президентом </a:t>
            </a:r>
            <a:r>
              <a:rPr lang="uk-UA" sz="2900" b="1" dirty="0" err="1"/>
              <a:t>Сукарно</a:t>
            </a:r>
            <a:r>
              <a:rPr lang="uk-UA" sz="2900" b="1" dirty="0"/>
              <a:t> в 1965 р. включав конфуціанство, але воно було усунуто зі списку «офіційних» релігій урядом </a:t>
            </a:r>
            <a:r>
              <a:rPr lang="uk-UA" sz="2900" b="1" dirty="0" err="1"/>
              <a:t>Сухарто</a:t>
            </a:r>
            <a:r>
              <a:rPr lang="uk-UA" sz="2900" b="1" dirty="0"/>
              <a:t> в 1979 р. У зв’язку з цим жителі країни могли вказувати конфуціанство як свою релігійну приналежність лише у переписі 1971 р. </a:t>
            </a:r>
          </a:p>
          <a:p>
            <a:pPr algn="just"/>
            <a:r>
              <a:rPr lang="uk-UA" sz="2900" b="1" dirty="0"/>
              <a:t>За переписами 1980, 1990 і 2000 рр. прибічники конфуціанства (які є водночас мусульманами, християнами, чи буддистами) зараховувалися як «інші».</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9841117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Autofit/>
          </a:bodyPr>
          <a:lstStyle/>
          <a:p>
            <a:pPr algn="just"/>
            <a:r>
              <a:rPr lang="uk-UA" sz="2700" b="1" dirty="0" err="1"/>
              <a:t>Сухарто</a:t>
            </a:r>
            <a:r>
              <a:rPr lang="uk-UA" sz="2700" b="1" dirty="0"/>
              <a:t> прийшов до влади в той момент, коли національна економіка перебувала у стані глибокого занепаду. За роки його правління країна суттєво просунулася шляхом економічного і соціального розвитку. Значно мірою макроекономічне зростання підштовхнуло різке зростання цін на нафту у першій половині 1970-х рр., завдяки чому Індонезія із її запасами енергоносіїв набула значне джерело фінансових надходжень.</a:t>
            </a:r>
          </a:p>
          <a:p>
            <a:pPr algn="just"/>
            <a:r>
              <a:rPr lang="uk-UA" sz="2700" b="1" dirty="0"/>
              <a:t>В економіці було взято курс на прискорений розвиток ринкових механізмів при забезпеченні активної ролі держави. Різкий поворот відбувся і в зовнішній політиці: ще до формального приходу </a:t>
            </a:r>
            <a:r>
              <a:rPr lang="uk-UA" sz="2700" b="1" dirty="0" err="1"/>
              <a:t>Сухарто</a:t>
            </a:r>
            <a:r>
              <a:rPr lang="uk-UA" sz="2700" b="1" dirty="0"/>
              <a:t> до влади почалося зближення Індонезії зі США та Заходом при охолодженні відносин із переважно соціалістичними країнами, включаючи СРСР та Китай. Одночасно нова влада домоглася нормалізації відносин з Малайзією та іншими державами-сусідами.</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30610587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lnSpcReduction="10000"/>
          </a:bodyPr>
          <a:lstStyle/>
          <a:p>
            <a:pPr algn="just"/>
            <a:r>
              <a:rPr lang="uk-UA" sz="3400" b="1" dirty="0"/>
              <a:t>Економічне зростання призвело до змін у життєвому рівні і певного покращення якості життя індонезійців. Чисельність населення за межею бідності, за офіційними даними, зменшилася з 70 млн. (на той час майже 60% населення) у 1970 р. до 22, 5 млн. (11,3%) у 1996 р.</a:t>
            </a:r>
          </a:p>
          <a:p>
            <a:pPr algn="just"/>
            <a:r>
              <a:rPr lang="uk-UA" sz="3400" b="1" dirty="0"/>
              <a:t> Тривалість життя зросла з 46 років у 1967 р. до 63 років у 1993 р. </a:t>
            </a:r>
          </a:p>
          <a:p>
            <a:pPr algn="just"/>
            <a:r>
              <a:rPr lang="uk-UA" sz="3400" b="1" dirty="0"/>
              <a:t>Різко збільшилася чисельність учнів та студентів. Зокрема, у вищих навчальних закладах у 1974 р. нараховувалося 200 тис. студентів, а у 1994 р. – 2,2 млн., тобто зростання – в 11 разів. </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10305865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994983"/>
            <a:ext cx="12191999" cy="5863018"/>
          </a:xfrm>
        </p:spPr>
        <p:txBody>
          <a:bodyPr>
            <a:normAutofit fontScale="77500" lnSpcReduction="20000"/>
          </a:bodyPr>
          <a:lstStyle/>
          <a:p>
            <a:pPr algn="just"/>
            <a:r>
              <a:rPr lang="uk-UA" sz="3600" b="1" dirty="0"/>
              <a:t>Це породжувало суттєві зрушення в соціальній структурі суспільства, системі цінностей та орієнтирів. Відбувалося збільшення середнього класу, економічно менше залежного від влади і більш зацікавленого у відкритості політичного життя, у демократичних свободах, міцніших правових гарантіях. </a:t>
            </a:r>
          </a:p>
          <a:p>
            <a:pPr algn="just"/>
            <a:r>
              <a:rPr lang="uk-UA" sz="3600" b="1" dirty="0"/>
              <a:t>Інформація ззовні суттєво впливала на освічені верстви населення, особливо на студентство, породжуючи спрагу до демократизації, до змін політичної системи.</a:t>
            </a:r>
          </a:p>
          <a:p>
            <a:pPr algn="just"/>
            <a:r>
              <a:rPr lang="uk-UA" sz="3600" b="1" dirty="0"/>
              <a:t>Водночас відбувалося поглиблення майнових відмінностей, адже прискорена модернізація призводила до того, що багаті ставали значно багатшими, а бідні ледь зводили кінці з кінцями, тобто зростало соціальне напруження. </a:t>
            </a:r>
            <a:r>
              <a:rPr lang="uk-UA" sz="3600" b="1" u="sng" dirty="0">
                <a:solidFill>
                  <a:srgbClr val="FFFF00"/>
                </a:solidFill>
              </a:rPr>
              <a:t>Таким чином, модернізаторський авторитаризм, успішно вирішуючи питання економічного і соціального розвитку, водночас поступово розмивав підґрунтя власного існування і створював передумови руху у напрямку демократизації.</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25674921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fontScale="92500" lnSpcReduction="10000"/>
          </a:bodyPr>
          <a:lstStyle/>
          <a:p>
            <a:r>
              <a:rPr lang="uk-UA" b="1" dirty="0">
                <a:solidFill>
                  <a:srgbClr val="C00000"/>
                </a:solidFill>
                <a:highlight>
                  <a:srgbClr val="FFFF00"/>
                </a:highlight>
              </a:rPr>
              <a:t>Релігійний екстремізм</a:t>
            </a:r>
          </a:p>
          <a:p>
            <a:pPr algn="just"/>
            <a:r>
              <a:rPr lang="uk-UA" sz="2800" b="1" dirty="0"/>
              <a:t>Великих зусиль від влади вимагала боротьба із сепаратистськими рухами у низці регіонів — </a:t>
            </a:r>
            <a:r>
              <a:rPr lang="uk-UA" sz="2800" b="1" dirty="0" err="1"/>
              <a:t>Аче</a:t>
            </a:r>
            <a:r>
              <a:rPr lang="uk-UA" sz="2800" b="1" dirty="0"/>
              <a:t>, Східному Тиморі, Західному </a:t>
            </a:r>
            <a:r>
              <a:rPr lang="uk-UA" sz="2800" b="1" dirty="0" err="1"/>
              <a:t>Іріані</a:t>
            </a:r>
            <a:r>
              <a:rPr lang="uk-UA" sz="2800" b="1" dirty="0"/>
              <a:t> — проте й там ситуацію вдавалося утримувати під контролем.</a:t>
            </a:r>
          </a:p>
          <a:p>
            <a:pPr algn="just"/>
            <a:r>
              <a:rPr lang="uk-UA" sz="2800" b="1" dirty="0"/>
              <a:t>Ще в 1964 р. створюється сепаратистська «</a:t>
            </a:r>
            <a:r>
              <a:rPr lang="uk-UA" sz="2800" b="1" dirty="0">
                <a:highlight>
                  <a:srgbClr val="800000"/>
                </a:highlight>
              </a:rPr>
              <a:t>Організація за вільне Папуа</a:t>
            </a:r>
            <a:r>
              <a:rPr lang="uk-UA" sz="2800" b="1" dirty="0"/>
              <a:t>» (</a:t>
            </a:r>
            <a:r>
              <a:rPr lang="uk-UA" sz="2800" b="1" dirty="0" err="1"/>
              <a:t>індонез</a:t>
            </a:r>
            <a:r>
              <a:rPr lang="uk-UA" sz="2800" b="1" dirty="0"/>
              <a:t>. </a:t>
            </a:r>
            <a:r>
              <a:rPr lang="uk-UA" sz="2800" b="1" dirty="0" err="1"/>
              <a:t>Gerakan</a:t>
            </a:r>
            <a:r>
              <a:rPr lang="uk-UA" sz="2800" b="1" dirty="0"/>
              <a:t> </a:t>
            </a:r>
            <a:r>
              <a:rPr lang="uk-UA" sz="2800" b="1" dirty="0" err="1"/>
              <a:t>Papua</a:t>
            </a:r>
            <a:r>
              <a:rPr lang="uk-UA" sz="2800" b="1" dirty="0"/>
              <a:t> </a:t>
            </a:r>
            <a:r>
              <a:rPr lang="uk-UA" sz="2800" b="1" dirty="0" err="1"/>
              <a:t>Merdeka</a:t>
            </a:r>
            <a:r>
              <a:rPr lang="uk-UA" sz="2800" b="1" dirty="0"/>
              <a:t>), яка виступала за відділення західної частини Нової Гвінеї (провінція Західний </a:t>
            </a:r>
            <a:r>
              <a:rPr lang="uk-UA" sz="2800" b="1" dirty="0" err="1"/>
              <a:t>Іріан</a:t>
            </a:r>
            <a:r>
              <a:rPr lang="uk-UA" sz="2800" b="1" dirty="0"/>
              <a:t>). У 1969 р. з ініціативи ООН у Західному </a:t>
            </a:r>
            <a:r>
              <a:rPr lang="uk-UA" sz="2800" b="1" dirty="0" err="1"/>
              <a:t>Іріані</a:t>
            </a:r>
            <a:r>
              <a:rPr lang="uk-UA" sz="2800" b="1" dirty="0"/>
              <a:t> було проведено референдум включення провінції у складі Республіки Індонезії. </a:t>
            </a:r>
          </a:p>
          <a:p>
            <a:pPr algn="just"/>
            <a:r>
              <a:rPr lang="uk-UA" sz="2800" b="1" dirty="0"/>
              <a:t>Але це лише підштовхнуло активізацію сепаратистського руху, до початку 1980-х рр. «Організація за вільне Папуа» налічувала до 50 тисяч осіб. Республіка Західне Папуа (</a:t>
            </a:r>
            <a:r>
              <a:rPr lang="uk-UA" sz="2800" b="1" dirty="0" err="1"/>
              <a:t>індонез</a:t>
            </a:r>
            <a:r>
              <a:rPr lang="uk-UA" sz="2800" b="1" dirty="0"/>
              <a:t>. </a:t>
            </a:r>
            <a:r>
              <a:rPr lang="uk-UA" sz="2800" b="1" dirty="0" err="1"/>
              <a:t>Republik</a:t>
            </a:r>
            <a:r>
              <a:rPr lang="uk-UA" sz="2800" b="1" dirty="0"/>
              <a:t> </a:t>
            </a:r>
            <a:r>
              <a:rPr lang="uk-UA" sz="2800" b="1" dirty="0" err="1"/>
              <a:t>Papua</a:t>
            </a:r>
            <a:r>
              <a:rPr lang="uk-UA" sz="2800" b="1" dirty="0"/>
              <a:t> </a:t>
            </a:r>
            <a:r>
              <a:rPr lang="uk-UA" sz="2800" b="1" dirty="0" err="1"/>
              <a:t>Barat</a:t>
            </a:r>
            <a:r>
              <a:rPr lang="uk-UA" sz="2800" b="1" dirty="0"/>
              <a:t>, </a:t>
            </a:r>
            <a:r>
              <a:rPr lang="uk-UA" sz="2800" b="1" dirty="0" err="1"/>
              <a:t>англ</a:t>
            </a:r>
            <a:r>
              <a:rPr lang="uk-UA" sz="2800" b="1" dirty="0"/>
              <a:t>. </a:t>
            </a:r>
            <a:r>
              <a:rPr lang="uk-UA" sz="2800" b="1" dirty="0" err="1"/>
              <a:t>Republic</a:t>
            </a:r>
            <a:r>
              <a:rPr lang="uk-UA" sz="2800" b="1" dirty="0"/>
              <a:t> </a:t>
            </a:r>
            <a:r>
              <a:rPr lang="uk-UA" sz="2800" b="1" dirty="0" err="1"/>
              <a:t>of</a:t>
            </a:r>
            <a:r>
              <a:rPr lang="uk-UA" sz="2800" b="1" dirty="0"/>
              <a:t> </a:t>
            </a:r>
            <a:r>
              <a:rPr lang="uk-UA" sz="2800" b="1" dirty="0" err="1"/>
              <a:t>West</a:t>
            </a:r>
            <a:r>
              <a:rPr lang="uk-UA" sz="2800" b="1" dirty="0"/>
              <a:t> </a:t>
            </a:r>
            <a:r>
              <a:rPr lang="uk-UA" sz="2800" b="1" dirty="0" err="1"/>
              <a:t>Papua</a:t>
            </a:r>
            <a:r>
              <a:rPr lang="uk-UA" sz="2800" b="1" dirty="0"/>
              <a:t>) — невизнана держава, проголошена </a:t>
            </a:r>
            <a:r>
              <a:rPr lang="uk-UA" sz="2800" b="1" dirty="0">
                <a:solidFill>
                  <a:srgbClr val="C00000"/>
                </a:solidFill>
                <a:highlight>
                  <a:srgbClr val="FFFF00"/>
                </a:highlight>
              </a:rPr>
              <a:t>14 грудня 1984 р.</a:t>
            </a:r>
            <a:r>
              <a:rPr lang="uk-UA" sz="2800" b="1" dirty="0"/>
              <a:t> сепаратистським Рухом за вільне Папуа. За задумом Руху, держава повинна перебувати на території двох провінцій Індонезії — Папуа і Західне Папуа.</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35262669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6096000" y="4378036"/>
            <a:ext cx="2669310" cy="295564"/>
          </a:xfrm>
        </p:spPr>
        <p:txBody>
          <a:bodyPr>
            <a:normAutofit fontScale="77500" lnSpcReduction="20000"/>
          </a:bodyPr>
          <a:lstStyle/>
          <a:p>
            <a:pPr algn="just"/>
            <a:endParaRPr lang="ru-RU" dirty="0"/>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pic>
        <p:nvPicPr>
          <p:cNvPr id="4" name="Рисунок 3">
            <a:extLst>
              <a:ext uri="{FF2B5EF4-FFF2-40B4-BE49-F238E27FC236}">
                <a16:creationId xmlns:a16="http://schemas.microsoft.com/office/drawing/2014/main" id="{8DED1200-1AB2-FF94-FD1A-6492C10C2238}"/>
              </a:ext>
            </a:extLst>
          </p:cNvPr>
          <p:cNvPicPr>
            <a:picLocks noChangeAspect="1"/>
          </p:cNvPicPr>
          <p:nvPr/>
        </p:nvPicPr>
        <p:blipFill>
          <a:blip r:embed="rId3"/>
          <a:stretch>
            <a:fillRect/>
          </a:stretch>
        </p:blipFill>
        <p:spPr>
          <a:xfrm>
            <a:off x="39557" y="2783488"/>
            <a:ext cx="4749727" cy="3266329"/>
          </a:xfrm>
          <a:prstGeom prst="rect">
            <a:avLst/>
          </a:prstGeom>
        </p:spPr>
      </p:pic>
      <p:pic>
        <p:nvPicPr>
          <p:cNvPr id="7" name="Рисунок 6">
            <a:extLst>
              <a:ext uri="{FF2B5EF4-FFF2-40B4-BE49-F238E27FC236}">
                <a16:creationId xmlns:a16="http://schemas.microsoft.com/office/drawing/2014/main" id="{D429A009-9257-F3D7-DEC1-E6E62862459A}"/>
              </a:ext>
            </a:extLst>
          </p:cNvPr>
          <p:cNvPicPr>
            <a:picLocks noChangeAspect="1"/>
          </p:cNvPicPr>
          <p:nvPr/>
        </p:nvPicPr>
        <p:blipFill>
          <a:blip r:embed="rId4"/>
          <a:stretch>
            <a:fillRect/>
          </a:stretch>
        </p:blipFill>
        <p:spPr>
          <a:xfrm>
            <a:off x="6159707" y="3756832"/>
            <a:ext cx="5867412" cy="3017526"/>
          </a:xfrm>
          <a:prstGeom prst="rect">
            <a:avLst/>
          </a:prstGeom>
        </p:spPr>
      </p:pic>
      <p:pic>
        <p:nvPicPr>
          <p:cNvPr id="8" name="Рисунок 7">
            <a:extLst>
              <a:ext uri="{FF2B5EF4-FFF2-40B4-BE49-F238E27FC236}">
                <a16:creationId xmlns:a16="http://schemas.microsoft.com/office/drawing/2014/main" id="{DF4BD11C-A1FE-B380-3678-F051977E1899}"/>
              </a:ext>
            </a:extLst>
          </p:cNvPr>
          <p:cNvPicPr>
            <a:picLocks noChangeAspect="1"/>
          </p:cNvPicPr>
          <p:nvPr/>
        </p:nvPicPr>
        <p:blipFill>
          <a:blip r:embed="rId5"/>
          <a:stretch>
            <a:fillRect/>
          </a:stretch>
        </p:blipFill>
        <p:spPr>
          <a:xfrm>
            <a:off x="4789284" y="994200"/>
            <a:ext cx="4304129" cy="3578576"/>
          </a:xfrm>
          <a:prstGeom prst="rect">
            <a:avLst/>
          </a:prstGeom>
        </p:spPr>
      </p:pic>
    </p:spTree>
    <p:extLst>
      <p:ext uri="{BB962C8B-B14F-4D97-AF65-F5344CB8AC3E}">
        <p14:creationId xmlns:p14="http://schemas.microsoft.com/office/powerpoint/2010/main" val="1648556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2192000" cy="858981"/>
          </a:xfrm>
        </p:spPr>
        <p:txBody>
          <a:bodyPr>
            <a:noAutofit/>
          </a:bodyPr>
          <a:lstStyle/>
          <a:p>
            <a:r>
              <a:rPr lang="uk-UA" sz="2400" b="1" dirty="0">
                <a:solidFill>
                  <a:schemeClr val="bg1"/>
                </a:solidFill>
                <a:highlight>
                  <a:srgbClr val="00FF00"/>
                </a:highlight>
              </a:rPr>
              <a:t>1.	Індонезія - найбільша країна</a:t>
            </a:r>
            <a:br>
              <a:rPr lang="uk-UA" sz="2400" b="1" dirty="0">
                <a:solidFill>
                  <a:schemeClr val="bg1"/>
                </a:solidFill>
                <a:highlight>
                  <a:srgbClr val="00FF00"/>
                </a:highlight>
              </a:rPr>
            </a:br>
            <a:r>
              <a:rPr lang="uk-UA" sz="2400" b="1" dirty="0">
                <a:solidFill>
                  <a:schemeClr val="bg1"/>
                </a:solidFill>
                <a:highlight>
                  <a:srgbClr val="00FF00"/>
                </a:highlight>
              </a:rPr>
              <a:t> мусульманського світу</a:t>
            </a:r>
          </a:p>
        </p:txBody>
      </p:sp>
      <p:pic>
        <p:nvPicPr>
          <p:cNvPr id="4" name="Рисунок 3">
            <a:extLst>
              <a:ext uri="{FF2B5EF4-FFF2-40B4-BE49-F238E27FC236}">
                <a16:creationId xmlns:a16="http://schemas.microsoft.com/office/drawing/2014/main" id="{DE94FD89-32E2-769B-D40B-74E8AC806BE6}"/>
              </a:ext>
            </a:extLst>
          </p:cNvPr>
          <p:cNvPicPr>
            <a:picLocks noChangeAspect="1"/>
          </p:cNvPicPr>
          <p:nvPr/>
        </p:nvPicPr>
        <p:blipFill>
          <a:blip r:embed="rId2"/>
          <a:stretch>
            <a:fillRect/>
          </a:stretch>
        </p:blipFill>
        <p:spPr>
          <a:xfrm>
            <a:off x="2309091" y="824790"/>
            <a:ext cx="8659019" cy="5954701"/>
          </a:xfrm>
          <a:prstGeom prst="rect">
            <a:avLst/>
          </a:prstGeom>
        </p:spPr>
      </p:pic>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858981"/>
            <a:ext cx="12192000" cy="5999018"/>
          </a:xfrm>
        </p:spPr>
        <p:txBody>
          <a:bodyPr/>
          <a:lstStyle/>
          <a:p>
            <a:endParaRPr lang="ru-RU" dirty="0"/>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5893" y="0"/>
            <a:ext cx="721294" cy="858980"/>
          </a:xfrm>
          <a:prstGeom prst="rect">
            <a:avLst/>
          </a:prstGeom>
          <a:solidFill>
            <a:schemeClr val="tx1"/>
          </a:solidFill>
        </p:spPr>
      </p:pic>
      <p:sp>
        <p:nvSpPr>
          <p:cNvPr id="6" name="Стрелка: вправо 5">
            <a:extLst>
              <a:ext uri="{FF2B5EF4-FFF2-40B4-BE49-F238E27FC236}">
                <a16:creationId xmlns:a16="http://schemas.microsoft.com/office/drawing/2014/main" id="{2D8F0DC7-3113-86FD-586B-134D6F53E76F}"/>
              </a:ext>
            </a:extLst>
          </p:cNvPr>
          <p:cNvSpPr/>
          <p:nvPr/>
        </p:nvSpPr>
        <p:spPr>
          <a:xfrm>
            <a:off x="439455" y="4701309"/>
            <a:ext cx="2364509" cy="277091"/>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право 6">
            <a:extLst>
              <a:ext uri="{FF2B5EF4-FFF2-40B4-BE49-F238E27FC236}">
                <a16:creationId xmlns:a16="http://schemas.microsoft.com/office/drawing/2014/main" id="{FD80FA4A-8B46-A5AE-4730-4EDB001ED315}"/>
              </a:ext>
            </a:extLst>
          </p:cNvPr>
          <p:cNvSpPr/>
          <p:nvPr/>
        </p:nvSpPr>
        <p:spPr>
          <a:xfrm>
            <a:off x="439455" y="5070764"/>
            <a:ext cx="2364509" cy="20320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9" name="Соединитель: уступ 8">
            <a:extLst>
              <a:ext uri="{FF2B5EF4-FFF2-40B4-BE49-F238E27FC236}">
                <a16:creationId xmlns:a16="http://schemas.microsoft.com/office/drawing/2014/main" id="{F45D7EFD-5BD5-B24C-4331-05B8AC1641DA}"/>
              </a:ext>
            </a:extLst>
          </p:cNvPr>
          <p:cNvCxnSpPr/>
          <p:nvPr/>
        </p:nvCxnSpPr>
        <p:spPr>
          <a:xfrm rot="10800000" flipV="1">
            <a:off x="4996874" y="4886036"/>
            <a:ext cx="646545" cy="304800"/>
          </a:xfrm>
          <a:prstGeom prst="bentConnector3">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Соединитель: уступ 10">
            <a:extLst>
              <a:ext uri="{FF2B5EF4-FFF2-40B4-BE49-F238E27FC236}">
                <a16:creationId xmlns:a16="http://schemas.microsoft.com/office/drawing/2014/main" id="{0E99D858-AF55-5D77-19B3-1F8B2646ADEF}"/>
              </a:ext>
            </a:extLst>
          </p:cNvPr>
          <p:cNvCxnSpPr/>
          <p:nvPr/>
        </p:nvCxnSpPr>
        <p:spPr>
          <a:xfrm rot="5400000">
            <a:off x="889037" y="2962119"/>
            <a:ext cx="2216727" cy="923636"/>
          </a:xfrm>
          <a:prstGeom prst="bentConnector3">
            <a:avLst>
              <a:gd name="adj1" fmla="val 52917"/>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2755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544945" y="1533235"/>
            <a:ext cx="11647054" cy="5324765"/>
          </a:xfrm>
        </p:spPr>
        <p:txBody>
          <a:bodyPr/>
          <a:lstStyle/>
          <a:p>
            <a:pPr algn="just"/>
            <a:endParaRPr lang="ru-RU" dirty="0"/>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pic>
        <p:nvPicPr>
          <p:cNvPr id="4" name="Рисунок 3">
            <a:extLst>
              <a:ext uri="{FF2B5EF4-FFF2-40B4-BE49-F238E27FC236}">
                <a16:creationId xmlns:a16="http://schemas.microsoft.com/office/drawing/2014/main" id="{B21479EA-8A68-E0F1-E80C-097938B4E03F}"/>
              </a:ext>
            </a:extLst>
          </p:cNvPr>
          <p:cNvPicPr>
            <a:picLocks noChangeAspect="1"/>
          </p:cNvPicPr>
          <p:nvPr/>
        </p:nvPicPr>
        <p:blipFill>
          <a:blip r:embed="rId3"/>
          <a:stretch>
            <a:fillRect/>
          </a:stretch>
        </p:blipFill>
        <p:spPr>
          <a:xfrm>
            <a:off x="61383" y="1431637"/>
            <a:ext cx="12069234" cy="4747491"/>
          </a:xfrm>
          <a:prstGeom prst="rect">
            <a:avLst/>
          </a:prstGeom>
        </p:spPr>
      </p:pic>
    </p:spTree>
    <p:extLst>
      <p:ext uri="{BB962C8B-B14F-4D97-AF65-F5344CB8AC3E}">
        <p14:creationId xmlns:p14="http://schemas.microsoft.com/office/powerpoint/2010/main" val="36529172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1" y="994983"/>
            <a:ext cx="7619999" cy="5863016"/>
          </a:xfrm>
        </p:spPr>
        <p:txBody>
          <a:bodyPr>
            <a:noAutofit/>
          </a:bodyPr>
          <a:lstStyle/>
          <a:p>
            <a:pPr algn="just"/>
            <a:r>
              <a:rPr lang="uk-UA" sz="2400" b="1" dirty="0"/>
              <a:t>У грудні 1975 р. індонезійські війська захопили Східний Тимор, який проголосив незадовго до того незалежність від Португалії. У липні 1976 р. ця територія була офіційно включена до Індонезії на правах провінції. </a:t>
            </a:r>
          </a:p>
          <a:p>
            <a:pPr algn="just"/>
            <a:r>
              <a:rPr lang="uk-UA" sz="2400" b="1" dirty="0"/>
              <a:t>Особливе обурення викликала реалізація міграційної програми, у відповідності до якої у Східний Тимор було переселено 100 тис. індонезійців з Яви. Прибульці зосередили в своїх руках контроль над майже 75% бізнесу. В результаті кваліфіковані місцеві працівники практично втратили можливість знайти роботу на батьківщині. Перебратися в інше місце також було неможливо, оскільки з міркувань безпеки зв’язки із новою провінцією обмежили. </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pic>
        <p:nvPicPr>
          <p:cNvPr id="4" name="Рисунок 3">
            <a:extLst>
              <a:ext uri="{FF2B5EF4-FFF2-40B4-BE49-F238E27FC236}">
                <a16:creationId xmlns:a16="http://schemas.microsoft.com/office/drawing/2014/main" id="{63477A31-D118-523D-E120-23B5C575EA2C}"/>
              </a:ext>
            </a:extLst>
          </p:cNvPr>
          <p:cNvPicPr>
            <a:picLocks noChangeAspect="1"/>
          </p:cNvPicPr>
          <p:nvPr/>
        </p:nvPicPr>
        <p:blipFill>
          <a:blip r:embed="rId3"/>
          <a:stretch>
            <a:fillRect/>
          </a:stretch>
        </p:blipFill>
        <p:spPr>
          <a:xfrm>
            <a:off x="7735437" y="1721488"/>
            <a:ext cx="4456562" cy="3932261"/>
          </a:xfrm>
          <a:prstGeom prst="rect">
            <a:avLst/>
          </a:prstGeom>
        </p:spPr>
      </p:pic>
    </p:spTree>
    <p:extLst>
      <p:ext uri="{BB962C8B-B14F-4D97-AF65-F5344CB8AC3E}">
        <p14:creationId xmlns:p14="http://schemas.microsoft.com/office/powerpoint/2010/main" val="1111170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a:bodyPr>
          <a:lstStyle/>
          <a:p>
            <a:pPr algn="just"/>
            <a:r>
              <a:rPr lang="uk-UA" sz="3600" b="1" dirty="0"/>
              <a:t>У 1980-х роках в Індонезії активізувалися старі та почали виникати нові </a:t>
            </a:r>
            <a:r>
              <a:rPr lang="uk-UA" sz="3600" b="1" u="sng" dirty="0">
                <a:solidFill>
                  <a:srgbClr val="FFFF00"/>
                </a:solidFill>
              </a:rPr>
              <a:t>радикальні ісламські угруповання</a:t>
            </a:r>
            <a:r>
              <a:rPr lang="uk-UA" sz="3600" b="1" dirty="0"/>
              <a:t>, що призвели до громадянської війни. Їхньою відмінністю був </a:t>
            </a:r>
            <a:r>
              <a:rPr lang="uk-UA" sz="3600" b="1" dirty="0">
                <a:highlight>
                  <a:srgbClr val="800000"/>
                </a:highlight>
              </a:rPr>
              <a:t>крайній мусульманський фанатизм</a:t>
            </a:r>
            <a:r>
              <a:rPr lang="uk-UA" sz="3600" b="1" dirty="0"/>
              <a:t>, а гаслом – заклик до побудови в Індонезії ісламської держави. </a:t>
            </a:r>
          </a:p>
          <a:p>
            <a:pPr algn="just"/>
            <a:r>
              <a:rPr lang="uk-UA" sz="3600" b="1" dirty="0"/>
              <a:t>За свідченням індонезійської преси, низка підпільних екстремістських організацій підтримувала зв’язок та отримувала допомогу від зарубіжних мусульманських центрів, зокрема з Ірану.</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22024694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1" y="1028580"/>
            <a:ext cx="8238836" cy="5829421"/>
          </a:xfrm>
        </p:spPr>
        <p:txBody>
          <a:bodyPr>
            <a:normAutofit lnSpcReduction="10000"/>
          </a:bodyPr>
          <a:lstStyle/>
          <a:p>
            <a:pPr algn="just"/>
            <a:r>
              <a:rPr lang="uk-UA" sz="3200" b="1" dirty="0"/>
              <a:t>В ієрархії найбільш </a:t>
            </a:r>
            <a:r>
              <a:rPr lang="uk-UA" sz="3200" b="1" dirty="0" err="1"/>
              <a:t>ревностних</a:t>
            </a:r>
            <a:r>
              <a:rPr lang="uk-UA" sz="3200" b="1" dirty="0"/>
              <a:t> поборників ісламу у його «чистій» формі особливе місце посідають жителі індонезійської провінції </a:t>
            </a:r>
            <a:r>
              <a:rPr lang="uk-UA" sz="3200" b="1" dirty="0" err="1"/>
              <a:t>Аче</a:t>
            </a:r>
            <a:r>
              <a:rPr lang="uk-UA" sz="3200" b="1" dirty="0"/>
              <a:t> (населення становить понад 4 млн. осіб), розташованої на півночі острову Суматра. </a:t>
            </a:r>
          </a:p>
          <a:p>
            <a:pPr algn="just"/>
            <a:r>
              <a:rPr lang="uk-UA" sz="3200" b="1" dirty="0"/>
              <a:t>Вони вважають себе єдиними правовірними мусульманами у всій Індонезії. В провінції виник «Рух за вільний </a:t>
            </a:r>
            <a:r>
              <a:rPr lang="uk-UA" sz="3200" b="1" dirty="0" err="1"/>
              <a:t>Аче</a:t>
            </a:r>
            <a:r>
              <a:rPr lang="uk-UA" sz="3200" b="1" dirty="0"/>
              <a:t>» під гаслом відокремлення від Республіки і створення «незалежної ісламської держави». </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pic>
        <p:nvPicPr>
          <p:cNvPr id="6" name="Рисунок 5">
            <a:extLst>
              <a:ext uri="{FF2B5EF4-FFF2-40B4-BE49-F238E27FC236}">
                <a16:creationId xmlns:a16="http://schemas.microsoft.com/office/drawing/2014/main" id="{5AFA2C3A-8562-1495-CB50-81C78914DD76}"/>
              </a:ext>
            </a:extLst>
          </p:cNvPr>
          <p:cNvPicPr>
            <a:picLocks noChangeAspect="1"/>
          </p:cNvPicPr>
          <p:nvPr/>
        </p:nvPicPr>
        <p:blipFill>
          <a:blip r:embed="rId3"/>
          <a:stretch>
            <a:fillRect/>
          </a:stretch>
        </p:blipFill>
        <p:spPr>
          <a:xfrm>
            <a:off x="8415537" y="2248131"/>
            <a:ext cx="3776462" cy="3561542"/>
          </a:xfrm>
          <a:prstGeom prst="rect">
            <a:avLst/>
          </a:prstGeom>
        </p:spPr>
      </p:pic>
      <p:cxnSp>
        <p:nvCxnSpPr>
          <p:cNvPr id="8" name="Соединитель: уступ 7">
            <a:extLst>
              <a:ext uri="{FF2B5EF4-FFF2-40B4-BE49-F238E27FC236}">
                <a16:creationId xmlns:a16="http://schemas.microsoft.com/office/drawing/2014/main" id="{8CC435A9-1CDF-6E1D-7D83-1FA021EE42CF}"/>
              </a:ext>
            </a:extLst>
          </p:cNvPr>
          <p:cNvCxnSpPr>
            <a:cxnSpLocks/>
          </p:cNvCxnSpPr>
          <p:nvPr/>
        </p:nvCxnSpPr>
        <p:spPr>
          <a:xfrm flipV="1">
            <a:off x="3491345" y="2835564"/>
            <a:ext cx="5412510" cy="692727"/>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24155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a:bodyPr>
          <a:lstStyle/>
          <a:p>
            <a:pPr algn="just"/>
            <a:r>
              <a:rPr lang="uk-UA" sz="2800" b="1" dirty="0"/>
              <a:t>У 1976 р. тут спалахнули заворушення під релігійними знаменами з декларованою метою боротьби за чистоту віри, які тривали довгий час (загинуло понад 20 тис. чоловік, здебільшого мирних жителів). Ідеї сепаратизму втілювалися в життя силою зброї. Їм протистояли урядові військові сили, чисельність до 50 тис. </a:t>
            </a:r>
          </a:p>
          <a:p>
            <a:pPr algn="just"/>
            <a:r>
              <a:rPr lang="uk-UA" sz="2800" b="1" dirty="0"/>
              <a:t>Місцеве населення зазнавало жорстоких репресій з обох боків. У даному випадку ще раз підтверджується та обставина, що за релігійними гаслами прихований політичний або економічний інтерес. </a:t>
            </a:r>
            <a:r>
              <a:rPr lang="uk-UA" sz="2800" b="1" dirty="0" err="1"/>
              <a:t>Аче</a:t>
            </a:r>
            <a:r>
              <a:rPr lang="uk-UA" sz="2800" b="1" dirty="0"/>
              <a:t> – найбагатша територія країни, яка має великі поклади нафти, газу, золота, молібдену, олова. Тут також сконцентровані великі лісні масиви, виробляється багато каучуку та кави. Практично боротьба точиться за те, аби прибутки від цих багатств контролювалися не Центром, а перейшли до рук провінційної еліти.</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15668841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lnSpcReduction="10000"/>
          </a:bodyPr>
          <a:lstStyle/>
          <a:p>
            <a:pPr algn="just"/>
            <a:r>
              <a:rPr lang="uk-UA" sz="3200" b="1" dirty="0"/>
              <a:t>Кардинальні зміни спричинила </a:t>
            </a:r>
            <a:r>
              <a:rPr lang="uk-UA" sz="3200" b="1" dirty="0">
                <a:highlight>
                  <a:srgbClr val="800000"/>
                </a:highlight>
              </a:rPr>
              <a:t>азіатська фінансово-економічна криза 1997-1998 рр.</a:t>
            </a:r>
            <a:r>
              <a:rPr lang="uk-UA" sz="3200" b="1" dirty="0"/>
              <a:t>, яка вкрай болісно позначилася на економіці Індонезії. </a:t>
            </a:r>
            <a:r>
              <a:rPr lang="uk-UA" sz="3200" b="1" dirty="0">
                <a:solidFill>
                  <a:srgbClr val="FFFF00"/>
                </a:solidFill>
              </a:rPr>
              <a:t>Індонезія постраждала чи не найбільше серед інших країн регіону</a:t>
            </a:r>
            <a:r>
              <a:rPr lang="uk-UA" sz="3200" b="1" dirty="0"/>
              <a:t>. </a:t>
            </a:r>
          </a:p>
          <a:p>
            <a:pPr algn="just"/>
            <a:r>
              <a:rPr lang="uk-UA" sz="3200" b="1" dirty="0"/>
              <a:t>Криза вразила практично всі галузі національного господарства і призвела до різкого падіння життєвого рівня абсолютної більшості громадян країни. Піднялася хвиля масових виступів протесту, особливу активність в яких виявило студентство. Колапс цілих галузей, різке зниження доходів населення призвели до загострення соціальної напруженості, масового невдоволення, </a:t>
            </a:r>
            <a:r>
              <a:rPr lang="uk-UA" sz="3200" b="1" dirty="0">
                <a:highlight>
                  <a:srgbClr val="800000"/>
                </a:highlight>
              </a:rPr>
              <a:t>ескалації </a:t>
            </a:r>
            <a:r>
              <a:rPr lang="uk-UA" sz="3200" b="1" dirty="0" err="1">
                <a:highlight>
                  <a:srgbClr val="800000"/>
                </a:highlight>
              </a:rPr>
              <a:t>етноконфесійного</a:t>
            </a:r>
            <a:r>
              <a:rPr lang="uk-UA" sz="3200" b="1" dirty="0">
                <a:highlight>
                  <a:srgbClr val="800000"/>
                </a:highlight>
              </a:rPr>
              <a:t> екстремізму</a:t>
            </a:r>
            <a:r>
              <a:rPr lang="uk-UA" sz="3200" b="1" dirty="0"/>
              <a:t>.</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29430628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a:bodyPr>
          <a:lstStyle/>
          <a:p>
            <a:pPr algn="just"/>
            <a:r>
              <a:rPr lang="uk-UA" sz="3200" b="1" dirty="0"/>
              <a:t>Він розквіт у регіонах, мусульманських школах та мечетях. Тут релігійна нетерпимість та радикалізм породжуються й посилюються соціальними та майновими відмінностями, а морального й політичного впливу часто набувають проповідники екстремістських поглядів на роль релігії у державі, на відносини між «правовірними» і «невірними» і на припустимість будь-яких засобів ствердження канонів шаріату як вищого закону.</a:t>
            </a:r>
          </a:p>
          <a:p>
            <a:pPr algn="just"/>
            <a:r>
              <a:rPr lang="uk-UA" sz="3200" b="1" dirty="0"/>
              <a:t> Досить поширене явище  – жорстокі сутички між представниками різних конфесій та етносів. Тому сучасна історія Індонезії має чимало кривавих сторінок.</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19536599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a:bodyPr>
          <a:lstStyle/>
          <a:p>
            <a:pPr algn="just"/>
            <a:r>
              <a:rPr lang="uk-UA" sz="3200" b="1" dirty="0"/>
              <a:t>Проте до кінця 1990-х рр. Індонезія вважалася взірцем поміркованого ісламу, прикладом існування небагатої та неагресивної мусульманської спільноти. </a:t>
            </a:r>
          </a:p>
          <a:p>
            <a:pPr algn="just"/>
            <a:r>
              <a:rPr lang="uk-UA" sz="3200" b="1" dirty="0"/>
              <a:t>За режиму </a:t>
            </a:r>
            <a:r>
              <a:rPr lang="uk-UA" sz="3200" b="1" dirty="0" err="1"/>
              <a:t>Сукарно</a:t>
            </a:r>
            <a:r>
              <a:rPr lang="uk-UA" sz="3200" b="1" dirty="0"/>
              <a:t>, потім і </a:t>
            </a:r>
            <a:r>
              <a:rPr lang="uk-UA" sz="3200" b="1" dirty="0" err="1"/>
              <a:t>Сухарто</a:t>
            </a:r>
            <a:r>
              <a:rPr lang="uk-UA" sz="3200" b="1" dirty="0"/>
              <a:t>, </a:t>
            </a:r>
            <a:r>
              <a:rPr lang="uk-UA" sz="3200" b="1" u="sng" dirty="0">
                <a:solidFill>
                  <a:srgbClr val="FFFF00"/>
                </a:solidFill>
              </a:rPr>
              <a:t>релігійні питання було виведено з політичної площині: проповіді ісламізму перебували під суворою забороною</a:t>
            </a:r>
            <a:r>
              <a:rPr lang="uk-UA" sz="3200" b="1" dirty="0"/>
              <a:t>. </a:t>
            </a:r>
          </a:p>
          <a:p>
            <a:pPr algn="just"/>
            <a:r>
              <a:rPr lang="uk-UA" sz="3200" b="1" dirty="0"/>
              <a:t>Але нині, коли обмеження знято, тема ісламу стає дедалі популярнішою в індонезійському політичному дискурсі. Тому все частіше говорять про ісламське відродження, пов’язане з політизацією ісламу.</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37851609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fontScale="92500" lnSpcReduction="10000"/>
          </a:bodyPr>
          <a:lstStyle/>
          <a:p>
            <a:pPr algn="just"/>
            <a:r>
              <a:rPr lang="uk-UA" sz="3200" b="1" dirty="0"/>
              <a:t>Період «Нового порядку» відзначився різким зростанням ролі ісламу в країні всупереч курсу правлячої еліти. Релігія стала сферою, де реалізовувалися уявлення пересічних громадян про рівність перед Всевишнім, соціальну справедливість, духовний суверенітет та незалежність від світської влади.</a:t>
            </a:r>
          </a:p>
          <a:p>
            <a:pPr algn="just"/>
            <a:r>
              <a:rPr lang="uk-UA" sz="3200" b="1" dirty="0"/>
              <a:t> Цей феномен у своєму розвитку приводив до ексцесів у формі антиурядових проповідей, виступів і навіть терористичних актів зі вибухами та </a:t>
            </a:r>
            <a:r>
              <a:rPr lang="uk-UA" sz="3200" b="1" dirty="0" err="1"/>
              <a:t>різаніною</a:t>
            </a:r>
            <a:r>
              <a:rPr lang="uk-UA" sz="3200" b="1" dirty="0"/>
              <a:t>. Гострі соціально-економічні проблеми і надалі створювали й створюють живильну середу для зростання радикального ісламізму. Його активізація була безпосередньо пов’язана із послабленням жорсткого контролю військово-поліцейського апарату над ситуацією та забезпеченням внутрішньої безпеки після 1998 р.</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11973668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7592291" cy="5829420"/>
          </a:xfrm>
        </p:spPr>
        <p:txBody>
          <a:bodyPr>
            <a:normAutofit fontScale="92500"/>
          </a:bodyPr>
          <a:lstStyle/>
          <a:p>
            <a:pPr algn="just"/>
            <a:r>
              <a:rPr lang="uk-UA" sz="3600" b="1" dirty="0"/>
              <a:t>У стислі терміни сформувався активний антиурядовий рух, кістяком якого стали студентські та молодіжні організації. </a:t>
            </a:r>
          </a:p>
          <a:p>
            <a:pPr algn="just"/>
            <a:r>
              <a:rPr lang="uk-UA" sz="3600" b="1" dirty="0"/>
              <a:t>Після серії масових протестів та заворушень 21 травня 1998 р. президент </a:t>
            </a:r>
            <a:r>
              <a:rPr lang="uk-UA" sz="3600" b="1" dirty="0" err="1"/>
              <a:t>Сухарто</a:t>
            </a:r>
            <a:r>
              <a:rPr lang="uk-UA" sz="3600" b="1" dirty="0"/>
              <a:t> пішов у відставку, передавши посаду глави держави віце-президенту </a:t>
            </a:r>
            <a:r>
              <a:rPr lang="uk-UA" sz="3600" b="1" dirty="0" err="1">
                <a:highlight>
                  <a:srgbClr val="800000"/>
                </a:highlight>
              </a:rPr>
              <a:t>Бухаруддіну</a:t>
            </a:r>
            <a:r>
              <a:rPr lang="uk-UA" sz="3600" b="1" dirty="0">
                <a:highlight>
                  <a:srgbClr val="800000"/>
                </a:highlight>
              </a:rPr>
              <a:t> </a:t>
            </a:r>
            <a:r>
              <a:rPr lang="uk-UA" sz="3600" b="1" dirty="0" err="1">
                <a:highlight>
                  <a:srgbClr val="800000"/>
                </a:highlight>
              </a:rPr>
              <a:t>Юсуфу</a:t>
            </a:r>
            <a:r>
              <a:rPr lang="uk-UA" sz="3600" b="1" dirty="0">
                <a:highlight>
                  <a:srgbClr val="800000"/>
                </a:highlight>
              </a:rPr>
              <a:t> </a:t>
            </a:r>
            <a:r>
              <a:rPr lang="uk-UA" sz="3600" b="1" dirty="0" err="1">
                <a:highlight>
                  <a:srgbClr val="800000"/>
                </a:highlight>
              </a:rPr>
              <a:t>Хабібі</a:t>
            </a:r>
            <a:r>
              <a:rPr lang="uk-UA" sz="3600" b="1" dirty="0"/>
              <a:t> (</a:t>
            </a:r>
            <a:r>
              <a:rPr lang="uk-UA" sz="3600" b="1" dirty="0">
                <a:highlight>
                  <a:srgbClr val="0000FF"/>
                </a:highlight>
              </a:rPr>
              <a:t>3-й Президент Індонезії; 21 травня 1998 - 20 жовтня 1999</a:t>
            </a:r>
            <a:r>
              <a:rPr lang="uk-UA" sz="3600" b="1" dirty="0"/>
              <a:t>).</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pic>
        <p:nvPicPr>
          <p:cNvPr id="4" name="Рисунок 3">
            <a:extLst>
              <a:ext uri="{FF2B5EF4-FFF2-40B4-BE49-F238E27FC236}">
                <a16:creationId xmlns:a16="http://schemas.microsoft.com/office/drawing/2014/main" id="{095D21B2-A8EA-9803-E478-DADB618A1351}"/>
              </a:ext>
            </a:extLst>
          </p:cNvPr>
          <p:cNvPicPr>
            <a:picLocks noChangeAspect="1"/>
          </p:cNvPicPr>
          <p:nvPr/>
        </p:nvPicPr>
        <p:blipFill>
          <a:blip r:embed="rId3"/>
          <a:stretch>
            <a:fillRect/>
          </a:stretch>
        </p:blipFill>
        <p:spPr>
          <a:xfrm>
            <a:off x="7698697" y="1422400"/>
            <a:ext cx="4278490" cy="5227781"/>
          </a:xfrm>
          <a:prstGeom prst="rect">
            <a:avLst/>
          </a:prstGeom>
        </p:spPr>
      </p:pic>
    </p:spTree>
    <p:extLst>
      <p:ext uri="{BB962C8B-B14F-4D97-AF65-F5344CB8AC3E}">
        <p14:creationId xmlns:p14="http://schemas.microsoft.com/office/powerpoint/2010/main" val="2162088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0"/>
            <a:ext cx="10704945" cy="902057"/>
          </a:xfrm>
        </p:spPr>
        <p:txBody>
          <a:bodyPr>
            <a:noAutofit/>
          </a:bodyPr>
          <a:lstStyle/>
          <a:p>
            <a:r>
              <a:rPr lang="uk-UA" sz="2800" b="1" dirty="0">
                <a:solidFill>
                  <a:schemeClr val="bg1"/>
                </a:solidFill>
                <a:highlight>
                  <a:srgbClr val="00FF00"/>
                </a:highlight>
              </a:rPr>
              <a:t>1.	Індонезія - найбільша країна</a:t>
            </a:r>
            <a:br>
              <a:rPr lang="uk-UA" sz="2800" b="1" dirty="0">
                <a:solidFill>
                  <a:schemeClr val="bg1"/>
                </a:solidFill>
                <a:highlight>
                  <a:srgbClr val="00FF00"/>
                </a:highlight>
              </a:rPr>
            </a:br>
            <a:r>
              <a:rPr lang="uk-UA" sz="2800" b="1" dirty="0">
                <a:solidFill>
                  <a:schemeClr val="bg1"/>
                </a:solidFill>
                <a:highlight>
                  <a:srgbClr val="00FF00"/>
                </a:highlight>
              </a:rPr>
              <a:t> мусульманського світу</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902057"/>
            <a:ext cx="12192000" cy="5955941"/>
          </a:xfrm>
        </p:spPr>
        <p:txBody>
          <a:bodyPr>
            <a:normAutofit/>
          </a:bodyPr>
          <a:lstStyle/>
          <a:p>
            <a:pPr algn="just"/>
            <a:r>
              <a:rPr lang="uk-UA" sz="2800" b="1" dirty="0">
                <a:solidFill>
                  <a:srgbClr val="FFFF00"/>
                </a:solidFill>
              </a:rPr>
              <a:t>Індонезія відіграє все помітнішу роль у глобальних процесах. Вона є єдиним представником Південно-Східної Азії у групі «G-20» (увійшла у групу найпотужніших економік світу «G–20» 1999 р.). Індонезійське головування «двадцятки» на початку грудня 2021 року оголосило, що саміт буде проведено у </a:t>
            </a:r>
            <a:r>
              <a:rPr lang="uk-UA" sz="2800" b="1" dirty="0">
                <a:solidFill>
                  <a:srgbClr val="FFFF00"/>
                </a:solidFill>
                <a:highlight>
                  <a:srgbClr val="008080"/>
                </a:highlight>
              </a:rPr>
              <a:t>жовтні — листопаді 2022 року на острові Балі</a:t>
            </a:r>
            <a:r>
              <a:rPr lang="uk-UA" sz="2800" b="1" dirty="0">
                <a:solidFill>
                  <a:srgbClr val="FFFF00"/>
                </a:solidFill>
              </a:rPr>
              <a:t>, який разом із невеликими довколишніми острівцями становить однойменну провінцію цієї країни.</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0"/>
            <a:ext cx="721294" cy="858980"/>
          </a:xfrm>
          <a:prstGeom prst="rect">
            <a:avLst/>
          </a:prstGeom>
          <a:solidFill>
            <a:schemeClr val="tx1"/>
          </a:solidFill>
        </p:spPr>
      </p:pic>
      <p:pic>
        <p:nvPicPr>
          <p:cNvPr id="4" name="Рисунок 3">
            <a:extLst>
              <a:ext uri="{FF2B5EF4-FFF2-40B4-BE49-F238E27FC236}">
                <a16:creationId xmlns:a16="http://schemas.microsoft.com/office/drawing/2014/main" id="{11BF0EE2-1FC1-F53B-6473-6B611E289EB5}"/>
              </a:ext>
            </a:extLst>
          </p:cNvPr>
          <p:cNvPicPr>
            <a:picLocks noChangeAspect="1"/>
          </p:cNvPicPr>
          <p:nvPr/>
        </p:nvPicPr>
        <p:blipFill>
          <a:blip r:embed="rId3"/>
          <a:stretch>
            <a:fillRect/>
          </a:stretch>
        </p:blipFill>
        <p:spPr>
          <a:xfrm>
            <a:off x="0" y="3986808"/>
            <a:ext cx="5501966" cy="2793967"/>
          </a:xfrm>
          <a:prstGeom prst="rect">
            <a:avLst/>
          </a:prstGeom>
        </p:spPr>
      </p:pic>
      <p:pic>
        <p:nvPicPr>
          <p:cNvPr id="7" name="Рисунок 6">
            <a:extLst>
              <a:ext uri="{FF2B5EF4-FFF2-40B4-BE49-F238E27FC236}">
                <a16:creationId xmlns:a16="http://schemas.microsoft.com/office/drawing/2014/main" id="{8A63425E-79A3-59BB-D05B-CA6944C3ED78}"/>
              </a:ext>
            </a:extLst>
          </p:cNvPr>
          <p:cNvPicPr>
            <a:picLocks noChangeAspect="1"/>
          </p:cNvPicPr>
          <p:nvPr/>
        </p:nvPicPr>
        <p:blipFill>
          <a:blip r:embed="rId4"/>
          <a:stretch>
            <a:fillRect/>
          </a:stretch>
        </p:blipFill>
        <p:spPr>
          <a:xfrm>
            <a:off x="6392191" y="4291608"/>
            <a:ext cx="2825699" cy="1882622"/>
          </a:xfrm>
          <a:prstGeom prst="rect">
            <a:avLst/>
          </a:prstGeom>
        </p:spPr>
      </p:pic>
      <p:pic>
        <p:nvPicPr>
          <p:cNvPr id="6" name="Рисунок 5">
            <a:extLst>
              <a:ext uri="{FF2B5EF4-FFF2-40B4-BE49-F238E27FC236}">
                <a16:creationId xmlns:a16="http://schemas.microsoft.com/office/drawing/2014/main" id="{5F68F995-C020-74F9-6429-07E54514B2C8}"/>
              </a:ext>
            </a:extLst>
          </p:cNvPr>
          <p:cNvPicPr>
            <a:picLocks noChangeAspect="1"/>
          </p:cNvPicPr>
          <p:nvPr/>
        </p:nvPicPr>
        <p:blipFill>
          <a:blip r:embed="rId5"/>
          <a:stretch>
            <a:fillRect/>
          </a:stretch>
        </p:blipFill>
        <p:spPr>
          <a:xfrm>
            <a:off x="9736996" y="3552666"/>
            <a:ext cx="1935898" cy="3228109"/>
          </a:xfrm>
          <a:prstGeom prst="rect">
            <a:avLst/>
          </a:prstGeom>
          <a:solidFill>
            <a:schemeClr val="tx1"/>
          </a:solidFill>
          <a:ln>
            <a:solidFill>
              <a:schemeClr val="tx1"/>
            </a:solidFill>
          </a:ln>
        </p:spPr>
      </p:pic>
    </p:spTree>
    <p:extLst>
      <p:ext uri="{BB962C8B-B14F-4D97-AF65-F5344CB8AC3E}">
        <p14:creationId xmlns:p14="http://schemas.microsoft.com/office/powerpoint/2010/main" val="2461948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a:bodyPr>
          <a:lstStyle/>
          <a:p>
            <a:r>
              <a:rPr lang="ru-RU" sz="3200" b="1" dirty="0" err="1">
                <a:solidFill>
                  <a:srgbClr val="FFFF00"/>
                </a:solidFill>
                <a:highlight>
                  <a:srgbClr val="800000"/>
                </a:highlight>
              </a:rPr>
              <a:t>Постсухартовський</a:t>
            </a:r>
            <a:r>
              <a:rPr lang="ru-RU" sz="3200" b="1" dirty="0">
                <a:solidFill>
                  <a:srgbClr val="FFFF00"/>
                </a:solidFill>
                <a:highlight>
                  <a:srgbClr val="800000"/>
                </a:highlight>
              </a:rPr>
              <a:t> </a:t>
            </a:r>
            <a:r>
              <a:rPr lang="ru-RU" sz="3200" b="1" dirty="0" err="1">
                <a:solidFill>
                  <a:srgbClr val="FFFF00"/>
                </a:solidFill>
                <a:highlight>
                  <a:srgbClr val="800000"/>
                </a:highlight>
              </a:rPr>
              <a:t>період</a:t>
            </a:r>
            <a:r>
              <a:rPr lang="ru-RU" sz="3200" b="1" dirty="0">
                <a:solidFill>
                  <a:srgbClr val="FFFF00"/>
                </a:solidFill>
                <a:highlight>
                  <a:srgbClr val="800000"/>
                </a:highlight>
              </a:rPr>
              <a:t> (з 1998 р.)</a:t>
            </a:r>
          </a:p>
          <a:p>
            <a:pPr algn="just"/>
            <a:r>
              <a:rPr lang="uk-UA" sz="3200" b="1" dirty="0"/>
              <a:t>Сформований </a:t>
            </a:r>
            <a:r>
              <a:rPr lang="uk-UA" sz="3200" b="1" dirty="0" err="1"/>
              <a:t>Хабібі</a:t>
            </a:r>
            <a:r>
              <a:rPr lang="uk-UA" sz="3200" b="1" dirty="0"/>
              <a:t> уряд розгорнув програму широких політичних перетворень, ключовим елементом якої стала лібералізація партійної системи та виборчого законодавства.</a:t>
            </a:r>
          </a:p>
          <a:p>
            <a:pPr algn="just"/>
            <a:r>
              <a:rPr lang="uk-UA" sz="3200" b="1" dirty="0"/>
              <a:t> Одночасно під сильним міжнародним тиском Джакарта змушена була погодитись на проведення у серпні 1999 р. референдуму про самовизначення Східного Тимору, під час якого більшість жителів цієї території висловилися за незалежність. Процес суверенізації Східного Тимору під контролем ООН завершився в травні 2002 р.</a:t>
            </a:r>
          </a:p>
          <a:p>
            <a:pPr algn="just"/>
            <a:endParaRPr lang="uk-UA" sz="3200" b="1" dirty="0"/>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13053352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fontScale="92500"/>
          </a:bodyPr>
          <a:lstStyle/>
          <a:p>
            <a:pPr algn="just"/>
            <a:r>
              <a:rPr lang="uk-UA" sz="3200" b="1" dirty="0"/>
              <a:t>У серпні 1999 р. уряд Б.Ю. </a:t>
            </a:r>
            <a:r>
              <a:rPr lang="uk-UA" sz="3200" b="1" dirty="0" err="1"/>
              <a:t>Хабібі</a:t>
            </a:r>
            <a:r>
              <a:rPr lang="uk-UA" sz="3200" b="1" dirty="0"/>
              <a:t> організував референдум, на якому жителі Тимору висловилися за відокремлення (цей референдум не простили президентові, усуваючи його з посади). </a:t>
            </a:r>
          </a:p>
          <a:p>
            <a:pPr algn="just"/>
            <a:r>
              <a:rPr lang="uk-UA" sz="3200" b="1" dirty="0"/>
              <a:t>За підсумками парламентських виборів, що відбулися в червні 1999 р., найбільшу фракцію в Раді народних представників сформувала опозиційна Демократична партія боротьби Індонезії на чолі з дочкою </a:t>
            </a:r>
            <a:r>
              <a:rPr lang="uk-UA" sz="3200" b="1" dirty="0" err="1"/>
              <a:t>Сукарно</a:t>
            </a:r>
            <a:r>
              <a:rPr lang="uk-UA" sz="3200" b="1" dirty="0"/>
              <a:t> </a:t>
            </a:r>
            <a:r>
              <a:rPr lang="uk-UA" sz="3200" b="1" dirty="0">
                <a:highlight>
                  <a:srgbClr val="800000"/>
                </a:highlight>
              </a:rPr>
              <a:t>Мегаваті </a:t>
            </a:r>
            <a:r>
              <a:rPr lang="uk-UA" sz="3200" b="1" dirty="0" err="1">
                <a:highlight>
                  <a:srgbClr val="800000"/>
                </a:highlight>
              </a:rPr>
              <a:t>Сукарнопутрі</a:t>
            </a:r>
            <a:r>
              <a:rPr lang="uk-UA" sz="3200" b="1" dirty="0"/>
              <a:t>. </a:t>
            </a:r>
          </a:p>
          <a:p>
            <a:pPr algn="just"/>
            <a:r>
              <a:rPr lang="uk-UA" sz="3200" b="1" dirty="0"/>
              <a:t>У жовтні 1999 р. під час сесії НКК президентом країни було обрано лідера </a:t>
            </a:r>
            <a:r>
              <a:rPr lang="uk-UA" sz="3200" b="1" dirty="0" err="1"/>
              <a:t>помірно</a:t>
            </a:r>
            <a:r>
              <a:rPr lang="uk-UA" sz="3200" b="1" dirty="0"/>
              <a:t>-мусульманської Партії національного пробудження </a:t>
            </a:r>
            <a:r>
              <a:rPr lang="uk-UA" sz="3200" b="1" dirty="0" err="1">
                <a:highlight>
                  <a:srgbClr val="0000FF"/>
                </a:highlight>
              </a:rPr>
              <a:t>Абдуррахман</a:t>
            </a:r>
            <a:r>
              <a:rPr lang="uk-UA" sz="3200" b="1" dirty="0">
                <a:highlight>
                  <a:srgbClr val="0000FF"/>
                </a:highlight>
              </a:rPr>
              <a:t> </a:t>
            </a:r>
            <a:r>
              <a:rPr lang="uk-UA" sz="3200" b="1" dirty="0" err="1">
                <a:highlight>
                  <a:srgbClr val="0000FF"/>
                </a:highlight>
              </a:rPr>
              <a:t>Вахід</a:t>
            </a:r>
            <a:r>
              <a:rPr lang="uk-UA" sz="3200" b="1" dirty="0"/>
              <a:t>, віце-президентом — лідера Демократичної партії Індонезії (Б; Б- та, що бореться) </a:t>
            </a:r>
            <a:r>
              <a:rPr lang="uk-UA" sz="3200" b="1" dirty="0">
                <a:highlight>
                  <a:srgbClr val="800000"/>
                </a:highlight>
              </a:rPr>
              <a:t>Мегаваті </a:t>
            </a:r>
            <a:r>
              <a:rPr lang="uk-UA" sz="3200" b="1" dirty="0" err="1">
                <a:highlight>
                  <a:srgbClr val="800000"/>
                </a:highlight>
              </a:rPr>
              <a:t>Сукарнопутрі</a:t>
            </a:r>
            <a:r>
              <a:rPr lang="uk-UA" sz="3200" b="1" dirty="0"/>
              <a:t>.</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11395331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1468583" y="2909455"/>
            <a:ext cx="1985818" cy="711200"/>
          </a:xfrm>
        </p:spPr>
        <p:txBody>
          <a:bodyPr>
            <a:normAutofit/>
          </a:bodyPr>
          <a:lstStyle/>
          <a:p>
            <a:pPr algn="just"/>
            <a:endParaRPr lang="uk-UA" sz="3200" b="1" dirty="0"/>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pic>
        <p:nvPicPr>
          <p:cNvPr id="4" name="Рисунок 3">
            <a:extLst>
              <a:ext uri="{FF2B5EF4-FFF2-40B4-BE49-F238E27FC236}">
                <a16:creationId xmlns:a16="http://schemas.microsoft.com/office/drawing/2014/main" id="{ADE57A55-CBC7-56C3-83BC-F176EAC7C143}"/>
              </a:ext>
            </a:extLst>
          </p:cNvPr>
          <p:cNvPicPr>
            <a:picLocks noChangeAspect="1"/>
          </p:cNvPicPr>
          <p:nvPr/>
        </p:nvPicPr>
        <p:blipFill>
          <a:blip r:embed="rId3"/>
          <a:stretch>
            <a:fillRect/>
          </a:stretch>
        </p:blipFill>
        <p:spPr>
          <a:xfrm>
            <a:off x="578954" y="1074071"/>
            <a:ext cx="4682500" cy="5619000"/>
          </a:xfrm>
          <a:prstGeom prst="rect">
            <a:avLst/>
          </a:prstGeom>
        </p:spPr>
      </p:pic>
      <p:pic>
        <p:nvPicPr>
          <p:cNvPr id="6" name="Рисунок 5">
            <a:extLst>
              <a:ext uri="{FF2B5EF4-FFF2-40B4-BE49-F238E27FC236}">
                <a16:creationId xmlns:a16="http://schemas.microsoft.com/office/drawing/2014/main" id="{72FC2AAA-8BF3-F0AA-F86D-25C598772344}"/>
              </a:ext>
            </a:extLst>
          </p:cNvPr>
          <p:cNvPicPr>
            <a:picLocks noChangeAspect="1"/>
          </p:cNvPicPr>
          <p:nvPr/>
        </p:nvPicPr>
        <p:blipFill>
          <a:blip r:embed="rId4"/>
          <a:stretch>
            <a:fillRect/>
          </a:stretch>
        </p:blipFill>
        <p:spPr>
          <a:xfrm>
            <a:off x="6696699" y="1238999"/>
            <a:ext cx="4916347" cy="5454072"/>
          </a:xfrm>
          <a:prstGeom prst="rect">
            <a:avLst/>
          </a:prstGeom>
        </p:spPr>
      </p:pic>
    </p:spTree>
    <p:extLst>
      <p:ext uri="{BB962C8B-B14F-4D97-AF65-F5344CB8AC3E}">
        <p14:creationId xmlns:p14="http://schemas.microsoft.com/office/powerpoint/2010/main" val="20520373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fontScale="85000" lnSpcReduction="20000"/>
          </a:bodyPr>
          <a:lstStyle/>
          <a:p>
            <a:pPr algn="just"/>
            <a:r>
              <a:rPr lang="uk-UA" sz="3200" b="1" dirty="0"/>
              <a:t>У період президентства </a:t>
            </a:r>
            <a:r>
              <a:rPr lang="uk-UA" sz="3200" b="1" dirty="0" err="1"/>
              <a:t>Вахіда</a:t>
            </a:r>
            <a:r>
              <a:rPr lang="uk-UA" sz="3200" b="1" dirty="0"/>
              <a:t> (1991-2001) вдалося вирішити деяку частину соціально-економічних проблем. Якщо на піку кризи у 1998 р. падіння ВВП становило до 13%, то вже у 2001 р. виявилося зростання у 3,4 %, тобто можна було вести мову про вихід з кризи. </a:t>
            </a:r>
          </a:p>
          <a:p>
            <a:pPr algn="just"/>
            <a:r>
              <a:rPr lang="uk-UA" sz="3200" b="1" dirty="0"/>
              <a:t>Політична обстановка в країні залишалася досить складною: практично відразу позначилася тенденція до протистояння між главою держави, який прагнув максимальної </a:t>
            </a:r>
            <a:r>
              <a:rPr lang="uk-UA" sz="3200" b="1" dirty="0" err="1"/>
              <a:t>келейності</a:t>
            </a:r>
            <a:r>
              <a:rPr lang="uk-UA" sz="3200" b="1" dirty="0"/>
              <a:t> прийняття важливих державних рішень, і парламентом (скритність, прийняття рішень у вузькому крузі). Загострюються в цей період </a:t>
            </a:r>
            <a:r>
              <a:rPr lang="uk-UA" sz="3200" b="1" dirty="0" err="1"/>
              <a:t>етноконфесійні</a:t>
            </a:r>
            <a:r>
              <a:rPr lang="uk-UA" sz="3200" b="1" dirty="0"/>
              <a:t> конфлікти. </a:t>
            </a:r>
          </a:p>
          <a:p>
            <a:pPr algn="just"/>
            <a:r>
              <a:rPr lang="uk-UA" sz="3200" b="1" dirty="0">
                <a:highlight>
                  <a:srgbClr val="800000"/>
                </a:highlight>
              </a:rPr>
              <a:t>Спроби окремих партій та рухів додати згадки шаріату до статті 29 конституції під час конституційної реформи 1999—2002 успіху не мали. Масштабними та кровопролитними залишаються зіткнення між мусульманами та християнами, новий сплеск яких відбувся на межі XX–XXI ст., коли у липні 1998 р. у Джакарті було спалено християнську церкву, яка належала християнам-батакам.</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7105060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a:bodyPr>
          <a:lstStyle/>
          <a:p>
            <a:pPr algn="just"/>
            <a:r>
              <a:rPr lang="uk-UA" sz="3200" b="1" dirty="0"/>
              <a:t>Політичне протистояння в країні завершилося гострою політичною кризою у червні — липні 2001 р. 22 липня </a:t>
            </a:r>
            <a:r>
              <a:rPr lang="uk-UA" sz="3200" b="1" dirty="0" err="1"/>
              <a:t>Вахід</a:t>
            </a:r>
            <a:r>
              <a:rPr lang="uk-UA" sz="3200" b="1" dirty="0"/>
              <a:t> оголосив про введення в країні надзвичайного стану і наказав збройним силам про недопущення проведення позачергової сесії парламенту - НКК (Народний консультативний конгрес - </a:t>
            </a:r>
            <a:r>
              <a:rPr lang="lt-LT" sz="3200" b="1" dirty="0"/>
              <a:t>Majelis Permusyawaratan Rakyat Republik Indinesia, MPR-RI), </a:t>
            </a:r>
            <a:r>
              <a:rPr lang="uk-UA" sz="3200" b="1" dirty="0"/>
              <a:t>ініційованої парламентаріями для розгляду питання для розгляду. Президентський наказ був проігнорований військовими, які стали на бік парламентаріїв, внаслідок чого 23 липня НКК ухвалив рішення про відставку </a:t>
            </a:r>
            <a:r>
              <a:rPr lang="uk-UA" sz="3200" b="1" dirty="0" err="1"/>
              <a:t>Вахіда</a:t>
            </a:r>
            <a:r>
              <a:rPr lang="uk-UA" sz="3200" b="1" dirty="0"/>
              <a:t> та передачу повноважень глави держави Мегаваті </a:t>
            </a:r>
            <a:r>
              <a:rPr lang="uk-UA" sz="3200" b="1" dirty="0" err="1"/>
              <a:t>Сукарнопутрі</a:t>
            </a:r>
            <a:r>
              <a:rPr lang="uk-UA" sz="3200" b="1" dirty="0"/>
              <a:t>.</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20832100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fontScale="92500" lnSpcReduction="20000"/>
          </a:bodyPr>
          <a:lstStyle/>
          <a:p>
            <a:pPr algn="just"/>
            <a:r>
              <a:rPr lang="uk-UA" sz="3200" b="1" dirty="0"/>
              <a:t>Уряд </a:t>
            </a:r>
            <a:r>
              <a:rPr lang="uk-UA" sz="3200" b="1" dirty="0">
                <a:highlight>
                  <a:srgbClr val="800000"/>
                </a:highlight>
              </a:rPr>
              <a:t>Мегаваті </a:t>
            </a:r>
            <a:r>
              <a:rPr lang="uk-UA" sz="3200" b="1" dirty="0" err="1">
                <a:highlight>
                  <a:srgbClr val="800000"/>
                </a:highlight>
              </a:rPr>
              <a:t>Сукарнопутр</a:t>
            </a:r>
            <a:r>
              <a:rPr lang="uk-UA" sz="3200" b="1" dirty="0" err="1"/>
              <a:t>і</a:t>
            </a:r>
            <a:r>
              <a:rPr lang="uk-UA" sz="3200" b="1" dirty="0"/>
              <a:t> (</a:t>
            </a:r>
            <a:r>
              <a:rPr lang="uk-UA" sz="3200" b="1" dirty="0">
                <a:solidFill>
                  <a:srgbClr val="FFFF00"/>
                </a:solidFill>
              </a:rPr>
              <a:t>23 липня 2001 – 20 жовтня 2004</a:t>
            </a:r>
            <a:r>
              <a:rPr lang="uk-UA" sz="3200" b="1" dirty="0"/>
              <a:t>) продовжив курс, спрямований на оздоровлення соціально-економічної обстановки та планомірну лібералізацію політичної системи. Було запроваджено прямі президентські вибори, завершено процес поетапного демонтажу «соціально-політичної функції» збройних сил. </a:t>
            </a:r>
          </a:p>
          <a:p>
            <a:pPr algn="just"/>
            <a:r>
              <a:rPr lang="uk-UA" sz="3200" b="1" dirty="0"/>
              <a:t>Однак реальна купівельна спроможність зарплати більшості населення не збільшувалася, посилювалося безробіття. Економічне зростання в межах 4 % на рік не давало змоги створили достатню кількість нових робочих місць. Кількість повністю або частково безробітних сягала майже половини 100-мільйонної армії праці. Підприємці і середній клас також мали свої причини для невдоволення: за умов падіння авторитету й ефективності правоохоронних органів в них зникло відчуття захищеності і від «низів», і від «верхів».</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7554074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fontScale="92500" lnSpcReduction="20000"/>
          </a:bodyPr>
          <a:lstStyle/>
          <a:p>
            <a:pPr algn="just"/>
            <a:r>
              <a:rPr lang="uk-UA" sz="3200" b="1" dirty="0"/>
              <a:t>Останнє пояснювалося тим, що відбулася «децентралізація» корупції і від здирництва, сваволі місцевої бюрократії страждали як національні, так й іноземні бізнесмени. </a:t>
            </a:r>
          </a:p>
          <a:p>
            <a:pPr algn="just"/>
            <a:r>
              <a:rPr lang="uk-UA" sz="3200" b="1" dirty="0"/>
              <a:t>Показовими стали результати соціологічного опитування, проведеного у 2003 р. З’ясувалося, що більшість опитаних після 1998 р. відчули покращення тільки в сфері політичних свобод й доступу до інформації. Щодо іншого, а саме: розмаху здирництв чиновників, рівня недовіри до публічних діячів, криміногенної обстановки тощо, ситуація, за думкою респондентів, не змінилася, а стосовно можливості знайти роботу або особистої безпеки, навіть погіршилася. Відповідно, 68% опитаних воліли, аби країною керував авторитарний лідер, здатний «ствердити правду й справедливість», понад 46% заявили, що ідеальним для Індонезії лідером став би виходець із військового середовища.</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12772234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12191999" cy="5829420"/>
          </a:xfrm>
        </p:spPr>
        <p:txBody>
          <a:bodyPr>
            <a:normAutofit fontScale="92500" lnSpcReduction="10000"/>
          </a:bodyPr>
          <a:lstStyle/>
          <a:p>
            <a:pPr algn="just"/>
            <a:r>
              <a:rPr lang="uk-UA" sz="3200" b="1" dirty="0"/>
              <a:t>При цьому зберігали гостроту </a:t>
            </a:r>
            <a:r>
              <a:rPr lang="uk-UA" sz="3200" b="1" dirty="0" err="1"/>
              <a:t>етноконфесійні</a:t>
            </a:r>
            <a:r>
              <a:rPr lang="uk-UA" sz="3200" b="1" dirty="0"/>
              <a:t> протиріччя у різних регіонах країни, </a:t>
            </a:r>
            <a:r>
              <a:rPr lang="uk-UA" sz="3200" b="1" dirty="0">
                <a:solidFill>
                  <a:srgbClr val="FFFF00"/>
                </a:solidFill>
                <a:highlight>
                  <a:srgbClr val="800000"/>
                </a:highlight>
              </a:rPr>
              <a:t>активну діяльність розгорнули ісламістські терористичні угруповання</a:t>
            </a:r>
            <a:r>
              <a:rPr lang="uk-UA" sz="3200" b="1" dirty="0"/>
              <a:t>. </a:t>
            </a:r>
          </a:p>
          <a:p>
            <a:pPr algn="just"/>
            <a:r>
              <a:rPr lang="uk-UA" sz="3200" b="1" dirty="0"/>
              <a:t>До середини 2000 р. на </a:t>
            </a:r>
            <a:r>
              <a:rPr lang="uk-UA" sz="3200" b="1" dirty="0" err="1"/>
              <a:t>Молукках</a:t>
            </a:r>
            <a:r>
              <a:rPr lang="uk-UA" sz="3200" b="1" dirty="0"/>
              <a:t> загинуло 4 тис. осіб, десятки будинків, церков, мечетей та інших релігійних об'єктів було зруйновано, а сотні тисяч людей змушені залишити місця проживання та рятуватися втечею до інших районів. Молуккський конфлікт (1999-2002) між мусульманами та християнами швидко поширився на інші острови та провінції Індонезії: Центральне Сулавесі, у різні частини Яви, Суматри, Сулавесі, на острів Ломбок (Малі </a:t>
            </a:r>
            <a:r>
              <a:rPr lang="uk-UA" sz="3200" b="1" dirty="0" err="1"/>
              <a:t>Зондські</a:t>
            </a:r>
            <a:r>
              <a:rPr lang="uk-UA" sz="3200" b="1" dirty="0"/>
              <a:t> острови) та інші райони країни. Для Індонезії досі найбільш руйнівним є теракт 12 жовтня 2002 р. на Балі, коли внаслідок вибуху загинуло 202 особи.</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12977271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191491"/>
            <a:ext cx="12191999" cy="5666510"/>
          </a:xfrm>
        </p:spPr>
        <p:txBody>
          <a:bodyPr>
            <a:normAutofit/>
          </a:bodyPr>
          <a:lstStyle/>
          <a:p>
            <a:pPr algn="just"/>
            <a:r>
              <a:rPr lang="uk-UA" sz="3400" b="1" dirty="0"/>
              <a:t>Поріг толерантності серед мусульманського населення Індонезії вкрай низький. Проведене в грудні 2002 р. опитування показало, що мусульмани нетолерантні до інших релігій, політичних переконань та етнічних груп. </a:t>
            </a:r>
          </a:p>
          <a:p>
            <a:pPr algn="just"/>
            <a:r>
              <a:rPr lang="uk-UA" sz="3400" b="1" dirty="0"/>
              <a:t>Понад 60% респондентів виступило за дотримання законів шаріату, понад 70% висловилися за заборону представникам меншин викладати у школах, 47% негативно ставляться до релігійних обрядів, які здійснюють </a:t>
            </a:r>
            <a:r>
              <a:rPr lang="uk-UA" sz="3400" b="1" dirty="0" err="1"/>
              <a:t>немусульмани</a:t>
            </a:r>
            <a:r>
              <a:rPr lang="uk-UA" sz="3400" b="1" dirty="0"/>
              <a:t>, 42% висловилися проти будівництва християнських церков.</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spTree>
    <p:extLst>
      <p:ext uri="{BB962C8B-B14F-4D97-AF65-F5344CB8AC3E}">
        <p14:creationId xmlns:p14="http://schemas.microsoft.com/office/powerpoint/2010/main" val="174503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2CC096-16C0-1F74-B3FF-A4A1AF85A510}"/>
              </a:ext>
            </a:extLst>
          </p:cNvPr>
          <p:cNvSpPr>
            <a:spLocks noGrp="1"/>
          </p:cNvSpPr>
          <p:nvPr>
            <p:ph type="ctrTitle"/>
          </p:nvPr>
        </p:nvSpPr>
        <p:spPr>
          <a:xfrm>
            <a:off x="0" y="1"/>
            <a:ext cx="11255893" cy="1028579"/>
          </a:xfrm>
        </p:spPr>
        <p:txBody>
          <a:bodyPr>
            <a:noAutofit/>
          </a:bodyPr>
          <a:lstStyle/>
          <a:p>
            <a:r>
              <a:rPr lang="uk-UA" sz="2800" b="1" dirty="0">
                <a:solidFill>
                  <a:srgbClr val="FFFF00"/>
                </a:solidFill>
                <a:highlight>
                  <a:srgbClr val="008000"/>
                </a:highlight>
              </a:rPr>
              <a:t>3. Період «Нового порядку» і феномен різкого зростання ролі ісламу в країні</a:t>
            </a:r>
          </a:p>
        </p:txBody>
      </p:sp>
      <p:sp>
        <p:nvSpPr>
          <p:cNvPr id="3" name="Подзаголовок 2">
            <a:extLst>
              <a:ext uri="{FF2B5EF4-FFF2-40B4-BE49-F238E27FC236}">
                <a16:creationId xmlns:a16="http://schemas.microsoft.com/office/drawing/2014/main" id="{3EE58246-856C-94FD-7328-B0F8B43E62A9}"/>
              </a:ext>
            </a:extLst>
          </p:cNvPr>
          <p:cNvSpPr>
            <a:spLocks noGrp="1"/>
          </p:cNvSpPr>
          <p:nvPr>
            <p:ph type="subTitle" idx="1"/>
          </p:nvPr>
        </p:nvSpPr>
        <p:spPr>
          <a:xfrm>
            <a:off x="0" y="1028581"/>
            <a:ext cx="8174181" cy="5829420"/>
          </a:xfrm>
        </p:spPr>
        <p:txBody>
          <a:bodyPr>
            <a:normAutofit fontScale="92500" lnSpcReduction="20000"/>
          </a:bodyPr>
          <a:lstStyle/>
          <a:p>
            <a:pPr algn="just"/>
            <a:r>
              <a:rPr lang="uk-UA" sz="3200" b="1" dirty="0"/>
              <a:t>За підсумками перших в історії Індонезії прямих президентських виборів, що пройшли у два тури в липні і вересні 2004 р., переконливу перемогу здобув </a:t>
            </a:r>
            <a:r>
              <a:rPr lang="uk-UA" sz="3200" b="1" dirty="0" err="1">
                <a:highlight>
                  <a:srgbClr val="800000"/>
                </a:highlight>
              </a:rPr>
              <a:t>Сусіло</a:t>
            </a:r>
            <a:r>
              <a:rPr lang="uk-UA" sz="3200" b="1" dirty="0">
                <a:highlight>
                  <a:srgbClr val="800000"/>
                </a:highlight>
              </a:rPr>
              <a:t> </a:t>
            </a:r>
            <a:r>
              <a:rPr lang="uk-UA" sz="3200" b="1" dirty="0" err="1">
                <a:highlight>
                  <a:srgbClr val="800000"/>
                </a:highlight>
              </a:rPr>
              <a:t>Бамбанг</a:t>
            </a:r>
            <a:r>
              <a:rPr lang="uk-UA" sz="3200" b="1" dirty="0">
                <a:highlight>
                  <a:srgbClr val="800000"/>
                </a:highlight>
              </a:rPr>
              <a:t> </a:t>
            </a:r>
            <a:r>
              <a:rPr lang="uk-UA" sz="3200" b="1" dirty="0" err="1">
                <a:highlight>
                  <a:srgbClr val="800000"/>
                </a:highlight>
              </a:rPr>
              <a:t>Юдойоно</a:t>
            </a:r>
            <a:r>
              <a:rPr lang="uk-UA" sz="3200" b="1" dirty="0"/>
              <a:t> — лідер Демократичної партії, відставний армійський генерал, який обіймав різні посади в урядах </a:t>
            </a:r>
            <a:r>
              <a:rPr lang="uk-UA" sz="3200" b="1" dirty="0" err="1"/>
              <a:t>Вахіда</a:t>
            </a:r>
            <a:r>
              <a:rPr lang="uk-UA" sz="3200" b="1" dirty="0"/>
              <a:t> і Мегаваті </a:t>
            </a:r>
            <a:r>
              <a:rPr lang="uk-UA" sz="3200" b="1" dirty="0" err="1"/>
              <a:t>Сукарнопутрі</a:t>
            </a:r>
            <a:r>
              <a:rPr lang="uk-UA" sz="3200" b="1" dirty="0"/>
              <a:t>. </a:t>
            </a:r>
          </a:p>
          <a:p>
            <a:pPr algn="just"/>
            <a:r>
              <a:rPr lang="uk-UA" sz="3200" b="1" dirty="0"/>
              <a:t>Був шостим президентом Індонезії протягом двох термінів (</a:t>
            </a:r>
            <a:r>
              <a:rPr lang="uk-UA" sz="3200" b="1" dirty="0">
                <a:highlight>
                  <a:srgbClr val="0000FF"/>
                </a:highlight>
              </a:rPr>
              <a:t>20 жовтня 2004 – 20 жовтня 2014</a:t>
            </a:r>
            <a:r>
              <a:rPr lang="uk-UA" sz="3200" b="1" dirty="0"/>
              <a:t>). </a:t>
            </a:r>
            <a:r>
              <a:rPr lang="uk-UA" sz="3200" b="1" dirty="0">
                <a:highlight>
                  <a:srgbClr val="FF0000"/>
                </a:highlight>
              </a:rPr>
              <a:t>На виборах трете місце посіла мусульманська Партія національного пробудження, що свідчить на посилення політичного ісламу в Індонезії</a:t>
            </a:r>
            <a:r>
              <a:rPr lang="uk-UA" sz="3200" b="1" dirty="0"/>
              <a:t>.</a:t>
            </a:r>
          </a:p>
        </p:txBody>
      </p:sp>
      <p:pic>
        <p:nvPicPr>
          <p:cNvPr id="5" name="Рисунок 4">
            <a:extLst>
              <a:ext uri="{FF2B5EF4-FFF2-40B4-BE49-F238E27FC236}">
                <a16:creationId xmlns:a16="http://schemas.microsoft.com/office/drawing/2014/main" id="{ED9BD83B-31C0-5736-29C2-68CC76638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893" y="68002"/>
            <a:ext cx="721294" cy="858980"/>
          </a:xfrm>
          <a:prstGeom prst="rect">
            <a:avLst/>
          </a:prstGeom>
          <a:solidFill>
            <a:schemeClr val="tx1"/>
          </a:solidFill>
        </p:spPr>
      </p:pic>
      <p:pic>
        <p:nvPicPr>
          <p:cNvPr id="4" name="Рисунок 3">
            <a:extLst>
              <a:ext uri="{FF2B5EF4-FFF2-40B4-BE49-F238E27FC236}">
                <a16:creationId xmlns:a16="http://schemas.microsoft.com/office/drawing/2014/main" id="{CA9E5610-E47E-60BD-2A02-97A55BC34E51}"/>
              </a:ext>
            </a:extLst>
          </p:cNvPr>
          <p:cNvPicPr>
            <a:picLocks noChangeAspect="1"/>
          </p:cNvPicPr>
          <p:nvPr/>
        </p:nvPicPr>
        <p:blipFill>
          <a:blip r:embed="rId3"/>
          <a:stretch>
            <a:fillRect/>
          </a:stretch>
        </p:blipFill>
        <p:spPr>
          <a:xfrm>
            <a:off x="8288791" y="1588654"/>
            <a:ext cx="3789995" cy="5053327"/>
          </a:xfrm>
          <a:prstGeom prst="rect">
            <a:avLst/>
          </a:prstGeom>
        </p:spPr>
      </p:pic>
    </p:spTree>
    <p:extLst>
      <p:ext uri="{BB962C8B-B14F-4D97-AF65-F5344CB8AC3E}">
        <p14:creationId xmlns:p14="http://schemas.microsoft.com/office/powerpoint/2010/main" val="18054399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етка">
  <a:themeElements>
    <a:clrScheme name="Сетка">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Сетка">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Сетка">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Сетка</Template>
  <TotalTime>359</TotalTime>
  <Words>11182</Words>
  <Application>Microsoft Office PowerPoint</Application>
  <PresentationFormat>Широкоэкранный</PresentationFormat>
  <Paragraphs>337</Paragraphs>
  <Slides>114</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114</vt:i4>
      </vt:variant>
    </vt:vector>
  </HeadingPairs>
  <TitlesOfParts>
    <vt:vector size="117" baseType="lpstr">
      <vt:lpstr>Arial</vt:lpstr>
      <vt:lpstr>Century Gothic</vt:lpstr>
      <vt:lpstr>Сетка</vt:lpstr>
      <vt:lpstr>Лекція 2. Історичні аспекти  релігійної толерантності в Індонезії</vt:lpstr>
      <vt:lpstr>1. Індонезія - найбільша країна  мусульманського світу</vt:lpstr>
      <vt:lpstr>1. Індонезія - найбільша країна  мусульманського світу</vt:lpstr>
      <vt:lpstr>1. Індонезія - найбільша країна  мусульманського світу</vt:lpstr>
      <vt:lpstr>1. Індонезія - найбільша країна  мусульманського світу</vt:lpstr>
      <vt:lpstr>1. Індонезія - найбільша країна  мусульманського світу</vt:lpstr>
      <vt:lpstr>1. Індонезія - найбільша країна  мусульманського світу</vt:lpstr>
      <vt:lpstr>1. Індонезія - найбільша країна  мусульманського світу</vt:lpstr>
      <vt:lpstr>1. Індонезія - найбільша країна  мусульманського світу</vt:lpstr>
      <vt:lpstr>1. Індонезія - найбільша країна  мусульманського світу</vt:lpstr>
      <vt:lpstr>1. Індонезія - найбільша країна  мусульманського світу</vt:lpstr>
      <vt:lpstr>1. Індонезія - найбільша країна  мусульманського світу</vt:lpstr>
      <vt:lpstr>1. Індонезія - найбільша країна  мусульманського світу</vt:lpstr>
      <vt:lpstr>1. Індонезія - найбільша країна  мусульманського світу</vt:lpstr>
      <vt:lpstr>1. Індонезія - найбільша країна  мусульманського світу</vt:lpstr>
      <vt:lpstr>1. Індонезія - найбільша країна  мусульманського світу</vt:lpstr>
      <vt:lpstr>1. Індонезія - найбільша країна  мусульманського світу</vt:lpstr>
      <vt:lpstr>1. Індонезія - найбільша країна  мусульманського світу</vt:lpstr>
      <vt:lpstr>1. Індонезія - найбільша країна  мусульманського світу</vt:lpstr>
      <vt:lpstr>1. Індонезія - найбільша країна  мусульманського світу</vt:lpstr>
      <vt:lpstr>1. Індонезія - найбільша країна  мусульманського світу</vt:lpstr>
      <vt:lpstr>1. Індонезія - найбільша країна  мусульманського світу</vt:lpstr>
      <vt:lpstr>1. Індонезія - найбільша країна  мусульманського світу</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2. Конституція 1945 р. і п’ять принципів Панча Шила: «віра в єдиного Бога», «справедливий і цивілізований гуманізм», «єдність Індонезії», «демократія», «соціальна справедливість»</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lpstr>3. Період «Нового порядку» і феномен різкого зростання ролі ісламу в країні</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Лекція 2. Історичні аспекти  релігійної толерантності в Індонезії</dc:title>
  <dc:creator>admin</dc:creator>
  <cp:lastModifiedBy>admin</cp:lastModifiedBy>
  <cp:revision>25</cp:revision>
  <dcterms:created xsi:type="dcterms:W3CDTF">2024-09-06T18:21:55Z</dcterms:created>
  <dcterms:modified xsi:type="dcterms:W3CDTF">2024-09-10T18:16:08Z</dcterms:modified>
</cp:coreProperties>
</file>