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4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4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0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38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1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8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2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841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29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77C73F-9716-475B-BC4B-0A2582A6576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2F58F3-6F4A-4D84-B7EA-BA76C1F1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Родинно-побутові обряди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0457" y="2690336"/>
            <a:ext cx="91149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err="1" smtClean="0"/>
              <a:t>Походження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родинно-побутових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обрядів</a:t>
            </a:r>
            <a:r>
              <a:rPr lang="ru-RU" sz="2800" dirty="0" smtClean="0"/>
              <a:t>. </a:t>
            </a:r>
            <a:r>
              <a:rPr lang="ru-RU" sz="2800" dirty="0" err="1" smtClean="0"/>
              <a:t>Ініціація</a:t>
            </a:r>
            <a:r>
              <a:rPr lang="ru-RU" sz="2800" dirty="0" smtClean="0"/>
              <a:t> </a:t>
            </a:r>
            <a:r>
              <a:rPr lang="ru-RU" sz="2800" dirty="0" smtClean="0"/>
              <a:t>та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рудименти</a:t>
            </a:r>
            <a:r>
              <a:rPr lang="ru-RU" sz="2800" dirty="0" smtClean="0"/>
              <a:t> у обрядах, </a:t>
            </a:r>
            <a:r>
              <a:rPr lang="ru-RU" sz="2800" dirty="0" err="1" smtClean="0"/>
              <a:t>пов’язаних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долею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Характеристика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родинно-обрядових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комплексів</a:t>
            </a:r>
            <a:r>
              <a:rPr lang="ru-RU" sz="2800" dirty="0" smtClean="0"/>
              <a:t>. </a:t>
            </a:r>
            <a:r>
              <a:rPr lang="ru-RU" sz="2800" dirty="0" err="1" smtClean="0"/>
              <a:t>Спільне</a:t>
            </a:r>
            <a:r>
              <a:rPr lang="ru-RU" sz="2800" dirty="0" smtClean="0"/>
              <a:t> й </a:t>
            </a:r>
            <a:r>
              <a:rPr lang="ru-RU" sz="2800" dirty="0" err="1" smtClean="0"/>
              <a:t>відмінне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ними.</a:t>
            </a:r>
          </a:p>
          <a:p>
            <a:pPr marL="514350" indent="-514350">
              <a:buAutoNum type="arabicPeriod"/>
            </a:pPr>
            <a:r>
              <a:rPr lang="ru-RU" sz="2800" dirty="0" err="1" smtClean="0"/>
              <a:t>Типологія</a:t>
            </a:r>
            <a:r>
              <a:rPr lang="ru-RU" sz="2800" dirty="0" smtClean="0"/>
              <a:t> </a:t>
            </a:r>
            <a:r>
              <a:rPr lang="ru-RU" sz="2800" dirty="0" err="1" smtClean="0"/>
              <a:t>обрядової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поезії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2800" dirty="0" err="1" smtClean="0"/>
              <a:t>Замовляння</a:t>
            </a:r>
            <a:r>
              <a:rPr lang="ru-RU" sz="2800" dirty="0" smtClean="0"/>
              <a:t> як </a:t>
            </a:r>
            <a:r>
              <a:rPr lang="ru-RU" sz="2800" dirty="0" err="1" smtClean="0"/>
              <a:t>обрядовий</a:t>
            </a:r>
            <a:r>
              <a:rPr lang="ru-RU" sz="2800" dirty="0" smtClean="0"/>
              <a:t> жанр.</a:t>
            </a: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867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486" y="365125"/>
            <a:ext cx="10352314" cy="766989"/>
          </a:xfrm>
        </p:spPr>
        <p:txBody>
          <a:bodyPr/>
          <a:lstStyle/>
          <a:p>
            <a:pPr algn="ctr"/>
            <a:r>
              <a:rPr lang="uk-UA" dirty="0" smtClean="0"/>
              <a:t>література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1486" y="1132114"/>
            <a:ext cx="989874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Борисенко </a:t>
            </a:r>
            <a:r>
              <a:rPr lang="ru-RU" dirty="0" smtClean="0"/>
              <a:t>В. К. </a:t>
            </a:r>
            <a:r>
              <a:rPr lang="ru-RU" dirty="0" err="1" smtClean="0"/>
              <a:t>Сімейна</a:t>
            </a:r>
            <a:r>
              <a:rPr lang="ru-RU" dirty="0" smtClean="0"/>
              <a:t> </a:t>
            </a:r>
            <a:r>
              <a:rPr lang="ru-RU" dirty="0" err="1" smtClean="0"/>
              <a:t>обрядовість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ХХ - початку ХХІ </a:t>
            </a:r>
            <a:r>
              <a:rPr lang="ru-RU" dirty="0" err="1" smtClean="0"/>
              <a:t>століття</a:t>
            </a:r>
            <a:r>
              <a:rPr lang="ru-RU" dirty="0" smtClean="0"/>
              <a:t> / Валентина Борисенко ; [голов. ред. Г. </a:t>
            </a:r>
            <a:r>
              <a:rPr lang="ru-RU" dirty="0" err="1" smtClean="0"/>
              <a:t>Скрипник</a:t>
            </a:r>
            <a:r>
              <a:rPr lang="ru-RU" dirty="0" smtClean="0"/>
              <a:t>] ; НАН </a:t>
            </a:r>
            <a:r>
              <a:rPr lang="ru-RU" dirty="0" err="1" smtClean="0"/>
              <a:t>України</a:t>
            </a:r>
            <a:r>
              <a:rPr lang="ru-RU" dirty="0" smtClean="0"/>
              <a:t>, ІМФЕ. - </a:t>
            </a:r>
            <a:r>
              <a:rPr lang="ru-RU" dirty="0" err="1" smtClean="0"/>
              <a:t>Київ</a:t>
            </a:r>
            <a:r>
              <a:rPr lang="ru-RU" dirty="0" smtClean="0"/>
              <a:t>, 2016. - 256 с. + 80 </a:t>
            </a:r>
            <a:r>
              <a:rPr lang="ru-RU" dirty="0" err="1" smtClean="0"/>
              <a:t>іл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•	</a:t>
            </a:r>
            <a:r>
              <a:rPr lang="ru-RU" dirty="0" err="1" smtClean="0"/>
              <a:t>Вархол</a:t>
            </a:r>
            <a:r>
              <a:rPr lang="ru-RU" dirty="0" smtClean="0"/>
              <a:t> Й. </a:t>
            </a:r>
            <a:r>
              <a:rPr lang="ru-RU" dirty="0" err="1" smtClean="0"/>
              <a:t>Календарна</a:t>
            </a:r>
            <a:r>
              <a:rPr lang="ru-RU" dirty="0" smtClean="0"/>
              <a:t> та </a:t>
            </a:r>
            <a:r>
              <a:rPr lang="ru-RU" dirty="0" err="1" smtClean="0"/>
              <a:t>сімейна</a:t>
            </a:r>
            <a:r>
              <a:rPr lang="ru-RU" dirty="0" smtClean="0"/>
              <a:t> </a:t>
            </a:r>
            <a:r>
              <a:rPr lang="ru-RU" dirty="0" err="1" smtClean="0"/>
              <a:t>обрядовість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Словаччини</a:t>
            </a:r>
            <a:r>
              <a:rPr lang="ru-RU" dirty="0" smtClean="0"/>
              <a:t> / Йосиф </a:t>
            </a:r>
            <a:r>
              <a:rPr lang="ru-RU" dirty="0" err="1" smtClean="0"/>
              <a:t>Вархол</a:t>
            </a:r>
            <a:r>
              <a:rPr lang="ru-RU" dirty="0" smtClean="0"/>
              <a:t> ; [голов. ред. Г. </a:t>
            </a:r>
            <a:r>
              <a:rPr lang="ru-RU" dirty="0" err="1" smtClean="0"/>
              <a:t>Скрипник</a:t>
            </a:r>
            <a:r>
              <a:rPr lang="ru-RU" dirty="0" smtClean="0"/>
              <a:t>]; ІМФЕ </a:t>
            </a:r>
            <a:r>
              <a:rPr lang="ru-RU" dirty="0" err="1" smtClean="0"/>
              <a:t>ім</a:t>
            </a:r>
            <a:r>
              <a:rPr lang="ru-RU" dirty="0" smtClean="0"/>
              <a:t>. М. Т. </a:t>
            </a:r>
            <a:r>
              <a:rPr lang="ru-RU" dirty="0" err="1" smtClean="0"/>
              <a:t>Рильського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Київ</a:t>
            </a:r>
            <a:r>
              <a:rPr lang="ru-RU" dirty="0" smtClean="0"/>
              <a:t>, 2019. 268 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•	</a:t>
            </a:r>
            <a:r>
              <a:rPr lang="ru-RU" dirty="0" err="1" smtClean="0"/>
              <a:t>Геннеп</a:t>
            </a:r>
            <a:r>
              <a:rPr lang="ru-RU" dirty="0" smtClean="0"/>
              <a:t> А. </a:t>
            </a:r>
            <a:r>
              <a:rPr lang="ru-RU" dirty="0" err="1" smtClean="0"/>
              <a:t>ван</a:t>
            </a:r>
            <a:r>
              <a:rPr lang="ru-RU" dirty="0" smtClean="0"/>
              <a:t>. Обряды перехода: Систематическое изучение обрядов. М., 1999.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•	Славянские древности: этнолингвистический словарь в пяти томах. Т. 1 – 5. // под. ред.. Н. И. Толстого, Т. А Агапкиной. М.: Эллис Лак,  1995 – 2006.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•</a:t>
            </a:r>
            <a:r>
              <a:rPr lang="ru-RU" dirty="0" smtClean="0"/>
              <a:t>	</a:t>
            </a:r>
            <a:r>
              <a:rPr lang="ru-RU" dirty="0" err="1" smtClean="0"/>
              <a:t>Юрійчук</a:t>
            </a:r>
            <a:r>
              <a:rPr lang="ru-RU" dirty="0" smtClean="0"/>
              <a:t> М., Ткаченко В. </a:t>
            </a:r>
            <a:r>
              <a:rPr lang="ru-RU" dirty="0" err="1" smtClean="0"/>
              <a:t>Сімейні</a:t>
            </a:r>
            <a:r>
              <a:rPr lang="ru-RU" dirty="0" smtClean="0"/>
              <a:t> </a:t>
            </a:r>
            <a:r>
              <a:rPr lang="ru-RU" dirty="0" err="1" smtClean="0"/>
              <a:t>звичаї</a:t>
            </a:r>
            <a:r>
              <a:rPr lang="ru-RU" dirty="0" smtClean="0"/>
              <a:t> та обряди </a:t>
            </a:r>
            <a:r>
              <a:rPr lang="ru-RU" dirty="0" err="1" smtClean="0"/>
              <a:t>Південно-Західного</a:t>
            </a:r>
            <a:r>
              <a:rPr lang="ru-RU" dirty="0" smtClean="0"/>
              <a:t> </a:t>
            </a:r>
            <a:r>
              <a:rPr lang="ru-RU" dirty="0" err="1" smtClean="0"/>
              <a:t>Поділля</a:t>
            </a:r>
            <a:r>
              <a:rPr lang="ru-RU" dirty="0" smtClean="0"/>
              <a:t> (за </a:t>
            </a:r>
            <a:r>
              <a:rPr lang="ru-RU" dirty="0" err="1" smtClean="0"/>
              <a:t>експедиційними</a:t>
            </a:r>
            <a:r>
              <a:rPr lang="ru-RU" dirty="0" smtClean="0"/>
              <a:t> </a:t>
            </a:r>
            <a:r>
              <a:rPr lang="ru-RU" dirty="0" err="1" smtClean="0"/>
              <a:t>дослідженнями</a:t>
            </a:r>
            <a:r>
              <a:rPr lang="ru-RU" dirty="0" smtClean="0"/>
              <a:t> с. </a:t>
            </a:r>
            <a:r>
              <a:rPr lang="ru-RU" dirty="0" err="1" smtClean="0"/>
              <a:t>Новосілка</a:t>
            </a:r>
            <a:r>
              <a:rPr lang="ru-RU" dirty="0" smtClean="0"/>
              <a:t> </a:t>
            </a:r>
            <a:r>
              <a:rPr lang="ru-RU" dirty="0" err="1" smtClean="0"/>
              <a:t>Заліщинського</a:t>
            </a:r>
            <a:r>
              <a:rPr lang="ru-RU" dirty="0" smtClean="0"/>
              <a:t> р-ну </a:t>
            </a:r>
            <a:r>
              <a:rPr lang="ru-RU" dirty="0" err="1" smtClean="0"/>
              <a:t>Тернопіл</a:t>
            </a:r>
            <a:r>
              <a:rPr lang="ru-RU" dirty="0" smtClean="0"/>
              <a:t>. обл.) /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Юрійчук</a:t>
            </a:r>
            <a:r>
              <a:rPr lang="ru-RU" dirty="0" smtClean="0"/>
              <a:t>, </a:t>
            </a:r>
            <a:r>
              <a:rPr lang="ru-RU" dirty="0" err="1" smtClean="0"/>
              <a:t>Віктор</a:t>
            </a:r>
            <a:r>
              <a:rPr lang="ru-RU" dirty="0" smtClean="0"/>
              <a:t> Ткаченко ; НАН </a:t>
            </a:r>
            <a:r>
              <a:rPr lang="ru-RU" dirty="0" err="1" smtClean="0"/>
              <a:t>України</a:t>
            </a:r>
            <a:r>
              <a:rPr lang="ru-RU" dirty="0" smtClean="0"/>
              <a:t>, ІМФЕ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М.Т.Рильського</a:t>
            </a:r>
            <a:r>
              <a:rPr lang="ru-RU" dirty="0" smtClean="0"/>
              <a:t>. - НІЕЗ «Переяслав». - </a:t>
            </a:r>
            <a:r>
              <a:rPr lang="ru-RU" dirty="0" err="1" smtClean="0"/>
              <a:t>Київ</a:t>
            </a:r>
            <a:r>
              <a:rPr lang="ru-RU" dirty="0" smtClean="0"/>
              <a:t> : </a:t>
            </a:r>
            <a:r>
              <a:rPr lang="ru-RU" dirty="0" err="1" smtClean="0"/>
              <a:t>Видавець</a:t>
            </a:r>
            <a:r>
              <a:rPr lang="ru-RU" dirty="0" smtClean="0"/>
              <a:t> Олег </a:t>
            </a:r>
            <a:r>
              <a:rPr lang="ru-RU" dirty="0" err="1" smtClean="0"/>
              <a:t>Філюк</a:t>
            </a:r>
            <a:r>
              <a:rPr lang="ru-RU" dirty="0" smtClean="0"/>
              <a:t>, 2016. - 246 с. : </a:t>
            </a:r>
            <a:r>
              <a:rPr lang="ru-RU" dirty="0" err="1" smtClean="0"/>
              <a:t>іл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6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АРНОЛЬД </a:t>
            </a:r>
            <a:br>
              <a:rPr lang="uk-UA" dirty="0" smtClean="0"/>
            </a:br>
            <a:r>
              <a:rPr lang="uk-UA" dirty="0" smtClean="0"/>
              <a:t>ВАН ГЕННЕП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Обряди відділення (</a:t>
            </a:r>
            <a:r>
              <a:rPr lang="uk-UA" dirty="0" err="1" smtClean="0"/>
              <a:t>предлімінарний</a:t>
            </a:r>
            <a:r>
              <a:rPr lang="uk-UA" dirty="0" smtClean="0"/>
              <a:t>)</a:t>
            </a:r>
          </a:p>
          <a:p>
            <a:endParaRPr lang="uk-UA" dirty="0"/>
          </a:p>
          <a:p>
            <a:r>
              <a:rPr lang="uk-UA" dirty="0" smtClean="0"/>
              <a:t>Обряди проміжні (</a:t>
            </a:r>
            <a:r>
              <a:rPr lang="uk-UA" dirty="0" err="1" smtClean="0"/>
              <a:t>лімінарні</a:t>
            </a:r>
            <a:r>
              <a:rPr lang="uk-UA" dirty="0" smtClean="0"/>
              <a:t>)</a:t>
            </a:r>
          </a:p>
          <a:p>
            <a:endParaRPr lang="uk-UA" dirty="0"/>
          </a:p>
          <a:p>
            <a:r>
              <a:rPr lang="uk-UA" dirty="0" smtClean="0"/>
              <a:t>Обряди включення (</a:t>
            </a:r>
            <a:r>
              <a:rPr lang="uk-UA" dirty="0" err="1" smtClean="0"/>
              <a:t>постлімінарні</a:t>
            </a:r>
            <a:r>
              <a:rPr lang="uk-UA" dirty="0" smtClean="0"/>
              <a:t>) 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ОБРЯДИ ПЕРЕХОДУ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488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родинно-обрядові комплекси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Народини</a:t>
            </a:r>
            <a:endParaRPr lang="uk-UA" sz="3200" dirty="0" smtClean="0"/>
          </a:p>
          <a:p>
            <a:r>
              <a:rPr lang="uk-UA" sz="3200" dirty="0" smtClean="0"/>
              <a:t>Проводи до війська </a:t>
            </a:r>
          </a:p>
          <a:p>
            <a:r>
              <a:rPr lang="uk-UA" sz="3200" dirty="0" smtClean="0"/>
              <a:t>Весілля</a:t>
            </a:r>
          </a:p>
          <a:p>
            <a:r>
              <a:rPr lang="uk-UA" sz="3200" dirty="0" smtClean="0"/>
              <a:t>Обряди, що супроводжують смерть </a:t>
            </a:r>
            <a:endParaRPr lang="en-US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6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Основні </a:t>
            </a:r>
            <a:r>
              <a:rPr lang="uk-UA" b="1" dirty="0" err="1" smtClean="0">
                <a:solidFill>
                  <a:srgbClr val="FF0000"/>
                </a:solidFill>
              </a:rPr>
              <a:t>обрядодії</a:t>
            </a:r>
            <a:r>
              <a:rPr lang="uk-UA" b="1" dirty="0" smtClean="0">
                <a:solidFill>
                  <a:srgbClr val="FF0000"/>
                </a:solidFill>
              </a:rPr>
              <a:t> українського традиційного весілля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465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384</TotalTime>
  <Words>293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Garamond</vt:lpstr>
      <vt:lpstr>Савон</vt:lpstr>
      <vt:lpstr>Родинно-побутові обряди</vt:lpstr>
      <vt:lpstr>ПЛАН</vt:lpstr>
      <vt:lpstr>література</vt:lpstr>
      <vt:lpstr>АРНОЛЬД  ВАН ГЕННЕП</vt:lpstr>
      <vt:lpstr>Основні родинно-обрядові комплекси</vt:lpstr>
      <vt:lpstr>Основні обрядодії українського традиційного весілля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Родинно-побутові обряди</dc:title>
  <dc:creator>Ирина</dc:creator>
  <cp:lastModifiedBy>Ирина</cp:lastModifiedBy>
  <cp:revision>7</cp:revision>
  <dcterms:created xsi:type="dcterms:W3CDTF">2022-05-07T06:06:58Z</dcterms:created>
  <dcterms:modified xsi:type="dcterms:W3CDTF">2023-10-10T09:36:00Z</dcterms:modified>
</cp:coreProperties>
</file>