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2/24/2023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2/24/2023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Внутрішній аналіз</a:t>
            </a:r>
            <a:endParaRPr lang="ru-RU" dirty="0"/>
          </a:p>
        </p:txBody>
      </p:sp>
      <p:sp>
        <p:nvSpPr>
          <p:cNvPr id="3" name="Подзаголовок 2"/>
          <p:cNvSpPr>
            <a:spLocks noGrp="1"/>
          </p:cNvSpPr>
          <p:nvPr>
            <p:ph type="subTitle" idx="1"/>
          </p:nvPr>
        </p:nvSpPr>
        <p:spPr/>
        <p:txBody>
          <a:bodyPr/>
          <a:lstStyle/>
          <a:p>
            <a:r>
              <a:rPr lang="uk-UA" dirty="0" smtClean="0"/>
              <a:t>Лекція 6-7</a:t>
            </a:r>
            <a:endParaRPr lang="ru-RU" dirty="0"/>
          </a:p>
        </p:txBody>
      </p:sp>
    </p:spTree>
    <p:extLst>
      <p:ext uri="{BB962C8B-B14F-4D97-AF65-F5344CB8AC3E}">
        <p14:creationId xmlns:p14="http://schemas.microsoft.com/office/powerpoint/2010/main" val="351814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Навіщо це потрібно?</a:t>
            </a:r>
            <a:endParaRPr lang="ru-RU" dirty="0"/>
          </a:p>
        </p:txBody>
      </p:sp>
      <p:sp>
        <p:nvSpPr>
          <p:cNvPr id="3" name="Объект 2"/>
          <p:cNvSpPr>
            <a:spLocks noGrp="1"/>
          </p:cNvSpPr>
          <p:nvPr>
            <p:ph idx="1"/>
          </p:nvPr>
        </p:nvSpPr>
        <p:spPr/>
        <p:txBody>
          <a:bodyPr>
            <a:noAutofit/>
          </a:bodyPr>
          <a:lstStyle/>
          <a:p>
            <a:pPr algn="ctr"/>
            <a:r>
              <a:rPr lang="uk-UA" sz="3200" dirty="0" smtClean="0"/>
              <a:t>Внутрішній аналіз передбачає проведення об’єктивного аналізу особливостей роботи вашого підприємства. Він дозволяє виявити сильні та слабкі сторони, як відносно ваших конкурентів, так і в контексті різних ринків.</a:t>
            </a:r>
            <a:endParaRPr lang="uk-UA" sz="3200" dirty="0"/>
          </a:p>
        </p:txBody>
      </p:sp>
      <p:pic>
        <p:nvPicPr>
          <p:cNvPr id="5" name="Рисунок 4"/>
          <p:cNvPicPr>
            <a:picLocks noChangeAspect="1"/>
          </p:cNvPicPr>
          <p:nvPr/>
        </p:nvPicPr>
        <p:blipFill>
          <a:blip r:embed="rId2"/>
          <a:stretch>
            <a:fillRect/>
          </a:stretch>
        </p:blipFill>
        <p:spPr>
          <a:xfrm>
            <a:off x="1141411" y="2971800"/>
            <a:ext cx="3549121" cy="1828800"/>
          </a:xfrm>
          <a:prstGeom prst="rect">
            <a:avLst/>
          </a:prstGeom>
        </p:spPr>
      </p:pic>
      <p:sp>
        <p:nvSpPr>
          <p:cNvPr id="4" name="Текст 3"/>
          <p:cNvSpPr>
            <a:spLocks noGrp="1"/>
          </p:cNvSpPr>
          <p:nvPr>
            <p:ph type="body" sz="half" idx="2"/>
          </p:nvPr>
        </p:nvSpPr>
        <p:spPr/>
        <p:txBody>
          <a:bodyPr/>
          <a:lstStyle/>
          <a:p>
            <a:endParaRPr lang="ru-RU" dirty="0"/>
          </a:p>
        </p:txBody>
      </p:sp>
    </p:spTree>
    <p:extLst>
      <p:ext uri="{BB962C8B-B14F-4D97-AF65-F5344CB8AC3E}">
        <p14:creationId xmlns:p14="http://schemas.microsoft.com/office/powerpoint/2010/main" val="244103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SWOT</a:t>
            </a:r>
            <a:r>
              <a:rPr lang="uk-UA" dirty="0" smtClean="0"/>
              <a:t>-аналіз</a:t>
            </a:r>
            <a:endParaRPr lang="ru-RU"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normAutofit/>
          </a:bodyPr>
          <a:lstStyle/>
          <a:p>
            <a:pPr algn="ctr"/>
            <a:r>
              <a:rPr lang="uk-UA" sz="2000" dirty="0" smtClean="0"/>
              <a:t>Класичний SWOT-аналіз передбачає оцінку сильних і слабких сторін вашого підприємства або організації, тобто проведення так званого «внутрішнього аналізу».</a:t>
            </a:r>
            <a:endParaRPr lang="uk-UA" sz="2000" dirty="0"/>
          </a:p>
        </p:txBody>
      </p:sp>
      <p:pic>
        <p:nvPicPr>
          <p:cNvPr id="5" name="Рисунок 4"/>
          <p:cNvPicPr>
            <a:picLocks noChangeAspect="1"/>
          </p:cNvPicPr>
          <p:nvPr/>
        </p:nvPicPr>
        <p:blipFill>
          <a:blip r:embed="rId2"/>
          <a:stretch>
            <a:fillRect/>
          </a:stretch>
        </p:blipFill>
        <p:spPr>
          <a:xfrm>
            <a:off x="6962503" y="0"/>
            <a:ext cx="4637314" cy="6858000"/>
          </a:xfrm>
          <a:prstGeom prst="rect">
            <a:avLst/>
          </a:prstGeom>
        </p:spPr>
      </p:pic>
    </p:spTree>
    <p:extLst>
      <p:ext uri="{BB962C8B-B14F-4D97-AF65-F5344CB8AC3E}">
        <p14:creationId xmlns:p14="http://schemas.microsoft.com/office/powerpoint/2010/main" val="1716450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dirty="0" smtClean="0"/>
              <a:t>контрольний список PRIMEFACT -  Це</a:t>
            </a:r>
            <a:endParaRPr lang="uk-UA" dirty="0"/>
          </a:p>
        </p:txBody>
      </p:sp>
      <p:sp>
        <p:nvSpPr>
          <p:cNvPr id="3" name="Объект 2"/>
          <p:cNvSpPr>
            <a:spLocks noGrp="1"/>
          </p:cNvSpPr>
          <p:nvPr>
            <p:ph idx="1"/>
          </p:nvPr>
        </p:nvSpPr>
        <p:spPr/>
        <p:txBody>
          <a:bodyPr/>
          <a:lstStyle/>
          <a:p>
            <a:pPr algn="ctr"/>
            <a:r>
              <a:rPr lang="uk-UA" sz="2800" dirty="0" smtClean="0"/>
              <a:t>перелік аспектів бізнесу, який дозволить здійснити всебічний аналіз вашої діяльності. Щоб «пізнати себе», треба максимально об’єктивно оцінити поточний стан наших справ. Для цього корисно звернутися по сторонню допомогу, адже інші можуть бачити ситуацію абсолютно інакше.</a:t>
            </a:r>
          </a:p>
          <a:p>
            <a:endParaRPr lang="ru-RU" dirty="0"/>
          </a:p>
        </p:txBody>
      </p:sp>
      <p:pic>
        <p:nvPicPr>
          <p:cNvPr id="5" name="Рисунок 4"/>
          <p:cNvPicPr>
            <a:picLocks noChangeAspect="1"/>
          </p:cNvPicPr>
          <p:nvPr/>
        </p:nvPicPr>
        <p:blipFill>
          <a:blip r:embed="rId2"/>
          <a:stretch>
            <a:fillRect/>
          </a:stretch>
        </p:blipFill>
        <p:spPr>
          <a:xfrm>
            <a:off x="1141411" y="2967038"/>
            <a:ext cx="3549121" cy="2049099"/>
          </a:xfrm>
          <a:prstGeom prst="rect">
            <a:avLst/>
          </a:prstGeom>
        </p:spPr>
      </p:pic>
      <p:sp>
        <p:nvSpPr>
          <p:cNvPr id="4" name="Текст 3"/>
          <p:cNvSpPr>
            <a:spLocks noGrp="1"/>
          </p:cNvSpPr>
          <p:nvPr>
            <p:ph type="body" sz="half" idx="2"/>
          </p:nvPr>
        </p:nvSpPr>
        <p:spPr/>
        <p:txBody>
          <a:bodyPr/>
          <a:lstStyle/>
          <a:p>
            <a:endParaRPr lang="ru-RU" dirty="0"/>
          </a:p>
        </p:txBody>
      </p:sp>
    </p:spTree>
    <p:extLst>
      <p:ext uri="{BB962C8B-B14F-4D97-AF65-F5344CB8AC3E}">
        <p14:creationId xmlns:p14="http://schemas.microsoft.com/office/powerpoint/2010/main" val="377868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Люди (</a:t>
            </a:r>
            <a:r>
              <a:rPr lang="en-US" b="1" dirty="0"/>
              <a:t>People)</a:t>
            </a:r>
            <a:endParaRPr lang="ru-RU" dirty="0"/>
          </a:p>
        </p:txBody>
      </p:sp>
      <p:pic>
        <p:nvPicPr>
          <p:cNvPr id="7" name="Рисунок 6"/>
          <p:cNvPicPr>
            <a:picLocks noGrp="1" noChangeAspect="1"/>
          </p:cNvPicPr>
          <p:nvPr>
            <p:ph type="pic" idx="1"/>
          </p:nvPr>
        </p:nvPicPr>
        <p:blipFill>
          <a:blip r:embed="rId2"/>
          <a:srcRect l="32767" r="32767"/>
          <a:stretch>
            <a:fillRect/>
          </a:stretch>
        </p:blipFill>
        <p:spPr>
          <a:xfrm>
            <a:off x="7093131" y="269095"/>
            <a:ext cx="4232366" cy="6236208"/>
          </a:xfrm>
          <a:prstGeom prst="rect">
            <a:avLst/>
          </a:prstGeom>
        </p:spPr>
      </p:pic>
      <p:sp>
        <p:nvSpPr>
          <p:cNvPr id="4" name="Текст 3"/>
          <p:cNvSpPr>
            <a:spLocks noGrp="1"/>
          </p:cNvSpPr>
          <p:nvPr>
            <p:ph type="body" sz="half" idx="2"/>
          </p:nvPr>
        </p:nvSpPr>
        <p:spPr/>
        <p:txBody>
          <a:bodyPr>
            <a:normAutofit/>
          </a:bodyPr>
          <a:lstStyle/>
          <a:p>
            <a:pPr algn="ctr"/>
            <a:r>
              <a:rPr lang="uk-UA" sz="2000" dirty="0" smtClean="0"/>
              <a:t>Які професійні переваги або недоліки мають люди, які з нами працюють? Рядові співробітники, директорський склад, члени, партнери, консультанти та інші зацікавлені особи.</a:t>
            </a:r>
            <a:endParaRPr lang="uk-UA" sz="2000" dirty="0"/>
          </a:p>
        </p:txBody>
      </p:sp>
    </p:spTree>
    <p:extLst>
      <p:ext uri="{BB962C8B-B14F-4D97-AF65-F5344CB8AC3E}">
        <p14:creationId xmlns:p14="http://schemas.microsoft.com/office/powerpoint/2010/main" val="45196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pPr algn="ctr"/>
            <a:r>
              <a:rPr lang="uk-UA" b="1" dirty="0"/>
              <a:t>Репутація (або бренд) (</a:t>
            </a:r>
            <a:r>
              <a:rPr lang="uk-UA" b="1" dirty="0" err="1"/>
              <a:t>Reputation</a:t>
            </a:r>
            <a:r>
              <a:rPr lang="uk-UA" b="1" dirty="0"/>
              <a:t> (</a:t>
            </a:r>
            <a:r>
              <a:rPr lang="uk-UA" b="1" dirty="0" err="1"/>
              <a:t>or</a:t>
            </a:r>
            <a:r>
              <a:rPr lang="uk-UA" b="1" dirty="0"/>
              <a:t> </a:t>
            </a:r>
            <a:r>
              <a:rPr lang="uk-UA" b="1" dirty="0" err="1"/>
              <a:t>Brand</a:t>
            </a:r>
            <a:r>
              <a:rPr lang="uk-UA" b="1" dirty="0"/>
              <a:t>))</a:t>
            </a:r>
            <a:r>
              <a:rPr lang="uk-UA" dirty="0"/>
              <a:t/>
            </a:r>
            <a:br>
              <a:rPr lang="uk-UA" dirty="0"/>
            </a:br>
            <a:endParaRPr lang="ru-RU" dirty="0"/>
          </a:p>
        </p:txBody>
      </p:sp>
      <p:pic>
        <p:nvPicPr>
          <p:cNvPr id="8" name="Объект 7"/>
          <p:cNvPicPr>
            <a:picLocks noGrp="1" noChangeAspect="1"/>
          </p:cNvPicPr>
          <p:nvPr>
            <p:ph idx="1"/>
          </p:nvPr>
        </p:nvPicPr>
        <p:blipFill>
          <a:blip r:embed="rId2"/>
          <a:stretch>
            <a:fillRect/>
          </a:stretch>
        </p:blipFill>
        <p:spPr>
          <a:xfrm>
            <a:off x="6021977" y="1214846"/>
            <a:ext cx="4545874" cy="4167051"/>
          </a:xfrm>
          <a:prstGeom prst="rect">
            <a:avLst/>
          </a:prstGeom>
        </p:spPr>
      </p:pic>
      <p:sp>
        <p:nvSpPr>
          <p:cNvPr id="7" name="Текст 6"/>
          <p:cNvSpPr>
            <a:spLocks noGrp="1"/>
          </p:cNvSpPr>
          <p:nvPr>
            <p:ph type="body" sz="half" idx="2"/>
          </p:nvPr>
        </p:nvSpPr>
        <p:spPr/>
        <p:txBody>
          <a:bodyPr>
            <a:normAutofit lnSpcReduction="10000"/>
          </a:bodyPr>
          <a:lstStyle/>
          <a:p>
            <a:pPr algn="ctr"/>
            <a:r>
              <a:rPr lang="uk-UA" sz="2000" dirty="0"/>
              <a:t>Що про нас думають наші потенційні споживачі? Які переваги або ж недоліки має наш бренд або бренди</a:t>
            </a:r>
            <a:r>
              <a:rPr lang="uk-UA" dirty="0"/>
              <a:t>?</a:t>
            </a:r>
            <a:br>
              <a:rPr lang="uk-UA" dirty="0"/>
            </a:br>
            <a:endParaRPr lang="ru-RU" dirty="0"/>
          </a:p>
        </p:txBody>
      </p:sp>
    </p:spTree>
    <p:extLst>
      <p:ext uri="{BB962C8B-B14F-4D97-AF65-F5344CB8AC3E}">
        <p14:creationId xmlns:p14="http://schemas.microsoft.com/office/powerpoint/2010/main" val="165830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t>Інтелектуальна власність </a:t>
            </a:r>
            <a:r>
              <a:rPr lang="ru-RU" dirty="0" smtClean="0"/>
              <a:t>(</a:t>
            </a:r>
            <a:r>
              <a:rPr lang="en-US" dirty="0"/>
              <a:t>Intellectual Property)</a:t>
            </a:r>
            <a:br>
              <a:rPr lang="en-US" dirty="0"/>
            </a:br>
            <a:r>
              <a:rPr lang="en-US" dirty="0"/>
              <a:t/>
            </a:r>
            <a:br>
              <a:rPr lang="en-US" dirty="0"/>
            </a:br>
            <a:endParaRPr lang="ru-RU" dirty="0"/>
          </a:p>
        </p:txBody>
      </p:sp>
      <p:pic>
        <p:nvPicPr>
          <p:cNvPr id="6" name="Объект 5"/>
          <p:cNvPicPr>
            <a:picLocks noGrp="1" noChangeAspect="1"/>
          </p:cNvPicPr>
          <p:nvPr>
            <p:ph idx="1"/>
          </p:nvPr>
        </p:nvPicPr>
        <p:blipFill>
          <a:blip r:embed="rId2"/>
          <a:stretch>
            <a:fillRect/>
          </a:stretch>
        </p:blipFill>
        <p:spPr>
          <a:xfrm>
            <a:off x="5551714" y="1254034"/>
            <a:ext cx="6178731" cy="4114799"/>
          </a:xfrm>
          <a:prstGeom prst="rect">
            <a:avLst/>
          </a:prstGeom>
        </p:spPr>
      </p:pic>
      <p:sp>
        <p:nvSpPr>
          <p:cNvPr id="4" name="Текст 3"/>
          <p:cNvSpPr>
            <a:spLocks noGrp="1"/>
          </p:cNvSpPr>
          <p:nvPr>
            <p:ph type="body" sz="half" idx="2"/>
          </p:nvPr>
        </p:nvSpPr>
        <p:spPr/>
        <p:txBody>
          <a:bodyPr>
            <a:normAutofit fontScale="92500" lnSpcReduction="20000"/>
          </a:bodyPr>
          <a:lstStyle/>
          <a:p>
            <a:pPr algn="ctr"/>
            <a:r>
              <a:rPr lang="uk-UA" sz="2400" dirty="0" smtClean="0"/>
              <a:t>Якою інтелектуальною власністю ми володіємо? Як її захищено? Чи легко її перетворити на джерело доходу?</a:t>
            </a:r>
            <a:endParaRPr lang="uk-UA" sz="2400" dirty="0"/>
          </a:p>
        </p:txBody>
      </p:sp>
    </p:spTree>
    <p:extLst>
      <p:ext uri="{BB962C8B-B14F-4D97-AF65-F5344CB8AC3E}">
        <p14:creationId xmlns:p14="http://schemas.microsoft.com/office/powerpoint/2010/main" val="37157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Ще три важливих пункти – </a:t>
            </a:r>
            <a:endParaRPr lang="ru-RU" dirty="0"/>
          </a:p>
        </p:txBody>
      </p:sp>
      <p:sp>
        <p:nvSpPr>
          <p:cNvPr id="3" name="Объект 2"/>
          <p:cNvSpPr>
            <a:spLocks noGrp="1"/>
          </p:cNvSpPr>
          <p:nvPr>
            <p:ph idx="1"/>
          </p:nvPr>
        </p:nvSpPr>
        <p:spPr/>
        <p:txBody>
          <a:bodyPr>
            <a:normAutofit/>
          </a:bodyPr>
          <a:lstStyle/>
          <a:p>
            <a:pPr algn="ctr"/>
            <a:r>
              <a:rPr lang="uk-UA" b="1" dirty="0"/>
              <a:t>Дослідження ринку / Інформація про ринок (</a:t>
            </a:r>
            <a:r>
              <a:rPr lang="uk-UA" b="1" dirty="0" err="1"/>
              <a:t>Market</a:t>
            </a:r>
            <a:r>
              <a:rPr lang="uk-UA" b="1" dirty="0"/>
              <a:t> </a:t>
            </a:r>
            <a:r>
              <a:rPr lang="uk-UA" b="1" dirty="0" err="1" smtClean="0"/>
              <a:t>Research</a:t>
            </a:r>
            <a:r>
              <a:rPr lang="uk-UA" b="1" dirty="0" smtClean="0"/>
              <a:t> / </a:t>
            </a:r>
            <a:r>
              <a:rPr lang="uk-UA" b="1" dirty="0" err="1" smtClean="0"/>
              <a:t>Market</a:t>
            </a:r>
            <a:r>
              <a:rPr lang="uk-UA" b="1" dirty="0" smtClean="0"/>
              <a:t> </a:t>
            </a:r>
            <a:r>
              <a:rPr lang="uk-UA" b="1" dirty="0" err="1" smtClean="0"/>
              <a:t>Information</a:t>
            </a:r>
            <a:r>
              <a:rPr lang="uk-UA" b="1" dirty="0" smtClean="0"/>
              <a:t>)</a:t>
            </a:r>
            <a:endParaRPr lang="uk-UA" dirty="0" smtClean="0"/>
          </a:p>
          <a:p>
            <a:pPr algn="ctr"/>
            <a:r>
              <a:rPr lang="uk-UA" dirty="0" smtClean="0"/>
              <a:t>Яку інформацію про сегменти та тренди ринку ми маємо? Що ми знаємо про кожного з наших клієнтів і їхні специфічні потреби?</a:t>
            </a:r>
          </a:p>
          <a:p>
            <a:pPr algn="ctr"/>
            <a:r>
              <a:rPr lang="uk-UA" b="1" dirty="0" smtClean="0"/>
              <a:t>Корпоративна </a:t>
            </a:r>
            <a:r>
              <a:rPr lang="uk-UA" b="1" dirty="0"/>
              <a:t>культура (або цінності) (</a:t>
            </a:r>
            <a:r>
              <a:rPr lang="uk-UA" b="1" dirty="0" err="1"/>
              <a:t>Ethos</a:t>
            </a:r>
            <a:r>
              <a:rPr lang="uk-UA" b="1" dirty="0"/>
              <a:t> (</a:t>
            </a:r>
            <a:r>
              <a:rPr lang="uk-UA" b="1" dirty="0" err="1"/>
              <a:t>or</a:t>
            </a:r>
            <a:r>
              <a:rPr lang="uk-UA" b="1" dirty="0"/>
              <a:t> </a:t>
            </a:r>
            <a:r>
              <a:rPr lang="uk-UA" b="1" dirty="0" err="1"/>
              <a:t>Values</a:t>
            </a:r>
            <a:r>
              <a:rPr lang="uk-UA" b="1" dirty="0"/>
              <a:t>))</a:t>
            </a:r>
            <a:endParaRPr lang="uk-UA" dirty="0"/>
          </a:p>
          <a:p>
            <a:pPr algn="ctr"/>
            <a:r>
              <a:rPr lang="uk-UA" dirty="0"/>
              <a:t>Якою є наша корпоративна культура, якими є наші цінності? Чи відповідають їм і поділяють їх наші компаньйони?</a:t>
            </a:r>
          </a:p>
          <a:p>
            <a:pPr algn="ctr"/>
            <a:r>
              <a:rPr lang="uk-UA" b="1" dirty="0"/>
              <a:t>Фінанси, тобто гроші (</a:t>
            </a:r>
            <a:r>
              <a:rPr lang="uk-UA" b="1" dirty="0" err="1"/>
              <a:t>Finances</a:t>
            </a:r>
            <a:r>
              <a:rPr lang="uk-UA" b="1" dirty="0"/>
              <a:t>, </a:t>
            </a:r>
            <a:r>
              <a:rPr lang="uk-UA" b="1" dirty="0" err="1"/>
              <a:t>ie</a:t>
            </a:r>
            <a:r>
              <a:rPr lang="uk-UA" b="1" dirty="0"/>
              <a:t> </a:t>
            </a:r>
            <a:r>
              <a:rPr lang="uk-UA" b="1" dirty="0" err="1"/>
              <a:t>money</a:t>
            </a:r>
            <a:r>
              <a:rPr lang="uk-UA" b="1" dirty="0"/>
              <a:t>)</a:t>
            </a:r>
            <a:endParaRPr lang="uk-UA" dirty="0"/>
          </a:p>
          <a:p>
            <a:pPr algn="ctr"/>
            <a:r>
              <a:rPr lang="uk-UA" dirty="0"/>
              <a:t>У якому стані </a:t>
            </a:r>
            <a:r>
              <a:rPr lang="uk-UA" dirty="0" smtClean="0"/>
              <a:t>наші </a:t>
            </a:r>
            <a:r>
              <a:rPr lang="uk-UA" dirty="0"/>
              <a:t>доходи, грошовий потік і активи? Скільки коштів нам </a:t>
            </a:r>
            <a:r>
              <a:rPr lang="uk-UA" dirty="0" smtClean="0"/>
              <a:t>треба вкласти</a:t>
            </a:r>
            <a:r>
              <a:rPr lang="uk-UA" dirty="0"/>
              <a:t>? Чи можемо ми їх </a:t>
            </a:r>
            <a:r>
              <a:rPr lang="uk-UA" dirty="0" smtClean="0"/>
              <a:t>узяти в </a:t>
            </a:r>
            <a:r>
              <a:rPr lang="uk-UA" dirty="0"/>
              <a:t>борг?</a:t>
            </a:r>
          </a:p>
          <a:p>
            <a:endParaRPr lang="ru-RU" dirty="0"/>
          </a:p>
        </p:txBody>
      </p:sp>
      <p:pic>
        <p:nvPicPr>
          <p:cNvPr id="5" name="Рисунок 4"/>
          <p:cNvPicPr>
            <a:picLocks noChangeAspect="1"/>
          </p:cNvPicPr>
          <p:nvPr/>
        </p:nvPicPr>
        <p:blipFill>
          <a:blip r:embed="rId2"/>
          <a:stretch>
            <a:fillRect/>
          </a:stretch>
        </p:blipFill>
        <p:spPr>
          <a:xfrm>
            <a:off x="1141410" y="2971800"/>
            <a:ext cx="3549121" cy="1828800"/>
          </a:xfrm>
          <a:prstGeom prst="rect">
            <a:avLst/>
          </a:prstGeom>
        </p:spPr>
      </p:pic>
      <p:sp>
        <p:nvSpPr>
          <p:cNvPr id="4" name="Текст 3"/>
          <p:cNvSpPr>
            <a:spLocks noGrp="1"/>
          </p:cNvSpPr>
          <p:nvPr>
            <p:ph type="body" sz="half" idx="2"/>
          </p:nvPr>
        </p:nvSpPr>
        <p:spPr/>
        <p:txBody>
          <a:bodyPr/>
          <a:lstStyle/>
          <a:p>
            <a:endParaRPr lang="ru-RU" dirty="0"/>
          </a:p>
        </p:txBody>
      </p:sp>
    </p:spTree>
    <p:extLst>
      <p:ext uri="{BB962C8B-B14F-4D97-AF65-F5344CB8AC3E}">
        <p14:creationId xmlns:p14="http://schemas.microsoft.com/office/powerpoint/2010/main" val="3481060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Ще три важливі пункти!</a:t>
            </a:r>
            <a:endParaRPr lang="ru-RU" dirty="0"/>
          </a:p>
        </p:txBody>
      </p:sp>
      <p:sp>
        <p:nvSpPr>
          <p:cNvPr id="3" name="Объект 2"/>
          <p:cNvSpPr>
            <a:spLocks noGrp="1"/>
          </p:cNvSpPr>
          <p:nvPr>
            <p:ph idx="1"/>
          </p:nvPr>
        </p:nvSpPr>
        <p:spPr/>
        <p:txBody>
          <a:bodyPr>
            <a:normAutofit fontScale="92500" lnSpcReduction="20000"/>
          </a:bodyPr>
          <a:lstStyle/>
          <a:p>
            <a:pPr algn="ctr"/>
            <a:r>
              <a:rPr lang="uk-UA" b="1" dirty="0"/>
              <a:t>Гнучкість (або здатність швидко реагувати на зміни або змінюватися) (</a:t>
            </a:r>
            <a:r>
              <a:rPr lang="uk-UA" b="1" dirty="0" err="1"/>
              <a:t>Agility</a:t>
            </a:r>
            <a:r>
              <a:rPr lang="uk-UA" b="1" dirty="0"/>
              <a:t> (</a:t>
            </a:r>
            <a:r>
              <a:rPr lang="uk-UA" b="1" dirty="0" err="1"/>
              <a:t>or</a:t>
            </a:r>
            <a:r>
              <a:rPr lang="uk-UA" b="1" dirty="0"/>
              <a:t> </a:t>
            </a:r>
            <a:r>
              <a:rPr lang="uk-UA" b="1" dirty="0" err="1"/>
              <a:t>nimbleness</a:t>
            </a:r>
            <a:r>
              <a:rPr lang="uk-UA" b="1" dirty="0"/>
              <a:t> </a:t>
            </a:r>
            <a:r>
              <a:rPr lang="uk-UA" b="1" dirty="0" err="1"/>
              <a:t>or</a:t>
            </a:r>
            <a:r>
              <a:rPr lang="uk-UA" b="1" dirty="0"/>
              <a:t> </a:t>
            </a:r>
            <a:r>
              <a:rPr lang="uk-UA" b="1" dirty="0" err="1"/>
              <a:t>change-ability</a:t>
            </a:r>
            <a:r>
              <a:rPr lang="uk-UA" b="1" dirty="0"/>
              <a:t>))</a:t>
            </a:r>
            <a:endParaRPr lang="uk-UA" dirty="0"/>
          </a:p>
          <a:p>
            <a:pPr algn="ctr"/>
            <a:r>
              <a:rPr lang="uk-UA" dirty="0"/>
              <a:t>Чи достатньо ми гнучкі у </a:t>
            </a:r>
            <a:r>
              <a:rPr lang="uk-UA" dirty="0" smtClean="0"/>
              <a:t>діяльності, </a:t>
            </a:r>
            <a:r>
              <a:rPr lang="uk-UA" dirty="0"/>
              <a:t>якщо перед нами відкриються нові можливості? Чи </a:t>
            </a:r>
            <a:r>
              <a:rPr lang="uk-UA" dirty="0" smtClean="0"/>
              <a:t>зможемо швидко </a:t>
            </a:r>
            <a:r>
              <a:rPr lang="uk-UA" dirty="0"/>
              <a:t>переорієнтуватися на новий напрямок і чи готові </a:t>
            </a:r>
            <a:r>
              <a:rPr lang="uk-UA" dirty="0" smtClean="0"/>
              <a:t>до </a:t>
            </a:r>
            <a:r>
              <a:rPr lang="uk-UA" dirty="0"/>
              <a:t>подібних змін? Чи ми не можемо змінюватися?</a:t>
            </a:r>
          </a:p>
          <a:p>
            <a:pPr algn="ctr"/>
            <a:r>
              <a:rPr lang="uk-UA" b="1" dirty="0"/>
              <a:t>Партнери (Спілки і мережі) (</a:t>
            </a:r>
            <a:r>
              <a:rPr lang="uk-UA" b="1" dirty="0" err="1"/>
              <a:t>Partners</a:t>
            </a:r>
            <a:r>
              <a:rPr lang="uk-UA" b="1" dirty="0"/>
              <a:t> (</a:t>
            </a:r>
            <a:r>
              <a:rPr lang="uk-UA" b="1" dirty="0" err="1"/>
              <a:t>Alliances</a:t>
            </a:r>
            <a:r>
              <a:rPr lang="uk-UA" b="1" dirty="0"/>
              <a:t> </a:t>
            </a:r>
            <a:r>
              <a:rPr lang="uk-UA" b="1" dirty="0" err="1"/>
              <a:t>and</a:t>
            </a:r>
            <a:r>
              <a:rPr lang="uk-UA" b="1" dirty="0"/>
              <a:t> </a:t>
            </a:r>
            <a:r>
              <a:rPr lang="uk-UA" b="1" dirty="0" err="1"/>
              <a:t>Networks</a:t>
            </a:r>
            <a:r>
              <a:rPr lang="uk-UA" b="1" dirty="0"/>
              <a:t>))</a:t>
            </a:r>
            <a:endParaRPr lang="uk-UA" dirty="0"/>
          </a:p>
          <a:p>
            <a:pPr algn="ctr"/>
            <a:r>
              <a:rPr lang="uk-UA" dirty="0"/>
              <a:t>Які можна назвати переваги і недоліки нашої співпраці з іншими </a:t>
            </a:r>
            <a:r>
              <a:rPr lang="uk-UA" dirty="0" smtClean="0"/>
              <a:t>підприємствами </a:t>
            </a:r>
            <a:r>
              <a:rPr lang="uk-UA" dirty="0"/>
              <a:t>і </a:t>
            </a:r>
            <a:r>
              <a:rPr lang="uk-UA" dirty="0" smtClean="0"/>
              <a:t>організаціями?</a:t>
            </a:r>
            <a:endParaRPr lang="uk-UA" dirty="0"/>
          </a:p>
          <a:p>
            <a:pPr algn="ctr"/>
            <a:r>
              <a:rPr lang="uk-UA" b="1" dirty="0"/>
              <a:t>Таланти (професійні якості і навички) (</a:t>
            </a:r>
            <a:r>
              <a:rPr lang="uk-UA" b="1" dirty="0" err="1"/>
              <a:t>Talents</a:t>
            </a:r>
            <a:r>
              <a:rPr lang="uk-UA" b="1" dirty="0"/>
              <a:t> (</a:t>
            </a:r>
            <a:r>
              <a:rPr lang="uk-UA" b="1" dirty="0" err="1"/>
              <a:t>competencies</a:t>
            </a:r>
            <a:r>
              <a:rPr lang="uk-UA" b="1" dirty="0"/>
              <a:t> </a:t>
            </a:r>
            <a:r>
              <a:rPr lang="uk-UA" b="1" dirty="0" err="1"/>
              <a:t>and</a:t>
            </a:r>
            <a:r>
              <a:rPr lang="uk-UA" b="1" dirty="0"/>
              <a:t> </a:t>
            </a:r>
            <a:r>
              <a:rPr lang="uk-UA" b="1" dirty="0" err="1"/>
              <a:t>skills</a:t>
            </a:r>
            <a:r>
              <a:rPr lang="uk-UA" b="1" dirty="0"/>
              <a:t>)).</a:t>
            </a:r>
            <a:endParaRPr lang="uk-UA" dirty="0"/>
          </a:p>
          <a:p>
            <a:pPr algn="ctr"/>
            <a:r>
              <a:rPr lang="uk-UA" dirty="0"/>
              <a:t>Які наші основні сфери компетенції? Які навички мають наші співробітники, а яких їм бракує? Чи здатні ми здобути нові навички?</a:t>
            </a:r>
          </a:p>
          <a:p>
            <a:endParaRPr lang="ru-RU" dirty="0"/>
          </a:p>
        </p:txBody>
      </p:sp>
      <p:pic>
        <p:nvPicPr>
          <p:cNvPr id="5" name="Рисунок 4"/>
          <p:cNvPicPr>
            <a:picLocks noChangeAspect="1"/>
          </p:cNvPicPr>
          <p:nvPr/>
        </p:nvPicPr>
        <p:blipFill>
          <a:blip r:embed="rId2"/>
          <a:stretch>
            <a:fillRect/>
          </a:stretch>
        </p:blipFill>
        <p:spPr>
          <a:xfrm>
            <a:off x="1141411" y="3038475"/>
            <a:ext cx="3549121" cy="1762125"/>
          </a:xfrm>
          <a:prstGeom prst="rect">
            <a:avLst/>
          </a:prstGeom>
        </p:spPr>
      </p:pic>
      <p:sp>
        <p:nvSpPr>
          <p:cNvPr id="4" name="Текст 3"/>
          <p:cNvSpPr>
            <a:spLocks noGrp="1"/>
          </p:cNvSpPr>
          <p:nvPr>
            <p:ph type="body" sz="half" idx="2"/>
          </p:nvPr>
        </p:nvSpPr>
        <p:spPr>
          <a:xfrm>
            <a:off x="1141411" y="2971800"/>
            <a:ext cx="3549121" cy="1828800"/>
          </a:xfrm>
        </p:spPr>
        <p:txBody>
          <a:bodyPr/>
          <a:lstStyle/>
          <a:p>
            <a:endParaRPr lang="ru-RU" dirty="0"/>
          </a:p>
        </p:txBody>
      </p:sp>
    </p:spTree>
    <p:extLst>
      <p:ext uri="{BB962C8B-B14F-4D97-AF65-F5344CB8AC3E}">
        <p14:creationId xmlns:p14="http://schemas.microsoft.com/office/powerpoint/2010/main" val="1126511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TM03457485[[fn=Сетчатая]]</Template>
  <TotalTime>43</TotalTime>
  <Words>433</Words>
  <Application>Microsoft Office PowerPoint</Application>
  <PresentationFormat>Широкоэкранный</PresentationFormat>
  <Paragraphs>28</Paragraphs>
  <Slides>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9</vt:i4>
      </vt:variant>
    </vt:vector>
  </HeadingPairs>
  <TitlesOfParts>
    <vt:vector size="12" baseType="lpstr">
      <vt:lpstr>Arial</vt:lpstr>
      <vt:lpstr>Century Gothic</vt:lpstr>
      <vt:lpstr>Сетка</vt:lpstr>
      <vt:lpstr>Внутрішній аналіз</vt:lpstr>
      <vt:lpstr>Навіщо це потрібно?</vt:lpstr>
      <vt:lpstr>SWOT-аналіз</vt:lpstr>
      <vt:lpstr>контрольний список PRIMEFACT -  Це</vt:lpstr>
      <vt:lpstr>Люди (People)</vt:lpstr>
      <vt:lpstr>Репутація (або бренд) (Reputation (or Brand)) </vt:lpstr>
      <vt:lpstr>Інтелектуальна власність (Intellectual Property)  </vt:lpstr>
      <vt:lpstr>Ще три важливих пункти – </vt:lpstr>
      <vt:lpstr>Ще три важливі пункти!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Внутрішній аналіз</dc:title>
  <dc:creator>User</dc:creator>
  <cp:lastModifiedBy>User</cp:lastModifiedBy>
  <cp:revision>5</cp:revision>
  <dcterms:created xsi:type="dcterms:W3CDTF">2023-02-24T13:59:06Z</dcterms:created>
  <dcterms:modified xsi:type="dcterms:W3CDTF">2023-02-24T14:42:58Z</dcterms:modified>
</cp:coreProperties>
</file>