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Аналіз зовнішнього середовища та конкурентної переваги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8-9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40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585651"/>
          </a:xfrm>
        </p:spPr>
        <p:txBody>
          <a:bodyPr/>
          <a:lstStyle/>
          <a:p>
            <a:pPr algn="ctr"/>
            <a:r>
              <a:rPr lang="en-US" dirty="0" smtClean="0"/>
              <a:t>PEST/STEP</a:t>
            </a:r>
            <a:r>
              <a:rPr lang="uk-UA" dirty="0" smtClean="0"/>
              <a:t>-аналіз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58" y="1295400"/>
            <a:ext cx="6113416" cy="50531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037806"/>
            <a:ext cx="3221103" cy="3987073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пропонує перелічити всі актуальні зовнішні чинники, класифікуючи їх за чотирма категоріями: політичні, економічні, соціальні та технологічні.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0201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319349"/>
            <a:ext cx="3865134" cy="78377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Перелік ICEDRIPS</a:t>
            </a:r>
            <a:endParaRPr lang="uk-UA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23" b="8923"/>
          <a:stretch>
            <a:fillRect/>
          </a:stretch>
        </p:blipFill>
        <p:spPr>
          <a:xfrm>
            <a:off x="6547870" y="1142999"/>
            <a:ext cx="3392964" cy="457853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103119"/>
            <a:ext cx="4435949" cy="376210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1. </a:t>
            </a:r>
            <a:r>
              <a:rPr lang="uk-UA" sz="2000" b="1" dirty="0" smtClean="0"/>
              <a:t>Інновації</a:t>
            </a:r>
            <a:r>
              <a:rPr lang="uk-UA" sz="2000" dirty="0" smtClean="0"/>
              <a:t>, зокрема нові технології, а також інші інновації, які можуть бути актуальними для індустрії.</a:t>
            </a:r>
          </a:p>
          <a:p>
            <a:pPr algn="ctr"/>
            <a:r>
              <a:rPr lang="uk-UA" sz="2000" dirty="0" smtClean="0"/>
              <a:t>2. </a:t>
            </a:r>
            <a:r>
              <a:rPr lang="uk-UA" sz="2000" b="1" dirty="0" smtClean="0"/>
              <a:t>Конкуренти</a:t>
            </a:r>
            <a:r>
              <a:rPr lang="uk-UA" sz="2000" dirty="0" smtClean="0"/>
              <a:t>. Плюс загрози, пов’язані з виходом на ринок продуктів-замінників, появою на ринку нових гравців, зміною ринкової влади постачальників і покупців. (Ці п’ять факторів ще називають П’ятьма силами конкуренції).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4317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900" y="1218520"/>
            <a:ext cx="2793158" cy="533400"/>
          </a:xfrm>
        </p:spPr>
        <p:txBody>
          <a:bodyPr/>
          <a:lstStyle/>
          <a:p>
            <a:r>
              <a:rPr lang="uk-UA" dirty="0"/>
              <a:t>Перелік ICEDRIPS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091" y="1438411"/>
            <a:ext cx="6139543" cy="39826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7463" y="1828800"/>
            <a:ext cx="3540033" cy="41960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3. </a:t>
            </a:r>
            <a:r>
              <a:rPr lang="uk-UA" sz="1600" b="1" dirty="0" smtClean="0"/>
              <a:t>Економічні чинники</a:t>
            </a:r>
            <a:r>
              <a:rPr lang="uk-UA" sz="1600" dirty="0" smtClean="0"/>
              <a:t>  (зміна рівня інфляції, курсу обміну валют, економічний спад в галузі, зміна обсягу виділених на галузь бюджетних коштів  тощо).</a:t>
            </a:r>
          </a:p>
          <a:p>
            <a:pPr algn="ctr"/>
            <a:r>
              <a:rPr lang="uk-UA" sz="1600" dirty="0" smtClean="0"/>
              <a:t>4. </a:t>
            </a:r>
            <a:r>
              <a:rPr lang="uk-UA" sz="1600" b="1" dirty="0" smtClean="0"/>
              <a:t>Демографія</a:t>
            </a:r>
            <a:r>
              <a:rPr lang="uk-UA" sz="1600" dirty="0" smtClean="0"/>
              <a:t>. Актуальні статистичні дані за віковими, статевими, географічним групами, за соціальним класом тощо, а також будь-які зміни в таких даних.</a:t>
            </a:r>
          </a:p>
          <a:p>
            <a:pPr algn="ctr"/>
            <a:r>
              <a:rPr lang="uk-UA" sz="1600" dirty="0" smtClean="0"/>
              <a:t>5. </a:t>
            </a:r>
            <a:r>
              <a:rPr lang="uk-UA" sz="1600" b="1" dirty="0" smtClean="0"/>
              <a:t>Нормативно-правове середовище</a:t>
            </a:r>
            <a:r>
              <a:rPr lang="uk-UA" sz="1600" dirty="0" smtClean="0"/>
              <a:t>, тобто закони, нормативно-правові акти, угоди і конвенції.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9391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395" y="849087"/>
            <a:ext cx="2793158" cy="585650"/>
          </a:xfrm>
        </p:spPr>
        <p:txBody>
          <a:bodyPr/>
          <a:lstStyle/>
          <a:p>
            <a:r>
              <a:rPr lang="uk-UA" dirty="0"/>
              <a:t>Перелік ICEDRIPS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1280160"/>
            <a:ext cx="5189538" cy="512063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2331" y="1815738"/>
            <a:ext cx="3944983" cy="4209142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/>
              <a:t>6. Інфраструктура</a:t>
            </a:r>
            <a:r>
              <a:rPr lang="uk-UA" sz="1800" b="1" dirty="0"/>
              <a:t>:</a:t>
            </a:r>
            <a:r>
              <a:rPr lang="uk-UA" sz="1800" dirty="0"/>
              <a:t> мережі передачі даних, транспортне сполучення, можливість отримувати послуги державних </a:t>
            </a:r>
            <a:r>
              <a:rPr lang="uk-UA" sz="1800" dirty="0" smtClean="0"/>
              <a:t>служб...</a:t>
            </a:r>
            <a:endParaRPr lang="uk-UA" sz="1800" dirty="0"/>
          </a:p>
          <a:p>
            <a:pPr algn="ctr"/>
            <a:r>
              <a:rPr lang="uk-UA" sz="1800" b="1" dirty="0" smtClean="0"/>
              <a:t>7. Партнери</a:t>
            </a:r>
            <a:r>
              <a:rPr lang="uk-UA" sz="1800" b="1" dirty="0"/>
              <a:t>. </a:t>
            </a:r>
            <a:r>
              <a:rPr lang="uk-UA" sz="1800" dirty="0"/>
              <a:t>Стратегічні союзи з іншими компаніями й організаціями.</a:t>
            </a:r>
          </a:p>
          <a:p>
            <a:pPr algn="ctr"/>
            <a:r>
              <a:rPr lang="uk-UA" sz="1800" b="1" dirty="0" smtClean="0"/>
              <a:t>8. Соціальні </a:t>
            </a:r>
            <a:r>
              <a:rPr lang="uk-UA" sz="1800" b="1" dirty="0"/>
              <a:t>тенденції,</a:t>
            </a:r>
            <a:r>
              <a:rPr lang="uk-UA" sz="1800" dirty="0"/>
              <a:t> </a:t>
            </a:r>
            <a:r>
              <a:rPr lang="uk-UA" sz="1800" dirty="0" smtClean="0"/>
              <a:t>зокрема, рівень </a:t>
            </a:r>
            <a:r>
              <a:rPr lang="uk-UA" sz="1800" dirty="0"/>
              <a:t>сприйняття суспільством нових технологій, </a:t>
            </a:r>
            <a:r>
              <a:rPr lang="uk-UA" sz="1800" dirty="0" smtClean="0"/>
              <a:t>уподобання </a:t>
            </a:r>
            <a:r>
              <a:rPr lang="uk-UA" sz="1800" dirty="0"/>
              <a:t>щодо проведення вільного часу, тенденції </a:t>
            </a:r>
            <a:r>
              <a:rPr lang="uk-UA" sz="1800" dirty="0" smtClean="0"/>
              <a:t>у </a:t>
            </a:r>
            <a:r>
              <a:rPr lang="uk-UA" sz="1800" dirty="0"/>
              <a:t>сфері моди і зміна переконань.</a:t>
            </a:r>
          </a:p>
        </p:txBody>
      </p:sp>
    </p:spTree>
    <p:extLst>
      <p:ext uri="{BB962C8B-B14F-4D97-AF65-F5344CB8AC3E}">
        <p14:creationId xmlns:p14="http://schemas.microsoft.com/office/powerpoint/2010/main" val="169193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4" y="875211"/>
            <a:ext cx="8825660" cy="679269"/>
          </a:xfrm>
        </p:spPr>
        <p:txBody>
          <a:bodyPr/>
          <a:lstStyle/>
          <a:p>
            <a:pPr algn="ctr"/>
            <a:r>
              <a:rPr lang="uk-UA" sz="3200" dirty="0" smtClean="0"/>
              <a:t>Правила роботи з переліком </a:t>
            </a:r>
            <a:r>
              <a:rPr lang="uk-UA" sz="3200" dirty="0"/>
              <a:t>ICEDRIPS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54954" y="1881051"/>
            <a:ext cx="8825659" cy="3148149"/>
          </a:xfrm>
        </p:spPr>
        <p:txBody>
          <a:bodyPr/>
          <a:lstStyle/>
          <a:p>
            <a:pPr algn="just"/>
            <a:r>
              <a:rPr lang="uk-UA" dirty="0" smtClean="0"/>
              <a:t>1. Швидко запишіть усі </a:t>
            </a:r>
            <a:r>
              <a:rPr lang="uk-UA" dirty="0"/>
              <a:t>ідеї, що спадають на думку, особливо не </a:t>
            </a:r>
            <a:r>
              <a:rPr lang="uk-UA" dirty="0" smtClean="0"/>
              <a:t>замислюючись над </a:t>
            </a:r>
            <a:r>
              <a:rPr lang="uk-UA" dirty="0"/>
              <a:t>ними і не </a:t>
            </a:r>
            <a:r>
              <a:rPr lang="uk-UA" dirty="0" smtClean="0"/>
              <a:t>сумніваючись. Їх </a:t>
            </a:r>
            <a:r>
              <a:rPr lang="uk-UA" dirty="0"/>
              <a:t>можна групувати </a:t>
            </a:r>
            <a:r>
              <a:rPr lang="uk-UA" dirty="0" smtClean="0"/>
              <a:t>довільно.</a:t>
            </a:r>
            <a:endParaRPr lang="uk-UA" dirty="0"/>
          </a:p>
          <a:p>
            <a:pPr algn="just"/>
            <a:r>
              <a:rPr lang="uk-UA" dirty="0"/>
              <a:t>Згідно з правилом 95:5, цілком </a:t>
            </a:r>
            <a:r>
              <a:rPr lang="uk-UA" dirty="0" smtClean="0"/>
              <a:t>імовірно</a:t>
            </a:r>
            <a:r>
              <a:rPr lang="uk-UA" dirty="0"/>
              <a:t>, що всього 5% можливостей і загроз можуть мати 95% позитивного або негативного впливу на </a:t>
            </a:r>
            <a:r>
              <a:rPr lang="uk-UA" dirty="0" smtClean="0"/>
              <a:t>ваш </a:t>
            </a:r>
            <a:r>
              <a:rPr lang="uk-UA" dirty="0"/>
              <a:t>бізнес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2</a:t>
            </a:r>
            <a:r>
              <a:rPr lang="uk-UA" dirty="0"/>
              <a:t>. </a:t>
            </a:r>
            <a:r>
              <a:rPr lang="uk-UA" dirty="0" smtClean="0"/>
              <a:t>Через те</a:t>
            </a:r>
            <a:r>
              <a:rPr lang="uk-UA" dirty="0"/>
              <a:t>, що зовнішнє </a:t>
            </a:r>
            <a:r>
              <a:rPr lang="uk-UA" dirty="0" smtClean="0"/>
              <a:t>середовище постійно </a:t>
            </a:r>
            <a:r>
              <a:rPr lang="uk-UA" dirty="0"/>
              <a:t>змінюється, </a:t>
            </a:r>
            <a:r>
              <a:rPr lang="uk-UA" dirty="0" smtClean="0"/>
              <a:t>його аналіз слід </a:t>
            </a:r>
            <a:r>
              <a:rPr lang="uk-UA" dirty="0"/>
              <a:t>проводити регулярно і, бажано, </a:t>
            </a:r>
            <a:r>
              <a:rPr lang="uk-UA" dirty="0" smtClean="0"/>
              <a:t>постійно. </a:t>
            </a:r>
            <a:r>
              <a:rPr lang="uk-UA" dirty="0"/>
              <a:t>Це дозволить підприємству досить швидко виявляти наявні можливості і загрози.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132501"/>
            <a:ext cx="9483634" cy="67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3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240</TotalTime>
  <Words>311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Совет директоров</vt:lpstr>
      <vt:lpstr>Аналіз зовнішнього середовища та конкурентної переваги</vt:lpstr>
      <vt:lpstr>PEST/STEP-аналіз</vt:lpstr>
      <vt:lpstr>Перелік ICEDRIPS</vt:lpstr>
      <vt:lpstr>Перелік ICEDRIPS</vt:lpstr>
      <vt:lpstr>Перелік ICEDRIPS</vt:lpstr>
      <vt:lpstr>Правила роботи з переліком ICEDRIPS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зовнішнього середовища та конкурентної переваги</dc:title>
  <dc:creator>User</dc:creator>
  <cp:lastModifiedBy>User</cp:lastModifiedBy>
  <cp:revision>6</cp:revision>
  <dcterms:created xsi:type="dcterms:W3CDTF">2023-03-10T11:10:52Z</dcterms:created>
  <dcterms:modified xsi:type="dcterms:W3CDTF">2023-03-10T15:11:47Z</dcterms:modified>
</cp:coreProperties>
</file>