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Стратегічний маркетинг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у галузі медійних проєктів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95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dirty="0" smtClean="0"/>
              <a:t>Стратегічний маркетинг розглядає «загальну картину» і сприяє ухваленню нами таких важливих рішень, як:</a:t>
            </a:r>
            <a:endParaRPr lang="uk-UA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8126" y="875211"/>
            <a:ext cx="6753497" cy="5107578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1. «До якої підприємницької діяльності </a:t>
            </a:r>
            <a:r>
              <a:rPr lang="uk-UA" sz="2800" dirty="0"/>
              <a:t>нам слід </a:t>
            </a:r>
            <a:r>
              <a:rPr lang="uk-UA" sz="2800" dirty="0" smtClean="0"/>
              <a:t>удатися</a:t>
            </a:r>
            <a:r>
              <a:rPr lang="uk-UA" sz="2800" dirty="0"/>
              <a:t>?»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030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Стратегічний маркетинг </a:t>
            </a:r>
            <a:r>
              <a:rPr lang="uk-UA" sz="2700" dirty="0"/>
              <a:t>розглядає «загальну картину» і сприяє ухваленню нами таких важливих рішень, як:</a:t>
            </a:r>
            <a:endParaRPr lang="ru-RU" sz="27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/>
              <a:t>2. «Чого насправді хочуть клієнти?»</a:t>
            </a:r>
          </a:p>
          <a:p>
            <a:pPr algn="ctr"/>
            <a:r>
              <a:rPr lang="uk-UA" sz="2000" dirty="0" smtClean="0"/>
              <a:t>3.  «Чим ми можемо виділитися в умовах ринкової конкуренції?»</a:t>
            </a:r>
            <a:endParaRPr lang="uk-UA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644" y="767419"/>
            <a:ext cx="8115230" cy="533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1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dirty="0"/>
              <a:t>Стратегічний маркетинг розглядає «загальну картину» і сприяє ухваленню нами таких важливих рішень, як: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3989" y="692332"/>
            <a:ext cx="7249885" cy="539496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/>
              <a:t>4. «Яким споживачам зі стратегічного погляду ми можемо НЕ надавати послуги?»</a:t>
            </a:r>
          </a:p>
          <a:p>
            <a:pPr algn="ctr"/>
            <a:r>
              <a:rPr lang="uk-UA" sz="2000" dirty="0" smtClean="0"/>
              <a:t>5.  «Якою є наша унікальна бізнес-формула?»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4446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064623"/>
          </a:xfrm>
        </p:spPr>
        <p:txBody>
          <a:bodyPr/>
          <a:lstStyle/>
          <a:p>
            <a:pPr algn="ctr"/>
            <a:r>
              <a:rPr lang="uk-UA" dirty="0"/>
              <a:t>Стратегічний маркетинг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Стратегічний маркетинг передбачає визнання конкуренції, виявлення конкурентної переваги і, як наслідок, обслуговування ринків, на яких ви можете працювати набагато ефективніше, ніж ваші конкуренти. </a:t>
            </a:r>
            <a:endParaRPr lang="uk-UA" sz="28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256032" y="2207623"/>
            <a:ext cx="2834640" cy="3608543"/>
          </a:xfrm>
        </p:spPr>
        <p:txBody>
          <a:bodyPr>
            <a:normAutofit/>
          </a:bodyPr>
          <a:lstStyle/>
          <a:p>
            <a:pPr algn="ctr"/>
            <a:r>
              <a:rPr lang="uk-UA" sz="2400" dirty="0"/>
              <a:t>Вам також потрібно буде вирішити, на яких ринках Вам НЕ варто працювати через те, що на них вже оперують конкуренти, які мають над Вами перевагу.</a:t>
            </a:r>
          </a:p>
          <a:p>
            <a:endParaRPr lang="ru-RU" sz="24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4615" y="4346938"/>
            <a:ext cx="2466975" cy="18478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792" y="52333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1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986246"/>
          </a:xfrm>
        </p:spPr>
        <p:txBody>
          <a:bodyPr/>
          <a:lstStyle/>
          <a:p>
            <a:pPr algn="ctr"/>
            <a:r>
              <a:rPr lang="uk-UA" dirty="0"/>
              <a:t>Стратегічний маркетинг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9931" y="796834"/>
            <a:ext cx="6505303" cy="5251269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6032" y="2129246"/>
            <a:ext cx="2834640" cy="3686920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/>
              <a:t>Ви повинні чітко розуміти потреби ринку і вибудовувати свій бізнес так і пропонувати таку продукцію, щоб вони задовольняли потреби тієї клієнтури, яку ви плануєте охопити (а не навпаки, підбирати таких клієнтів, які б хотіли придбати продукцію або послуги, які пропонує ваша компанія).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59140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025434"/>
          </a:xfrm>
        </p:spPr>
        <p:txBody>
          <a:bodyPr/>
          <a:lstStyle/>
          <a:p>
            <a:pPr algn="ctr"/>
            <a:r>
              <a:rPr lang="uk-UA" dirty="0" smtClean="0"/>
              <a:t>Стратегічний маркетинг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2995" y="1143000"/>
            <a:ext cx="6518366" cy="4673166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6032" y="2168434"/>
            <a:ext cx="2834640" cy="3647732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/>
              <a:t>лежить в основі розробки такої бізнес-формули, яку можна було б використовувати на практиці. Адже бізнес-формула повинна відображати наявність і специфіку конкурентної переваги компанії, а також вибір компанії, на яких ринках вона буде присутня, а на яких — ні.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51179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lvl="0" indent="-182880" algn="ctr">
              <a:spcBef>
                <a:spcPts val="1200"/>
              </a:spcBef>
            </a:pPr>
            <a:r>
              <a:rPr lang="uk-UA" sz="2000" b="1" spc="0" dirty="0" smtClean="0">
                <a:solidFill>
                  <a:srgbClr val="000000">
                    <a:lumMod val="65000"/>
                    <a:lumOff val="35000"/>
                  </a:srgbClr>
                </a:solidFill>
                <a:ea typeface="+mn-ea"/>
                <a:cs typeface="+mn-cs"/>
              </a:rPr>
              <a:t>Стратегічний </a:t>
            </a:r>
            <a:r>
              <a:rPr lang="uk-UA" sz="2000" b="1" spc="0" dirty="0">
                <a:solidFill>
                  <a:srgbClr val="000000">
                    <a:lumMod val="65000"/>
                    <a:lumOff val="35000"/>
                  </a:srgbClr>
                </a:solidFill>
                <a:ea typeface="+mn-ea"/>
                <a:cs typeface="+mn-cs"/>
              </a:rPr>
              <a:t>маркетинг передбачає кардинальну зміну способу мислення, з типової установки:</a:t>
            </a:r>
            <a:r>
              <a:rPr lang="uk-UA" sz="2000" spc="0" dirty="0">
                <a:solidFill>
                  <a:srgbClr val="000000">
                    <a:lumMod val="65000"/>
                    <a:lumOff val="35000"/>
                  </a:srgbClr>
                </a:solidFill>
                <a:ea typeface="+mn-ea"/>
                <a:cs typeface="+mn-cs"/>
              </a:rPr>
              <a:t/>
            </a:r>
            <a:br>
              <a:rPr lang="uk-UA" sz="2000" spc="0" dirty="0">
                <a:solidFill>
                  <a:srgbClr val="000000">
                    <a:lumMod val="65000"/>
                    <a:lumOff val="35000"/>
                  </a:srgb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2800" b="1" dirty="0" smtClean="0"/>
              <a:t>на </a:t>
            </a:r>
            <a:r>
              <a:rPr lang="uk-UA" sz="2800" b="1" dirty="0"/>
              <a:t>таку:</a:t>
            </a:r>
            <a:endParaRPr lang="uk-UA" sz="2800" dirty="0"/>
          </a:p>
          <a:p>
            <a:pPr marL="0" indent="0" algn="ctr">
              <a:buNone/>
            </a:pPr>
            <a:r>
              <a:rPr lang="uk-UA" sz="2800" dirty="0" smtClean="0"/>
              <a:t>«Почнімо </a:t>
            </a:r>
            <a:r>
              <a:rPr lang="uk-UA" sz="2800" dirty="0"/>
              <a:t>робити тільки те, </a:t>
            </a:r>
            <a:r>
              <a:rPr lang="uk-UA" sz="2800" dirty="0" smtClean="0"/>
              <a:t>в </a:t>
            </a:r>
            <a:r>
              <a:rPr lang="uk-UA" sz="2800" dirty="0"/>
              <a:t>чому ми перевершуємо своїх конкурентів, і </a:t>
            </a:r>
            <a:r>
              <a:rPr lang="uk-UA" sz="2800" dirty="0" smtClean="0"/>
              <a:t>працюймо </a:t>
            </a:r>
            <a:r>
              <a:rPr lang="uk-UA" sz="2800" dirty="0"/>
              <a:t>тільки на тих ринках, які зацікавлені в нас як у </a:t>
            </a:r>
            <a:r>
              <a:rPr lang="uk-UA" sz="2800" dirty="0" smtClean="0"/>
              <a:t>найкращій </a:t>
            </a:r>
            <a:r>
              <a:rPr lang="uk-UA" sz="2800" dirty="0"/>
              <a:t>компанії».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182880" lvl="0" indent="-182880" algn="ctr">
              <a:lnSpc>
                <a:spcPct val="90000"/>
              </a:lnSpc>
              <a:buClr>
                <a:srgbClr val="40BAD2"/>
              </a:buClr>
              <a:buFont typeface="Wingdings 2" pitchFamily="18" charset="2"/>
              <a:buChar char=""/>
            </a:pPr>
            <a:r>
              <a:rPr lang="uk-UA" sz="24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«Спробуймо </a:t>
            </a:r>
            <a:r>
              <a:rPr lang="uk-UA" sz="24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себе у всіх напрямках і </a:t>
            </a:r>
            <a:r>
              <a:rPr lang="uk-UA" sz="24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намагаймося </a:t>
            </a:r>
            <a:r>
              <a:rPr lang="uk-UA" sz="24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продати наш продукт </a:t>
            </a:r>
            <a:r>
              <a:rPr lang="uk-UA" sz="24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усім </a:t>
            </a:r>
            <a:r>
              <a:rPr lang="uk-UA" sz="24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і кожному»</a:t>
            </a: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737" y="4246245"/>
            <a:ext cx="2619375" cy="17430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006" y="86868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3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783080"/>
          </a:xfrm>
        </p:spPr>
        <p:txBody>
          <a:bodyPr/>
          <a:lstStyle/>
          <a:p>
            <a:pPr algn="ctr"/>
            <a:r>
              <a:rPr lang="uk-UA" sz="2000" spc="0" dirty="0" smtClean="0">
                <a:solidFill>
                  <a:srgbClr val="000000">
                    <a:lumMod val="65000"/>
                    <a:lumOff val="35000"/>
                  </a:srgbClr>
                </a:solidFill>
                <a:ea typeface="+mn-ea"/>
                <a:cs typeface="+mn-cs"/>
              </a:rPr>
              <a:t>Суть </a:t>
            </a:r>
            <a:r>
              <a:rPr lang="uk-UA" sz="2000" spc="0" dirty="0">
                <a:solidFill>
                  <a:srgbClr val="000000">
                    <a:lumMod val="65000"/>
                    <a:lumOff val="35000"/>
                  </a:srgbClr>
                </a:solidFill>
                <a:ea typeface="+mn-ea"/>
                <a:cs typeface="+mn-cs"/>
              </a:rPr>
              <a:t>стратегічного маркетингу полягає в цілеспрямованій переорієнтації всієї діяльності підприємства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 smtClean="0"/>
              <a:t>Це означає, що ми повністю відмовляємося від деяких ринків для того, щоб цілком зосередитися на ринках, нішах і клієнтах, яких ми для себе визначили на основі стратегічного вибору.</a:t>
            </a:r>
            <a:endParaRPr lang="uk-UA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6032" y="2926080"/>
            <a:ext cx="2834640" cy="2890086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відповідно до мінливих потреб ретельно відібраної клієнтури.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912" y="638719"/>
            <a:ext cx="3038475" cy="1504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1094" y="4371123"/>
            <a:ext cx="2667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16712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59</TotalTime>
  <Words>379</Words>
  <Application>Microsoft Office PowerPoint</Application>
  <PresentationFormat>Широкоэкранный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Рамка</vt:lpstr>
      <vt:lpstr>Стратегічний маркетинг</vt:lpstr>
      <vt:lpstr>Стратегічний маркетинг розглядає «загальну картину» і сприяє ухваленню нами таких важливих рішень, як:</vt:lpstr>
      <vt:lpstr>Стратегічний маркетинг розглядає «загальну картину» і сприяє ухваленню нами таких важливих рішень, як:</vt:lpstr>
      <vt:lpstr>Стратегічний маркетинг розглядає «загальну картину» і сприяє ухваленню нами таких важливих рішень, як:</vt:lpstr>
      <vt:lpstr>Стратегічний маркетинг</vt:lpstr>
      <vt:lpstr>Стратегічний маркетинг</vt:lpstr>
      <vt:lpstr>Стратегічний маркетинг</vt:lpstr>
      <vt:lpstr>Стратегічний маркетинг передбачає кардинальну зміну способу мислення, з типової установки: </vt:lpstr>
      <vt:lpstr>Суть стратегічного маркетингу полягає в цілеспрямованій переорієнтації всієї діяльності підприємства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Стратегічний маркетинг</dc:title>
  <dc:creator>User</dc:creator>
  <cp:lastModifiedBy>User</cp:lastModifiedBy>
  <cp:revision>6</cp:revision>
  <dcterms:created xsi:type="dcterms:W3CDTF">2023-03-24T16:39:43Z</dcterms:created>
  <dcterms:modified xsi:type="dcterms:W3CDTF">2023-03-24T17:38:45Z</dcterms:modified>
</cp:coreProperties>
</file>