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3300"/>
    <a:srgbClr val="008000"/>
    <a:srgbClr val="003366"/>
    <a:srgbClr val="660066"/>
    <a:srgbClr val="008080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629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3993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3994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3994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grpSp>
          <p:nvGrpSpPr>
            <p:cNvPr id="39942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39943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39944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3994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3994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994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994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994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995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995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995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995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pic>
              <p:nvPicPr>
                <p:cNvPr id="39954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55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56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57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58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59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60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61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3996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3996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6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6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6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6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6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6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7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7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7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7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7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7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7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7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7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7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8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98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3998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98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98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98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98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98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98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98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99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3999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99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kumimoji="1" lang="ru-RU" altLang="ru-RU"/>
            </a:p>
          </p:txBody>
        </p:sp>
      </p:grpSp>
      <p:sp>
        <p:nvSpPr>
          <p:cNvPr id="3999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uk-UA" altLang="ru-RU" noProof="0" smtClean="0"/>
              <a:t>Образец заголовка</a:t>
            </a:r>
          </a:p>
        </p:txBody>
      </p:sp>
      <p:sp>
        <p:nvSpPr>
          <p:cNvPr id="3999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uk-UA" altLang="ru-RU" noProof="0" smtClean="0"/>
              <a:t>Образец подзаголовка</a:t>
            </a:r>
          </a:p>
        </p:txBody>
      </p:sp>
      <p:sp>
        <p:nvSpPr>
          <p:cNvPr id="39995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39996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39997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47D5993-7C7B-4837-ADBB-3D46F8F84904}" type="slidenum">
              <a:rPr lang="uk-UA" altLang="ru-RU"/>
              <a:pPr/>
              <a:t>‹#›</a:t>
            </a:fld>
            <a:endParaRPr lang="uk-UA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8132-72F1-4AE9-99A9-87B5C2055327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0742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B03FB0-8079-4896-808D-B8632129CD33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7032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B1231-61CB-4D6F-88C6-55AA990A43C8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545404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91F00-4A1C-4347-87C2-C528F6A1AD67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02725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C7DC78-D841-4A42-8792-D44E81D10915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13413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C9C7B-CD94-4BFE-91ED-E4B6B6624D3E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97730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A61C1-74FC-4314-ACC9-27720ABAD58A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08449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885F1-A0C7-4806-8C1D-E81301FD4F01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989456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A6784-FE20-4C33-BF9D-C4BF83302F5F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64842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EC571-1E7A-40E6-A7DA-617825BF7BEF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54190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3891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3891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grpSp>
          <p:nvGrpSpPr>
            <p:cNvPr id="3891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38919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38920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3892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38922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8923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8924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8925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8926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8927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8928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8929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pic>
              <p:nvPicPr>
                <p:cNvPr id="38930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31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32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33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34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35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36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37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3893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3893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4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4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4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4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4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4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4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4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4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4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5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5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5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5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5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5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5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95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38958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5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6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61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62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63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64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6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66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3896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68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kumimoji="1" lang="ru-RU" altLang="ru-RU"/>
            </a:p>
          </p:txBody>
        </p:sp>
      </p:grpSp>
      <p:sp>
        <p:nvSpPr>
          <p:cNvPr id="38969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 smtClean="0"/>
              <a:t>Образец заголовка</a:t>
            </a:r>
          </a:p>
        </p:txBody>
      </p:sp>
      <p:sp>
        <p:nvSpPr>
          <p:cNvPr id="38970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 smtClean="0"/>
              <a:t>Образец текста</a:t>
            </a:r>
          </a:p>
          <a:p>
            <a:pPr lvl="1"/>
            <a:r>
              <a:rPr lang="uk-UA" altLang="ru-RU" smtClean="0"/>
              <a:t>Второй уровень</a:t>
            </a:r>
          </a:p>
          <a:p>
            <a:pPr lvl="2"/>
            <a:r>
              <a:rPr lang="uk-UA" altLang="ru-RU" smtClean="0"/>
              <a:t>Третий уровень</a:t>
            </a:r>
          </a:p>
          <a:p>
            <a:pPr lvl="3"/>
            <a:r>
              <a:rPr lang="uk-UA" altLang="ru-RU" smtClean="0"/>
              <a:t>Четвертый уровень</a:t>
            </a:r>
          </a:p>
          <a:p>
            <a:pPr lvl="4"/>
            <a:r>
              <a:rPr lang="uk-UA" altLang="ru-RU" smtClean="0"/>
              <a:t>Пятый уровень</a:t>
            </a:r>
          </a:p>
        </p:txBody>
      </p:sp>
      <p:sp>
        <p:nvSpPr>
          <p:cNvPr id="38971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uk-UA" altLang="ru-RU"/>
          </a:p>
        </p:txBody>
      </p:sp>
      <p:sp>
        <p:nvSpPr>
          <p:cNvPr id="38972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uk-UA" altLang="ru-RU"/>
          </a:p>
        </p:txBody>
      </p:sp>
      <p:sp>
        <p:nvSpPr>
          <p:cNvPr id="38973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9CC9087-1AA3-41A6-8181-C2D1BF5C98FA}" type="slidenum">
              <a:rPr lang="uk-UA" altLang="ru-RU"/>
              <a:pPr/>
              <a:t>‹#›</a:t>
            </a:fld>
            <a:endParaRPr lang="uk-UA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Управління інноваційним розвитком організації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sz="3600" b="1">
                <a:solidFill>
                  <a:srgbClr val="008080"/>
                </a:solidFill>
              </a:rPr>
              <a:t>Суть стратегії інноваційної діяльності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uk-UA" altLang="ru-RU" sz="2400" b="1" i="1">
                <a:solidFill>
                  <a:srgbClr val="660066"/>
                </a:solidFill>
              </a:rPr>
              <a:t>Стратегія фірми</a:t>
            </a:r>
            <a:r>
              <a:rPr lang="uk-UA" altLang="ru-RU" sz="2400" i="1"/>
              <a:t> – це генеральна лінія фірми, спрямована на виконання головних завдань на довгий період з метою зміцнення своєї життєдіяльності і економічної потужності по відношенню до конкурентів</a:t>
            </a:r>
            <a:r>
              <a:rPr lang="uk-UA" altLang="ru-RU" sz="2400"/>
              <a:t>. </a:t>
            </a:r>
          </a:p>
          <a:p>
            <a:pPr>
              <a:lnSpc>
                <a:spcPct val="80000"/>
              </a:lnSpc>
              <a:buFontTx/>
              <a:buNone/>
            </a:pPr>
            <a:endParaRPr lang="uk-UA" altLang="ru-RU" sz="2400"/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400" i="1"/>
              <a:t>Інноваційна стратегія фірми містить у собі прийняття рішень відносно спрямованості наукових досліджень та конструкторських розробок, використання здобутих результатів і фінансування з метою досягнення поставлених стратегічних економічних цілей на перспективу.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7391400" cy="61722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uk-UA" altLang="ru-RU" sz="2400" b="1">
                <a:solidFill>
                  <a:srgbClr val="003366"/>
                </a:solidFill>
                <a:latin typeface="Times New Roman" panose="02020603050405020304" pitchFamily="18" charset="0"/>
              </a:rPr>
              <a:t>На умови і зміст формування інноваційної стратегії фірми впливають:</a:t>
            </a:r>
          </a:p>
          <a:p>
            <a:pPr>
              <a:lnSpc>
                <a:spcPct val="80000"/>
              </a:lnSpc>
            </a:pPr>
            <a:endParaRPr lang="uk-UA" altLang="ru-RU" sz="1200"/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b="1" i="1">
                <a:solidFill>
                  <a:srgbClr val="008000"/>
                </a:solidFill>
                <a:latin typeface="Times New Roman" panose="02020603050405020304" pitchFamily="18" charset="0"/>
              </a:rPr>
              <a:t>– позиція керівництва щодо інновацій;</a:t>
            </a:r>
          </a:p>
          <a:p>
            <a:pPr>
              <a:lnSpc>
                <a:spcPct val="80000"/>
              </a:lnSpc>
            </a:pPr>
            <a:endParaRPr lang="uk-UA" altLang="ru-RU" sz="20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b="1" i="1">
                <a:solidFill>
                  <a:srgbClr val="008000"/>
                </a:solidFill>
                <a:latin typeface="Times New Roman" panose="02020603050405020304" pitchFamily="18" charset="0"/>
              </a:rPr>
              <a:t>– сфера фундаментальних і прикладних досліджень;</a:t>
            </a:r>
          </a:p>
          <a:p>
            <a:pPr>
              <a:lnSpc>
                <a:spcPct val="80000"/>
              </a:lnSpc>
            </a:pPr>
            <a:endParaRPr lang="uk-UA" altLang="ru-RU" sz="20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b="1" i="1">
                <a:solidFill>
                  <a:srgbClr val="008000"/>
                </a:solidFill>
                <a:latin typeface="Times New Roman" panose="02020603050405020304" pitchFamily="18" charset="0"/>
              </a:rPr>
              <a:t>– система управління інноваціями;</a:t>
            </a:r>
          </a:p>
          <a:p>
            <a:pPr>
              <a:lnSpc>
                <a:spcPct val="80000"/>
              </a:lnSpc>
            </a:pPr>
            <a:endParaRPr lang="uk-UA" altLang="ru-RU" sz="20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b="1" i="1">
                <a:solidFill>
                  <a:srgbClr val="008000"/>
                </a:solidFill>
                <a:latin typeface="Times New Roman" panose="02020603050405020304" pitchFamily="18" charset="0"/>
              </a:rPr>
              <a:t>– оцінка результатів;</a:t>
            </a:r>
          </a:p>
          <a:p>
            <a:pPr>
              <a:lnSpc>
                <a:spcPct val="80000"/>
              </a:lnSpc>
            </a:pPr>
            <a:endParaRPr lang="uk-UA" altLang="ru-RU" sz="20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b="1" i="1">
                <a:solidFill>
                  <a:srgbClr val="008000"/>
                </a:solidFill>
                <a:latin typeface="Times New Roman" panose="02020603050405020304" pitchFamily="18" charset="0"/>
              </a:rPr>
              <a:t>– відкриття;</a:t>
            </a:r>
          </a:p>
          <a:p>
            <a:pPr>
              <a:lnSpc>
                <a:spcPct val="80000"/>
              </a:lnSpc>
            </a:pPr>
            <a:endParaRPr lang="uk-UA" altLang="ru-RU" sz="20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b="1" i="1">
                <a:solidFill>
                  <a:srgbClr val="008000"/>
                </a:solidFill>
                <a:latin typeface="Times New Roman" panose="02020603050405020304" pitchFamily="18" charset="0"/>
              </a:rPr>
              <a:t>– патенти;</a:t>
            </a:r>
          </a:p>
          <a:p>
            <a:pPr>
              <a:lnSpc>
                <a:spcPct val="80000"/>
              </a:lnSpc>
            </a:pPr>
            <a:endParaRPr lang="uk-UA" altLang="ru-RU" sz="20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b="1" i="1">
                <a:solidFill>
                  <a:srgbClr val="008000"/>
                </a:solidFill>
                <a:latin typeface="Times New Roman" panose="02020603050405020304" pitchFamily="18" charset="0"/>
              </a:rPr>
              <a:t>– інвестиції;</a:t>
            </a:r>
          </a:p>
          <a:p>
            <a:pPr>
              <a:lnSpc>
                <a:spcPct val="80000"/>
              </a:lnSpc>
            </a:pPr>
            <a:endParaRPr lang="uk-UA" altLang="ru-RU" sz="20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b="1" i="1">
                <a:solidFill>
                  <a:srgbClr val="008000"/>
                </a:solidFill>
                <a:latin typeface="Times New Roman" panose="02020603050405020304" pitchFamily="18" charset="0"/>
              </a:rPr>
              <a:t>– інноваційний потенціал фірми.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57200"/>
            <a:ext cx="7696200" cy="5562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ru-RU" sz="2400" i="1">
                <a:solidFill>
                  <a:srgbClr val="660066"/>
                </a:solidFill>
                <a:latin typeface="Times New Roman" panose="02020603050405020304" pitchFamily="18" charset="0"/>
              </a:rPr>
              <a:t>Інноваційна стратегія забезпечує динаміку розвитку процесу відтворення на підприємстві, насамперед, з точки зору його якісних характеристик. Вона ніби відіграє роль двигуна в загальній стратегії. У ряді промислово розвинених країн саме інноваційна стратегія характеризує відносини підприємства з конкурентами, споживачами, постачальниками. Від неї залежить тип загальної стратегії підприємства.</a:t>
            </a:r>
          </a:p>
          <a:p>
            <a:pPr>
              <a:lnSpc>
                <a:spcPct val="90000"/>
              </a:lnSpc>
            </a:pPr>
            <a:endParaRPr lang="uk-UA" altLang="ru-RU" sz="2400"/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 i="1">
                <a:solidFill>
                  <a:srgbClr val="660066"/>
                </a:solidFill>
                <a:latin typeface="Times New Roman" panose="02020603050405020304" pitchFamily="18" charset="0"/>
              </a:rPr>
              <a:t>Отже, інноваційна стратегія – це цілеспрямована діяльність визначення найважливіших напрямків, вибору пріоритетів перспективного розвитку, розробки вимог до розвитку підприємства й до комплексу заходів для досягнення вказаних цілей.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sz="3600" b="1">
                <a:latin typeface="Times New Roman" panose="02020603050405020304" pitchFamily="18" charset="0"/>
              </a:rPr>
              <a:t>Етапи розробки інноваційної стратегії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uk-UA" altLang="ru-RU" sz="1800" i="1" u="sng">
                <a:solidFill>
                  <a:srgbClr val="003366"/>
                </a:solidFill>
                <a:latin typeface="Times New Roman" panose="02020603050405020304" pitchFamily="18" charset="0"/>
              </a:rPr>
              <a:t>У загальному вигляді розробка інноваційної стратегії складається з таких етапів:</a:t>
            </a:r>
          </a:p>
          <a:p>
            <a:pPr>
              <a:lnSpc>
                <a:spcPct val="80000"/>
              </a:lnSpc>
            </a:pPr>
            <a:endParaRPr lang="uk-UA" altLang="ru-RU" sz="1800" i="1" u="sng">
              <a:solidFill>
                <a:srgbClr val="003366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1800" i="1">
                <a:solidFill>
                  <a:srgbClr val="00FF00"/>
                </a:solidFill>
                <a:latin typeface="Times New Roman" panose="02020603050405020304" pitchFamily="18" charset="0"/>
              </a:rPr>
              <a:t>Етап 1.</a:t>
            </a:r>
            <a:r>
              <a:rPr lang="uk-UA" altLang="ru-RU" sz="1800" i="1">
                <a:latin typeface="Times New Roman" panose="02020603050405020304" pitchFamily="18" charset="0"/>
              </a:rPr>
              <a:t> Розробка місії підприємства. На цьому етапі встановлюється місія – призначення, місія – орієнтація і місія – політика організації. У місії підприємства може бути підкреслена причетність до інноваційної діяльності. Як правило, місія організації формується або при її створенні, або при певних значних змінах, котрі вплинули на структуру підприємства. </a:t>
            </a:r>
          </a:p>
          <a:p>
            <a:pPr>
              <a:lnSpc>
                <a:spcPct val="80000"/>
              </a:lnSpc>
            </a:pPr>
            <a:endParaRPr lang="uk-UA" altLang="ru-RU" sz="1800" i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1800" i="1">
                <a:solidFill>
                  <a:srgbClr val="00FF00"/>
                </a:solidFill>
                <a:latin typeface="Times New Roman" panose="02020603050405020304" pitchFamily="18" charset="0"/>
              </a:rPr>
              <a:t>Етап 2.</a:t>
            </a:r>
            <a:r>
              <a:rPr lang="uk-UA" altLang="ru-RU" sz="1800" i="1">
                <a:latin typeface="Times New Roman" panose="02020603050405020304" pitchFamily="18" charset="0"/>
              </a:rPr>
              <a:t> Визначення цілей. На даному етапі задаються стратегічні цілі організації, які будуть враховані в розробці та реалізації її стратегії. Цілі можуть виражатись кількісними параметрами, наприклад, фінансовими. Ціль визначається як вектор розвитку організації, у відмінності від стратегії, яка визначається як напрямок дій по даному вектору. Однак стратегія і цілі нерозривно зв’язані між собою, адже стратегія – це і є засіб досягнення цілі.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7162800" cy="6400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uk-UA" altLang="ru-RU" sz="2400" i="1">
                <a:solidFill>
                  <a:srgbClr val="660066"/>
                </a:solidFill>
                <a:latin typeface="Times New Roman" panose="02020603050405020304" pitchFamily="18" charset="0"/>
              </a:rPr>
              <a:t>Формулювати цілі необхідно таким чином:</a:t>
            </a:r>
          </a:p>
          <a:p>
            <a:pPr>
              <a:lnSpc>
                <a:spcPct val="80000"/>
              </a:lnSpc>
              <a:buFontTx/>
              <a:buNone/>
            </a:pPr>
            <a:endParaRPr lang="uk-UA" altLang="ru-RU" sz="1600" i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1800" i="1">
                <a:solidFill>
                  <a:srgbClr val="00FF00"/>
                </a:solidFill>
                <a:latin typeface="Times New Roman" panose="02020603050405020304" pitchFamily="18" charset="0"/>
              </a:rPr>
              <a:t>–</a:t>
            </a:r>
            <a:r>
              <a:rPr lang="uk-UA" altLang="ru-RU" sz="1800" i="1">
                <a:latin typeface="Times New Roman" panose="02020603050405020304" pitchFamily="18" charset="0"/>
              </a:rPr>
              <a:t> починати з дієслова невизначеної форми в кличному відмінку, характеризувати напрямок дій („покращити“, „зменшити”, „досягти”, „підвищити”);</a:t>
            </a:r>
          </a:p>
          <a:p>
            <a:pPr>
              <a:lnSpc>
                <a:spcPct val="80000"/>
              </a:lnSpc>
              <a:buFontTx/>
              <a:buNone/>
            </a:pPr>
            <a:endParaRPr lang="uk-UA" altLang="ru-RU" sz="1800" i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1800" i="1">
                <a:solidFill>
                  <a:srgbClr val="00FF00"/>
                </a:solidFill>
                <a:latin typeface="Times New Roman" panose="02020603050405020304" pitchFamily="18" charset="0"/>
              </a:rPr>
              <a:t>–</a:t>
            </a:r>
            <a:r>
              <a:rPr lang="uk-UA" altLang="ru-RU" sz="1800" i="1">
                <a:latin typeface="Times New Roman" panose="02020603050405020304" pitchFamily="18" charset="0"/>
              </a:rPr>
              <a:t> конкретизувати відповідний кінцевий результат у кількісному або якісному вираженні, це необхідно для перевірки досягнення цілі;</a:t>
            </a:r>
          </a:p>
          <a:p>
            <a:pPr>
              <a:lnSpc>
                <a:spcPct val="80000"/>
              </a:lnSpc>
              <a:buFontTx/>
              <a:buNone/>
            </a:pPr>
            <a:endParaRPr lang="uk-UA" altLang="ru-RU" sz="1800" i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1800" i="1">
                <a:solidFill>
                  <a:srgbClr val="00FF00"/>
                </a:solidFill>
                <a:latin typeface="Times New Roman" panose="02020603050405020304" pitchFamily="18" charset="0"/>
              </a:rPr>
              <a:t>–</a:t>
            </a:r>
            <a:r>
              <a:rPr lang="uk-UA" altLang="ru-RU" sz="1800" i="1">
                <a:latin typeface="Times New Roman" panose="02020603050405020304" pitchFamily="18" charset="0"/>
              </a:rPr>
              <a:t> конкретизувати заданий термін досягнення цілі;</a:t>
            </a:r>
          </a:p>
          <a:p>
            <a:pPr>
              <a:lnSpc>
                <a:spcPct val="80000"/>
              </a:lnSpc>
              <a:buFontTx/>
              <a:buNone/>
            </a:pPr>
            <a:endParaRPr lang="uk-UA" altLang="ru-RU" sz="1800" i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1800" i="1">
                <a:solidFill>
                  <a:srgbClr val="00FF00"/>
                </a:solidFill>
                <a:latin typeface="Times New Roman" panose="02020603050405020304" pitchFamily="18" charset="0"/>
              </a:rPr>
              <a:t>–</a:t>
            </a:r>
            <a:r>
              <a:rPr lang="uk-UA" altLang="ru-RU" sz="1800" i="1">
                <a:latin typeface="Times New Roman" panose="02020603050405020304" pitchFamily="18" charset="0"/>
              </a:rPr>
              <a:t> конкретизувати максимальну величину допустимих витрат, тобто встановити обмеження на виділені ресурси;</a:t>
            </a:r>
          </a:p>
          <a:p>
            <a:pPr>
              <a:lnSpc>
                <a:spcPct val="80000"/>
              </a:lnSpc>
              <a:buFontTx/>
              <a:buNone/>
            </a:pPr>
            <a:endParaRPr lang="uk-UA" altLang="ru-RU" sz="1800" i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1800" i="1">
                <a:solidFill>
                  <a:srgbClr val="00FF00"/>
                </a:solidFill>
                <a:latin typeface="Times New Roman" panose="02020603050405020304" pitchFamily="18" charset="0"/>
              </a:rPr>
              <a:t>–</a:t>
            </a:r>
            <a:r>
              <a:rPr lang="uk-UA" altLang="ru-RU" sz="1800" i="1">
                <a:latin typeface="Times New Roman" panose="02020603050405020304" pitchFamily="18" charset="0"/>
              </a:rPr>
              <a:t> обговорити, коли і що має бути зроблено; конкретизувати, як це буде зроблено;</a:t>
            </a:r>
          </a:p>
          <a:p>
            <a:pPr>
              <a:lnSpc>
                <a:spcPct val="80000"/>
              </a:lnSpc>
              <a:buFontTx/>
              <a:buNone/>
            </a:pPr>
            <a:endParaRPr lang="uk-UA" altLang="ru-RU" sz="1800" i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1800" i="1">
                <a:solidFill>
                  <a:srgbClr val="00FF00"/>
                </a:solidFill>
                <a:latin typeface="Times New Roman" panose="02020603050405020304" pitchFamily="18" charset="0"/>
              </a:rPr>
              <a:t>–</a:t>
            </a:r>
            <a:r>
              <a:rPr lang="uk-UA" altLang="ru-RU" sz="1800" i="1">
                <a:latin typeface="Times New Roman" panose="02020603050405020304" pitchFamily="18" charset="0"/>
              </a:rPr>
              <a:t> бути затвердженою як управлінське рішення і зафіксованою у будь-якому документі та доведеною до всіх зацікавлених осіб. </a:t>
            </a:r>
          </a:p>
          <a:p>
            <a:pPr>
              <a:lnSpc>
                <a:spcPct val="80000"/>
              </a:lnSpc>
              <a:buFontTx/>
              <a:buNone/>
            </a:pPr>
            <a:endParaRPr lang="uk-UA" altLang="ru-RU" sz="1800" i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1800" i="1">
                <a:latin typeface="Times New Roman" panose="02020603050405020304" pitchFamily="18" charset="0"/>
              </a:rPr>
              <a:t>Ціль етапу – розробка стратегічних цілей розвитку компанії.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7391400" cy="5715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i="1">
                <a:solidFill>
                  <a:srgbClr val="00FF00"/>
                </a:solidFill>
                <a:latin typeface="Times New Roman" panose="02020603050405020304" pitchFamily="18" charset="0"/>
              </a:rPr>
              <a:t>Етап 3.</a:t>
            </a:r>
            <a:r>
              <a:rPr lang="uk-UA" altLang="ru-RU" sz="2000" i="1">
                <a:latin typeface="Times New Roman" panose="02020603050405020304" pitchFamily="18" charset="0"/>
              </a:rPr>
              <a:t> Стратегічний аналіз. До початку цього етапу вже відома місія компанії і сформульовані цілі, котрі необхідно досягти. Тепер необхідно провести стратегічний аналіз зовнішнього оточення і внутрішнього стану підприємства. </a:t>
            </a:r>
          </a:p>
          <a:p>
            <a:pPr>
              <a:lnSpc>
                <a:spcPct val="80000"/>
              </a:lnSpc>
            </a:pPr>
            <a:endParaRPr lang="uk-UA" altLang="ru-RU" sz="2000" i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i="1">
                <a:latin typeface="Times New Roman" panose="02020603050405020304" pitchFamily="18" charset="0"/>
              </a:rPr>
              <a:t>Мета цього етапу – на основі всебічного аналізу розробити таку кількість стратегій, які за тими чи іншими параметрами є оптимальними для підприємства, що аналізується. </a:t>
            </a:r>
          </a:p>
          <a:p>
            <a:pPr>
              <a:lnSpc>
                <a:spcPct val="80000"/>
              </a:lnSpc>
            </a:pPr>
            <a:endParaRPr lang="uk-UA" altLang="ru-RU" sz="2000" i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i="1">
                <a:solidFill>
                  <a:srgbClr val="00FF00"/>
                </a:solidFill>
                <a:latin typeface="Times New Roman" panose="02020603050405020304" pitchFamily="18" charset="0"/>
              </a:rPr>
              <a:t>Етап 4.</a:t>
            </a:r>
            <a:r>
              <a:rPr lang="uk-UA" altLang="ru-RU" sz="2000" i="1">
                <a:latin typeface="Times New Roman" panose="02020603050405020304" pitchFamily="18" charset="0"/>
              </a:rPr>
              <a:t> Визначення інноваційності підприємства.</a:t>
            </a:r>
          </a:p>
          <a:p>
            <a:pPr>
              <a:lnSpc>
                <a:spcPct val="80000"/>
              </a:lnSpc>
            </a:pPr>
            <a:endParaRPr lang="uk-UA" altLang="ru-RU" sz="2000" i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000" i="1">
                <a:latin typeface="Times New Roman" panose="02020603050405020304" pitchFamily="18" charset="0"/>
              </a:rPr>
              <a:t>До початку цього етапу вже відома певна кількість стратегій, відповідно до яких підприємство буде розвиватися згідно зі своєю місією і поставленими цілями. Ці стратегії використовують і враховують внутрішнє оточення і внутрішній стан підприємства, що аналізується.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7391400" cy="5562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uk-UA" altLang="ru-RU" sz="2400" i="1">
              <a:solidFill>
                <a:srgbClr val="00FF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uk-UA" altLang="ru-RU" sz="2400" i="1">
              <a:solidFill>
                <a:srgbClr val="00FF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 i="1">
                <a:solidFill>
                  <a:srgbClr val="00FF00"/>
                </a:solidFill>
                <a:latin typeface="Times New Roman" panose="02020603050405020304" pitchFamily="18" charset="0"/>
              </a:rPr>
              <a:t>Етап 5.</a:t>
            </a:r>
            <a:r>
              <a:rPr lang="uk-UA" altLang="ru-RU" sz="2400" i="1">
                <a:latin typeface="Times New Roman" panose="02020603050405020304" pitchFamily="18" charset="0"/>
              </a:rPr>
              <a:t> Формування стратегії. На даному етапі необхідно остаточно сформулювати стратегію розвитку компанії: чому?, як?, за рахунок чого? будуть досягненні поставлені цілі.</a:t>
            </a:r>
          </a:p>
          <a:p>
            <a:pPr>
              <a:lnSpc>
                <a:spcPct val="90000"/>
              </a:lnSpc>
              <a:buFontTx/>
              <a:buNone/>
            </a:pPr>
            <a:endParaRPr lang="uk-UA" altLang="ru-RU" sz="2400" i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uk-UA" altLang="ru-RU" sz="2400" i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 i="1">
                <a:solidFill>
                  <a:srgbClr val="00FF00"/>
                </a:solidFill>
                <a:latin typeface="Times New Roman" panose="02020603050405020304" pitchFamily="18" charset="0"/>
              </a:rPr>
              <a:t>Етап 6.</a:t>
            </a:r>
            <a:r>
              <a:rPr lang="uk-UA" altLang="ru-RU" sz="2400" i="1">
                <a:latin typeface="Times New Roman" panose="02020603050405020304" pitchFamily="18" charset="0"/>
              </a:rPr>
              <a:t> Виконання стратегії. Останній етап розробки стратегії – це її здійснення. Даний етап не менш важливий, ніж інші, не дивлячись на те, що стратегія вже сформована.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2843</TotalTime>
  <Words>630</Words>
  <Application>Microsoft Office PowerPoint</Application>
  <PresentationFormat>Экран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Кимоно</vt:lpstr>
      <vt:lpstr>Управління інноваційним розвитком організації</vt:lpstr>
      <vt:lpstr>Суть стратегії інноваційної діяльності</vt:lpstr>
      <vt:lpstr>Презентация PowerPoint</vt:lpstr>
      <vt:lpstr>Презентация PowerPoint</vt:lpstr>
      <vt:lpstr>Етапи розробки інноваційної стратегії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</dc:creator>
  <cp:lastModifiedBy>Учетная запись Майкрософт</cp:lastModifiedBy>
  <cp:revision>3</cp:revision>
  <cp:lastPrinted>1601-01-01T00:00:00Z</cp:lastPrinted>
  <dcterms:created xsi:type="dcterms:W3CDTF">2012-12-11T14:48:36Z</dcterms:created>
  <dcterms:modified xsi:type="dcterms:W3CDTF">2026-03-17T21:14:01Z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