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3" r:id="rId4"/>
    <p:sldId id="264" r:id="rId5"/>
    <p:sldId id="265" r:id="rId6"/>
    <p:sldId id="275" r:id="rId7"/>
    <p:sldId id="273" r:id="rId8"/>
    <p:sldId id="274" r:id="rId9"/>
    <p:sldId id="271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shorts/eKjKjUeXj18" TargetMode="External"/><Relationship Id="rId13" Type="http://schemas.openxmlformats.org/officeDocument/2006/relationships/hyperlink" Target="https://www.youtube.com/watch?v=KCRLVQW60Ws" TargetMode="External"/><Relationship Id="rId18" Type="http://schemas.openxmlformats.org/officeDocument/2006/relationships/hyperlink" Target="https://www.youtube.com/watch?v=NlgZACkf3Q4" TargetMode="External"/><Relationship Id="rId3" Type="http://schemas.openxmlformats.org/officeDocument/2006/relationships/hyperlink" Target="https://www.youtube.com/shorts/qBIkxe8nTZ4" TargetMode="External"/><Relationship Id="rId21" Type="http://schemas.openxmlformats.org/officeDocument/2006/relationships/hyperlink" Target="https://www.youtube.com/watch?v=oXn2d-43YZ4" TargetMode="External"/><Relationship Id="rId7" Type="http://schemas.openxmlformats.org/officeDocument/2006/relationships/hyperlink" Target="https://www.youtube.com/shorts/ybhBfCksh1g" TargetMode="External"/><Relationship Id="rId12" Type="http://schemas.openxmlformats.org/officeDocument/2006/relationships/hyperlink" Target="https://www.youtube.com/watch?v=Rt16uOqImI0" TargetMode="External"/><Relationship Id="rId17" Type="http://schemas.openxmlformats.org/officeDocument/2006/relationships/hyperlink" Target="https://www.youtube.com/watch?v=H7y-yqhUE54" TargetMode="External"/><Relationship Id="rId2" Type="http://schemas.openxmlformats.org/officeDocument/2006/relationships/hyperlink" Target="https://www.pextraction.com/Essential-oil-extraction-machine662/50-liters-500-liters-essential-oil-extraction-machine?gclid=EAIaIQobChMI7NDJndi8gQMVsBJ7Ch1GeQxvEAAYASAAEgLUJvD_BwE" TargetMode="External"/><Relationship Id="rId16" Type="http://schemas.openxmlformats.org/officeDocument/2006/relationships/hyperlink" Target="https://www.youtube.com/watch?v=N2faosstuaA" TargetMode="External"/><Relationship Id="rId20" Type="http://schemas.openxmlformats.org/officeDocument/2006/relationships/hyperlink" Target="https://www.youtube.com/watch?v=bGlMDt1cT_4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shorts/G4qT-pZctkk" TargetMode="External"/><Relationship Id="rId11" Type="http://schemas.openxmlformats.org/officeDocument/2006/relationships/hyperlink" Target="https://www.youtube.com/watch?v=907p_2UhZCU" TargetMode="External"/><Relationship Id="rId24" Type="http://schemas.openxmlformats.org/officeDocument/2006/relationships/hyperlink" Target="https://www.youtube.com/watch?v=GDhFUDFUXy4" TargetMode="External"/><Relationship Id="rId5" Type="http://schemas.openxmlformats.org/officeDocument/2006/relationships/hyperlink" Target="https://www.youtube.com/shorts/fvSoaDYXcL0" TargetMode="External"/><Relationship Id="rId15" Type="http://schemas.openxmlformats.org/officeDocument/2006/relationships/hyperlink" Target="https://www.youtube.com/watch?v=ApqSxthiO58" TargetMode="External"/><Relationship Id="rId23" Type="http://schemas.openxmlformats.org/officeDocument/2006/relationships/hyperlink" Target="https://www.youtube.com/watch?v=W-bmhiUHfqU" TargetMode="External"/><Relationship Id="rId10" Type="http://schemas.openxmlformats.org/officeDocument/2006/relationships/hyperlink" Target="https://www.youtube.com/watch?v=Doolt2wkgfM" TargetMode="External"/><Relationship Id="rId19" Type="http://schemas.openxmlformats.org/officeDocument/2006/relationships/hyperlink" Target="https://www.youtube.com/watch?v=YHYuQFBrJVc" TargetMode="External"/><Relationship Id="rId4" Type="http://schemas.openxmlformats.org/officeDocument/2006/relationships/hyperlink" Target="https://www.youtube.com/shorts/4ypwlVLBPyE" TargetMode="External"/><Relationship Id="rId9" Type="http://schemas.openxmlformats.org/officeDocument/2006/relationships/hyperlink" Target="https://www.youtube.com/watch?v=BDQAM8q2odw" TargetMode="External"/><Relationship Id="rId14" Type="http://schemas.openxmlformats.org/officeDocument/2006/relationships/hyperlink" Target="https://www.youtube.com/watch?v=Ezj3LioGWwE" TargetMode="External"/><Relationship Id="rId22" Type="http://schemas.openxmlformats.org/officeDocument/2006/relationships/hyperlink" Target="https://www.youtube.com/watch?v=4bwLQghvun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tWq6jkoi9o" TargetMode="External"/><Relationship Id="rId3" Type="http://schemas.openxmlformats.org/officeDocument/2006/relationships/hyperlink" Target="https://www.youtube.com/watch?v=ONSw77LMSyI" TargetMode="External"/><Relationship Id="rId7" Type="http://schemas.openxmlformats.org/officeDocument/2006/relationships/hyperlink" Target="https://www.youtube.com/watch?v=VqeipmJa2lQ" TargetMode="External"/><Relationship Id="rId2" Type="http://schemas.openxmlformats.org/officeDocument/2006/relationships/hyperlink" Target="https://www.youtube.com/watch?v=OVQC-6qIq-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BNaE06-yEi4" TargetMode="External"/><Relationship Id="rId5" Type="http://schemas.openxmlformats.org/officeDocument/2006/relationships/hyperlink" Target="https://www.youtube.com/watch?v=mD6JSbQKmBw" TargetMode="External"/><Relationship Id="rId4" Type="http://schemas.openxmlformats.org/officeDocument/2006/relationships/hyperlink" Target="https://www.youtube.com/watch?v=rmbt2_K4-XY" TargetMode="External"/><Relationship Id="rId9" Type="http://schemas.openxmlformats.org/officeDocument/2006/relationships/hyperlink" Target="https://www.youtube.com/watch?v=_XryKQkyag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15617" y="966720"/>
            <a:ext cx="7988176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Практич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не </a:t>
            </a:r>
            <a:r>
              <a:rPr lang="ru-RU" sz="4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заняття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№6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Тема. </a:t>
            </a:r>
            <a:r>
              <a:rPr lang="ru-RU" sz="40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Лікарська</a:t>
            </a: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рослинна</a:t>
            </a: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сировина</a:t>
            </a: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, </a:t>
            </a:r>
            <a:r>
              <a:rPr lang="ru-RU" sz="40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що</a:t>
            </a: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містить</a:t>
            </a:r>
            <a:r>
              <a:rPr lang="ru-RU" sz="4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4000" b="1" spc="-1" dirty="0" err="1" smtClean="0">
                <a:solidFill>
                  <a:srgbClr val="7030A0"/>
                </a:solidFill>
                <a:latin typeface="Calibri"/>
              </a:rPr>
              <a:t>ефірні</a:t>
            </a:r>
            <a:r>
              <a:rPr lang="ru-RU" sz="4000" b="1" spc="-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 smtClean="0">
                <a:solidFill>
                  <a:srgbClr val="7030A0"/>
                </a:solidFill>
                <a:latin typeface="Calibri"/>
              </a:rPr>
              <a:t>олії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МЕТА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ЗАНЯТТЯ: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засвоєння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загальних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прийомів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виділення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ефірної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олії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рослинної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сировини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стандартизації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84313" y="106018"/>
            <a:ext cx="8615687" cy="36787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1800" b="1" strike="noStrike" cap="all" spc="-1" dirty="0" err="1" smtClean="0">
                <a:solidFill>
                  <a:srgbClr val="C9211E"/>
                </a:solidFill>
                <a:latin typeface="Arial"/>
              </a:rPr>
              <a:t>Завдання</a:t>
            </a:r>
            <a:r>
              <a:rPr lang="ru-RU" sz="1800" b="1" strike="noStrike" cap="all" spc="-1" dirty="0" smtClean="0">
                <a:solidFill>
                  <a:srgbClr val="C9211E"/>
                </a:solidFill>
                <a:latin typeface="Arial"/>
              </a:rPr>
              <a:t> 1. </a:t>
            </a:r>
            <a:r>
              <a:rPr lang="ru-RU" sz="1800" b="1" strike="noStrike" spc="-1" dirty="0" err="1" smtClean="0">
                <a:solidFill>
                  <a:srgbClr val="C9211E"/>
                </a:solidFill>
                <a:latin typeface="Arial"/>
              </a:rPr>
              <a:t>Кількісне</a:t>
            </a:r>
            <a:r>
              <a:rPr lang="ru-RU" sz="1800" b="1" strike="noStrike" spc="-1" dirty="0" smtClean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визначення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ефірної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олії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рослинній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сировині</a:t>
            </a:r>
            <a:endParaRPr lang="ru-RU" sz="1800" b="1" strike="noStrike" spc="-1" dirty="0">
              <a:solidFill>
                <a:srgbClr val="C9211E"/>
              </a:solid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98640" y="504000"/>
            <a:ext cx="8901360" cy="508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1600" b="0" strike="noStrike" spc="-1" dirty="0" err="1">
                <a:latin typeface="Arial"/>
              </a:rPr>
              <a:t>Кількісне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визначення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ефірної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олії</a:t>
            </a:r>
            <a:r>
              <a:rPr lang="ru-RU" sz="1600" b="0" strike="noStrike" spc="-1" dirty="0">
                <a:latin typeface="Arial"/>
              </a:rPr>
              <a:t> в </a:t>
            </a:r>
            <a:r>
              <a:rPr lang="ru-RU" sz="1600" b="0" strike="noStrike" spc="-1" dirty="0" err="1">
                <a:latin typeface="Arial"/>
              </a:rPr>
              <a:t>сировині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проводять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об’ємним</a:t>
            </a:r>
            <a:r>
              <a:rPr lang="ru-RU" sz="1600" b="0" strike="noStrike" spc="-1" dirty="0">
                <a:latin typeface="Arial"/>
              </a:rPr>
              <a:t> методом. По ДФ XI </a:t>
            </a:r>
            <a:r>
              <a:rPr lang="ru-RU" sz="1600" b="0" strike="noStrike" spc="-1" dirty="0" err="1">
                <a:latin typeface="Arial"/>
              </a:rPr>
              <a:t>видання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визначення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ефірної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олії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проводять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перегонкою</a:t>
            </a:r>
            <a:r>
              <a:rPr lang="ru-RU" sz="1600" b="0" strike="noStrike" spc="-1" dirty="0">
                <a:latin typeface="Arial"/>
              </a:rPr>
              <a:t> з водяною парою </a:t>
            </a:r>
            <a:r>
              <a:rPr lang="ru-RU" sz="1600" b="0" strike="noStrike" spc="-1" dirty="0" err="1">
                <a:latin typeface="Arial"/>
              </a:rPr>
              <a:t>із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рослинної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сировини</a:t>
            </a:r>
            <a:r>
              <a:rPr lang="ru-RU" sz="1600" b="0" strike="noStrike" spc="-1" dirty="0">
                <a:latin typeface="Arial"/>
              </a:rPr>
              <a:t> з </a:t>
            </a:r>
            <a:r>
              <a:rPr lang="ru-RU" sz="1600" b="0" strike="noStrike" spc="-1" dirty="0" err="1">
                <a:latin typeface="Arial"/>
              </a:rPr>
              <a:t>наступним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виміром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його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об’єму</a:t>
            </a:r>
            <a:r>
              <a:rPr lang="ru-RU" sz="1600" b="0" strike="noStrike" spc="-1" dirty="0">
                <a:latin typeface="Arial"/>
              </a:rPr>
              <a:t>. Перегонку </a:t>
            </a:r>
            <a:r>
              <a:rPr lang="ru-RU" sz="1600" b="0" strike="noStrike" spc="-1" dirty="0" err="1">
                <a:latin typeface="Arial"/>
              </a:rPr>
              <a:t>проводять</a:t>
            </a:r>
            <a:r>
              <a:rPr lang="ru-RU" sz="1600" b="0" strike="noStrike" spc="-1" dirty="0">
                <a:latin typeface="Arial"/>
              </a:rPr>
              <a:t> у </a:t>
            </a:r>
            <a:r>
              <a:rPr lang="ru-RU" sz="1600" b="0" strike="noStrike" spc="-1" dirty="0" err="1">
                <a:latin typeface="Arial"/>
              </a:rPr>
              <a:t>колбі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зі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зворотним</a:t>
            </a:r>
            <a:r>
              <a:rPr lang="ru-RU" sz="1600" b="0" strike="noStrike" spc="-1" dirty="0">
                <a:latin typeface="Arial"/>
              </a:rPr>
              <a:t> холодильником.</a:t>
            </a:r>
          </a:p>
          <a:p>
            <a:pPr algn="just"/>
            <a:r>
              <a:rPr lang="ru-RU" sz="1800" b="1" strike="noStrike" spc="-1" dirty="0">
                <a:latin typeface="Arial"/>
              </a:rPr>
              <a:t>Метод 1. </a:t>
            </a:r>
            <a:r>
              <a:rPr lang="ru-RU" sz="1800" b="1" strike="noStrike" spc="-1" dirty="0" err="1">
                <a:latin typeface="Arial"/>
              </a:rPr>
              <a:t>Визначення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проводять</a:t>
            </a:r>
            <a:r>
              <a:rPr lang="ru-RU" sz="1800" b="1" strike="noStrike" spc="-1" dirty="0">
                <a:latin typeface="Arial"/>
              </a:rPr>
              <a:t> у </a:t>
            </a:r>
            <a:r>
              <a:rPr lang="ru-RU" sz="1800" b="1" strike="noStrike" spc="-1" dirty="0" err="1">
                <a:latin typeface="Arial"/>
              </a:rPr>
              <a:t>приладі</a:t>
            </a:r>
            <a:r>
              <a:rPr lang="ru-RU" sz="1800" b="1" strike="noStrike" spc="-1" dirty="0">
                <a:latin typeface="Arial"/>
              </a:rPr>
              <a:t> (рис.1).</a:t>
            </a:r>
            <a:endParaRPr lang="ru-RU" sz="1800" b="0" strike="noStrike" spc="-1" dirty="0">
              <a:latin typeface="Arial"/>
            </a:endParaRPr>
          </a:p>
          <a:p>
            <a:pPr algn="just"/>
            <a:r>
              <a:rPr lang="ru-RU" sz="1800" b="0" strike="noStrike" spc="-1" dirty="0" err="1">
                <a:latin typeface="Arial"/>
              </a:rPr>
              <a:t>Наважку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подрібненої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сировини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поміщають</a:t>
            </a:r>
            <a:r>
              <a:rPr lang="ru-RU" sz="1800" b="0" strike="noStrike" spc="-1" dirty="0">
                <a:latin typeface="Arial"/>
              </a:rPr>
              <a:t> у </a:t>
            </a:r>
            <a:r>
              <a:rPr lang="ru-RU" sz="1800" b="0" strike="noStrike" spc="-1" dirty="0" err="1">
                <a:latin typeface="Arial"/>
              </a:rPr>
              <a:t>широкогорлу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круглодонну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або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плоскодонну</a:t>
            </a:r>
            <a:r>
              <a:rPr lang="ru-RU" sz="1800" b="0" strike="noStrike" spc="-1" dirty="0">
                <a:latin typeface="Arial"/>
              </a:rPr>
              <a:t> колбу / </a:t>
            </a:r>
            <a:r>
              <a:rPr lang="ru-RU" sz="1800" b="0" strike="noStrike" spc="-1" dirty="0" err="1">
                <a:latin typeface="Arial"/>
              </a:rPr>
              <a:t>місткістю</a:t>
            </a:r>
            <a:r>
              <a:rPr lang="ru-RU" sz="1800" b="0" strike="noStrike" spc="-1" dirty="0">
                <a:latin typeface="Arial"/>
              </a:rPr>
              <a:t> 1000 мл, </a:t>
            </a:r>
            <a:r>
              <a:rPr lang="ru-RU" sz="1800" b="0" strike="noStrike" spc="-1" dirty="0" err="1">
                <a:latin typeface="Arial"/>
              </a:rPr>
              <a:t>доливають</a:t>
            </a:r>
            <a:r>
              <a:rPr lang="ru-RU" sz="1800" b="0" strike="noStrike" spc="-1" dirty="0">
                <a:latin typeface="Arial"/>
              </a:rPr>
              <a:t> 300 мл води і </a:t>
            </a:r>
            <a:r>
              <a:rPr lang="ru-RU" sz="1800" b="0" strike="noStrike" spc="-1" dirty="0" err="1">
                <a:latin typeface="Arial"/>
              </a:rPr>
              <a:t>закривають</a:t>
            </a:r>
            <a:endParaRPr lang="ru-RU" sz="1800" b="0" strike="noStrike" spc="-1" dirty="0">
              <a:latin typeface="Arial"/>
            </a:endParaRPr>
          </a:p>
          <a:p>
            <a:pPr algn="just"/>
            <a:r>
              <a:rPr lang="ru-RU" sz="1800" b="0" strike="noStrike" spc="-1" dirty="0" err="1">
                <a:latin typeface="Arial"/>
              </a:rPr>
              <a:t>гумовим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короком</a:t>
            </a:r>
            <a:r>
              <a:rPr lang="ru-RU" sz="1800" b="0" strike="noStrike" spc="-1" dirty="0">
                <a:latin typeface="Arial"/>
              </a:rPr>
              <a:t> 2 </a:t>
            </a:r>
            <a:r>
              <a:rPr lang="ru-RU" sz="1800" b="0" strike="noStrike" spc="-1" dirty="0" err="1">
                <a:latin typeface="Arial"/>
              </a:rPr>
              <a:t>із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зворотним</a:t>
            </a:r>
            <a:r>
              <a:rPr lang="ru-RU" sz="1800" b="0" strike="noStrike" spc="-1" dirty="0">
                <a:latin typeface="Arial"/>
              </a:rPr>
              <a:t> холодильником 3. У </a:t>
            </a:r>
            <a:r>
              <a:rPr lang="ru-RU" sz="1800" b="0" strike="noStrike" spc="-1" dirty="0" err="1">
                <a:latin typeface="Arial"/>
              </a:rPr>
              <a:t>пробці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знизу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закріплюють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металеві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гачки</a:t>
            </a:r>
            <a:r>
              <a:rPr lang="ru-RU" sz="1800" b="0" strike="noStrike" spc="-1" dirty="0">
                <a:latin typeface="Arial"/>
              </a:rPr>
              <a:t>, на </a:t>
            </a:r>
            <a:r>
              <a:rPr lang="ru-RU" sz="1800" b="0" strike="noStrike" spc="-1" dirty="0" err="1">
                <a:latin typeface="Arial"/>
              </a:rPr>
              <a:t>які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із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допомогою</a:t>
            </a:r>
            <a:r>
              <a:rPr lang="ru-RU" sz="1800" b="0" strike="noStrike" spc="-1" dirty="0">
                <a:latin typeface="Arial"/>
              </a:rPr>
              <a:t> тонкого дроту </a:t>
            </a:r>
            <a:r>
              <a:rPr lang="ru-RU" sz="1800" b="0" strike="noStrike" spc="-1" dirty="0" err="1">
                <a:latin typeface="Arial"/>
              </a:rPr>
              <a:t>підвішують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градуйований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приймач</a:t>
            </a:r>
            <a:r>
              <a:rPr lang="ru-RU" sz="1800" b="0" strike="noStrike" spc="-1" dirty="0">
                <a:latin typeface="Arial"/>
              </a:rPr>
              <a:t> 4 так, </a:t>
            </a:r>
            <a:r>
              <a:rPr lang="ru-RU" sz="1800" b="0" strike="noStrike" spc="-1" dirty="0" err="1">
                <a:latin typeface="Arial"/>
              </a:rPr>
              <a:t>щоб</a:t>
            </a:r>
            <a:r>
              <a:rPr lang="ru-RU" sz="1800" b="0" strike="noStrike" spc="-1" dirty="0">
                <a:latin typeface="Arial"/>
              </a:rPr>
              <a:t> ' </a:t>
            </a:r>
            <a:r>
              <a:rPr lang="ru-RU" sz="1800" b="0" strike="noStrike" spc="-1" dirty="0" err="1">
                <a:latin typeface="Arial"/>
              </a:rPr>
              <a:t>кінець</a:t>
            </a:r>
            <a:r>
              <a:rPr lang="ru-RU" sz="1800" b="0" strike="noStrike" spc="-1" dirty="0">
                <a:latin typeface="Arial"/>
              </a:rPr>
              <a:t> холодильника </a:t>
            </a:r>
            <a:r>
              <a:rPr lang="ru-RU" sz="1800" b="0" strike="noStrike" spc="-1" dirty="0" err="1">
                <a:latin typeface="Arial"/>
              </a:rPr>
              <a:t>знаходився</a:t>
            </a:r>
            <a:r>
              <a:rPr lang="ru-RU" sz="1800" b="0" strike="noStrike" spc="-1" dirty="0">
                <a:latin typeface="Arial"/>
              </a:rPr>
              <a:t> точно над </a:t>
            </a:r>
            <a:r>
              <a:rPr lang="ru-RU" sz="1800" b="0" strike="noStrike" spc="-1" dirty="0" err="1">
                <a:latin typeface="Arial"/>
              </a:rPr>
              <a:t>воронкоподібним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розширенням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приймача</a:t>
            </a:r>
            <a:r>
              <a:rPr lang="ru-RU" sz="1800" b="0" strike="noStrike" spc="-1" dirty="0">
                <a:latin typeface="Arial"/>
              </a:rPr>
              <a:t>, не </a:t>
            </a:r>
            <a:r>
              <a:rPr lang="ru-RU" sz="1800" b="0" strike="noStrike" spc="-1" dirty="0" err="1">
                <a:latin typeface="Arial"/>
              </a:rPr>
              <a:t>торкаючись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його</a:t>
            </a:r>
            <a:r>
              <a:rPr lang="ru-RU" sz="1800" b="0" strike="noStrike" spc="-1" dirty="0">
                <a:latin typeface="Arial"/>
              </a:rPr>
              <a:t>. </a:t>
            </a:r>
            <a:r>
              <a:rPr lang="ru-RU" sz="1800" b="0" strike="noStrike" spc="-1" dirty="0" err="1">
                <a:latin typeface="Arial"/>
              </a:rPr>
              <a:t>Ціна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поділки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градуйованої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частини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приймача</a:t>
            </a:r>
            <a:r>
              <a:rPr lang="ru-RU" sz="1800" b="0" strike="noStrike" spc="-1" dirty="0">
                <a:latin typeface="Arial"/>
              </a:rPr>
              <a:t> 0,025 мл. </a:t>
            </a:r>
            <a:r>
              <a:rPr lang="ru-RU" sz="1800" b="0" strike="noStrike" spc="-1" dirty="0" err="1">
                <a:latin typeface="Arial"/>
              </a:rPr>
              <a:t>Приймач</a:t>
            </a:r>
            <a:r>
              <a:rPr lang="ru-RU" sz="1800" b="0" strike="noStrike" spc="-1" dirty="0">
                <a:latin typeface="Arial"/>
              </a:rPr>
              <a:t> повинен </a:t>
            </a:r>
            <a:r>
              <a:rPr lang="ru-RU" sz="1800" b="0" strike="noStrike" spc="-1" dirty="0" err="1">
                <a:latin typeface="Arial"/>
              </a:rPr>
              <a:t>вільно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міститися</a:t>
            </a:r>
            <a:r>
              <a:rPr lang="ru-RU" sz="1800" b="0" strike="noStrike" spc="-1" dirty="0">
                <a:latin typeface="Arial"/>
              </a:rPr>
              <a:t> в </a:t>
            </a:r>
            <a:r>
              <a:rPr lang="ru-RU" sz="1800" b="0" strike="noStrike" spc="-1" dirty="0" err="1">
                <a:latin typeface="Arial"/>
              </a:rPr>
              <a:t>горлі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колби</a:t>
            </a:r>
            <a:r>
              <a:rPr lang="ru-RU" sz="1800" b="0" strike="noStrike" spc="-1" dirty="0">
                <a:latin typeface="Arial"/>
              </a:rPr>
              <a:t>, не </a:t>
            </a:r>
            <a:r>
              <a:rPr lang="ru-RU" sz="1800" b="0" strike="noStrike" spc="-1" dirty="0" err="1">
                <a:latin typeface="Arial"/>
              </a:rPr>
              <a:t>торкаючись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стінки</a:t>
            </a:r>
            <a:r>
              <a:rPr lang="ru-RU" sz="1800" b="0" strike="noStrike" spc="-1" dirty="0">
                <a:latin typeface="Arial"/>
              </a:rPr>
              <a:t> горла, і </a:t>
            </a:r>
            <a:r>
              <a:rPr lang="ru-RU" sz="1800" b="0" strike="noStrike" spc="-1" dirty="0" err="1">
                <a:latin typeface="Arial"/>
              </a:rPr>
              <a:t>відстояти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від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рівня</a:t>
            </a:r>
            <a:r>
              <a:rPr lang="ru-RU" sz="1800" b="0" strike="noStrike" spc="-1" dirty="0">
                <a:latin typeface="Arial"/>
              </a:rPr>
              <a:t> води не </a:t>
            </a:r>
            <a:r>
              <a:rPr lang="ru-RU" sz="1800" b="0" strike="noStrike" spc="-1" dirty="0" err="1">
                <a:latin typeface="Arial"/>
              </a:rPr>
              <a:t>менше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чим</a:t>
            </a:r>
            <a:r>
              <a:rPr lang="ru-RU" sz="1800" b="0" strike="noStrike" spc="-1" dirty="0">
                <a:latin typeface="Arial"/>
              </a:rPr>
              <a:t> на 50 мм. Колбу </a:t>
            </a:r>
            <a:r>
              <a:rPr lang="ru-RU" sz="1800" b="0" strike="noStrike" spc="-1" dirty="0" err="1">
                <a:latin typeface="Arial"/>
              </a:rPr>
              <a:t>нагрівають</a:t>
            </a:r>
            <a:r>
              <a:rPr lang="ru-RU" sz="1800" b="0" strike="noStrike" spc="-1" dirty="0">
                <a:latin typeface="Arial"/>
              </a:rPr>
              <a:t> до </a:t>
            </a:r>
            <a:r>
              <a:rPr lang="ru-RU" sz="1800" b="0" strike="noStrike" spc="-1" dirty="0" err="1">
                <a:latin typeface="Arial"/>
              </a:rPr>
              <a:t>кипіння</a:t>
            </a:r>
            <a:r>
              <a:rPr lang="ru-RU" sz="1800" b="0" strike="noStrike" spc="-1" dirty="0">
                <a:latin typeface="Arial"/>
              </a:rPr>
              <a:t>. При </a:t>
            </a:r>
            <a:r>
              <a:rPr lang="ru-RU" sz="1800" b="0" strike="noStrike" spc="-1" dirty="0" err="1">
                <a:latin typeface="Arial"/>
              </a:rPr>
              <a:t>слабкому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кипінні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видержують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протягом</a:t>
            </a:r>
            <a:r>
              <a:rPr lang="ru-RU" sz="1800" b="0" strike="noStrike" spc="-1" dirty="0">
                <a:latin typeface="Arial"/>
              </a:rPr>
              <a:t> часу, </a:t>
            </a:r>
            <a:r>
              <a:rPr lang="ru-RU" sz="1800" b="0" strike="noStrike" spc="-1" dirty="0" err="1">
                <a:latin typeface="Arial"/>
              </a:rPr>
              <a:t>зазначеного</a:t>
            </a:r>
            <a:r>
              <a:rPr lang="ru-RU" sz="1800" b="0" strike="noStrike" spc="-1" dirty="0">
                <a:latin typeface="Arial"/>
              </a:rPr>
              <a:t> у </a:t>
            </a:r>
            <a:r>
              <a:rPr lang="ru-RU" sz="1800" b="0" strike="noStrike" spc="-1" dirty="0" err="1">
                <a:latin typeface="Arial"/>
              </a:rPr>
              <a:t>відповідних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статтях</a:t>
            </a:r>
            <a:r>
              <a:rPr lang="ru-RU" sz="1800" b="0" strike="noStrike" spc="-1" dirty="0">
                <a:latin typeface="Arial"/>
              </a:rPr>
              <a:t> для кожного виду </a:t>
            </a:r>
            <a:r>
              <a:rPr lang="ru-RU" sz="1800" b="0" strike="noStrike" spc="-1" dirty="0" err="1">
                <a:latin typeface="Arial"/>
              </a:rPr>
              <a:t>сировини</a:t>
            </a:r>
            <a:r>
              <a:rPr lang="ru-RU" sz="1800" b="0" strike="noStrike" spc="-1" dirty="0">
                <a:latin typeface="Arial"/>
              </a:rPr>
              <a:t>. Пари води та </a:t>
            </a:r>
            <a:r>
              <a:rPr lang="ru-RU" sz="1800" b="0" strike="noStrike" spc="-1" dirty="0" err="1">
                <a:latin typeface="Arial"/>
              </a:rPr>
              <a:t>ефірної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олії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конденсуються</a:t>
            </a:r>
            <a:r>
              <a:rPr lang="ru-RU" sz="1800" b="0" strike="noStrike" spc="-1" dirty="0">
                <a:latin typeface="Arial"/>
              </a:rPr>
              <a:t> в холодильнику і </a:t>
            </a:r>
            <a:r>
              <a:rPr lang="ru-RU" sz="1800" b="0" strike="noStrike" spc="-1" dirty="0" err="1">
                <a:latin typeface="Arial"/>
              </a:rPr>
              <a:t>рідина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стікає</a:t>
            </a:r>
            <a:r>
              <a:rPr lang="ru-RU" sz="1800" b="0" strike="noStrike" spc="-1" dirty="0">
                <a:latin typeface="Arial"/>
              </a:rPr>
              <a:t> в </a:t>
            </a:r>
            <a:r>
              <a:rPr lang="ru-RU" sz="1800" b="0" strike="noStrike" spc="-1" dirty="0" err="1">
                <a:latin typeface="Arial"/>
              </a:rPr>
              <a:t>приймач</a:t>
            </a:r>
            <a:r>
              <a:rPr lang="ru-RU" sz="1800" b="0" strike="noStrike" spc="-1" dirty="0">
                <a:latin typeface="Arial"/>
              </a:rPr>
              <a:t>. Масло </a:t>
            </a:r>
            <a:r>
              <a:rPr lang="ru-RU" sz="1800" b="0" strike="noStrike" spc="-1" dirty="0" err="1">
                <a:latin typeface="Arial"/>
              </a:rPr>
              <a:t>відстоюють</a:t>
            </a:r>
            <a:r>
              <a:rPr lang="ru-RU" sz="1800" b="0" strike="noStrike" spc="-1" dirty="0">
                <a:latin typeface="Arial"/>
              </a:rPr>
              <a:t> в </a:t>
            </a:r>
            <a:r>
              <a:rPr lang="ru-RU" sz="1800" b="0" strike="noStrike" spc="-1" dirty="0" err="1">
                <a:latin typeface="Arial"/>
              </a:rPr>
              <a:t>градуйованому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коліні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приймача</a:t>
            </a:r>
            <a:r>
              <a:rPr lang="ru-RU" sz="1800" b="0" strike="noStrike" spc="-1" dirty="0">
                <a:latin typeface="Arial"/>
              </a:rPr>
              <a:t>, а вода через </a:t>
            </a:r>
            <a:r>
              <a:rPr lang="ru-RU" sz="1800" b="0" strike="noStrike" spc="-1" dirty="0" err="1">
                <a:latin typeface="Arial"/>
              </a:rPr>
              <a:t>менше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коліно</a:t>
            </a:r>
            <a:endParaRPr lang="ru-RU" sz="1800" b="0" strike="noStrike" spc="-1" dirty="0">
              <a:latin typeface="Arial"/>
            </a:endParaRPr>
          </a:p>
          <a:p>
            <a:pPr algn="just"/>
            <a:r>
              <a:rPr lang="ru-RU" sz="1800" b="0" strike="noStrike" spc="-1" dirty="0" err="1">
                <a:latin typeface="Arial"/>
              </a:rPr>
              <a:t>приймача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витікає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знову</a:t>
            </a:r>
            <a:r>
              <a:rPr lang="ru-RU" sz="1800" b="0" strike="noStrike" spc="-1" dirty="0">
                <a:latin typeface="Arial"/>
              </a:rPr>
              <a:t> в колбу. Рис. 1. </a:t>
            </a:r>
            <a:r>
              <a:rPr lang="ru-RU" sz="1800" b="0" strike="noStrike" spc="-1" dirty="0" err="1">
                <a:latin typeface="Arial"/>
              </a:rPr>
              <a:t>Після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закінчення</a:t>
            </a:r>
            <a:r>
              <a:rPr lang="ru-RU" sz="1800" b="0" strike="noStrike" spc="-1" dirty="0">
                <a:latin typeface="Arial"/>
              </a:rPr>
              <a:t> перегонки та </a:t>
            </a:r>
            <a:r>
              <a:rPr lang="ru-RU" sz="1800" b="0" strike="noStrike" spc="-1" dirty="0" err="1">
                <a:latin typeface="Arial"/>
              </a:rPr>
              <a:t>охолодження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розраховують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об’єм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відстояного</a:t>
            </a:r>
            <a:r>
              <a:rPr lang="ru-RU" sz="1800" b="0" strike="noStrike" spc="-1" dirty="0">
                <a:latin typeface="Arial"/>
              </a:rPr>
              <a:t> шару </a:t>
            </a:r>
            <a:r>
              <a:rPr lang="ru-RU" sz="1800" b="0" strike="noStrike" spc="-1" dirty="0" err="1">
                <a:latin typeface="Arial"/>
              </a:rPr>
              <a:t>ефірної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олії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обчислюють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її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відсотковий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вміст</a:t>
            </a:r>
            <a:r>
              <a:rPr lang="ru-RU" sz="1800" b="0" strike="noStrike" spc="-1" dirty="0">
                <a:latin typeface="Arial"/>
              </a:rPr>
              <a:t> X за формулою:</a:t>
            </a:r>
          </a:p>
        </p:txBody>
      </p:sp>
      <p:sp>
        <p:nvSpPr>
          <p:cNvPr id="135" name="TextShape 3"/>
          <p:cNvSpPr txBox="1"/>
          <p:nvPr/>
        </p:nvSpPr>
        <p:spPr>
          <a:xfrm>
            <a:off x="0" y="6264000"/>
            <a:ext cx="9144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Arial"/>
              </a:rPr>
              <a:t>де V — об’єм ефірної олії, мл; m — маса сировини, г; w — втрата в масі сировини при висушуванні, %.</a:t>
            </a:r>
          </a:p>
        </p:txBody>
      </p:sp>
      <p:pic>
        <p:nvPicPr>
          <p:cNvPr id="136" name="Рисунок 135"/>
          <p:cNvPicPr/>
          <p:nvPr/>
        </p:nvPicPr>
        <p:blipFill>
          <a:blip r:embed="rId2"/>
          <a:srcRect l="45473" t="49552" r="41924" b="42037"/>
          <a:stretch/>
        </p:blipFill>
        <p:spPr>
          <a:xfrm>
            <a:off x="3240000" y="5589360"/>
            <a:ext cx="2232000" cy="67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36"/>
          <p:cNvPicPr/>
          <p:nvPr/>
        </p:nvPicPr>
        <p:blipFill>
          <a:blip r:embed="rId2"/>
          <a:srcRect l="56082" t="12642" r="9766" b="52701"/>
          <a:stretch/>
        </p:blipFill>
        <p:spPr>
          <a:xfrm>
            <a:off x="4363920" y="2736000"/>
            <a:ext cx="964080" cy="158400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137"/>
          <p:cNvPicPr/>
          <p:nvPr/>
        </p:nvPicPr>
        <p:blipFill>
          <a:blip r:embed="rId3"/>
          <a:srcRect l="62008" t="27441" r="19089" b="16531"/>
          <a:stretch/>
        </p:blipFill>
        <p:spPr>
          <a:xfrm>
            <a:off x="216000" y="216000"/>
            <a:ext cx="3959640" cy="63360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4"/>
          <a:srcRect l="42325" t="30241" r="45858" b="37539"/>
          <a:stretch/>
        </p:blipFill>
        <p:spPr>
          <a:xfrm>
            <a:off x="5616000" y="978480"/>
            <a:ext cx="3312000" cy="46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31588"/>
              </p:ext>
            </p:extLst>
          </p:nvPr>
        </p:nvGraphicFramePr>
        <p:xfrm>
          <a:off x="645008" y="2032095"/>
          <a:ext cx="7853983" cy="4143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2400">
                  <a:extLst>
                    <a:ext uri="{9D8B030D-6E8A-4147-A177-3AD203B41FA5}">
                      <a16:colId xmlns:a16="http://schemas.microsoft.com/office/drawing/2014/main" val="1416421200"/>
                    </a:ext>
                  </a:extLst>
                </a:gridCol>
                <a:gridCol w="1083367">
                  <a:extLst>
                    <a:ext uri="{9D8B030D-6E8A-4147-A177-3AD203B41FA5}">
                      <a16:colId xmlns:a16="http://schemas.microsoft.com/office/drawing/2014/main" val="109714421"/>
                    </a:ext>
                  </a:extLst>
                </a:gridCol>
                <a:gridCol w="1693294">
                  <a:extLst>
                    <a:ext uri="{9D8B030D-6E8A-4147-A177-3AD203B41FA5}">
                      <a16:colId xmlns:a16="http://schemas.microsoft.com/office/drawing/2014/main" val="1412040001"/>
                    </a:ext>
                  </a:extLst>
                </a:gridCol>
                <a:gridCol w="858163">
                  <a:extLst>
                    <a:ext uri="{9D8B030D-6E8A-4147-A177-3AD203B41FA5}">
                      <a16:colId xmlns:a16="http://schemas.microsoft.com/office/drawing/2014/main" val="4124012925"/>
                    </a:ext>
                  </a:extLst>
                </a:gridCol>
                <a:gridCol w="1016830">
                  <a:extLst>
                    <a:ext uri="{9D8B030D-6E8A-4147-A177-3AD203B41FA5}">
                      <a16:colId xmlns:a16="http://schemas.microsoft.com/office/drawing/2014/main" val="3851536987"/>
                    </a:ext>
                  </a:extLst>
                </a:gridCol>
                <a:gridCol w="1246298">
                  <a:extLst>
                    <a:ext uri="{9D8B030D-6E8A-4147-A177-3AD203B41FA5}">
                      <a16:colId xmlns:a16="http://schemas.microsoft.com/office/drawing/2014/main" val="2684234342"/>
                    </a:ext>
                  </a:extLst>
                </a:gridCol>
                <a:gridCol w="1563631">
                  <a:extLst>
                    <a:ext uri="{9D8B030D-6E8A-4147-A177-3AD203B41FA5}">
                      <a16:colId xmlns:a16="http://schemas.microsoft.com/office/drawing/2014/main" val="315579223"/>
                    </a:ext>
                  </a:extLst>
                </a:gridCol>
              </a:tblGrid>
              <a:tr h="208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Рослина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(укр., лат. назва, родина)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Сировина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листя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пагони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корені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кореневища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квітки</a:t>
                      </a:r>
                      <a:r>
                        <a:rPr lang="ru-RU" sz="1200" dirty="0">
                          <a:effectLst/>
                        </a:rPr>
                        <a:t>, плоди </a:t>
                      </a:r>
                      <a:r>
                        <a:rPr lang="ru-RU" sz="1200" dirty="0" err="1">
                          <a:effectLst/>
                        </a:rPr>
                        <a:t>тощо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Хімічний склад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Діючі речовини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Фарма-кологічна дія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Назва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субстанції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або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лікарського</a:t>
                      </a:r>
                      <a:r>
                        <a:rPr lang="ru-RU" sz="1200" dirty="0">
                          <a:effectLst/>
                        </a:rPr>
                        <a:t> препарату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688896"/>
                  </a:ext>
                </a:extLst>
              </a:tr>
              <a:tr h="40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565612"/>
                  </a:ext>
                </a:extLst>
              </a:tr>
              <a:tr h="40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756631"/>
                  </a:ext>
                </a:extLst>
              </a:tr>
              <a:tr h="40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041004"/>
                  </a:ext>
                </a:extLst>
              </a:tr>
              <a:tr h="42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993778"/>
                  </a:ext>
                </a:extLst>
              </a:tr>
              <a:tr h="42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796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7566" y="186037"/>
            <a:ext cx="8229600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ЗАВДАННЯ 2.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Використовуючи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матеріали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лекції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основної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та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додаткової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рекомендованої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літератури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заповніть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таблицю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ru-RU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Таблиця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Фармакологічна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дія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та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використання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лікарської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рослинної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сировини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що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містить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uk-UA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ефірні олії</a:t>
            </a:r>
            <a:endParaRPr kumimoji="0" lang="ru-RU" altLang="zh-CN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en-US" altLang="zh-CN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описати</a:t>
            </a:r>
            <a:r>
              <a:rPr kumimoji="0" lang="en-US" altLang="zh-CN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</a:t>
            </a:r>
            <a:r>
              <a:rPr kumimoji="0" lang="en-US" altLang="zh-CN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менше</a:t>
            </a:r>
            <a:r>
              <a:rPr kumimoji="0" lang="en-US" altLang="zh-CN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 </a:t>
            </a:r>
            <a:r>
              <a:rPr kumimoji="0" lang="en-US" altLang="zh-CN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рослин</a:t>
            </a:r>
            <a:r>
              <a:rPr kumimoji="0" lang="en-US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ru-RU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Зробіть висновки. </a:t>
            </a: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8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2"/>
          <p:cNvSpPr txBox="1"/>
          <p:nvPr/>
        </p:nvSpPr>
        <p:spPr>
          <a:xfrm>
            <a:off x="1080000" y="2160000"/>
            <a:ext cx="18072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TextShape 3"/>
          <p:cNvSpPr txBox="1"/>
          <p:nvPr/>
        </p:nvSpPr>
        <p:spPr>
          <a:xfrm>
            <a:off x="443705" y="0"/>
            <a:ext cx="822888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ПЕРЕГЛЯНЬТЕ 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ВІДЕО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235526" y="677108"/>
            <a:ext cx="8645237" cy="59078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1400" spc="-1" dirty="0" smtClean="0">
                <a:hlinkClick r:id="rId2"/>
              </a:rPr>
              <a:t>https://www.pextraction.com/Essential-oil-extraction-machine662/50-liters-500-liters-essential-oil-extraction-machine?gclid=EAIaIQobChMI7NDJndi8gQMVsBJ7Ch1GeQxvEAAYASAAEgLUJvD_BwE</a:t>
            </a:r>
          </a:p>
          <a:p>
            <a:r>
              <a:rPr lang="en-US" sz="1400" spc="-1" dirty="0" smtClean="0">
                <a:hlinkClick r:id="rId2"/>
              </a:rPr>
              <a:t>https</a:t>
            </a:r>
            <a:r>
              <a:rPr lang="en-US" sz="1400" spc="-1" dirty="0">
                <a:hlinkClick r:id="rId2"/>
              </a:rPr>
              <a:t>://</a:t>
            </a:r>
            <a:r>
              <a:rPr lang="en-US" sz="1400" spc="-1" dirty="0" smtClean="0">
                <a:hlinkClick r:id="rId2"/>
              </a:rPr>
              <a:t>www.pextraction.com/Essential-oil-extraction-machine662/50-liters-500-liters-essential-oil-extraction-machine?gclid=EAIaIQobChMI7NDJndi8gQMVsBJ7Ch1GeQxvEAAYASAAEgLUJvD_BwE</a:t>
            </a:r>
            <a:endParaRPr lang="en-US" sz="1400" spc="-1" dirty="0" smtClean="0"/>
          </a:p>
          <a:p>
            <a:r>
              <a:rPr lang="en-US" sz="1400" spc="-1" dirty="0" smtClean="0">
                <a:hlinkClick r:id="rId3"/>
              </a:rPr>
              <a:t>https://www.youtube.com/shorts/qBIkxe8nTZ4</a:t>
            </a:r>
            <a:endParaRPr lang="en-US" sz="1400" spc="-1" dirty="0" smtClean="0"/>
          </a:p>
          <a:p>
            <a:r>
              <a:rPr lang="en-US" sz="1400" spc="-1" dirty="0" smtClean="0">
                <a:hlinkClick r:id="rId4"/>
              </a:rPr>
              <a:t>https://www.youtube.com/shorts/4ypwlVLBPyE</a:t>
            </a:r>
            <a:endParaRPr lang="en-US" sz="1400" spc="-1" dirty="0" smtClean="0"/>
          </a:p>
          <a:p>
            <a:r>
              <a:rPr lang="en-US" sz="1400" spc="-1" dirty="0" smtClean="0">
                <a:hlinkClick r:id="rId5"/>
              </a:rPr>
              <a:t>https://www.youtube.com/shorts/fvSoaDYXcL0</a:t>
            </a:r>
            <a:endParaRPr lang="en-US" sz="1400" spc="-1" dirty="0" smtClean="0"/>
          </a:p>
          <a:p>
            <a:r>
              <a:rPr lang="en-US" sz="1400" spc="-1" dirty="0" smtClean="0">
                <a:hlinkClick r:id="rId6"/>
              </a:rPr>
              <a:t>https://www.youtube.com/shorts/G4qT-pZctkk</a:t>
            </a:r>
            <a:endParaRPr lang="en-US" sz="1400" spc="-1" dirty="0" smtClean="0"/>
          </a:p>
          <a:p>
            <a:r>
              <a:rPr lang="en-US" sz="1400" spc="-1" dirty="0" smtClean="0">
                <a:hlinkClick r:id="rId7"/>
              </a:rPr>
              <a:t>https://www.youtube.com/shorts/ybhBfCksh1g</a:t>
            </a:r>
            <a:endParaRPr lang="en-US" sz="1400" spc="-1" dirty="0" smtClean="0"/>
          </a:p>
          <a:p>
            <a:r>
              <a:rPr lang="en-US" sz="1400" spc="-1" dirty="0" smtClean="0">
                <a:hlinkClick r:id="rId8"/>
              </a:rPr>
              <a:t>https://www.youtube.com/shorts/eKjKjUeXj18</a:t>
            </a:r>
            <a:endParaRPr lang="en-US" sz="1400" spc="-1" dirty="0" smtClean="0"/>
          </a:p>
          <a:p>
            <a:r>
              <a:rPr lang="en-US" sz="1400" spc="-1" dirty="0" smtClean="0">
                <a:hlinkClick r:id="rId9"/>
              </a:rPr>
              <a:t>https://www.youtube.com/watch?v=BDQAM8q2odw</a:t>
            </a:r>
            <a:endParaRPr lang="uk-UA" sz="1400" spc="-1" dirty="0" smtClean="0"/>
          </a:p>
          <a:p>
            <a:r>
              <a:rPr lang="en-US" sz="1400" spc="-1" dirty="0" smtClean="0">
                <a:hlinkClick r:id="rId10"/>
              </a:rPr>
              <a:t>https://www.youtube.com/watch?v=Doolt2wkgfM</a:t>
            </a:r>
            <a:endParaRPr lang="uk-UA" sz="1400" spc="-1" dirty="0"/>
          </a:p>
          <a:p>
            <a:r>
              <a:rPr lang="uk-UA" sz="1400" spc="-1" dirty="0" smtClean="0"/>
              <a:t>ПРИКЛАДИ ВИРОБНИЦТВА:</a:t>
            </a:r>
            <a:endParaRPr lang="en-US" sz="1400" spc="-1" dirty="0" smtClean="0"/>
          </a:p>
          <a:p>
            <a:r>
              <a:rPr lang="en-US" sz="1400" spc="-1" dirty="0" smtClean="0">
                <a:hlinkClick r:id="rId11"/>
              </a:rPr>
              <a:t>https://www.youtube.com/watch?v=907p_2UhZCU</a:t>
            </a:r>
            <a:endParaRPr lang="uk-UA" sz="1400" spc="-1" dirty="0" smtClean="0"/>
          </a:p>
          <a:p>
            <a:r>
              <a:rPr lang="en-US" sz="1400" spc="-1" dirty="0" smtClean="0">
                <a:hlinkClick r:id="rId12"/>
              </a:rPr>
              <a:t>https://www.youtube.com/watch?v=Rt16uOqImI0</a:t>
            </a:r>
            <a:endParaRPr lang="en-US" sz="1400" spc="-1" dirty="0" smtClean="0"/>
          </a:p>
          <a:p>
            <a:r>
              <a:rPr lang="en-US" sz="1400" spc="-1" dirty="0" smtClean="0">
                <a:hlinkClick r:id="rId13"/>
              </a:rPr>
              <a:t>https://www.youtube.com/watch?v=KCRLVQW60Ws</a:t>
            </a:r>
            <a:endParaRPr lang="en-US" sz="1400" spc="-1" dirty="0" smtClean="0"/>
          </a:p>
          <a:p>
            <a:r>
              <a:rPr lang="en-US" sz="1400" spc="-1" dirty="0" smtClean="0">
                <a:hlinkClick r:id="rId14"/>
              </a:rPr>
              <a:t>https://www.youtube.com/watch?v=Ezj3LioGWwE</a:t>
            </a:r>
            <a:endParaRPr lang="uk-UA" sz="1400" spc="-1" dirty="0" smtClean="0"/>
          </a:p>
          <a:p>
            <a:r>
              <a:rPr lang="en-US" sz="1400" spc="-1" dirty="0" smtClean="0">
                <a:hlinkClick r:id="rId15"/>
              </a:rPr>
              <a:t>https://www.youtube.com/watch?v=ApqSxthiO58</a:t>
            </a:r>
            <a:endParaRPr lang="uk-UA" sz="1400" spc="-1" dirty="0" smtClean="0"/>
          </a:p>
          <a:p>
            <a:r>
              <a:rPr lang="en-US" sz="1400" spc="-1" dirty="0" smtClean="0">
                <a:hlinkClick r:id="rId16"/>
              </a:rPr>
              <a:t>https://www.youtube.com/watch?v=N2faosstuaA</a:t>
            </a:r>
            <a:endParaRPr lang="uk-UA" sz="1400" spc="-1" dirty="0" smtClean="0"/>
          </a:p>
          <a:p>
            <a:r>
              <a:rPr lang="en-US" sz="1400" spc="-1" dirty="0" smtClean="0">
                <a:hlinkClick r:id="rId17"/>
              </a:rPr>
              <a:t>https://www.youtube.com/watch?v=H7y-yqhUE54</a:t>
            </a:r>
            <a:endParaRPr lang="uk-UA" sz="1400" spc="-1" dirty="0" smtClean="0"/>
          </a:p>
          <a:p>
            <a:r>
              <a:rPr lang="en-US" sz="1400" spc="-1" dirty="0" smtClean="0">
                <a:hlinkClick r:id="rId18"/>
              </a:rPr>
              <a:t>https://www.youtube.com/watch?v=NlgZACkf3Q4</a:t>
            </a:r>
            <a:endParaRPr lang="uk-UA" sz="1400" spc="-1" dirty="0" smtClean="0"/>
          </a:p>
          <a:p>
            <a:r>
              <a:rPr lang="en-US" sz="1400" spc="-1" dirty="0" smtClean="0">
                <a:hlinkClick r:id="rId19"/>
              </a:rPr>
              <a:t>https://www.youtube.com/watch?v=YHYuQFBrJVc</a:t>
            </a:r>
            <a:endParaRPr lang="uk-UA" sz="1400" spc="-1" dirty="0" smtClean="0"/>
          </a:p>
          <a:p>
            <a:r>
              <a:rPr lang="en-US" sz="1400" spc="-1" dirty="0" smtClean="0">
                <a:hlinkClick r:id="rId20"/>
              </a:rPr>
              <a:t>https://www.youtube.com/watch?v=bGlMDt1cT_4</a:t>
            </a:r>
            <a:endParaRPr lang="uk-UA" sz="1400" spc="-1" dirty="0" smtClean="0"/>
          </a:p>
          <a:p>
            <a:r>
              <a:rPr lang="en-US" sz="1400" spc="-1" dirty="0" smtClean="0">
                <a:hlinkClick r:id="rId21"/>
              </a:rPr>
              <a:t>https://www.youtube.com/watch?v=oXn2d-43YZ4</a:t>
            </a:r>
            <a:endParaRPr lang="uk-UA" sz="1400" spc="-1" dirty="0" smtClean="0"/>
          </a:p>
          <a:p>
            <a:r>
              <a:rPr lang="en-US" sz="1400" spc="-1" dirty="0" smtClean="0">
                <a:hlinkClick r:id="rId22"/>
              </a:rPr>
              <a:t>https://www.youtube.com/watch?v=4bwLQghvunY</a:t>
            </a:r>
            <a:r>
              <a:rPr lang="uk-UA" sz="1400" spc="-1" dirty="0" smtClean="0"/>
              <a:t> (анфлераж)</a:t>
            </a:r>
          </a:p>
          <a:p>
            <a:r>
              <a:rPr lang="en-US" sz="1400" spc="-1" dirty="0" smtClean="0">
                <a:hlinkClick r:id="rId23"/>
              </a:rPr>
              <a:t>https://www.youtube.com/watch?v=W-bmhiUHfqU</a:t>
            </a:r>
            <a:endParaRPr lang="uk-UA" sz="1400" spc="-1" dirty="0" smtClean="0"/>
          </a:p>
          <a:p>
            <a:r>
              <a:rPr lang="en-US" sz="1400" spc="-1" dirty="0" smtClean="0">
                <a:hlinkClick r:id="rId24"/>
              </a:rPr>
              <a:t>https://www.youtube.com/watch?v=GDhFUDFUXy4</a:t>
            </a:r>
            <a:endParaRPr lang="en-US" sz="14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2"/>
          <p:cNvSpPr txBox="1"/>
          <p:nvPr/>
        </p:nvSpPr>
        <p:spPr>
          <a:xfrm>
            <a:off x="1080000" y="2160000"/>
            <a:ext cx="18072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TextShape 3"/>
          <p:cNvSpPr txBox="1"/>
          <p:nvPr/>
        </p:nvSpPr>
        <p:spPr>
          <a:xfrm>
            <a:off x="443705" y="0"/>
            <a:ext cx="822888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ПЕРЕГЛЯНЬТЕ 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ВІДЕО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235526" y="677108"/>
            <a:ext cx="8645237" cy="255309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uk-UA" sz="1600" spc="-1" dirty="0" smtClean="0">
                <a:latin typeface="Arial"/>
              </a:rPr>
              <a:t>НАВЧАЛЬНІ ВІДЕО:</a:t>
            </a:r>
            <a:endParaRPr lang="en-US" sz="1600" b="0" strike="noStrike" spc="-1" dirty="0" smtClean="0">
              <a:latin typeface="Arial"/>
            </a:endParaRPr>
          </a:p>
          <a:p>
            <a:r>
              <a:rPr lang="en-US" sz="1600" spc="-1" dirty="0">
                <a:hlinkClick r:id="rId2"/>
              </a:rPr>
              <a:t>https://</a:t>
            </a:r>
            <a:r>
              <a:rPr lang="en-US" sz="1600" spc="-1" dirty="0" smtClean="0">
                <a:hlinkClick r:id="rId2"/>
              </a:rPr>
              <a:t>www.youtube.com/watch?v=OVQC-6qIq-Y</a:t>
            </a:r>
            <a:endParaRPr lang="en-US" sz="1600" spc="-1" dirty="0" smtClean="0"/>
          </a:p>
          <a:p>
            <a:r>
              <a:rPr lang="en-US" sz="1600" spc="-1" dirty="0">
                <a:hlinkClick r:id="rId3"/>
              </a:rPr>
              <a:t>https://</a:t>
            </a:r>
            <a:r>
              <a:rPr lang="en-US" sz="1600" spc="-1" dirty="0" smtClean="0">
                <a:hlinkClick r:id="rId3"/>
              </a:rPr>
              <a:t>www.youtube.com/watch?v=ONSw77LMSyI</a:t>
            </a:r>
            <a:endParaRPr lang="uk-UA" sz="1600" spc="-1" dirty="0" smtClean="0"/>
          </a:p>
          <a:p>
            <a:r>
              <a:rPr lang="en-US" sz="1600" spc="-1" dirty="0" smtClean="0">
                <a:hlinkClick r:id="rId4"/>
              </a:rPr>
              <a:t>https://www.youtube.com/watch?v=rmbt2_K4-XY</a:t>
            </a:r>
            <a:endParaRPr lang="uk-UA" sz="1600" spc="-1" dirty="0" smtClean="0"/>
          </a:p>
          <a:p>
            <a:r>
              <a:rPr lang="en-US" sz="1600" spc="-1" dirty="0" smtClean="0">
                <a:hlinkClick r:id="rId5"/>
              </a:rPr>
              <a:t>https://www.youtube.com/watch?v=mD6JSbQKmBw</a:t>
            </a:r>
            <a:endParaRPr lang="uk-UA" sz="1600" spc="-1" dirty="0" smtClean="0"/>
          </a:p>
          <a:p>
            <a:r>
              <a:rPr lang="en-US" sz="1600" spc="-1" dirty="0" smtClean="0">
                <a:hlinkClick r:id="rId6"/>
              </a:rPr>
              <a:t>https://www.youtube.com/watch?v=BNaE06-yEi4</a:t>
            </a:r>
            <a:endParaRPr lang="uk-UA" sz="1600" spc="-1" dirty="0" smtClean="0"/>
          </a:p>
          <a:p>
            <a:endParaRPr lang="uk-UA" sz="1600" spc="-1" dirty="0" smtClean="0"/>
          </a:p>
          <a:p>
            <a:r>
              <a:rPr lang="ru-RU" sz="1600" b="0" strike="noStrike" spc="-1" dirty="0" smtClean="0">
                <a:latin typeface="Arial"/>
                <a:hlinkClick r:id="rId7"/>
              </a:rPr>
              <a:t>https</a:t>
            </a:r>
            <a:r>
              <a:rPr lang="ru-RU" sz="1600" b="0" strike="noStrike" spc="-1" dirty="0">
                <a:latin typeface="Arial"/>
                <a:hlinkClick r:id="rId7"/>
              </a:rPr>
              <a:t>://</a:t>
            </a:r>
            <a:r>
              <a:rPr lang="ru-RU" sz="1600" b="0" strike="noStrike" spc="-1" dirty="0" smtClean="0">
                <a:latin typeface="Arial"/>
                <a:hlinkClick r:id="rId7"/>
              </a:rPr>
              <a:t>www.youtube.com/watch?v=VqeipmJa2lQ</a:t>
            </a:r>
            <a:endParaRPr lang="ru-RU" sz="1600" b="0" strike="noStrike" spc="-1" dirty="0">
              <a:latin typeface="Arial"/>
            </a:endParaRPr>
          </a:p>
          <a:p>
            <a:r>
              <a:rPr lang="ru-RU" sz="1600" b="0" strike="noStrike" spc="-1" dirty="0">
                <a:latin typeface="Arial"/>
                <a:hlinkClick r:id="rId8"/>
              </a:rPr>
              <a:t>https://</a:t>
            </a:r>
            <a:r>
              <a:rPr lang="ru-RU" sz="1600" b="0" strike="noStrike" spc="-1" dirty="0" smtClean="0">
                <a:latin typeface="Arial"/>
                <a:hlinkClick r:id="rId8"/>
              </a:rPr>
              <a:t>www.youtube.com/watch?v=LtWq6jkoi9o</a:t>
            </a:r>
            <a:endParaRPr lang="ru-RU" sz="1600" b="0" strike="noStrike" spc="-1" dirty="0">
              <a:latin typeface="Arial"/>
            </a:endParaRPr>
          </a:p>
          <a:p>
            <a:r>
              <a:rPr lang="ru-RU" sz="1600" b="0" strike="noStrike" spc="-1" dirty="0" smtClean="0">
                <a:latin typeface="Arial"/>
                <a:hlinkClick r:id="rId9"/>
              </a:rPr>
              <a:t>https</a:t>
            </a:r>
            <a:r>
              <a:rPr lang="ru-RU" sz="1600" b="0" strike="noStrike" spc="-1" dirty="0">
                <a:latin typeface="Arial"/>
                <a:hlinkClick r:id="rId9"/>
              </a:rPr>
              <a:t>://www.youtube.com/watch?v=_</a:t>
            </a:r>
            <a:r>
              <a:rPr lang="ru-RU" sz="1600" b="0" strike="noStrike" spc="-1" dirty="0" smtClean="0">
                <a:latin typeface="Arial"/>
                <a:hlinkClick r:id="rId9"/>
              </a:rPr>
              <a:t>XryKQkyagE</a:t>
            </a:r>
            <a:endParaRPr lang="ru-RU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6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214720"/>
            <a:ext cx="822888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Дякую </a:t>
            </a:r>
            <a:r>
              <a:t/>
            </a:r>
            <a:br/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за увагу!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482</Words>
  <Application>Microsoft Office PowerPoint</Application>
  <PresentationFormat>Экран 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Microsoft YaHei</vt:lpstr>
      <vt:lpstr>MS Mincho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198</cp:revision>
  <dcterms:created xsi:type="dcterms:W3CDTF">2018-09-16T21:40:10Z</dcterms:created>
  <dcterms:modified xsi:type="dcterms:W3CDTF">2024-09-30T00:21:55Z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