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40" r:id="rId1"/>
  </p:sldMasterIdLst>
  <p:notesMasterIdLst>
    <p:notesMasterId r:id="rId3"/>
  </p:notesMasterIdLst>
  <p:sldIdLst>
    <p:sldId id="274" r:id="rId2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328" userDrawn="1">
          <p15:clr>
            <a:srgbClr val="A4A3A4"/>
          </p15:clr>
        </p15:guide>
        <p15:guide id="2" pos="785" userDrawn="1">
          <p15:clr>
            <a:srgbClr val="A4A3A4"/>
          </p15:clr>
        </p15:guide>
        <p15:guide id="3" pos="15024" userDrawn="1">
          <p15:clr>
            <a:srgbClr val="A4A3A4"/>
          </p15:clr>
        </p15:guide>
        <p15:guide id="4" orient="horz" pos="22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5F5F5F"/>
    <a:srgbClr val="000000"/>
    <a:srgbClr val="83C4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22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534" y="114"/>
      </p:cViewPr>
      <p:guideLst>
        <p:guide orient="horz" pos="8328"/>
        <p:guide pos="785"/>
        <p:guide pos="15024"/>
        <p:guide orient="horz" pos="22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910" y="2895601"/>
            <a:ext cx="17651316" cy="6659162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9910" y="9554760"/>
            <a:ext cx="17651316" cy="172284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2024-09-30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7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13" y="9601174"/>
            <a:ext cx="17651314" cy="1133476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09910" y="1371600"/>
            <a:ext cx="17651316" cy="728133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12" y="10734650"/>
            <a:ext cx="17651312" cy="98742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2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09" y="2895600"/>
            <a:ext cx="17651318" cy="3962400"/>
          </a:xfrm>
        </p:spPr>
        <p:txBody>
          <a:bodyPr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09" y="7315200"/>
            <a:ext cx="17651318" cy="4724400"/>
          </a:xfrm>
        </p:spPr>
        <p:txBody>
          <a:bodyPr anchor="ctr">
            <a:normAutofit/>
          </a:bodyPr>
          <a:lstStyle>
            <a:lvl1pPr marL="0" indent="0">
              <a:buNone/>
              <a:defRPr sz="36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40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603" y="2895600"/>
            <a:ext cx="15998630" cy="4646748"/>
          </a:xfrm>
        </p:spPr>
        <p:txBody>
          <a:bodyPr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3860801" y="7542348"/>
            <a:ext cx="14559298" cy="684348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8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09" y="8701314"/>
            <a:ext cx="17651318" cy="3352800"/>
          </a:xfrm>
        </p:spPr>
        <p:txBody>
          <a:bodyPr anchor="ctr">
            <a:normAutofit/>
          </a:bodyPr>
          <a:lstStyle>
            <a:lvl1pPr marL="0" indent="0">
              <a:buNone/>
              <a:defRPr sz="36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96590" y="1942507"/>
            <a:ext cx="160382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244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660980" y="5227575"/>
            <a:ext cx="160382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244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2220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08" y="6248402"/>
            <a:ext cx="17651320" cy="3306360"/>
          </a:xfrm>
        </p:spPr>
        <p:txBody>
          <a:bodyPr anchor="b"/>
          <a:lstStyle>
            <a:lvl1pPr algn="l">
              <a:defRPr sz="8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9909" y="9554762"/>
            <a:ext cx="17651318" cy="1720800"/>
          </a:xfrm>
        </p:spPr>
        <p:txBody>
          <a:bodyPr anchor="t"/>
          <a:lstStyle>
            <a:lvl1pPr marL="0" indent="0" algn="l">
              <a:buNone/>
              <a:defRPr sz="4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86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5894" y="3962400"/>
            <a:ext cx="5893732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04926" y="5334000"/>
            <a:ext cx="5854700" cy="7178676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67319" y="3962400"/>
            <a:ext cx="5872482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7746212" y="5334000"/>
            <a:ext cx="5893588" cy="7178676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4249401" y="3962400"/>
            <a:ext cx="5864226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14249401" y="5334000"/>
            <a:ext cx="5864226" cy="7178676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7452284" y="4267200"/>
            <a:ext cx="0" cy="7924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24454" y="4267200"/>
            <a:ext cx="0" cy="7933764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84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4926" y="8501898"/>
            <a:ext cx="5880100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04926" y="4419600"/>
            <a:ext cx="5880100" cy="304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04926" y="9654423"/>
            <a:ext cx="5880100" cy="1318378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78751" y="8501898"/>
            <a:ext cx="5861050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7778749" y="4419600"/>
            <a:ext cx="5861050" cy="304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7776044" y="9654421"/>
            <a:ext cx="5868812" cy="1318378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4249401" y="8501898"/>
            <a:ext cx="5864226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4249399" y="4419600"/>
            <a:ext cx="5864226" cy="304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14249151" y="9654417"/>
            <a:ext cx="5871994" cy="1318378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7452284" y="4267200"/>
            <a:ext cx="0" cy="7924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3924454" y="4267200"/>
            <a:ext cx="0" cy="7933764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07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91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608425" y="860427"/>
            <a:ext cx="3505202" cy="1165225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04927" y="1774828"/>
            <a:ext cx="14846298" cy="1073784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27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4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Подзаголовок слайда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Уровень текста 1…"/>
          <p:cNvSpPr txBox="1">
            <a:spLocks noGrp="1"/>
          </p:cNvSpPr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numCol="1" spcCol="38100"/>
          <a:lstStyle/>
          <a:p>
            <a:r>
              <a:t>Текст пункта на слайде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924805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4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13" y="5723467"/>
            <a:ext cx="17651314" cy="3831294"/>
          </a:xfrm>
        </p:spPr>
        <p:txBody>
          <a:bodyPr anchor="b"/>
          <a:lstStyle>
            <a:lvl1pPr algn="l">
              <a:defRPr sz="8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9910" y="9554762"/>
            <a:ext cx="17651316" cy="1720800"/>
          </a:xfrm>
        </p:spPr>
        <p:txBody>
          <a:bodyPr anchor="t"/>
          <a:lstStyle>
            <a:lvl1pPr marL="0" indent="0" algn="l">
              <a:buNone/>
              <a:defRPr sz="4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7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6625" y="4121151"/>
            <a:ext cx="8792678" cy="8391526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08987" y="4112185"/>
            <a:ext cx="8792682" cy="8400490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9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6626" y="3810000"/>
            <a:ext cx="8792676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6625" y="5029200"/>
            <a:ext cx="8792678" cy="7483476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308991" y="3810000"/>
            <a:ext cx="8792678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308991" y="5029200"/>
            <a:ext cx="8792678" cy="7483476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4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7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2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06" y="2895600"/>
            <a:ext cx="6802128" cy="2895600"/>
          </a:xfrm>
        </p:spPr>
        <p:txBody>
          <a:bodyPr anchor="b"/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9233" y="2895600"/>
            <a:ext cx="10391994" cy="9144000"/>
          </a:xfrm>
        </p:spPr>
        <p:txBody>
          <a:bodyPr anchor="ctr">
            <a:normAutofit/>
          </a:bodyPr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07" y="6258561"/>
            <a:ext cx="6802126" cy="5791198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0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7814" y="3708384"/>
            <a:ext cx="10185812" cy="3149616"/>
          </a:xfrm>
        </p:spPr>
        <p:txBody>
          <a:bodyPr anchor="b">
            <a:normAutofit/>
          </a:bodyPr>
          <a:lstStyle>
            <a:lvl1pPr algn="l"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899092" y="2286000"/>
            <a:ext cx="6400800" cy="914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09" y="7315200"/>
            <a:ext cx="10169958" cy="27432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7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5339371"/>
            <a:ext cx="8074024" cy="83766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5784695"/>
            <a:ext cx="3044824" cy="4730906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7218024" y="3352800"/>
            <a:ext cx="5638800" cy="56388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5998825" y="1"/>
            <a:ext cx="3206774" cy="22828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7211756" y="12192000"/>
            <a:ext cx="1987468" cy="1524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0875624" y="0"/>
            <a:ext cx="1371600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2223" y="905436"/>
            <a:ext cx="18809446" cy="28010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6625" y="4105837"/>
            <a:ext cx="17893082" cy="839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20311279" y="3581403"/>
            <a:ext cx="1981198" cy="60959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22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2024-09-30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7903147" y="6450595"/>
            <a:ext cx="7719590" cy="609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22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20705081" y="591459"/>
            <a:ext cx="1676398" cy="15353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56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626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  <p:sldLayoutId id="2147483758" r:id="rId18"/>
  </p:sldLayoutIdLst>
  <p:txStyles>
    <p:titleStyle>
      <a:lvl1pPr algn="l" defTabSz="914400" rtl="0" eaLnBrk="1" latinLnBrk="0" hangingPunct="1">
        <a:spcBef>
          <a:spcPct val="0"/>
        </a:spcBef>
        <a:buNone/>
        <a:defRPr sz="84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85800" indent="-6858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4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1485900" indent="-5715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6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2286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3200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41148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5012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59436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6858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7772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Про проєкт"/>
          <p:cNvSpPr txBox="1"/>
          <p:nvPr/>
        </p:nvSpPr>
        <p:spPr>
          <a:xfrm>
            <a:off x="846459" y="732918"/>
            <a:ext cx="4709623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6700" b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uk-UA" sz="4800" b="0" dirty="0">
                <a:solidFill>
                  <a:schemeClr val="tx1"/>
                </a:solidFill>
                <a:latin typeface="e-Ukraine" panose="00000500000000000000" pitchFamily="50" charset="-52"/>
              </a:rPr>
              <a:t>Фінансовий</a:t>
            </a:r>
            <a:r>
              <a:rPr lang="ru-RU" sz="4800" b="0" dirty="0">
                <a:solidFill>
                  <a:schemeClr val="tx1"/>
                </a:solidFill>
                <a:latin typeface="e-Ukraine" panose="00000500000000000000" pitchFamily="50" charset="-52"/>
              </a:rPr>
              <a:t> план</a:t>
            </a:r>
          </a:p>
        </p:txBody>
      </p:sp>
      <p:sp>
        <p:nvSpPr>
          <p:cNvPr id="5" name="Сгруппировать">
            <a:extLst>
              <a:ext uri="{FF2B5EF4-FFF2-40B4-BE49-F238E27FC236}">
                <a16:creationId xmlns:a16="http://schemas.microsoft.com/office/drawing/2014/main" id="{FD3F062F-752B-721C-BB91-B05C379976AE}"/>
              </a:ext>
            </a:extLst>
          </p:cNvPr>
          <p:cNvSpPr/>
          <p:nvPr/>
        </p:nvSpPr>
        <p:spPr>
          <a:xfrm>
            <a:off x="528545" y="2100836"/>
            <a:ext cx="23328982" cy="11116400"/>
          </a:xfrm>
          <a:prstGeom prst="roundRect">
            <a:avLst>
              <a:gd name="adj" fmla="val 8280"/>
            </a:avLst>
          </a:prstGeom>
          <a:solidFill>
            <a:srgbClr val="D9D9D9">
              <a:alpha val="1490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70BD8A-75DB-327D-2CD5-271B420EA3A4}"/>
              </a:ext>
            </a:extLst>
          </p:cNvPr>
          <p:cNvSpPr txBox="1"/>
          <p:nvPr/>
        </p:nvSpPr>
        <p:spPr>
          <a:xfrm>
            <a:off x="1208808" y="2709786"/>
            <a:ext cx="21966382" cy="88742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 marR="0" algn="l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3200" dirty="0">
                <a:solidFill>
                  <a:schemeClr val="tx2"/>
                </a:solidFill>
                <a:latin typeface="e-Ukraine Light" panose="00000400000000000000" pitchFamily="50" charset="-52"/>
              </a:rPr>
              <a:t>Розробіть P&amp;L свого проєкту на рік, адаптуйте (скоротіть) таблицю для додавання в презентацію так, що вона була читабельна.</a:t>
            </a:r>
          </a:p>
          <a:p>
            <a:pPr marR="0" algn="l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ru-RU" sz="3200" dirty="0">
              <a:solidFill>
                <a:schemeClr val="tx2"/>
              </a:solidFill>
              <a:latin typeface="e-Ukraine Light" panose="00000400000000000000" pitchFamily="50" charset="-52"/>
            </a:endParaRPr>
          </a:p>
          <a:p>
            <a:pPr marR="0" algn="l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3200" dirty="0">
                <a:solidFill>
                  <a:schemeClr val="tx2"/>
                </a:solidFill>
                <a:latin typeface="e-Ukraine Light" panose="00000400000000000000" pitchFamily="50" charset="-52"/>
              </a:rPr>
              <a:t>Якщо не будете додавати P&amp;L в повному вигляді, то все одно необхідно прописати ключові фінансові показники по періодах (місяці або квартали) на рік. </a:t>
            </a:r>
            <a:r>
              <a:rPr lang="uk-UA" sz="3200" dirty="0">
                <a:solidFill>
                  <a:schemeClr val="tx2"/>
                </a:solidFill>
                <a:latin typeface="e-Ukraine Light" panose="00000400000000000000" pitchFamily="50" charset="-52"/>
              </a:rPr>
              <a:t>Необхідно відобразити такі показники</a:t>
            </a:r>
            <a:r>
              <a:rPr lang="uk-UA" sz="3200">
                <a:solidFill>
                  <a:schemeClr val="tx2"/>
                </a:solidFill>
                <a:latin typeface="e-Ukraine Light" panose="00000400000000000000" pitchFamily="50" charset="-52"/>
              </a:rPr>
              <a:t>: </a:t>
            </a:r>
          </a:p>
          <a:p>
            <a:pPr marR="0" algn="l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uk-UA" sz="3200" dirty="0">
              <a:solidFill>
                <a:schemeClr val="tx2"/>
              </a:solidFill>
              <a:latin typeface="e-Ukraine Light" panose="00000400000000000000" pitchFamily="50" charset="-52"/>
            </a:endParaRPr>
          </a:p>
          <a:p>
            <a:pPr marL="342900" marR="0" indent="-342900" algn="l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доходи: розбиті по основних джерелах, напрямках</a:t>
            </a:r>
          </a:p>
          <a:p>
            <a:pPr marL="342900" marR="0" indent="-342900" algn="l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витрати: </a:t>
            </a:r>
            <a:r>
              <a:rPr lang="uk-UA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розписати</a:t>
            </a:r>
            <a:r>
              <a:rPr lang="ru-RU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 </a:t>
            </a:r>
            <a:r>
              <a:rPr lang="uk-UA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основні види витрат</a:t>
            </a:r>
          </a:p>
          <a:p>
            <a:pPr marL="342900" marR="0" indent="-342900" algn="l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800" dirty="0" err="1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маржинальний</a:t>
            </a:r>
            <a:r>
              <a:rPr lang="ru-RU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 прибуток (грн та %)</a:t>
            </a:r>
          </a:p>
          <a:p>
            <a:pPr marL="342900" marR="0" indent="-342900" algn="l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800" dirty="0" err="1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операційний</a:t>
            </a:r>
            <a:r>
              <a:rPr lang="ru-RU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 прибуток (грн та %)</a:t>
            </a:r>
          </a:p>
          <a:p>
            <a:pPr marL="342900" marR="0" indent="-342900" algn="l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податки (виділити жирним)</a:t>
            </a:r>
            <a:endParaRPr lang="ru-RU" sz="2800" dirty="0">
              <a:solidFill>
                <a:schemeClr val="tx2"/>
              </a:solidFill>
              <a:latin typeface="e-Ukraine" panose="00000500000000000000" pitchFamily="50" charset="-52"/>
            </a:endParaRPr>
          </a:p>
          <a:p>
            <a:pPr marL="342900" marR="0" indent="-342900" algn="l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амортизація (якщо є)</a:t>
            </a:r>
          </a:p>
          <a:p>
            <a:pPr marL="342900" marR="0" indent="-342900" algn="l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чистий прибуток (грн)</a:t>
            </a:r>
          </a:p>
          <a:p>
            <a:pPr marL="342900" marR="0" indent="-342900" algn="l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800" dirty="0">
                <a:solidFill>
                  <a:schemeClr val="tx2"/>
                </a:solidFill>
                <a:effectLst/>
                <a:latin typeface="e-Ukraine" panose="00000500000000000000" pitchFamily="50" charset="-52"/>
              </a:rPr>
              <a:t>рентабельність, %</a:t>
            </a:r>
            <a:endParaRPr lang="ru-RU" sz="2800" dirty="0">
              <a:solidFill>
                <a:schemeClr val="tx2"/>
              </a:solidFill>
              <a:latin typeface="e-Ukraine" panose="00000500000000000000" pitchFamily="50" charset="-52"/>
            </a:endParaRPr>
          </a:p>
          <a:p>
            <a:pPr marL="342900" marR="0" indent="-342900" algn="l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800" dirty="0" err="1">
                <a:solidFill>
                  <a:schemeClr val="tx2"/>
                </a:solidFill>
                <a:latin typeface="e-Ukraine" panose="00000500000000000000" pitchFamily="50" charset="-52"/>
              </a:rPr>
              <a:t>беззбитковий</a:t>
            </a:r>
            <a:r>
              <a:rPr lang="ru-RU" sz="2800" dirty="0">
                <a:solidFill>
                  <a:schemeClr val="tx2"/>
                </a:solidFill>
                <a:latin typeface="e-Ukraine" panose="00000500000000000000" pitchFamily="50" charset="-52"/>
              </a:rPr>
              <a:t> </a:t>
            </a:r>
            <a:r>
              <a:rPr lang="ru-RU" sz="2800" dirty="0" err="1">
                <a:solidFill>
                  <a:schemeClr val="tx2"/>
                </a:solidFill>
                <a:latin typeface="e-Ukraine" panose="00000500000000000000" pitchFamily="50" charset="-52"/>
              </a:rPr>
              <a:t>обсяг</a:t>
            </a:r>
            <a:r>
              <a:rPr lang="ru-RU" sz="2800" dirty="0">
                <a:solidFill>
                  <a:schemeClr val="tx2"/>
                </a:solidFill>
                <a:latin typeface="e-Ukraine" panose="00000500000000000000" pitchFamily="50" charset="-52"/>
              </a:rPr>
              <a:t> </a:t>
            </a:r>
            <a:r>
              <a:rPr lang="ru-RU" sz="2800" dirty="0" err="1">
                <a:solidFill>
                  <a:schemeClr val="tx2"/>
                </a:solidFill>
                <a:latin typeface="e-Ukraine" panose="00000500000000000000" pitchFamily="50" charset="-52"/>
              </a:rPr>
              <a:t>виробництва</a:t>
            </a:r>
            <a:endParaRPr lang="ru-RU" sz="3600" dirty="0">
              <a:solidFill>
                <a:schemeClr val="tx2"/>
              </a:solidFill>
              <a:latin typeface="e-Ukraine" panose="00000500000000000000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89690919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6067</TotalTime>
  <Words>108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Century Gothic</vt:lpstr>
      <vt:lpstr>e-Ukraine</vt:lpstr>
      <vt:lpstr>e-Ukraine Light</vt:lpstr>
      <vt:lpstr>Helvetica Neue</vt:lpstr>
      <vt:lpstr>Wingdings 3</vt:lpstr>
      <vt:lpstr>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Viktoria Holomb</cp:lastModifiedBy>
  <cp:revision>11</cp:revision>
  <dcterms:modified xsi:type="dcterms:W3CDTF">2024-09-30T09:14:28Z</dcterms:modified>
</cp:coreProperties>
</file>