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284" r:id="rId28"/>
    <p:sldId id="283" r:id="rId29"/>
    <p:sldId id="282" r:id="rId30"/>
    <p:sldId id="281" r:id="rId31"/>
    <p:sldId id="280" r:id="rId32"/>
    <p:sldId id="279" r:id="rId33"/>
    <p:sldId id="278" r:id="rId34"/>
    <p:sldId id="277" r:id="rId35"/>
    <p:sldId id="276" r:id="rId36"/>
    <p:sldId id="275" r:id="rId37"/>
    <p:sldId id="274" r:id="rId38"/>
    <p:sldId id="286" r:id="rId39"/>
    <p:sldId id="285" r:id="rId40"/>
    <p:sldId id="287" r:id="rId41"/>
    <p:sldId id="289" r:id="rId42"/>
    <p:sldId id="291" r:id="rId43"/>
    <p:sldId id="290" r:id="rId44"/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71" r:id="rId59"/>
    <p:sldId id="272" r:id="rId60"/>
    <p:sldId id="273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09" d="100"/>
          <a:sy n="109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Використання підготовчих методів та засобів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14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dirty="0" err="1"/>
              <a:t>Позиціонування</a:t>
            </a:r>
            <a:r>
              <a:rPr lang="ru-RU" sz="1800" dirty="0"/>
              <a:t> —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викладання</a:t>
            </a:r>
            <a:r>
              <a:rPr lang="ru-RU" sz="1800" dirty="0"/>
              <a:t> </a:t>
            </a:r>
            <a:r>
              <a:rPr lang="ru-RU" sz="1800" dirty="0" err="1"/>
              <a:t>пацієнта</a:t>
            </a:r>
            <a:r>
              <a:rPr lang="ru-RU" sz="1800" dirty="0"/>
              <a:t> у </a:t>
            </a:r>
            <a:r>
              <a:rPr lang="ru-RU" sz="1800" dirty="0" err="1"/>
              <a:t>фізіологічно</a:t>
            </a:r>
            <a:r>
              <a:rPr lang="ru-RU" sz="1800" dirty="0"/>
              <a:t> </a:t>
            </a:r>
            <a:r>
              <a:rPr lang="ru-RU" sz="1800" dirty="0" err="1"/>
              <a:t>правильне</a:t>
            </a:r>
            <a:r>
              <a:rPr lang="ru-RU" sz="1800" dirty="0"/>
              <a:t> </a:t>
            </a:r>
            <a:r>
              <a:rPr lang="ru-RU" sz="1800" dirty="0" err="1"/>
              <a:t>положення</a:t>
            </a:r>
            <a:r>
              <a:rPr lang="ru-RU" sz="1800" dirty="0"/>
              <a:t> для </a:t>
            </a:r>
            <a:r>
              <a:rPr lang="ru-RU" sz="1800" dirty="0" err="1"/>
              <a:t>профілактики</a:t>
            </a:r>
            <a:r>
              <a:rPr lang="ru-RU" sz="1800" dirty="0"/>
              <a:t> </a:t>
            </a:r>
            <a:r>
              <a:rPr lang="ru-RU" sz="1800" dirty="0" err="1"/>
              <a:t>патологічних</a:t>
            </a:r>
            <a:r>
              <a:rPr lang="ru-RU" sz="1800" dirty="0"/>
              <a:t> поз, контрактур </a:t>
            </a:r>
            <a:r>
              <a:rPr lang="ru-RU" sz="1800" dirty="0" err="1"/>
              <a:t>чи</a:t>
            </a:r>
            <a:r>
              <a:rPr lang="ru-RU" sz="1800" dirty="0"/>
              <a:t> болю.</a:t>
            </a:r>
            <a:endParaRPr lang="uk-UA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613687" cy="484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9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dirty="0"/>
              <a:t>Положення «лежачи на спині»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63" y="1124744"/>
            <a:ext cx="5910064" cy="228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4507" y="4112205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цілому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стан </a:t>
            </a:r>
            <a:r>
              <a:rPr lang="ru-RU" dirty="0" err="1"/>
              <a:t>небажано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виникла</a:t>
            </a:r>
            <a:r>
              <a:rPr lang="ru-RU" dirty="0"/>
              <a:t> </a:t>
            </a:r>
            <a:r>
              <a:rPr lang="ru-RU" dirty="0" err="1"/>
              <a:t>необхідність</a:t>
            </a:r>
            <a:r>
              <a:rPr lang="ru-RU" dirty="0"/>
              <a:t> на </a:t>
            </a:r>
            <a:r>
              <a:rPr lang="ru-RU" dirty="0" err="1"/>
              <a:t>деякий</a:t>
            </a:r>
            <a:r>
              <a:rPr lang="ru-RU" dirty="0"/>
              <a:t> час </a:t>
            </a:r>
            <a:r>
              <a:rPr lang="ru-RU" dirty="0" err="1"/>
              <a:t>покласти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r>
              <a:rPr lang="ru-RU" dirty="0"/>
              <a:t> на спину,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запам'ятати</a:t>
            </a:r>
            <a:r>
              <a:rPr lang="ru-RU" dirty="0"/>
              <a:t> ряд </a:t>
            </a:r>
            <a:r>
              <a:rPr lang="ru-RU" dirty="0" err="1"/>
              <a:t>моментів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38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Негативними</a:t>
            </a:r>
            <a:r>
              <a:rPr lang="ru-RU" dirty="0" smtClean="0"/>
              <a:t> </a:t>
            </a:r>
            <a:r>
              <a:rPr lang="ru-RU" dirty="0"/>
              <a:t>факторами </a:t>
            </a:r>
            <a:r>
              <a:rPr lang="ru-RU" dirty="0" err="1"/>
              <a:t>положення</a:t>
            </a:r>
            <a:r>
              <a:rPr lang="ru-RU" dirty="0"/>
              <a:t> хворого на </a:t>
            </a:r>
            <a:r>
              <a:rPr lang="ru-RU" dirty="0" err="1"/>
              <a:t>спині</a:t>
            </a:r>
            <a:r>
              <a:rPr lang="ru-RU" dirty="0"/>
              <a:t> є: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80728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•	недостатня дихальна функція </a:t>
            </a:r>
            <a:r>
              <a:rPr lang="uk-UA" dirty="0" err="1"/>
              <a:t>легенів</a:t>
            </a:r>
            <a:r>
              <a:rPr lang="uk-UA" dirty="0"/>
              <a:t>. Ті відділи легень, які розташовуються знизу, погано вентилюються, що викликає застійні явища і схильність до запальних явищ. Особливо це стосується пацієнтів з надмірною масою тіла;</a:t>
            </a:r>
          </a:p>
          <a:p>
            <a:r>
              <a:rPr lang="uk-UA" dirty="0"/>
              <a:t>•	поганий дренаж бронхів;</a:t>
            </a:r>
          </a:p>
          <a:p>
            <a:r>
              <a:rPr lang="uk-UA" dirty="0"/>
              <a:t>•	зниження легеневого об'єму;</a:t>
            </a:r>
          </a:p>
          <a:p>
            <a:r>
              <a:rPr lang="uk-UA" dirty="0"/>
              <a:t>•	високий ризик потрапляння слини в верхні дихальні шляхи;</a:t>
            </a:r>
          </a:p>
          <a:p>
            <a:r>
              <a:rPr lang="uk-UA" dirty="0"/>
              <a:t>•	болю в хребті і суглобах через тривале</a:t>
            </a:r>
          </a:p>
          <a:p>
            <a:r>
              <a:rPr lang="uk-UA" dirty="0"/>
              <a:t>•	перебування в одній позі.</a:t>
            </a:r>
          </a:p>
        </p:txBody>
      </p:sp>
    </p:spTree>
    <p:extLst>
      <p:ext uri="{BB962C8B-B14F-4D97-AF65-F5344CB8AC3E}">
        <p14:creationId xmlns:p14="http://schemas.microsoft.com/office/powerpoint/2010/main" val="25183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</a:t>
            </a:r>
            <a:r>
              <a:rPr lang="ru-RU" dirty="0" err="1"/>
              <a:t>необхідності</a:t>
            </a:r>
            <a:r>
              <a:rPr lang="ru-RU" dirty="0"/>
              <a:t> повороту на спину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пам'ятати</a:t>
            </a:r>
            <a:r>
              <a:rPr lang="ru-RU" dirty="0"/>
              <a:t> про </a:t>
            </a:r>
            <a:r>
              <a:rPr lang="ru-RU" dirty="0" err="1"/>
              <a:t>деякі</a:t>
            </a:r>
            <a:r>
              <a:rPr lang="ru-RU" dirty="0"/>
              <a:t> правила </a:t>
            </a:r>
            <a:r>
              <a:rPr lang="ru-RU" dirty="0" err="1"/>
              <a:t>розташування</a:t>
            </a:r>
            <a:r>
              <a:rPr lang="ru-RU" dirty="0"/>
              <a:t> хворого: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1704" y="1134243"/>
            <a:ext cx="81847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•	пацієнт повинен перебувати в одну точку;</a:t>
            </a:r>
          </a:p>
          <a:p>
            <a:r>
              <a:rPr lang="uk-UA" dirty="0"/>
              <a:t>•	голова повинна знаходитися на одній лінії з тулубом;</a:t>
            </a:r>
          </a:p>
          <a:p>
            <a:r>
              <a:rPr lang="uk-UA" dirty="0"/>
              <a:t>•	під обидві руки підкладаються подушки, руки відведені в плечовому суглобі, трохи зігнуті в ліктях, кисті вільні і підтримані;</a:t>
            </a:r>
          </a:p>
          <a:p>
            <a:r>
              <a:rPr lang="uk-UA" dirty="0"/>
              <a:t>•	обох ніг надається фізіологічна укладання з зігнутими колінними суглобами, для чого під колінні суглоби також підкладають подушки.</a:t>
            </a:r>
          </a:p>
        </p:txBody>
      </p:sp>
    </p:spTree>
    <p:extLst>
      <p:ext uri="{BB962C8B-B14F-4D97-AF65-F5344CB8AC3E}">
        <p14:creationId xmlns:p14="http://schemas.microsoft.com/office/powerpoint/2010/main" val="33224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1053" y="87408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Положення</a:t>
            </a:r>
            <a:r>
              <a:rPr lang="ru-RU" sz="2000" dirty="0"/>
              <a:t> «</a:t>
            </a:r>
            <a:r>
              <a:rPr lang="ru-RU" sz="2000" dirty="0" err="1"/>
              <a:t>лежачи</a:t>
            </a:r>
            <a:r>
              <a:rPr lang="ru-RU" sz="2000" dirty="0"/>
              <a:t> на здоровому </a:t>
            </a:r>
            <a:r>
              <a:rPr lang="ru-RU" sz="2000" dirty="0" err="1"/>
              <a:t>боці</a:t>
            </a:r>
            <a:r>
              <a:rPr lang="ru-RU" sz="2000" dirty="0"/>
              <a:t>»</a:t>
            </a:r>
            <a:endParaRPr lang="uk-UA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93" y="488195"/>
            <a:ext cx="6202288" cy="226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99695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</a:t>
            </a:r>
            <a:r>
              <a:rPr lang="ru-RU" dirty="0" err="1"/>
              <a:t>положенні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r>
              <a:rPr lang="ru-RU" dirty="0"/>
              <a:t> на здоровому </a:t>
            </a:r>
            <a:r>
              <a:rPr lang="ru-RU" dirty="0" err="1"/>
              <a:t>боці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впевнитися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: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7960" y="3501008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голова </a:t>
            </a:r>
            <a:r>
              <a:rPr lang="ru-RU" dirty="0" err="1"/>
              <a:t>пацієнта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з </a:t>
            </a:r>
            <a:r>
              <a:rPr lang="ru-RU" dirty="0" err="1"/>
              <a:t>тулубом</a:t>
            </a:r>
            <a:r>
              <a:rPr lang="ru-RU" dirty="0"/>
              <a:t> - на </a:t>
            </a:r>
            <a:r>
              <a:rPr lang="ru-RU" dirty="0" err="1"/>
              <a:t>подушці</a:t>
            </a:r>
            <a:r>
              <a:rPr lang="ru-RU" dirty="0"/>
              <a:t>;</a:t>
            </a:r>
          </a:p>
          <a:p>
            <a:r>
              <a:rPr lang="ru-RU" dirty="0"/>
              <a:t>•	</a:t>
            </a:r>
            <a:r>
              <a:rPr lang="ru-RU" dirty="0" err="1"/>
              <a:t>пацієнт</a:t>
            </a:r>
            <a:r>
              <a:rPr lang="ru-RU" dirty="0"/>
              <a:t> </a:t>
            </a:r>
            <a:r>
              <a:rPr lang="ru-RU" dirty="0" err="1"/>
              <a:t>лежить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на </a:t>
            </a:r>
            <a:r>
              <a:rPr lang="ru-RU" dirty="0" err="1"/>
              <a:t>боці</a:t>
            </a:r>
            <a:r>
              <a:rPr lang="ru-RU" dirty="0"/>
              <a:t>, а не </a:t>
            </a:r>
            <a:r>
              <a:rPr lang="ru-RU" dirty="0" err="1"/>
              <a:t>повернутий</a:t>
            </a:r>
            <a:r>
              <a:rPr lang="ru-RU" dirty="0"/>
              <a:t> на 1/4;</a:t>
            </a:r>
          </a:p>
          <a:p>
            <a:r>
              <a:rPr lang="ru-RU" dirty="0"/>
              <a:t>•	</a:t>
            </a:r>
            <a:r>
              <a:rPr lang="ru-RU" dirty="0" err="1"/>
              <a:t>тіло</a:t>
            </a:r>
            <a:r>
              <a:rPr lang="ru-RU" dirty="0"/>
              <a:t> не </a:t>
            </a:r>
            <a:r>
              <a:rPr lang="ru-RU" dirty="0" err="1"/>
              <a:t>зігнуто</a:t>
            </a:r>
            <a:r>
              <a:rPr lang="ru-RU" dirty="0"/>
              <a:t>;</a:t>
            </a:r>
          </a:p>
          <a:p>
            <a:r>
              <a:rPr lang="ru-RU" dirty="0"/>
              <a:t>•	</a:t>
            </a:r>
            <a:r>
              <a:rPr lang="ru-RU" dirty="0" err="1"/>
              <a:t>уражена</a:t>
            </a:r>
            <a:r>
              <a:rPr lang="ru-RU" dirty="0"/>
              <a:t> рука </a:t>
            </a:r>
            <a:r>
              <a:rPr lang="ru-RU" dirty="0" err="1"/>
              <a:t>злегка</a:t>
            </a:r>
            <a:r>
              <a:rPr lang="ru-RU" dirty="0"/>
              <a:t> </a:t>
            </a:r>
            <a:r>
              <a:rPr lang="ru-RU" dirty="0" err="1"/>
              <a:t>зігнута</a:t>
            </a:r>
            <a:r>
              <a:rPr lang="ru-RU" dirty="0"/>
              <a:t> в </a:t>
            </a:r>
            <a:r>
              <a:rPr lang="ru-RU" dirty="0" err="1"/>
              <a:t>лікті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всю руку </a:t>
            </a:r>
            <a:r>
              <a:rPr lang="ru-RU" dirty="0" err="1"/>
              <a:t>підкладена</a:t>
            </a:r>
            <a:r>
              <a:rPr lang="ru-RU" dirty="0"/>
              <a:t> подушка, </a:t>
            </a:r>
            <a:r>
              <a:rPr lang="ru-RU" dirty="0" err="1"/>
              <a:t>щоб</a:t>
            </a:r>
            <a:r>
              <a:rPr lang="ru-RU" dirty="0"/>
              <a:t> вона </a:t>
            </a:r>
            <a:r>
              <a:rPr lang="ru-RU" dirty="0" err="1"/>
              <a:t>була</a:t>
            </a:r>
            <a:r>
              <a:rPr lang="ru-RU" dirty="0"/>
              <a:t> на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висоті</a:t>
            </a:r>
            <a:r>
              <a:rPr lang="ru-RU" dirty="0"/>
              <a:t> з </a:t>
            </a:r>
            <a:r>
              <a:rPr lang="ru-RU" dirty="0" err="1"/>
              <a:t>плечем</a:t>
            </a:r>
            <a:r>
              <a:rPr lang="ru-RU" dirty="0"/>
              <a:t>;</a:t>
            </a:r>
          </a:p>
          <a:p>
            <a:r>
              <a:rPr lang="ru-RU" dirty="0"/>
              <a:t>•	кисть </a:t>
            </a:r>
            <a:r>
              <a:rPr lang="ru-RU" dirty="0" err="1"/>
              <a:t>хворий</a:t>
            </a:r>
            <a:r>
              <a:rPr lang="ru-RU" dirty="0"/>
              <a:t> руки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среднефізіологіческом</a:t>
            </a:r>
            <a:r>
              <a:rPr lang="ru-RU" dirty="0"/>
              <a:t> </a:t>
            </a:r>
            <a:r>
              <a:rPr lang="ru-RU" dirty="0" err="1"/>
              <a:t>положенні</a:t>
            </a:r>
            <a:r>
              <a:rPr lang="ru-RU" dirty="0"/>
              <a:t>, не </a:t>
            </a:r>
            <a:r>
              <a:rPr lang="ru-RU" dirty="0" err="1"/>
              <a:t>звисає</a:t>
            </a:r>
            <a:r>
              <a:rPr lang="ru-RU" dirty="0"/>
              <a:t> з подушки;</a:t>
            </a:r>
          </a:p>
          <a:p>
            <a:r>
              <a:rPr lang="ru-RU" dirty="0"/>
              <a:t>•	ноги </a:t>
            </a:r>
            <a:r>
              <a:rPr lang="ru-RU" dirty="0" err="1"/>
              <a:t>зігнуті</a:t>
            </a:r>
            <a:r>
              <a:rPr lang="ru-RU" dirty="0"/>
              <a:t>, </a:t>
            </a:r>
            <a:r>
              <a:rPr lang="ru-RU" dirty="0" err="1"/>
              <a:t>паретичной</a:t>
            </a:r>
            <a:r>
              <a:rPr lang="ru-RU" dirty="0"/>
              <a:t> нога </a:t>
            </a:r>
            <a:r>
              <a:rPr lang="ru-RU" dirty="0" err="1"/>
              <a:t>підтримується</a:t>
            </a:r>
            <a:r>
              <a:rPr lang="ru-RU" dirty="0"/>
              <a:t> подушкою;</a:t>
            </a:r>
          </a:p>
          <a:p>
            <a:r>
              <a:rPr lang="ru-RU" dirty="0"/>
              <a:t>•	стопа </a:t>
            </a:r>
            <a:r>
              <a:rPr lang="ru-RU" dirty="0" err="1"/>
              <a:t>хворої</a:t>
            </a:r>
            <a:r>
              <a:rPr lang="ru-RU" dirty="0"/>
              <a:t> ноги </a:t>
            </a:r>
            <a:r>
              <a:rPr lang="ru-RU" dirty="0" err="1"/>
              <a:t>ні</a:t>
            </a:r>
            <a:r>
              <a:rPr lang="ru-RU" dirty="0"/>
              <a:t> в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впирається</a:t>
            </a:r>
            <a:r>
              <a:rPr lang="ru-RU" dirty="0"/>
              <a:t>, </a:t>
            </a:r>
            <a:r>
              <a:rPr lang="ru-RU" dirty="0" err="1"/>
              <a:t>нічого</a:t>
            </a:r>
            <a:r>
              <a:rPr lang="ru-RU" dirty="0"/>
              <a:t> не </a:t>
            </a:r>
            <a:r>
              <a:rPr lang="ru-RU" dirty="0" err="1"/>
              <a:t>лежить</a:t>
            </a:r>
            <a:r>
              <a:rPr lang="ru-RU" dirty="0"/>
              <a:t> в </a:t>
            </a:r>
            <a:r>
              <a:rPr lang="ru-RU" dirty="0" err="1"/>
              <a:t>хворий</a:t>
            </a:r>
            <a:r>
              <a:rPr lang="ru-RU" dirty="0"/>
              <a:t> </a:t>
            </a:r>
            <a:r>
              <a:rPr lang="ru-RU" dirty="0" err="1"/>
              <a:t>руці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2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332656"/>
            <a:ext cx="3979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Положення</a:t>
            </a:r>
            <a:r>
              <a:rPr lang="ru-RU" dirty="0"/>
              <a:t> «</a:t>
            </a:r>
            <a:r>
              <a:rPr lang="ru-RU" dirty="0" err="1"/>
              <a:t>лежачи</a:t>
            </a:r>
            <a:r>
              <a:rPr lang="ru-RU" dirty="0"/>
              <a:t> на хворому </a:t>
            </a:r>
            <a:r>
              <a:rPr lang="ru-RU" dirty="0" err="1" smtClean="0"/>
              <a:t>боці</a:t>
            </a:r>
            <a:r>
              <a:rPr lang="ru-RU" dirty="0" smtClean="0"/>
              <a:t>»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768" y="908720"/>
            <a:ext cx="80466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</a:t>
            </a:r>
            <a:r>
              <a:rPr lang="ru-RU" dirty="0" err="1"/>
              <a:t>положенні</a:t>
            </a:r>
            <a:r>
              <a:rPr lang="ru-RU" dirty="0"/>
              <a:t> хворого на </a:t>
            </a:r>
            <a:r>
              <a:rPr lang="ru-RU" dirty="0" err="1"/>
              <a:t>паралізованою</a:t>
            </a:r>
            <a:r>
              <a:rPr lang="ru-RU" dirty="0"/>
              <a:t> </a:t>
            </a:r>
            <a:r>
              <a:rPr lang="ru-RU" dirty="0" err="1"/>
              <a:t>стороні</a:t>
            </a:r>
            <a:r>
              <a:rPr lang="ru-RU" dirty="0"/>
              <a:t>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наступні</a:t>
            </a:r>
            <a:r>
              <a:rPr lang="ru-RU" dirty="0"/>
              <a:t> правила: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•</a:t>
            </a:r>
            <a:r>
              <a:rPr lang="ru-RU" dirty="0"/>
              <a:t>	</a:t>
            </a:r>
            <a:r>
              <a:rPr lang="ru-RU" dirty="0" err="1" smtClean="0"/>
              <a:t>плечовий</a:t>
            </a:r>
            <a:r>
              <a:rPr lang="ru-RU" dirty="0" smtClean="0"/>
              <a:t> </a:t>
            </a:r>
            <a:r>
              <a:rPr lang="ru-RU" dirty="0" err="1"/>
              <a:t>суглоб</a:t>
            </a:r>
            <a:r>
              <a:rPr lang="ru-RU" dirty="0"/>
              <a:t> </a:t>
            </a:r>
            <a:r>
              <a:rPr lang="ru-RU" dirty="0" err="1"/>
              <a:t>зігнутий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кутом 90 </a:t>
            </a:r>
            <a:r>
              <a:rPr lang="ru-RU" dirty="0" err="1"/>
              <a:t>градусів</a:t>
            </a:r>
            <a:r>
              <a:rPr lang="ru-RU" dirty="0"/>
              <a:t> ,;</a:t>
            </a:r>
          </a:p>
          <a:p>
            <a:r>
              <a:rPr lang="ru-RU" dirty="0"/>
              <a:t>•	</a:t>
            </a:r>
            <a:r>
              <a:rPr lang="ru-RU" dirty="0" err="1"/>
              <a:t>паретичной</a:t>
            </a:r>
            <a:r>
              <a:rPr lang="ru-RU" dirty="0"/>
              <a:t> нога </a:t>
            </a:r>
            <a:r>
              <a:rPr lang="ru-RU" dirty="0" err="1"/>
              <a:t>зігнута</a:t>
            </a:r>
            <a:r>
              <a:rPr lang="ru-RU" dirty="0"/>
              <a:t> в </a:t>
            </a:r>
            <a:r>
              <a:rPr lang="ru-RU" dirty="0" err="1"/>
              <a:t>тазостегновому</a:t>
            </a:r>
            <a:r>
              <a:rPr lang="ru-RU" dirty="0"/>
              <a:t> </a:t>
            </a:r>
            <a:r>
              <a:rPr lang="ru-RU" dirty="0" err="1"/>
              <a:t>суглобі</a:t>
            </a:r>
            <a:r>
              <a:rPr lang="ru-RU" dirty="0"/>
              <a:t> на 30-45 </a:t>
            </a:r>
            <a:r>
              <a:rPr lang="ru-RU" dirty="0" err="1"/>
              <a:t>градусів</a:t>
            </a:r>
            <a:r>
              <a:rPr lang="ru-RU" dirty="0"/>
              <a:t> і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зігнута</a:t>
            </a:r>
            <a:r>
              <a:rPr lang="ru-RU" dirty="0"/>
              <a:t> в </a:t>
            </a:r>
            <a:r>
              <a:rPr lang="ru-RU" dirty="0" err="1"/>
              <a:t>колінному</a:t>
            </a:r>
            <a:r>
              <a:rPr lang="ru-RU" dirty="0"/>
              <a:t>. </a:t>
            </a:r>
            <a:r>
              <a:rPr lang="ru-RU" dirty="0" err="1"/>
              <a:t>Бажано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коліно</a:t>
            </a:r>
            <a:r>
              <a:rPr lang="ru-RU" dirty="0"/>
              <a:t> і </a:t>
            </a:r>
            <a:r>
              <a:rPr lang="ru-RU" dirty="0" err="1"/>
              <a:t>гомілковостопний</a:t>
            </a:r>
            <a:r>
              <a:rPr lang="ru-RU" dirty="0"/>
              <a:t> </a:t>
            </a:r>
            <a:r>
              <a:rPr lang="ru-RU" dirty="0" err="1"/>
              <a:t>суглоб</a:t>
            </a:r>
            <a:r>
              <a:rPr lang="ru-RU" dirty="0"/>
              <a:t> </a:t>
            </a:r>
            <a:r>
              <a:rPr lang="ru-RU" dirty="0" err="1"/>
              <a:t>здорової</a:t>
            </a:r>
            <a:r>
              <a:rPr lang="ru-RU" dirty="0"/>
              <a:t> ноги не </a:t>
            </a:r>
            <a:r>
              <a:rPr lang="ru-RU" dirty="0" err="1"/>
              <a:t>торкалися</a:t>
            </a:r>
            <a:r>
              <a:rPr lang="ru-RU" dirty="0"/>
              <a:t> </a:t>
            </a:r>
            <a:r>
              <a:rPr lang="ru-RU" dirty="0" err="1"/>
              <a:t>аналогічних</a:t>
            </a:r>
            <a:r>
              <a:rPr lang="ru-RU" dirty="0"/>
              <a:t> </a:t>
            </a:r>
            <a:r>
              <a:rPr lang="ru-RU" dirty="0" err="1"/>
              <a:t>суглобів</a:t>
            </a:r>
            <a:r>
              <a:rPr lang="ru-RU" dirty="0"/>
              <a:t> </a:t>
            </a:r>
            <a:r>
              <a:rPr lang="ru-RU" dirty="0" err="1"/>
              <a:t>хворий</a:t>
            </a:r>
            <a:r>
              <a:rPr lang="ru-RU" dirty="0"/>
              <a:t> ноги;</a:t>
            </a:r>
          </a:p>
          <a:p>
            <a:r>
              <a:rPr lang="ru-RU" dirty="0"/>
              <a:t>•	</a:t>
            </a:r>
            <a:r>
              <a:rPr lang="ru-RU" dirty="0" err="1"/>
              <a:t>нічого</a:t>
            </a:r>
            <a:r>
              <a:rPr lang="ru-RU" dirty="0"/>
              <a:t> не </a:t>
            </a:r>
            <a:r>
              <a:rPr lang="ru-RU" dirty="0" err="1"/>
              <a:t>лежить</a:t>
            </a:r>
            <a:r>
              <a:rPr lang="ru-RU" dirty="0"/>
              <a:t> в </a:t>
            </a:r>
            <a:r>
              <a:rPr lang="ru-RU" dirty="0" err="1"/>
              <a:t>хворий</a:t>
            </a:r>
            <a:r>
              <a:rPr lang="ru-RU" dirty="0"/>
              <a:t> </a:t>
            </a:r>
            <a:r>
              <a:rPr lang="ru-RU" dirty="0" err="1"/>
              <a:t>руці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на </a:t>
            </a:r>
            <a:r>
              <a:rPr lang="ru-RU" dirty="0" err="1"/>
              <a:t>долоні</a:t>
            </a:r>
            <a:r>
              <a:rPr lang="ru-RU" dirty="0"/>
              <a:t>;</a:t>
            </a:r>
          </a:p>
          <a:p>
            <a:r>
              <a:rPr lang="ru-RU" dirty="0"/>
              <a:t>•	хвора стопа </a:t>
            </a:r>
            <a:r>
              <a:rPr lang="ru-RU" dirty="0" err="1"/>
              <a:t>ні</a:t>
            </a:r>
            <a:r>
              <a:rPr lang="ru-RU" dirty="0"/>
              <a:t> в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впирається</a:t>
            </a:r>
            <a:r>
              <a:rPr lang="ru-RU" dirty="0"/>
              <a:t>;</a:t>
            </a:r>
          </a:p>
          <a:p>
            <a:r>
              <a:rPr lang="ru-RU" dirty="0"/>
              <a:t>•	</a:t>
            </a:r>
            <a:r>
              <a:rPr lang="ru-RU" dirty="0" err="1"/>
              <a:t>під</a:t>
            </a:r>
            <a:r>
              <a:rPr lang="ru-RU" dirty="0"/>
              <a:t> голову </a:t>
            </a:r>
            <a:r>
              <a:rPr lang="ru-RU" dirty="0" err="1"/>
              <a:t>покладена</a:t>
            </a:r>
            <a:r>
              <a:rPr lang="ru-RU" dirty="0"/>
              <a:t> подушка таким чином,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вісь</a:t>
            </a:r>
            <a:r>
              <a:rPr lang="ru-RU" dirty="0"/>
              <a:t> </a:t>
            </a:r>
            <a:r>
              <a:rPr lang="ru-RU" dirty="0" err="1"/>
              <a:t>голови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продовженням</a:t>
            </a:r>
            <a:r>
              <a:rPr lang="ru-RU" dirty="0"/>
              <a:t> </a:t>
            </a:r>
            <a:r>
              <a:rPr lang="ru-RU" dirty="0" err="1"/>
              <a:t>осі</a:t>
            </a:r>
            <a:r>
              <a:rPr lang="ru-RU" dirty="0"/>
              <a:t> </a:t>
            </a:r>
            <a:r>
              <a:rPr lang="ru-RU" dirty="0" err="1"/>
              <a:t>тулуба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37029"/>
            <a:ext cx="2187581" cy="301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7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5" y="101823"/>
            <a:ext cx="3845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Положення хворого в кріслі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64" y="908720"/>
            <a:ext cx="526251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Положення «сидячи в кріслі» можливо, якщо пацієнт може </a:t>
            </a:r>
            <a:r>
              <a:rPr lang="uk-UA" dirty="0" err="1"/>
              <a:t>пересісти</a:t>
            </a:r>
            <a:r>
              <a:rPr lang="uk-UA" dirty="0"/>
              <a:t> сам або зі сторонньою допомогою. Впевніться, що:</a:t>
            </a:r>
          </a:p>
          <a:p>
            <a:r>
              <a:rPr lang="uk-UA" dirty="0"/>
              <a:t>•	пацієнт сидить симетрично, на сідничних горбах, а</a:t>
            </a:r>
          </a:p>
          <a:p>
            <a:r>
              <a:rPr lang="uk-UA" dirty="0"/>
              <a:t>•	НЕ крижах;</a:t>
            </a:r>
          </a:p>
          <a:p>
            <a:r>
              <a:rPr lang="uk-UA" dirty="0"/>
              <a:t>•	вага пацієнта рівномірно розподілений на обидві сідниці, немає перекосу таза, при необхідності під сідницю з ураженої сторони підкладається плоска подушка (1,5-2 см завтовшки);</a:t>
            </a:r>
          </a:p>
          <a:p>
            <a:r>
              <a:rPr lang="uk-UA" dirty="0"/>
              <a:t>•	хвору руку підтримує під лікоть подушка;</a:t>
            </a:r>
          </a:p>
          <a:p>
            <a:r>
              <a:rPr lang="uk-UA" dirty="0"/>
              <a:t>•	кисть не звисає;</a:t>
            </a:r>
          </a:p>
          <a:p>
            <a:r>
              <a:rPr lang="uk-UA" dirty="0"/>
              <a:t>•	стегна повністю розташовуються на сидінні крісла;</a:t>
            </a:r>
          </a:p>
          <a:p>
            <a:r>
              <a:rPr lang="uk-UA" dirty="0"/>
              <a:t>•	хвора нога не розгорнута назовні;</a:t>
            </a:r>
          </a:p>
          <a:p>
            <a:r>
              <a:rPr lang="uk-UA" dirty="0"/>
              <a:t>•	ноги зігнуті у всіх суглобах з кутом приблизно 90 °;</a:t>
            </a:r>
          </a:p>
          <a:p>
            <a:r>
              <a:rPr lang="uk-UA" dirty="0"/>
              <a:t>•	стопи повністю стоять на підставці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68" y="101823"/>
            <a:ext cx="347521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4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260648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. Принципи безпечного переміщення хворого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836712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Не </a:t>
            </a:r>
            <a:r>
              <a:rPr lang="ru-RU" dirty="0" err="1"/>
              <a:t>прагніть</a:t>
            </a:r>
            <a:r>
              <a:rPr lang="ru-RU" dirty="0"/>
              <a:t> </a:t>
            </a:r>
            <a:r>
              <a:rPr lang="ru-RU" dirty="0" err="1"/>
              <a:t>пересувати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силами,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допомагати</a:t>
            </a:r>
            <a:r>
              <a:rPr lang="ru-RU" dirty="0"/>
              <a:t> </a:t>
            </a:r>
            <a:r>
              <a:rPr lang="ru-RU" dirty="0" err="1"/>
              <a:t>самостійних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 хворого,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сам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здійснювати</a:t>
            </a:r>
            <a:r>
              <a:rPr lang="ru-RU" dirty="0"/>
              <a:t> </a:t>
            </a:r>
            <a:r>
              <a:rPr lang="ru-RU" dirty="0" err="1"/>
              <a:t>посильні</a:t>
            </a:r>
            <a:r>
              <a:rPr lang="ru-RU" dirty="0"/>
              <a:t> для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.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9888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Перед </a:t>
            </a:r>
            <a:r>
              <a:rPr lang="ru-RU" dirty="0" err="1"/>
              <a:t>переміщенням</a:t>
            </a:r>
            <a:r>
              <a:rPr lang="ru-RU" dirty="0"/>
              <a:t> хворого правильно </a:t>
            </a:r>
            <a:r>
              <a:rPr lang="ru-RU" dirty="0" err="1"/>
              <a:t>поставте</a:t>
            </a:r>
            <a:r>
              <a:rPr lang="ru-RU" dirty="0"/>
              <a:t> ноги, </a:t>
            </a:r>
            <a:r>
              <a:rPr lang="ru-RU" dirty="0" err="1"/>
              <a:t>створіть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хорошу</a:t>
            </a:r>
            <a:r>
              <a:rPr lang="ru-RU" dirty="0"/>
              <a:t>, </a:t>
            </a:r>
            <a:r>
              <a:rPr lang="ru-RU" dirty="0" err="1"/>
              <a:t>стійку</a:t>
            </a:r>
            <a:r>
              <a:rPr lang="ru-RU" dirty="0"/>
              <a:t> опору в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. 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06896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</a:t>
            </a:r>
            <a:r>
              <a:rPr lang="ru-RU" dirty="0" err="1" smtClean="0"/>
              <a:t>Тримайте</a:t>
            </a:r>
            <a:r>
              <a:rPr lang="ru-RU" dirty="0" smtClean="0"/>
              <a:t> </a:t>
            </a:r>
            <a:r>
              <a:rPr lang="ru-RU" dirty="0" err="1"/>
              <a:t>пацієнта</a:t>
            </a:r>
            <a:r>
              <a:rPr lang="ru-RU" dirty="0"/>
              <a:t> </a:t>
            </a:r>
            <a:r>
              <a:rPr lang="ru-RU" dirty="0" err="1"/>
              <a:t>якомога</a:t>
            </a:r>
            <a:r>
              <a:rPr lang="ru-RU" dirty="0"/>
              <a:t> </a:t>
            </a:r>
            <a:r>
              <a:rPr lang="ru-RU" dirty="0" err="1"/>
              <a:t>ближче</a:t>
            </a:r>
            <a:r>
              <a:rPr lang="ru-RU" dirty="0"/>
              <a:t> до себе (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, </a:t>
            </a:r>
            <a:r>
              <a:rPr lang="ru-RU" dirty="0" err="1"/>
              <a:t>самі</a:t>
            </a:r>
            <a:r>
              <a:rPr lang="ru-RU" dirty="0"/>
              <a:t> </a:t>
            </a:r>
            <a:r>
              <a:rPr lang="ru-RU" dirty="0" err="1"/>
              <a:t>користуйтеся</a:t>
            </a:r>
            <a:r>
              <a:rPr lang="ru-RU" dirty="0"/>
              <a:t> </a:t>
            </a:r>
            <a:r>
              <a:rPr lang="ru-RU" dirty="0" err="1"/>
              <a:t>захисним</a:t>
            </a:r>
            <a:r>
              <a:rPr lang="ru-RU" dirty="0"/>
              <a:t> </a:t>
            </a:r>
            <a:r>
              <a:rPr lang="ru-RU" dirty="0" err="1"/>
              <a:t>індивідуальним</a:t>
            </a:r>
            <a:r>
              <a:rPr lang="ru-RU" dirty="0"/>
              <a:t> </a:t>
            </a:r>
            <a:r>
              <a:rPr lang="ru-RU" dirty="0" err="1"/>
              <a:t>пристосуванням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еластичним</a:t>
            </a:r>
            <a:r>
              <a:rPr lang="ru-RU" dirty="0"/>
              <a:t> </a:t>
            </a:r>
            <a:r>
              <a:rPr lang="ru-RU" dirty="0" err="1"/>
              <a:t>підтримує</a:t>
            </a:r>
            <a:r>
              <a:rPr lang="ru-RU" dirty="0"/>
              <a:t> поясом). 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4365104"/>
            <a:ext cx="408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4. Уникайте </a:t>
            </a:r>
            <a:r>
              <a:rPr lang="uk-UA" dirty="0"/>
              <a:t>статичного нахилу вперед.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9" y="3861047"/>
            <a:ext cx="3204356" cy="27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2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/>
              <a:t>Суглобові мобілізації </a:t>
            </a:r>
            <a:r>
              <a:rPr lang="uk-UA" dirty="0"/>
              <a:t>- це спеціальні техніки, які використовуються для збільшення амплітуди рухів в суглобах і зменшення больових </a:t>
            </a:r>
            <a:r>
              <a:rPr lang="uk-UA" dirty="0" err="1"/>
              <a:t>відчуттів</a:t>
            </a:r>
            <a:r>
              <a:rPr lang="uk-UA" dirty="0"/>
              <a:t>, пов'язаних з порушенням рухливості в області уражених зчленувань.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2564904"/>
            <a:ext cx="9346707" cy="298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388347"/>
            <a:ext cx="3508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/>
              <a:t>Техніки суглобових мобілізацій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08720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Процедура </a:t>
            </a:r>
            <a:r>
              <a:rPr lang="uk-UA" dirty="0"/>
              <a:t>проводиться в різних напрямках із застосуванням як фізіологічних, так і додаткових терапевтичних рухів, зокрема:</a:t>
            </a:r>
          </a:p>
          <a:p>
            <a:endParaRPr lang="uk-UA" dirty="0" smtClean="0"/>
          </a:p>
          <a:p>
            <a:r>
              <a:rPr lang="uk-UA" dirty="0" smtClean="0"/>
              <a:t>•</a:t>
            </a:r>
            <a:r>
              <a:rPr lang="uk-UA" dirty="0"/>
              <a:t>	виконання обертань навколо горизонтальній осі суглоба;</a:t>
            </a:r>
          </a:p>
          <a:p>
            <a:r>
              <a:rPr lang="uk-UA" dirty="0"/>
              <a:t>•	</a:t>
            </a:r>
            <a:r>
              <a:rPr lang="uk-UA" dirty="0" err="1"/>
              <a:t>ковзаючі</a:t>
            </a:r>
            <a:r>
              <a:rPr lang="uk-UA" dirty="0"/>
              <a:t> рухи в площині одного суглобового елемента;</a:t>
            </a:r>
          </a:p>
          <a:p>
            <a:r>
              <a:rPr lang="uk-UA" dirty="0"/>
              <a:t>•	згинання та розгинання суглобів;</a:t>
            </a:r>
          </a:p>
          <a:p>
            <a:r>
              <a:rPr lang="uk-UA" dirty="0"/>
              <a:t>•	приведення і відведення уражених суглобових зчленувань;</a:t>
            </a:r>
          </a:p>
          <a:p>
            <a:r>
              <a:rPr lang="uk-UA" dirty="0"/>
              <a:t>•	</a:t>
            </a:r>
            <a:r>
              <a:rPr lang="uk-UA" dirty="0" err="1"/>
              <a:t>компрессионное</a:t>
            </a:r>
            <a:r>
              <a:rPr lang="uk-UA" dirty="0"/>
              <a:t> зближення поверхонь одного суглоба;</a:t>
            </a:r>
          </a:p>
          <a:p>
            <a:r>
              <a:rPr lang="uk-UA" dirty="0"/>
              <a:t>•	</a:t>
            </a:r>
            <a:r>
              <a:rPr lang="uk-UA" dirty="0" err="1"/>
              <a:t>дистракція</a:t>
            </a:r>
            <a:r>
              <a:rPr lang="uk-UA" dirty="0"/>
              <a:t> або виконання віддалення суглобових поверхонь.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725144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«У </a:t>
            </a:r>
            <a:r>
              <a:rPr lang="uk-UA" i="1" dirty="0"/>
              <a:t>більшості клінічних випадків фахівець виконує комплекс </a:t>
            </a:r>
            <a:r>
              <a:rPr lang="uk-UA" i="1" dirty="0" err="1"/>
              <a:t>методик</a:t>
            </a:r>
            <a:r>
              <a:rPr lang="uk-UA" i="1" dirty="0"/>
              <a:t>, що забезпечують фізіологічні руху в суглобі, які відбуваються пасивно в розслабленому стані </a:t>
            </a:r>
            <a:r>
              <a:rPr lang="uk-UA" i="1" dirty="0" smtClean="0"/>
              <a:t>клієнта»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4446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66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1313" y="458112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 процесі реабілітації хворого інсультом крім медикаментозної терапії дуже актуальні фізіотерапевтичне лікування і лікувальна фізкультура. Тільки комплексний підхід до процесу реабілітації дає максимальний ефект.</a:t>
            </a:r>
          </a:p>
        </p:txBody>
      </p:sp>
    </p:spTree>
    <p:extLst>
      <p:ext uri="{BB962C8B-B14F-4D97-AF65-F5344CB8AC3E}">
        <p14:creationId xmlns:p14="http://schemas.microsoft.com/office/powerpoint/2010/main" val="7786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34" y="1052736"/>
            <a:ext cx="302433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312515"/>
            <a:ext cx="4525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Мобілізація колінного суглоба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44522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Процедура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відновити</a:t>
            </a:r>
            <a:r>
              <a:rPr lang="ru-RU" dirty="0"/>
              <a:t> </a:t>
            </a:r>
            <a:r>
              <a:rPr lang="ru-RU" dirty="0" err="1"/>
              <a:t>амплітуду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 в </a:t>
            </a:r>
            <a:r>
              <a:rPr lang="ru-RU" dirty="0" err="1"/>
              <a:t>колінних</a:t>
            </a:r>
            <a:r>
              <a:rPr lang="ru-RU" dirty="0"/>
              <a:t> </a:t>
            </a:r>
            <a:r>
              <a:rPr lang="ru-RU" dirty="0" err="1"/>
              <a:t>суглобах</a:t>
            </a:r>
            <a:r>
              <a:rPr lang="ru-RU" dirty="0"/>
              <a:t>, яка </a:t>
            </a:r>
            <a:r>
              <a:rPr lang="ru-RU" dirty="0" err="1"/>
              <a:t>необхідна</a:t>
            </a:r>
            <a:r>
              <a:rPr lang="ru-RU" dirty="0"/>
              <a:t> для нормального </a:t>
            </a:r>
            <a:r>
              <a:rPr lang="ru-RU" dirty="0" err="1" smtClean="0"/>
              <a:t>пересування</a:t>
            </a:r>
            <a:r>
              <a:rPr lang="ru-RU" dirty="0" smtClean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92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404664"/>
            <a:ext cx="3622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/>
              <a:t>Мобілізація стегнового суглоба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637" y="1102175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Подібна методика нерідко застосовується у людей, які страждають вродженими і набутими вадами тазостегнового суглоба, які обмежують його рухливість.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95" y="2691442"/>
            <a:ext cx="3087787" cy="30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8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332656"/>
            <a:ext cx="3540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/>
              <a:t>Мобілізація плечового суглоба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967197" cy="372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523941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Нерідко</a:t>
            </a:r>
            <a:r>
              <a:rPr lang="ru-RU" dirty="0"/>
              <a:t> люди </a:t>
            </a:r>
            <a:r>
              <a:rPr lang="ru-RU" dirty="0" err="1"/>
              <a:t>стикаються</a:t>
            </a:r>
            <a:r>
              <a:rPr lang="ru-RU" dirty="0"/>
              <a:t> з </a:t>
            </a:r>
            <a:r>
              <a:rPr lang="ru-RU" dirty="0" err="1"/>
              <a:t>патологічними</a:t>
            </a:r>
            <a:r>
              <a:rPr lang="ru-RU" dirty="0"/>
              <a:t> станами,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супроводжуються</a:t>
            </a:r>
            <a:r>
              <a:rPr lang="ru-RU" dirty="0"/>
              <a:t> </a:t>
            </a:r>
            <a:r>
              <a:rPr lang="ru-RU" dirty="0" err="1"/>
              <a:t>больовими</a:t>
            </a:r>
            <a:r>
              <a:rPr lang="ru-RU" dirty="0"/>
              <a:t> </a:t>
            </a:r>
            <a:r>
              <a:rPr lang="ru-RU" dirty="0" err="1"/>
              <a:t>відчуттями</a:t>
            </a:r>
            <a:r>
              <a:rPr lang="ru-RU" dirty="0"/>
              <a:t> і </a:t>
            </a:r>
            <a:r>
              <a:rPr lang="ru-RU" dirty="0" err="1"/>
              <a:t>зниженням</a:t>
            </a:r>
            <a:r>
              <a:rPr lang="ru-RU" dirty="0"/>
              <a:t> </a:t>
            </a:r>
            <a:r>
              <a:rPr lang="ru-RU" dirty="0" err="1"/>
              <a:t>амплітуди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 в </a:t>
            </a:r>
            <a:r>
              <a:rPr lang="ru-RU" dirty="0" err="1"/>
              <a:t>плечовому</a:t>
            </a:r>
            <a:r>
              <a:rPr lang="ru-RU" dirty="0"/>
              <a:t> </a:t>
            </a:r>
            <a:r>
              <a:rPr lang="ru-RU" dirty="0" err="1"/>
              <a:t>суглобі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858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476672"/>
            <a:ext cx="4063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Мобілізація гомілковостопного суглоба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5195320" cy="34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22920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Мобілізація гомілковостопного суглоба необхідна в ряді випадків після травм в даній області, а також дітям, які страждають порушеннями м'язового тонусу з поширенням на дистальні відділи нижніх кінцівок.</a:t>
            </a:r>
          </a:p>
        </p:txBody>
      </p:sp>
    </p:spTree>
    <p:extLst>
      <p:ext uri="{BB962C8B-B14F-4D97-AF65-F5344CB8AC3E}">
        <p14:creationId xmlns:p14="http://schemas.microsoft.com/office/powerpoint/2010/main" val="17560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476672"/>
            <a:ext cx="27673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Ефективність </a:t>
            </a:r>
            <a:r>
              <a:rPr lang="uk-UA" sz="2000" dirty="0"/>
              <a:t>методики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Суглобова мобілізація відрізняється своєю результативністю і надає наступні позитивні ефекти: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•</a:t>
            </a:r>
            <a:r>
              <a:rPr lang="uk-UA" dirty="0"/>
              <a:t>	дозволяє збільшити амплітуду активних і пасивних рухів в області суглоба;</a:t>
            </a:r>
          </a:p>
          <a:p>
            <a:r>
              <a:rPr lang="uk-UA" dirty="0"/>
              <a:t>•	за допомогою методики вдається зменшити больові відчуття;</a:t>
            </a:r>
          </a:p>
          <a:p>
            <a:r>
              <a:rPr lang="uk-UA" dirty="0"/>
              <a:t>•	досягається ефект розслаблення м'язів;</a:t>
            </a:r>
          </a:p>
          <a:p>
            <a:r>
              <a:rPr lang="uk-UA" dirty="0"/>
              <a:t>•	збільшується зв'язкова і капсульна розтяжність;</a:t>
            </a:r>
          </a:p>
          <a:p>
            <a:r>
              <a:rPr lang="uk-UA" dirty="0"/>
              <a:t>•	допомагає поліпшити міцність на розтягнення;</a:t>
            </a:r>
          </a:p>
          <a:p>
            <a:r>
              <a:rPr lang="uk-UA" dirty="0"/>
              <a:t>•	підвищується якість </a:t>
            </a:r>
            <a:r>
              <a:rPr lang="uk-UA" dirty="0" err="1"/>
              <a:t>внутрішньосуглобової</a:t>
            </a:r>
            <a:r>
              <a:rPr lang="uk-UA" dirty="0"/>
              <a:t> рідини.</a:t>
            </a:r>
          </a:p>
        </p:txBody>
      </p:sp>
    </p:spTree>
    <p:extLst>
      <p:ext uri="{BB962C8B-B14F-4D97-AF65-F5344CB8AC3E}">
        <p14:creationId xmlns:p14="http://schemas.microsoft.com/office/powerpoint/2010/main" val="68317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332656"/>
            <a:ext cx="3451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/>
              <a:t>Показання та протипоказання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836712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Серед основних показань для проведення мобілізації суглобів різної локалізації виділяють: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•</a:t>
            </a:r>
            <a:r>
              <a:rPr lang="uk-UA" dirty="0"/>
              <a:t>	болю в області хребта, м'язово-зв'язкового апарату, великих суглобів кінцівок;</a:t>
            </a:r>
          </a:p>
          <a:p>
            <a:r>
              <a:rPr lang="uk-UA" dirty="0"/>
              <a:t>•	скутість рухів в суглобах, пов'язана з порушеннями м'язового тонусу, також виникнення специфічних клацань при рухах;</a:t>
            </a:r>
          </a:p>
          <a:p>
            <a:r>
              <a:rPr lang="uk-UA" dirty="0"/>
              <a:t>•	функціональні зміни в суглобах;</a:t>
            </a:r>
          </a:p>
          <a:p>
            <a:r>
              <a:rPr lang="uk-UA" dirty="0"/>
              <a:t>•	стан після травм або оперативного втручання на суглобах;</a:t>
            </a:r>
          </a:p>
          <a:p>
            <a:r>
              <a:rPr lang="uk-UA" dirty="0"/>
              <a:t>•	наслідки сильного стресу і нервово-психічного перенапруження</a:t>
            </a:r>
          </a:p>
        </p:txBody>
      </p:sp>
    </p:spTree>
    <p:extLst>
      <p:ext uri="{BB962C8B-B14F-4D97-AF65-F5344CB8AC3E}">
        <p14:creationId xmlns:p14="http://schemas.microsoft.com/office/powerpoint/2010/main" val="318122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21048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 жаль, </a:t>
            </a:r>
            <a:r>
              <a:rPr lang="ru-RU" sz="2000" dirty="0" err="1"/>
              <a:t>суглобові</a:t>
            </a:r>
            <a:r>
              <a:rPr lang="ru-RU" sz="2000" dirty="0"/>
              <a:t> </a:t>
            </a:r>
            <a:r>
              <a:rPr lang="ru-RU" sz="2000" dirty="0" err="1"/>
              <a:t>мобілізації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ряд </a:t>
            </a:r>
            <a:r>
              <a:rPr lang="ru-RU" sz="2000" dirty="0" err="1"/>
              <a:t>обмежень</a:t>
            </a:r>
            <a:r>
              <a:rPr lang="ru-RU" sz="2000" dirty="0"/>
              <a:t> до </a:t>
            </a:r>
            <a:r>
              <a:rPr lang="ru-RU" sz="2000" dirty="0" err="1"/>
              <a:t>виконання</a:t>
            </a:r>
            <a:r>
              <a:rPr lang="ru-RU" sz="2000" dirty="0"/>
              <a:t>:</a:t>
            </a:r>
            <a:endParaRPr lang="uk-UA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836712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•	патологічні стани, які супроводжуються підвищеною крихкістю кісток, що мають місце при генетичних захворюваннях, тотальному остеопорозі, онкологічних хворобах;</a:t>
            </a:r>
          </a:p>
          <a:p>
            <a:r>
              <a:rPr lang="uk-UA" dirty="0"/>
              <a:t>•	травматичні ушкодження в гострому періоді, також ранній післяопераційний період;</a:t>
            </a:r>
          </a:p>
          <a:p>
            <a:r>
              <a:rPr lang="uk-UA" dirty="0"/>
              <a:t>•	гострі інфекційні захворювання і загострення хронічної патології внутрішніх органів;</a:t>
            </a:r>
          </a:p>
          <a:p>
            <a:r>
              <a:rPr lang="uk-UA" dirty="0"/>
              <a:t>•	системні захворювання сполучної тканини;</a:t>
            </a:r>
          </a:p>
          <a:p>
            <a:r>
              <a:rPr lang="uk-UA" dirty="0"/>
              <a:t>•	</a:t>
            </a:r>
            <a:r>
              <a:rPr lang="uk-UA" dirty="0" err="1"/>
              <a:t>ревматоїдний</a:t>
            </a:r>
            <a:r>
              <a:rPr lang="uk-UA" dirty="0"/>
              <a:t> артрит у фазі загострення.</a:t>
            </a:r>
          </a:p>
        </p:txBody>
      </p:sp>
    </p:spTree>
    <p:extLst>
      <p:ext uri="{BB962C8B-B14F-4D97-AF65-F5344CB8AC3E}">
        <p14:creationId xmlns:p14="http://schemas.microsoft.com/office/powerpoint/2010/main" val="30809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Сенсорна стимуляція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Сенсорна</a:t>
            </a:r>
            <a:r>
              <a:rPr lang="ru-RU" dirty="0"/>
              <a:t>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упорядкування</a:t>
            </a:r>
            <a:r>
              <a:rPr lang="ru-RU" dirty="0"/>
              <a:t> </a:t>
            </a:r>
            <a:r>
              <a:rPr lang="ru-RU" dirty="0" err="1"/>
              <a:t>відчуттів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по-тому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як-</a:t>
            </a:r>
            <a:r>
              <a:rPr lang="ru-RU" dirty="0" err="1"/>
              <a:t>небудь</a:t>
            </a:r>
            <a:r>
              <a:rPr lang="ru-RU" dirty="0"/>
              <a:t> </a:t>
            </a:r>
            <a:r>
              <a:rPr lang="ru-RU" dirty="0" err="1"/>
              <a:t>використані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1980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72"/>
          </a:xfrm>
        </p:spPr>
        <p:txBody>
          <a:bodyPr/>
          <a:lstStyle/>
          <a:p>
            <a:pPr marL="137160" indent="0">
              <a:buNone/>
            </a:pPr>
            <a:r>
              <a:rPr lang="uk-UA" dirty="0"/>
              <a:t>Показаннями до терапії </a:t>
            </a:r>
            <a:r>
              <a:rPr lang="uk-UA" dirty="0" smtClean="0"/>
              <a:t>є:</a:t>
            </a:r>
          </a:p>
          <a:p>
            <a:r>
              <a:rPr lang="uk-UA" dirty="0" smtClean="0"/>
              <a:t>гіперактивність</a:t>
            </a:r>
            <a:r>
              <a:rPr lang="uk-UA" dirty="0"/>
              <a:t>, </a:t>
            </a:r>
            <a:endParaRPr lang="uk-UA" dirty="0" smtClean="0"/>
          </a:p>
          <a:p>
            <a:r>
              <a:rPr lang="uk-UA" dirty="0" smtClean="0"/>
              <a:t>порушення </a:t>
            </a:r>
            <a:r>
              <a:rPr lang="uk-UA" dirty="0"/>
              <a:t>мовного, </a:t>
            </a:r>
            <a:r>
              <a:rPr lang="uk-UA" dirty="0" smtClean="0"/>
              <a:t>психічного </a:t>
            </a:r>
            <a:r>
              <a:rPr lang="uk-UA" dirty="0"/>
              <a:t>розвитку</a:t>
            </a:r>
            <a:r>
              <a:rPr lang="uk-UA" dirty="0" smtClean="0"/>
              <a:t>,</a:t>
            </a:r>
          </a:p>
          <a:p>
            <a:r>
              <a:rPr lang="uk-UA" dirty="0" smtClean="0"/>
              <a:t>дитячий </a:t>
            </a:r>
            <a:r>
              <a:rPr lang="uk-UA" dirty="0"/>
              <a:t>церебральний параліч, </a:t>
            </a:r>
            <a:endParaRPr lang="uk-UA" dirty="0" smtClean="0"/>
          </a:p>
          <a:p>
            <a:r>
              <a:rPr lang="uk-UA" dirty="0" smtClean="0"/>
              <a:t>а </a:t>
            </a:r>
            <a:r>
              <a:rPr lang="uk-UA" dirty="0"/>
              <a:t>також відновний період після операцій, переломів кісток, травм.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Використовується </a:t>
            </a:r>
            <a:r>
              <a:rPr lang="uk-UA" dirty="0"/>
              <a:t>метод для поліпшення стану у дітей з синдромом </a:t>
            </a:r>
            <a:r>
              <a:rPr lang="uk-UA" dirty="0" err="1"/>
              <a:t>Дауна</a:t>
            </a:r>
            <a:r>
              <a:rPr lang="uk-UA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730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/>
          <a:lstStyle/>
          <a:p>
            <a:pPr marL="137160" indent="0">
              <a:buNone/>
            </a:pPr>
            <a:r>
              <a:rPr lang="uk-UA" dirty="0"/>
              <a:t>Терапія, заснована на сенсорної інтеграції, допомагає дати мозку потрібні знання про навколишнє оточення і зовнішніх стимулах впливають на сенсорні системи людини (зорову, слухову, вестибулярну і т.д.)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70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496" y="11663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.При впливі на мозок магнітним полем спеціальної конфігурації відбувається поліпшення мозкового кровообігу, що крім відновлення припливу кисню і поживних речовин приносить до тканин мозку більшу кількість лікарських препаратів, що підвищує їх ефективність, а значить і якість лікування.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45326"/>
            <a:ext cx="5609556" cy="373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530120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Також у пацієнтів відзначається зниження рівня тривоги, поліпшення якості сну, що грає велику роль як в процесі відновлення, так і в міжособистісних стосунках з членами сім'ї.</a:t>
            </a:r>
          </a:p>
        </p:txBody>
      </p:sp>
    </p:spTree>
    <p:extLst>
      <p:ext uri="{BB962C8B-B14F-4D97-AF65-F5344CB8AC3E}">
        <p14:creationId xmlns:p14="http://schemas.microsoft.com/office/powerpoint/2010/main" val="218181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Рекомендоване обладнання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uk-UA" dirty="0"/>
              <a:t>Матеріали, які сприятимуть розвитку тактильної системи</a:t>
            </a:r>
            <a:r>
              <a:rPr lang="uk-UA" dirty="0" smtClean="0"/>
              <a:t>:</a:t>
            </a:r>
          </a:p>
          <a:p>
            <a:pPr marL="137160" indent="0">
              <a:buNone/>
            </a:pPr>
            <a:r>
              <a:rPr lang="uk-UA" dirty="0" smtClean="0"/>
              <a:t> </a:t>
            </a:r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різні сипучі матеріали (крупи, природний матеріал, силіконові </a:t>
            </a:r>
            <a:r>
              <a:rPr lang="uk-UA" dirty="0" smtClean="0"/>
              <a:t>   гранули</a:t>
            </a:r>
            <a:r>
              <a:rPr lang="uk-UA" dirty="0"/>
              <a:t>)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предмети з різних матеріалів і різної текстури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малярні кисті, валики (різних видів)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парні картки з різними текстурами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тактильні дошки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сенсорні масажні доріжки і </a:t>
            </a:r>
            <a:r>
              <a:rPr lang="uk-UA" dirty="0" smtClean="0"/>
              <a:t>килимки</a:t>
            </a:r>
          </a:p>
          <a:p>
            <a:pPr marL="137160" indent="0">
              <a:buNone/>
            </a:pPr>
            <a:r>
              <a:rPr lang="uk-UA" dirty="0" smtClean="0"/>
              <a:t> </a:t>
            </a:r>
            <a:r>
              <a:rPr lang="uk-UA" dirty="0"/>
              <a:t> масажні щітки, валики, </a:t>
            </a:r>
            <a:r>
              <a:rPr lang="uk-UA" dirty="0" err="1"/>
              <a:t>масажери</a:t>
            </a:r>
            <a:r>
              <a:rPr lang="uk-UA" dirty="0"/>
              <a:t> су-джок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балансування сенсорний їжачок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мішок з предметами різної форми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м'ячі різної текстури і розміру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надувний басейн з кульками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525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mo02_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3"/>
            <a:ext cx="3096344" cy="24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detsad-420147-1461007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9230"/>
            <a:ext cx="3650209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166193705_w640_h640_nik_8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11352"/>
            <a:ext cx="3551847" cy="343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cd29f4a7fa9ff590e0b2873843abc5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38345"/>
            <a:ext cx="2292699" cy="40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44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large_BALANCE_POD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Screenshot_2021-09-21 м'ячі єрготерапія – Google Поис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404664"/>
            <a:ext cx="46291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420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uk-UA" dirty="0"/>
              <a:t>Матеріали, які сприятимуть розвитку вестибулярного </a:t>
            </a:r>
            <a:r>
              <a:rPr lang="uk-UA" dirty="0" err="1" smtClean="0"/>
              <a:t>аппарата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 err="1" smtClean="0"/>
              <a:t>качелі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міні-карусель</a:t>
            </a:r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різні гойдалки (дошки-гойдалки, лава-гойдалка, човен-гойдалка, крісло-качалка)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балансувальні дошки і платформи (різних видів</a:t>
            </a:r>
            <a:r>
              <a:rPr lang="uk-UA" dirty="0" smtClean="0"/>
              <a:t>)</a:t>
            </a:r>
          </a:p>
          <a:p>
            <a:pPr marL="137160" indent="0">
              <a:buNone/>
            </a:pPr>
            <a:r>
              <a:rPr lang="uk-UA" dirty="0" smtClean="0"/>
              <a:t> </a:t>
            </a:r>
            <a:r>
              <a:rPr lang="uk-UA" dirty="0"/>
              <a:t> крутиться </a:t>
            </a:r>
            <a:r>
              <a:rPr lang="uk-UA" dirty="0" smtClean="0"/>
              <a:t>конус</a:t>
            </a:r>
          </a:p>
          <a:p>
            <a:pPr marL="137160" indent="0">
              <a:buNone/>
            </a:pPr>
            <a:r>
              <a:rPr lang="uk-UA" dirty="0" smtClean="0"/>
              <a:t> гірка</a:t>
            </a:r>
          </a:p>
          <a:p>
            <a:pPr marL="137160" indent="0">
              <a:buNone/>
            </a:pPr>
            <a:r>
              <a:rPr lang="uk-UA" dirty="0" smtClean="0"/>
              <a:t> диск що крутиться </a:t>
            </a:r>
          </a:p>
          <a:p>
            <a:pPr marL="137160" indent="0">
              <a:buNone/>
            </a:pPr>
            <a:r>
              <a:rPr lang="uk-UA" dirty="0" smtClean="0"/>
              <a:t> батут</a:t>
            </a:r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підвісні мотузкові сходи і </a:t>
            </a:r>
            <a:r>
              <a:rPr lang="uk-UA" dirty="0" smtClean="0"/>
              <a:t>платформи</a:t>
            </a:r>
          </a:p>
          <a:p>
            <a:pPr marL="137160" indent="0">
              <a:buNone/>
            </a:pPr>
            <a:r>
              <a:rPr lang="uk-UA" dirty="0" smtClean="0"/>
              <a:t> гамаки</a:t>
            </a:r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гойдалки-мішок (шматок міцної, злегка еластичної тканини, закріплений зверху на одному гачку. Такий тип гойдалок, в якому дитина відчуває себе туго обтягнутим з усіх боків, добре підходить і для стимуляції тактильної і пропріоцептивної систем)  м'які тунелі, </a:t>
            </a:r>
            <a:r>
              <a:rPr lang="uk-UA" dirty="0" smtClean="0"/>
              <a:t>бочки</a:t>
            </a:r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каркаси для кріплення підвісного обладнання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102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Screenshot_2021-09-21 526252811_w640_h640_balansirovochnaya-doska-kacheli jpg (Изображение WEBP, 284 × 400 пикселов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3305"/>
            <a:ext cx="2952328" cy="33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Screenshot_2021-09-21 2008979451_w200_h200_verevochnaya-lestnitsa-dlya jpg (Изображение WEBP, 200 × 200 пикселов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2756893" cy="27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267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72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uk-UA" dirty="0"/>
              <a:t>Матеріали, які сприятимуть розвитку пропріоцептивної системи (сигнали від м'язів</a:t>
            </a:r>
            <a:r>
              <a:rPr lang="uk-UA" dirty="0" smtClean="0"/>
              <a:t>)</a:t>
            </a:r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еластична </a:t>
            </a:r>
            <a:r>
              <a:rPr lang="uk-UA" dirty="0" smtClean="0"/>
              <a:t>мотузка</a:t>
            </a:r>
          </a:p>
          <a:p>
            <a:pPr marL="137160" indent="0">
              <a:buNone/>
            </a:pPr>
            <a:r>
              <a:rPr lang="uk-UA" dirty="0" smtClean="0"/>
              <a:t> пружинний еспандер</a:t>
            </a:r>
          </a:p>
          <a:p>
            <a:pPr marL="137160" indent="0">
              <a:buNone/>
            </a:pPr>
            <a:r>
              <a:rPr lang="uk-UA" dirty="0" smtClean="0"/>
              <a:t> еластична мотузка, зшита в кільце (тягнеться мотузка або гумка, вставлена в чохол з приємною на дотик товстої тканини типу </a:t>
            </a:r>
            <a:r>
              <a:rPr lang="uk-UA" dirty="0" err="1" smtClean="0"/>
              <a:t>флісу</a:t>
            </a:r>
            <a:r>
              <a:rPr lang="uk-UA" dirty="0" smtClean="0"/>
              <a:t>. З таким чохлом її зручно тримати в руках і немає небезпеки поранитися)</a:t>
            </a:r>
          </a:p>
          <a:p>
            <a:pPr marL="137160" indent="0">
              <a:buNone/>
            </a:pPr>
            <a:r>
              <a:rPr lang="uk-UA" dirty="0" smtClean="0"/>
              <a:t> </a:t>
            </a:r>
            <a:r>
              <a:rPr lang="uk-UA" dirty="0"/>
              <a:t> різного виду спеціальні обважнювачі (шарфи, жилети, обважнювачі на зап'ясті і т.п.)</a:t>
            </a:r>
          </a:p>
          <a:p>
            <a:pPr marL="137160" indent="0">
              <a:buNone/>
            </a:pP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152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big_espander-pruzhinnyj-lifesport-spring-exp_30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76673"/>
            <a:ext cx="427474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d0ede79246734753f211e4d3c03704344439240b_origina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inde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07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СЕНСОМОТОРНА </a:t>
            </a:r>
            <a:r>
              <a:rPr lang="ru-RU" dirty="0" err="1" smtClean="0">
                <a:effectLst/>
              </a:rPr>
              <a:t>КОРЕКЦіЯ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Основні складові </a:t>
            </a:r>
            <a:r>
              <a:rPr lang="uk-UA" dirty="0" err="1"/>
              <a:t>сенсомоторної</a:t>
            </a:r>
            <a:r>
              <a:rPr lang="uk-UA" dirty="0"/>
              <a:t> корекції: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дихальні </a:t>
            </a:r>
            <a:r>
              <a:rPr lang="uk-UA" dirty="0" smtClean="0"/>
              <a:t>вправи</a:t>
            </a:r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окорухові вправи 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розтяжки і </a:t>
            </a:r>
            <a:r>
              <a:rPr lang="uk-UA" dirty="0" smtClean="0"/>
              <a:t>масаж</a:t>
            </a:r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формування </a:t>
            </a:r>
            <a:r>
              <a:rPr lang="uk-UA" dirty="0" err="1" smtClean="0"/>
              <a:t>міжпівкульної</a:t>
            </a:r>
            <a:r>
              <a:rPr lang="uk-UA" dirty="0" smtClean="0"/>
              <a:t> </a:t>
            </a:r>
            <a:r>
              <a:rPr lang="uk-UA" dirty="0" err="1" smtClean="0"/>
              <a:t>взаїмодіі</a:t>
            </a: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 </a:t>
            </a:r>
            <a:r>
              <a:rPr lang="uk-UA" dirty="0"/>
              <a:t>формування просторових </a:t>
            </a:r>
            <a:r>
              <a:rPr lang="uk-UA" dirty="0" smtClean="0"/>
              <a:t>представлень</a:t>
            </a:r>
          </a:p>
          <a:p>
            <a:pPr marL="137160" indent="0">
              <a:buNone/>
            </a:pPr>
            <a:r>
              <a:rPr lang="uk-UA" dirty="0" smtClean="0"/>
              <a:t>В </a:t>
            </a:r>
            <a:r>
              <a:rPr lang="uk-UA" dirty="0" err="1" smtClean="0"/>
              <a:t>сенсомоторну</a:t>
            </a:r>
            <a:r>
              <a:rPr lang="uk-UA" dirty="0" smtClean="0"/>
              <a:t> </a:t>
            </a:r>
            <a:r>
              <a:rPr lang="uk-UA" dirty="0"/>
              <a:t>корекцію включаються і інші блоки вправ.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971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dirty="0" smtClean="0"/>
              <a:t>Методика </a:t>
            </a:r>
            <a:r>
              <a:rPr lang="uk-UA" sz="4400" dirty="0" err="1" smtClean="0"/>
              <a:t>фасилітації</a:t>
            </a:r>
            <a:r>
              <a:rPr lang="uk-UA" sz="4400" dirty="0" smtClean="0"/>
              <a:t> та </a:t>
            </a:r>
            <a:r>
              <a:rPr lang="uk-UA" sz="4400" dirty="0" err="1" smtClean="0"/>
              <a:t>інгибіції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і</a:t>
            </a:r>
            <a:r>
              <a:rPr lang="ru-RU" dirty="0" err="1" smtClean="0"/>
              <a:t>нгибіция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гальмування</a:t>
            </a:r>
            <a:r>
              <a:rPr lang="ru-RU" dirty="0"/>
              <a:t> </a:t>
            </a:r>
            <a:r>
              <a:rPr lang="ru-RU" dirty="0" err="1"/>
              <a:t>патологічних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, </a:t>
            </a:r>
            <a:r>
              <a:rPr lang="ru-RU" dirty="0" err="1"/>
              <a:t>положень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і </a:t>
            </a:r>
            <a:r>
              <a:rPr lang="ru-RU" dirty="0" err="1"/>
              <a:t>рефлексів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перешкоджають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нормальних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; </a:t>
            </a:r>
          </a:p>
        </p:txBody>
      </p:sp>
      <p:pic>
        <p:nvPicPr>
          <p:cNvPr id="5122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1600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545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/>
          <a:lstStyle/>
          <a:p>
            <a:r>
              <a:rPr lang="ru-RU" dirty="0" err="1" smtClean="0"/>
              <a:t>фасилітація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полегшення</a:t>
            </a:r>
            <a:r>
              <a:rPr lang="ru-RU" dirty="0"/>
              <a:t> </a:t>
            </a:r>
            <a:r>
              <a:rPr lang="ru-RU" dirty="0" err="1"/>
              <a:t>правильних</a:t>
            </a:r>
            <a:r>
              <a:rPr lang="ru-RU" dirty="0"/>
              <a:t> (</a:t>
            </a:r>
            <a:r>
              <a:rPr lang="ru-RU" dirty="0" err="1"/>
              <a:t>нормальних</a:t>
            </a:r>
            <a:r>
              <a:rPr lang="ru-RU" dirty="0"/>
              <a:t>) </a:t>
            </a:r>
            <a:r>
              <a:rPr lang="ru-RU" dirty="0" err="1"/>
              <a:t>рухів</a:t>
            </a:r>
            <a:r>
              <a:rPr lang="ru-RU" dirty="0"/>
              <a:t> і </a:t>
            </a:r>
            <a:r>
              <a:rPr lang="ru-RU" dirty="0" err="1"/>
              <a:t>положень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;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3" descr="C:\Users\user\Desktop\000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951882" cy="263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253965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2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9003" y="692696"/>
            <a:ext cx="3505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Т</a:t>
            </a:r>
            <a:r>
              <a:rPr lang="uk-UA" sz="2000" dirty="0"/>
              <a:t>аким чином магнітотерапія</a:t>
            </a:r>
            <a:r>
              <a:rPr lang="uk-UA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40768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1.	підвищує якість лікування,</a:t>
            </a:r>
          </a:p>
          <a:p>
            <a:r>
              <a:rPr lang="uk-UA" sz="2000" dirty="0"/>
              <a:t>2.	прискорює процес реабілітації,</a:t>
            </a:r>
          </a:p>
          <a:p>
            <a:r>
              <a:rPr lang="uk-UA" sz="2000" dirty="0"/>
              <a:t>3.	знижує ризик повторного інсульту,</a:t>
            </a:r>
          </a:p>
          <a:p>
            <a:r>
              <a:rPr lang="uk-UA" sz="2000" dirty="0"/>
              <a:t>4.	покращує якість життя не тільки пацієнтові, але і всім членам сім'ї.</a:t>
            </a:r>
          </a:p>
        </p:txBody>
      </p:sp>
    </p:spTree>
    <p:extLst>
      <p:ext uri="{BB962C8B-B14F-4D97-AF65-F5344CB8AC3E}">
        <p14:creationId xmlns:p14="http://schemas.microsoft.com/office/powerpoint/2010/main" val="103112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/>
          </a:bodyPr>
          <a:lstStyle/>
          <a:p>
            <a:r>
              <a:rPr lang="uk-UA" dirty="0"/>
              <a:t>Прикладом використання цих методів є </a:t>
            </a:r>
            <a:r>
              <a:rPr lang="uk-UA" dirty="0" err="1"/>
              <a:t>Бобат-терапія</a:t>
            </a:r>
            <a:r>
              <a:rPr lang="uk-UA" dirty="0"/>
              <a:t> для дітей з ДЦП</a:t>
            </a:r>
          </a:p>
          <a:p>
            <a:pPr marL="137160" indent="0">
              <a:buNone/>
            </a:pPr>
            <a:r>
              <a:rPr lang="ru-RU" dirty="0" err="1" smtClean="0"/>
              <a:t>Сеанси</a:t>
            </a:r>
            <a:r>
              <a:rPr lang="ru-RU" dirty="0" smtClean="0"/>
              <a:t> </a:t>
            </a:r>
            <a:r>
              <a:rPr lang="ru-RU" dirty="0" err="1"/>
              <a:t>Бобат-терапії</a:t>
            </a:r>
            <a:r>
              <a:rPr lang="ru-RU" dirty="0"/>
              <a:t> для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проходять</a:t>
            </a:r>
            <a:r>
              <a:rPr lang="ru-RU" dirty="0"/>
              <a:t> у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гри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лікареві</a:t>
            </a:r>
            <a:r>
              <a:rPr lang="ru-RU" dirty="0"/>
              <a:t> </a:t>
            </a:r>
            <a:r>
              <a:rPr lang="ru-RU" dirty="0" err="1"/>
              <a:t>побудувати</a:t>
            </a:r>
            <a:r>
              <a:rPr lang="ru-RU" dirty="0"/>
              <a:t> </a:t>
            </a:r>
            <a:r>
              <a:rPr lang="ru-RU" dirty="0" err="1"/>
              <a:t>дружні</a:t>
            </a:r>
            <a:r>
              <a:rPr lang="ru-RU" dirty="0"/>
              <a:t> і </a:t>
            </a:r>
            <a:r>
              <a:rPr lang="ru-RU" dirty="0" err="1"/>
              <a:t>довірчі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з маленькими </a:t>
            </a:r>
            <a:r>
              <a:rPr lang="ru-RU" dirty="0" err="1"/>
              <a:t>пацієнтами</a:t>
            </a:r>
            <a:r>
              <a:rPr lang="ru-RU" dirty="0"/>
              <a:t>, а </a:t>
            </a:r>
            <a:r>
              <a:rPr lang="ru-RU" dirty="0" err="1"/>
              <a:t>дітям</a:t>
            </a:r>
            <a:r>
              <a:rPr lang="ru-RU" dirty="0"/>
              <a:t> — </a:t>
            </a:r>
            <a:r>
              <a:rPr lang="ru-RU" dirty="0" err="1"/>
              <a:t>відчувати</a:t>
            </a:r>
            <a:r>
              <a:rPr lang="ru-RU" dirty="0"/>
              <a:t> себе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спокійно</a:t>
            </a:r>
            <a:r>
              <a:rPr lang="ru-RU" dirty="0"/>
              <a:t> і комфортно. </a:t>
            </a:r>
          </a:p>
        </p:txBody>
      </p:sp>
      <p:pic>
        <p:nvPicPr>
          <p:cNvPr id="7170" name="Picture 2" descr="C:\Users\user\Desktop\58164c94a2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56992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928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600" dirty="0" err="1"/>
              <a:t>Вправи</a:t>
            </a:r>
            <a:r>
              <a:rPr lang="ru-RU" sz="1600" dirty="0"/>
              <a:t> </a:t>
            </a:r>
            <a:r>
              <a:rPr lang="ru-RU" sz="1600" dirty="0" err="1"/>
              <a:t>Бобат-терапії</a:t>
            </a:r>
            <a:r>
              <a:rPr lang="ru-RU" sz="1600" dirty="0"/>
              <a:t> </a:t>
            </a:r>
            <a:r>
              <a:rPr lang="ru-RU" sz="1600" dirty="0" err="1"/>
              <a:t>можуть</a:t>
            </a:r>
            <a:r>
              <a:rPr lang="ru-RU" sz="1600" dirty="0"/>
              <a:t> </a:t>
            </a:r>
            <a:r>
              <a:rPr lang="ru-RU" sz="1600" dirty="0" err="1"/>
              <a:t>виконуватися</a:t>
            </a:r>
            <a:r>
              <a:rPr lang="ru-RU" sz="1600" dirty="0"/>
              <a:t> з </a:t>
            </a:r>
            <a:r>
              <a:rPr lang="ru-RU" sz="1600" dirty="0" err="1"/>
              <a:t>використанням</a:t>
            </a:r>
            <a:r>
              <a:rPr lang="ru-RU" sz="1600" dirty="0"/>
              <a:t> </a:t>
            </a:r>
            <a:r>
              <a:rPr lang="ru-RU" sz="1600" dirty="0" err="1"/>
              <a:t>шведської</a:t>
            </a:r>
            <a:r>
              <a:rPr lang="ru-RU" sz="1600" dirty="0"/>
              <a:t> </a:t>
            </a:r>
            <a:r>
              <a:rPr lang="ru-RU" sz="1600" dirty="0" err="1"/>
              <a:t>стінки</a:t>
            </a:r>
            <a:r>
              <a:rPr lang="ru-RU" sz="1600" dirty="0"/>
              <a:t>, </a:t>
            </a:r>
            <a:r>
              <a:rPr lang="ru-RU" sz="1600" dirty="0" err="1"/>
              <a:t>металевих</a:t>
            </a:r>
            <a:r>
              <a:rPr lang="ru-RU" sz="1600" dirty="0"/>
              <a:t> </a:t>
            </a:r>
            <a:r>
              <a:rPr lang="ru-RU" sz="1600" dirty="0" err="1"/>
              <a:t>обручів</a:t>
            </a:r>
            <a:r>
              <a:rPr lang="ru-RU" sz="1600" dirty="0"/>
              <a:t>, </a:t>
            </a:r>
            <a:r>
              <a:rPr lang="ru-RU" sz="1600" dirty="0" err="1"/>
              <a:t>балансуючої</a:t>
            </a:r>
            <a:r>
              <a:rPr lang="ru-RU" sz="1600" dirty="0"/>
              <a:t> </a:t>
            </a:r>
            <a:r>
              <a:rPr lang="ru-RU" sz="1600" dirty="0" err="1"/>
              <a:t>дошки</a:t>
            </a:r>
            <a:r>
              <a:rPr lang="ru-RU" sz="1600" dirty="0"/>
              <a:t>, круглого </a:t>
            </a:r>
            <a:r>
              <a:rPr lang="ru-RU" sz="1600" dirty="0" err="1"/>
              <a:t>скейта</a:t>
            </a:r>
            <a:r>
              <a:rPr lang="ru-RU" sz="1600" dirty="0"/>
              <a:t>,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ортопедичних</a:t>
            </a:r>
            <a:r>
              <a:rPr lang="ru-RU" sz="1600" dirty="0"/>
              <a:t> </a:t>
            </a:r>
            <a:r>
              <a:rPr lang="ru-RU" sz="1600" dirty="0" err="1"/>
              <a:t>пристосувань</a:t>
            </a:r>
            <a:r>
              <a:rPr lang="ru-RU" sz="1600" dirty="0"/>
              <a:t>. </a:t>
            </a:r>
            <a:r>
              <a:rPr lang="ru-RU" sz="1600" dirty="0" err="1"/>
              <a:t>Такі</a:t>
            </a:r>
            <a:r>
              <a:rPr lang="ru-RU" sz="1600" dirty="0"/>
              <a:t> </a:t>
            </a:r>
            <a:r>
              <a:rPr lang="ru-RU" sz="1600" dirty="0" err="1"/>
              <a:t>заняття</a:t>
            </a:r>
            <a:r>
              <a:rPr lang="ru-RU" sz="1600" dirty="0"/>
              <a:t> </a:t>
            </a:r>
            <a:r>
              <a:rPr lang="ru-RU" sz="1600" dirty="0" err="1"/>
              <a:t>допомагають</a:t>
            </a:r>
            <a:r>
              <a:rPr lang="ru-RU" sz="1600" dirty="0"/>
              <a:t> </a:t>
            </a:r>
            <a:r>
              <a:rPr lang="ru-RU" sz="1600" dirty="0" err="1"/>
              <a:t>стимулювати</a:t>
            </a:r>
            <a:r>
              <a:rPr lang="ru-RU" sz="1600" dirty="0"/>
              <a:t> </a:t>
            </a:r>
            <a:r>
              <a:rPr lang="ru-RU" sz="1600" dirty="0" err="1"/>
              <a:t>рух</a:t>
            </a:r>
            <a:r>
              <a:rPr lang="ru-RU" sz="1600" dirty="0"/>
              <a:t> </a:t>
            </a:r>
            <a:r>
              <a:rPr lang="ru-RU" sz="1600" dirty="0" err="1"/>
              <a:t>навіть</a:t>
            </a:r>
            <a:r>
              <a:rPr lang="ru-RU" sz="1600" dirty="0"/>
              <a:t> у </a:t>
            </a:r>
            <a:r>
              <a:rPr lang="ru-RU" sz="1600" dirty="0" err="1"/>
              <a:t>пацієнтів</a:t>
            </a:r>
            <a:r>
              <a:rPr lang="ru-RU" sz="1600" dirty="0"/>
              <a:t> з </a:t>
            </a:r>
            <a:r>
              <a:rPr lang="ru-RU" sz="1600" dirty="0" err="1"/>
              <a:t>важкими</a:t>
            </a:r>
            <a:r>
              <a:rPr lang="ru-RU" sz="1600" dirty="0"/>
              <a:t> </a:t>
            </a:r>
            <a:r>
              <a:rPr lang="ru-RU" sz="1600" dirty="0" err="1"/>
              <a:t>неврологічними</a:t>
            </a:r>
            <a:r>
              <a:rPr lang="ru-RU" sz="1600" dirty="0"/>
              <a:t> </a:t>
            </a:r>
            <a:r>
              <a:rPr lang="ru-RU" sz="1600" dirty="0" err="1"/>
              <a:t>порушеннями</a:t>
            </a:r>
            <a:r>
              <a:rPr lang="ru-RU" sz="1600" dirty="0"/>
              <a:t>. Для </a:t>
            </a:r>
            <a:r>
              <a:rPr lang="ru-RU" sz="1600" dirty="0" err="1"/>
              <a:t>розвитку</a:t>
            </a:r>
            <a:r>
              <a:rPr lang="ru-RU" sz="1600" dirty="0"/>
              <a:t> </a:t>
            </a:r>
            <a:r>
              <a:rPr lang="ru-RU" sz="1600" dirty="0" err="1"/>
              <a:t>дрібної</a:t>
            </a:r>
            <a:r>
              <a:rPr lang="ru-RU" sz="1600" dirty="0"/>
              <a:t> моторики </a:t>
            </a:r>
            <a:r>
              <a:rPr lang="ru-RU" sz="1600" dirty="0" err="1"/>
              <a:t>лікарі</a:t>
            </a:r>
            <a:r>
              <a:rPr lang="ru-RU" sz="1600" dirty="0"/>
              <a:t> </a:t>
            </a:r>
            <a:r>
              <a:rPr lang="ru-RU" sz="1600" dirty="0" err="1"/>
              <a:t>використовують</a:t>
            </a:r>
            <a:r>
              <a:rPr lang="ru-RU" sz="1600" dirty="0"/>
              <a:t> </a:t>
            </a:r>
            <a:r>
              <a:rPr lang="ru-RU" sz="1600" dirty="0" err="1"/>
              <a:t>дерев'яні</a:t>
            </a:r>
            <a:r>
              <a:rPr lang="ru-RU" sz="1600" dirty="0"/>
              <a:t> </a:t>
            </a:r>
            <a:r>
              <a:rPr lang="ru-RU" sz="1600" dirty="0" err="1"/>
              <a:t>пазли</a:t>
            </a:r>
            <a:r>
              <a:rPr lang="ru-RU" sz="1600" dirty="0"/>
              <a:t> і картинки, </a:t>
            </a:r>
            <a:r>
              <a:rPr lang="ru-RU" sz="1600" dirty="0" err="1"/>
              <a:t>намистини</a:t>
            </a:r>
            <a:r>
              <a:rPr lang="ru-RU" sz="1600" dirty="0"/>
              <a:t>, </a:t>
            </a:r>
            <a:r>
              <a:rPr lang="ru-RU" sz="1600" dirty="0" err="1"/>
              <a:t>пірамідки</a:t>
            </a:r>
            <a:r>
              <a:rPr lang="ru-RU" sz="1600" dirty="0"/>
              <a:t>, машинки, </a:t>
            </a:r>
            <a:r>
              <a:rPr lang="ru-RU" sz="1600" dirty="0" err="1"/>
              <a:t>річкові</a:t>
            </a:r>
            <a:r>
              <a:rPr lang="ru-RU" sz="1600" dirty="0"/>
              <a:t> </a:t>
            </a:r>
            <a:r>
              <a:rPr lang="ru-RU" sz="1600" dirty="0" err="1"/>
              <a:t>камінці</a:t>
            </a:r>
            <a:r>
              <a:rPr lang="ru-RU" sz="1600" dirty="0"/>
              <a:t>, </a:t>
            </a:r>
            <a:r>
              <a:rPr lang="ru-RU" sz="1600" dirty="0" err="1"/>
              <a:t>дерев'яні</a:t>
            </a:r>
            <a:r>
              <a:rPr lang="ru-RU" sz="1600" dirty="0"/>
              <a:t> рамки-</a:t>
            </a:r>
            <a:r>
              <a:rPr lang="ru-RU" sz="1600" dirty="0" err="1"/>
              <a:t>вкладиші</a:t>
            </a:r>
            <a:r>
              <a:rPr lang="ru-RU" sz="1600" dirty="0"/>
              <a:t> та </a:t>
            </a:r>
            <a:r>
              <a:rPr lang="ru-RU" sz="1600" dirty="0" err="1" smtClean="0"/>
              <a:t>ін</a:t>
            </a:r>
            <a:r>
              <a:rPr lang="ru-RU" sz="1600" dirty="0" smtClean="0"/>
              <a:t>.</a:t>
            </a:r>
          </a:p>
          <a:p>
            <a:pPr marL="137160" indent="0">
              <a:buNone/>
            </a:pPr>
            <a:r>
              <a:rPr lang="uk-UA" sz="1600" dirty="0" smtClean="0"/>
              <a:t>Вона може використовуватися також у реабілітація дорослих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3859623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720"/>
          </a:xfrm>
        </p:spPr>
        <p:txBody>
          <a:bodyPr/>
          <a:lstStyle/>
          <a:p>
            <a:r>
              <a:rPr lang="uk-UA" dirty="0"/>
              <a:t>Системна модель контролю рухів Аналізується траєкторія і амплітуда нормального рухового акту, далі тренер досліджує, як протікає цей же руховий акт у конкретного пацієнта і за допомогою різних технік намагається зменшити цю різницю. 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user\Desktop\атакс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2936"/>
            <a:ext cx="73152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4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/>
          </a:bodyPr>
          <a:lstStyle/>
          <a:p>
            <a:r>
              <a:rPr lang="uk-UA" dirty="0"/>
              <a:t>При цьому намагаються задіяти якомога більше органів почуттів, включаючи </a:t>
            </a:r>
            <a:r>
              <a:rPr lang="uk-UA" dirty="0" err="1"/>
              <a:t>проприоцепцию</a:t>
            </a:r>
            <a:r>
              <a:rPr lang="uk-UA" dirty="0"/>
              <a:t> (суглобово-м'язове відчуття). </a:t>
            </a:r>
            <a:endParaRPr lang="ru-RU" dirty="0"/>
          </a:p>
        </p:txBody>
      </p:sp>
      <p:pic>
        <p:nvPicPr>
          <p:cNvPr id="9218" name="Picture 2" descr="C:\Users\user\Desktop\Screenshot_2021-09-21 Бобат-терапия при инсульте панацея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5117331" cy="41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18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Підбір адаптивних засобів реабілітації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u="sng" dirty="0" err="1"/>
              <a:t>К</a:t>
            </a:r>
            <a:r>
              <a:rPr lang="ru-RU" u="sng" dirty="0" err="1" smtClean="0"/>
              <a:t>рісло</a:t>
            </a:r>
            <a:r>
              <a:rPr lang="ru-RU" dirty="0" smtClean="0"/>
              <a:t> </a:t>
            </a:r>
            <a:r>
              <a:rPr lang="ru-RU" u="sng" dirty="0" err="1" smtClean="0"/>
              <a:t>колісне</a:t>
            </a:r>
            <a:endParaRPr lang="ru-RU" u="sng" dirty="0" smtClean="0"/>
          </a:p>
          <a:p>
            <a:pPr marL="0" indent="0">
              <a:buNone/>
            </a:pPr>
            <a:r>
              <a:rPr lang="ru-RU" dirty="0" err="1"/>
              <a:t>Задоволення</a:t>
            </a:r>
            <a:r>
              <a:rPr lang="ru-RU" dirty="0"/>
              <a:t> потреб </a:t>
            </a:r>
            <a:r>
              <a:rPr lang="ru-RU" dirty="0" err="1" smtClean="0"/>
              <a:t>користувача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Правильно </a:t>
            </a:r>
            <a:r>
              <a:rPr lang="ru-RU" dirty="0" err="1"/>
              <a:t>підібране</a:t>
            </a:r>
            <a:r>
              <a:rPr lang="ru-RU" dirty="0"/>
              <a:t> </a:t>
            </a:r>
            <a:r>
              <a:rPr lang="ru-RU" dirty="0" err="1"/>
              <a:t>крісло</a:t>
            </a:r>
            <a:r>
              <a:rPr lang="ru-RU" dirty="0"/>
              <a:t> </a:t>
            </a:r>
            <a:r>
              <a:rPr lang="ru-RU" dirty="0" err="1"/>
              <a:t>колісне</a:t>
            </a:r>
            <a:r>
              <a:rPr lang="ru-RU" dirty="0"/>
              <a:t> </a:t>
            </a:r>
            <a:r>
              <a:rPr lang="ru-RU" dirty="0" err="1"/>
              <a:t>покликане</a:t>
            </a:r>
            <a:r>
              <a:rPr lang="ru-RU" dirty="0"/>
              <a:t> </a:t>
            </a:r>
            <a:r>
              <a:rPr lang="ru-RU" dirty="0" err="1"/>
              <a:t>полегшувати</a:t>
            </a:r>
            <a:r>
              <a:rPr lang="ru-RU" dirty="0"/>
              <a:t> </a:t>
            </a:r>
            <a:r>
              <a:rPr lang="ru-RU" dirty="0" err="1"/>
              <a:t>користувачам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. </a:t>
            </a:r>
            <a:r>
              <a:rPr lang="ru-RU" dirty="0" err="1"/>
              <a:t>Користувачі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переміщатися</a:t>
            </a:r>
            <a:r>
              <a:rPr lang="ru-RU" dirty="0"/>
              <a:t> з </a:t>
            </a:r>
            <a:r>
              <a:rPr lang="ru-RU" dirty="0" err="1"/>
              <a:t>крісла</a:t>
            </a:r>
            <a:r>
              <a:rPr lang="ru-RU" dirty="0"/>
              <a:t> </a:t>
            </a:r>
            <a:r>
              <a:rPr lang="ru-RU" dirty="0" err="1"/>
              <a:t>колісного</a:t>
            </a:r>
            <a:r>
              <a:rPr lang="ru-RU" dirty="0"/>
              <a:t> та у </a:t>
            </a:r>
            <a:r>
              <a:rPr lang="ru-RU" dirty="0" err="1"/>
              <a:t>нього</a:t>
            </a:r>
            <a:r>
              <a:rPr lang="ru-RU" dirty="0"/>
              <a:t>, </a:t>
            </a:r>
            <a:r>
              <a:rPr lang="ru-RU" dirty="0" err="1"/>
              <a:t>приводити</a:t>
            </a:r>
            <a:r>
              <a:rPr lang="ru-RU" dirty="0"/>
              <a:t> </a:t>
            </a:r>
            <a:r>
              <a:rPr lang="ru-RU" dirty="0" err="1"/>
              <a:t>крісло</a:t>
            </a:r>
            <a:r>
              <a:rPr lang="ru-RU" dirty="0"/>
              <a:t> </a:t>
            </a:r>
            <a:r>
              <a:rPr lang="ru-RU" dirty="0" err="1"/>
              <a:t>колісне</a:t>
            </a:r>
            <a:r>
              <a:rPr lang="ru-RU" dirty="0"/>
              <a:t> у </a:t>
            </a:r>
            <a:r>
              <a:rPr lang="ru-RU" dirty="0" err="1"/>
              <a:t>рух</a:t>
            </a:r>
            <a:r>
              <a:rPr lang="ru-RU" dirty="0"/>
              <a:t>, </a:t>
            </a:r>
            <a:r>
              <a:rPr lang="ru-RU" dirty="0" err="1"/>
              <a:t>складати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для </a:t>
            </a:r>
            <a:r>
              <a:rPr lang="ru-RU" dirty="0" err="1"/>
              <a:t>транспортування</a:t>
            </a:r>
            <a:r>
              <a:rPr lang="ru-RU" dirty="0"/>
              <a:t> і </a:t>
            </a:r>
            <a:r>
              <a:rPr lang="ru-RU" dirty="0" err="1"/>
              <a:t>зберігання</a:t>
            </a:r>
            <a:r>
              <a:rPr lang="ru-RU" dirty="0"/>
              <a:t> та </a:t>
            </a:r>
            <a:r>
              <a:rPr lang="ru-RU" dirty="0" err="1"/>
              <a:t>займатися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повсякденними</a:t>
            </a:r>
            <a:r>
              <a:rPr lang="ru-RU" dirty="0"/>
              <a:t> справами.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крісла</a:t>
            </a:r>
            <a:r>
              <a:rPr lang="ru-RU" dirty="0"/>
              <a:t> </a:t>
            </a:r>
            <a:r>
              <a:rPr lang="ru-RU" dirty="0" err="1"/>
              <a:t>колісного</a:t>
            </a:r>
            <a:r>
              <a:rPr lang="ru-RU" dirty="0"/>
              <a:t> правильного типу </a:t>
            </a:r>
            <a:r>
              <a:rPr lang="ru-RU" dirty="0" err="1"/>
              <a:t>спрощує</a:t>
            </a:r>
            <a:r>
              <a:rPr lang="ru-RU" dirty="0"/>
              <a:t> </a:t>
            </a:r>
            <a:r>
              <a:rPr lang="ru-RU" dirty="0" err="1"/>
              <a:t>користувачу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. Див. </a:t>
            </a:r>
            <a:r>
              <a:rPr lang="ru-RU" dirty="0" err="1"/>
              <a:t>приклади</a:t>
            </a:r>
            <a:r>
              <a:rPr lang="ru-RU" dirty="0"/>
              <a:t> </a:t>
            </a:r>
            <a:r>
              <a:rPr lang="ru-RU" dirty="0" err="1"/>
              <a:t>нижче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721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Переміщення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Пересідання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крісла</a:t>
            </a:r>
            <a:r>
              <a:rPr lang="ru-RU" dirty="0"/>
              <a:t> </a:t>
            </a:r>
            <a:r>
              <a:rPr lang="ru-RU" dirty="0" err="1"/>
              <a:t>колісного</a:t>
            </a:r>
            <a:r>
              <a:rPr lang="ru-RU" dirty="0"/>
              <a:t> та у </a:t>
            </a:r>
            <a:r>
              <a:rPr lang="ru-RU" dirty="0" err="1" smtClean="0"/>
              <a:t>нього</a:t>
            </a:r>
            <a:endParaRPr lang="ru-RU" dirty="0" smtClean="0"/>
          </a:p>
          <a:p>
            <a:pPr marL="114300" indent="0">
              <a:buNone/>
            </a:pPr>
            <a:r>
              <a:rPr lang="ru-RU" sz="1600" dirty="0" err="1"/>
              <a:t>Цей</a:t>
            </a:r>
            <a:r>
              <a:rPr lang="ru-RU" sz="1600" dirty="0"/>
              <a:t> </a:t>
            </a:r>
            <a:r>
              <a:rPr lang="ru-RU" sz="1600" dirty="0" err="1"/>
              <a:t>процес</a:t>
            </a:r>
            <a:r>
              <a:rPr lang="ru-RU" sz="1600" dirty="0"/>
              <a:t> </a:t>
            </a:r>
            <a:r>
              <a:rPr lang="ru-RU" sz="1600" dirty="0" err="1"/>
              <a:t>полегшується</a:t>
            </a:r>
            <a:r>
              <a:rPr lang="ru-RU" sz="1600" dirty="0"/>
              <a:t> </a:t>
            </a:r>
            <a:r>
              <a:rPr lang="ru-RU" sz="1600" dirty="0" err="1"/>
              <a:t>різними</a:t>
            </a:r>
            <a:r>
              <a:rPr lang="ru-RU" sz="1600" dirty="0"/>
              <a:t> </a:t>
            </a:r>
            <a:r>
              <a:rPr lang="ru-RU" sz="1600" dirty="0" err="1"/>
              <a:t>технічними</a:t>
            </a:r>
            <a:r>
              <a:rPr lang="ru-RU" sz="1600" dirty="0"/>
              <a:t> характеристиками </a:t>
            </a:r>
            <a:r>
              <a:rPr lang="ru-RU" sz="1600" dirty="0" err="1"/>
              <a:t>крісла</a:t>
            </a:r>
            <a:r>
              <a:rPr lang="ru-RU" sz="1600" dirty="0"/>
              <a:t> </a:t>
            </a:r>
            <a:r>
              <a:rPr lang="ru-RU" sz="1600" dirty="0" err="1"/>
              <a:t>колісного</a:t>
            </a:r>
            <a:r>
              <a:rPr lang="ru-RU" sz="1600" dirty="0"/>
              <a:t>, а </a:t>
            </a:r>
            <a:r>
              <a:rPr lang="ru-RU" sz="1600" dirty="0" err="1"/>
              <a:t>саме</a:t>
            </a:r>
            <a:r>
              <a:rPr lang="ru-RU" sz="1600" dirty="0"/>
              <a:t> </a:t>
            </a:r>
            <a:r>
              <a:rPr lang="ru-RU" sz="1600" dirty="0" err="1"/>
              <a:t>завдяки</a:t>
            </a:r>
            <a:r>
              <a:rPr lang="ru-RU" sz="1600" dirty="0"/>
              <a:t> </a:t>
            </a:r>
            <a:r>
              <a:rPr lang="ru-RU" sz="1600" dirty="0" err="1"/>
              <a:t>трьом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складовим</a:t>
            </a:r>
            <a:r>
              <a:rPr lang="ru-RU" sz="1600" dirty="0"/>
              <a:t>: </a:t>
            </a:r>
            <a:r>
              <a:rPr lang="ru-RU" sz="1600" dirty="0" err="1"/>
              <a:t>підлокітникам</a:t>
            </a:r>
            <a:r>
              <a:rPr lang="ru-RU" sz="1600" dirty="0"/>
              <a:t>, </a:t>
            </a:r>
            <a:r>
              <a:rPr lang="ru-RU" sz="1600" dirty="0" err="1"/>
              <a:t>підніжкам</a:t>
            </a:r>
            <a:r>
              <a:rPr lang="ru-RU" sz="1600" dirty="0"/>
              <a:t> і </a:t>
            </a:r>
            <a:r>
              <a:rPr lang="ru-RU" sz="1600" dirty="0" err="1"/>
              <a:t>гальмам</a:t>
            </a:r>
            <a:r>
              <a:rPr lang="ru-RU" sz="1600" dirty="0" smtClean="0"/>
              <a:t>.</a:t>
            </a:r>
          </a:p>
          <a:p>
            <a:pPr marL="114300" indent="0">
              <a:buNone/>
            </a:pPr>
            <a:r>
              <a:rPr lang="ru-RU" sz="1600" dirty="0" err="1"/>
              <a:t>Зні</a:t>
            </a:r>
            <a:r>
              <a:rPr lang="ru-RU" sz="1600" dirty="0"/>
              <a:t> </a:t>
            </a:r>
            <a:r>
              <a:rPr lang="ru-RU" sz="1600" dirty="0" err="1"/>
              <a:t>мні</a:t>
            </a:r>
            <a:r>
              <a:rPr lang="ru-RU" sz="1600" dirty="0"/>
              <a:t> </a:t>
            </a:r>
            <a:r>
              <a:rPr lang="ru-RU" sz="1600" dirty="0" err="1"/>
              <a:t>підлокітники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підлокітники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повторюють</a:t>
            </a:r>
            <a:r>
              <a:rPr lang="ru-RU" sz="1600" dirty="0"/>
              <a:t> </a:t>
            </a:r>
            <a:r>
              <a:rPr lang="ru-RU" sz="1600" dirty="0" err="1"/>
              <a:t>лінію</a:t>
            </a:r>
            <a:r>
              <a:rPr lang="ru-RU" sz="1600" dirty="0"/>
              <a:t> </a:t>
            </a:r>
            <a:r>
              <a:rPr lang="ru-RU" sz="1600" dirty="0" err="1"/>
              <a:t>задніх</a:t>
            </a:r>
            <a:r>
              <a:rPr lang="ru-RU" sz="1600" dirty="0"/>
              <a:t> </a:t>
            </a:r>
            <a:r>
              <a:rPr lang="ru-RU" sz="1600" dirty="0" err="1"/>
              <a:t>коліс</a:t>
            </a:r>
            <a:r>
              <a:rPr lang="ru-RU" sz="1600" dirty="0"/>
              <a:t>, </a:t>
            </a:r>
            <a:r>
              <a:rPr lang="ru-RU" sz="1600" dirty="0" err="1"/>
              <a:t>полегшують</a:t>
            </a:r>
            <a:r>
              <a:rPr lang="ru-RU" sz="1600" dirty="0"/>
              <a:t> </a:t>
            </a:r>
            <a:r>
              <a:rPr lang="ru-RU" sz="1600" dirty="0" err="1"/>
              <a:t>переміщення</a:t>
            </a:r>
            <a:r>
              <a:rPr lang="ru-RU" sz="1600" dirty="0"/>
              <a:t> з </a:t>
            </a:r>
            <a:r>
              <a:rPr lang="ru-RU" sz="1600" dirty="0" err="1"/>
              <a:t>крісла</a:t>
            </a:r>
            <a:r>
              <a:rPr lang="ru-RU" sz="1600" dirty="0"/>
              <a:t> </a:t>
            </a:r>
            <a:r>
              <a:rPr lang="ru-RU" sz="1600" dirty="0" err="1"/>
              <a:t>колісного</a:t>
            </a:r>
            <a:r>
              <a:rPr lang="ru-RU" sz="1600" dirty="0"/>
              <a:t> та у </a:t>
            </a:r>
            <a:r>
              <a:rPr lang="ru-RU" sz="1600" dirty="0" err="1"/>
              <a:t>нього.Коли</a:t>
            </a:r>
            <a:r>
              <a:rPr lang="ru-RU" sz="1600" dirty="0"/>
              <a:t> </a:t>
            </a:r>
            <a:r>
              <a:rPr lang="ru-RU" sz="1600" dirty="0" err="1"/>
              <a:t>користувач</a:t>
            </a:r>
            <a:r>
              <a:rPr lang="ru-RU" sz="1600" dirty="0"/>
              <a:t> </a:t>
            </a:r>
            <a:r>
              <a:rPr lang="ru-RU" sz="1600" dirty="0" err="1"/>
              <a:t>встає</a:t>
            </a:r>
            <a:r>
              <a:rPr lang="ru-RU" sz="1600" dirty="0"/>
              <a:t> на ноги при </a:t>
            </a:r>
            <a:r>
              <a:rPr lang="ru-RU" sz="1600" dirty="0" err="1"/>
              <a:t>переміщенні</a:t>
            </a:r>
            <a:r>
              <a:rPr lang="ru-RU" sz="1600" dirty="0"/>
              <a:t> з </a:t>
            </a:r>
            <a:r>
              <a:rPr lang="ru-RU" sz="1600" dirty="0" err="1"/>
              <a:t>крісла</a:t>
            </a:r>
            <a:r>
              <a:rPr lang="ru-RU" sz="1600" dirty="0"/>
              <a:t> </a:t>
            </a:r>
            <a:r>
              <a:rPr lang="ru-RU" sz="1600" dirty="0" err="1"/>
              <a:t>колісного</a:t>
            </a:r>
            <a:r>
              <a:rPr lang="ru-RU" sz="1600" dirty="0"/>
              <a:t> та у </a:t>
            </a:r>
            <a:r>
              <a:rPr lang="ru-RU" sz="1600" dirty="0" err="1"/>
              <a:t>нього</a:t>
            </a:r>
            <a:r>
              <a:rPr lang="ru-RU" sz="1600" dirty="0"/>
              <a:t>, </a:t>
            </a:r>
            <a:r>
              <a:rPr lang="ru-RU" sz="1600" dirty="0" err="1"/>
              <a:t>йому</a:t>
            </a:r>
            <a:r>
              <a:rPr lang="ru-RU" sz="1600" dirty="0"/>
              <a:t>/</a:t>
            </a:r>
            <a:r>
              <a:rPr lang="ru-RU" sz="1600" dirty="0" err="1"/>
              <a:t>їй</a:t>
            </a:r>
            <a:r>
              <a:rPr lang="ru-RU" sz="1600" dirty="0"/>
              <a:t> </a:t>
            </a:r>
            <a:r>
              <a:rPr lang="ru-RU" sz="1600" dirty="0" err="1"/>
              <a:t>можуть</a:t>
            </a:r>
            <a:r>
              <a:rPr lang="ru-RU" sz="1600" dirty="0"/>
              <a:t> </a:t>
            </a:r>
            <a:r>
              <a:rPr lang="ru-RU" sz="1600" dirty="0" err="1"/>
              <a:t>знадобитися</a:t>
            </a:r>
            <a:r>
              <a:rPr lang="ru-RU" sz="1600" dirty="0"/>
              <a:t> </a:t>
            </a:r>
            <a:r>
              <a:rPr lang="ru-RU" sz="1600" dirty="0" err="1"/>
              <a:t>підлокітники</a:t>
            </a:r>
            <a:r>
              <a:rPr lang="ru-RU" sz="1600" dirty="0"/>
              <a:t> для опори</a:t>
            </a:r>
          </a:p>
        </p:txBody>
      </p:sp>
      <p:pic>
        <p:nvPicPr>
          <p:cNvPr id="1026" name="Picture 2" descr="C:\Users\user\Desktop\Screenshot_2021-09-19 9789241503471-reference-manual-ukr 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018210" cy="266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63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ru-RU" sz="2000" dirty="0" err="1"/>
              <a:t>Підніжки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зняти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відрегулювати</a:t>
            </a:r>
            <a:r>
              <a:rPr lang="ru-RU" sz="2000" dirty="0"/>
              <a:t> по </a:t>
            </a:r>
            <a:r>
              <a:rPr lang="ru-RU" sz="2000" dirty="0" err="1"/>
              <a:t>осі</a:t>
            </a:r>
            <a:r>
              <a:rPr lang="ru-RU" sz="2000" dirty="0"/>
              <a:t> таким чином,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звільнити</a:t>
            </a:r>
            <a:r>
              <a:rPr lang="ru-RU" sz="2000" dirty="0"/>
              <a:t> шлях для </a:t>
            </a:r>
            <a:r>
              <a:rPr lang="ru-RU" sz="2000" dirty="0" err="1"/>
              <a:t>ніг</a:t>
            </a:r>
            <a:r>
              <a:rPr lang="ru-RU" sz="2000" dirty="0"/>
              <a:t> </a:t>
            </a:r>
            <a:r>
              <a:rPr lang="ru-RU" sz="2000" dirty="0" err="1"/>
              <a:t>користувача</a:t>
            </a:r>
            <a:r>
              <a:rPr lang="ru-RU" sz="2000" dirty="0"/>
              <a:t>, </a:t>
            </a:r>
            <a:r>
              <a:rPr lang="ru-RU" sz="2000" dirty="0" err="1"/>
              <a:t>більш</a:t>
            </a:r>
            <a:r>
              <a:rPr lang="ru-RU" sz="2000" dirty="0"/>
              <a:t> </a:t>
            </a:r>
            <a:r>
              <a:rPr lang="ru-RU" sz="2000" dirty="0" err="1"/>
              <a:t>зручні</a:t>
            </a:r>
            <a:r>
              <a:rPr lang="ru-RU" sz="2000" dirty="0"/>
              <a:t> при </a:t>
            </a:r>
            <a:r>
              <a:rPr lang="ru-RU" sz="2000" dirty="0" err="1"/>
              <a:t>переміщенні</a:t>
            </a:r>
            <a:r>
              <a:rPr lang="ru-RU" sz="2000" dirty="0"/>
              <a:t> з </a:t>
            </a:r>
            <a:r>
              <a:rPr lang="ru-RU" sz="2000" dirty="0" err="1"/>
              <a:t>крісла</a:t>
            </a:r>
            <a:r>
              <a:rPr lang="ru-RU" sz="2000" dirty="0"/>
              <a:t> </a:t>
            </a:r>
            <a:r>
              <a:rPr lang="ru-RU" sz="2000" dirty="0" err="1"/>
              <a:t>колісного</a:t>
            </a:r>
            <a:r>
              <a:rPr lang="ru-RU" sz="2000" dirty="0"/>
              <a:t> та у </a:t>
            </a:r>
            <a:r>
              <a:rPr lang="ru-RU" sz="2000" dirty="0" err="1"/>
              <a:t>нього</a:t>
            </a:r>
            <a:r>
              <a:rPr lang="ru-RU" sz="2000" dirty="0"/>
              <a:t> через </a:t>
            </a:r>
            <a:r>
              <a:rPr lang="ru-RU" sz="2000" dirty="0" err="1"/>
              <a:t>положення</a:t>
            </a:r>
            <a:r>
              <a:rPr lang="ru-RU" sz="2000" dirty="0"/>
              <a:t> стоячи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r>
              <a:rPr lang="ru-RU" sz="2000" dirty="0" err="1" smtClean="0"/>
              <a:t>Користувачі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хочуть</a:t>
            </a:r>
            <a:r>
              <a:rPr lang="ru-RU" sz="2000" dirty="0"/>
              <a:t> </a:t>
            </a:r>
            <a:r>
              <a:rPr lang="ru-RU" sz="2000" dirty="0" err="1"/>
              <a:t>мати</a:t>
            </a:r>
            <a:r>
              <a:rPr lang="ru-RU" sz="2000" dirty="0"/>
              <a:t> </a:t>
            </a:r>
            <a:r>
              <a:rPr lang="ru-RU" sz="2000" dirty="0" err="1"/>
              <a:t>можливість</a:t>
            </a:r>
            <a:r>
              <a:rPr lang="ru-RU" sz="2000" dirty="0"/>
              <a:t> </a:t>
            </a:r>
            <a:r>
              <a:rPr lang="ru-RU" sz="2000" dirty="0" err="1"/>
              <a:t>переміщатися</a:t>
            </a:r>
            <a:r>
              <a:rPr lang="ru-RU" sz="2000" dirty="0"/>
              <a:t> на </a:t>
            </a:r>
            <a:r>
              <a:rPr lang="ru-RU" sz="2000" dirty="0" err="1"/>
              <a:t>підлогу</a:t>
            </a:r>
            <a:r>
              <a:rPr lang="ru-RU" sz="2000" dirty="0"/>
              <a:t>, часто </a:t>
            </a:r>
            <a:r>
              <a:rPr lang="ru-RU" sz="2000" dirty="0" err="1"/>
              <a:t>надають</a:t>
            </a:r>
            <a:r>
              <a:rPr lang="ru-RU" sz="2000" dirty="0"/>
              <a:t> </a:t>
            </a:r>
            <a:r>
              <a:rPr lang="ru-RU" sz="2000" dirty="0" err="1"/>
              <a:t>перевагу</a:t>
            </a:r>
            <a:r>
              <a:rPr lang="ru-RU" sz="2000" dirty="0"/>
              <a:t> </a:t>
            </a:r>
            <a:r>
              <a:rPr lang="ru-RU" sz="2000" dirty="0" err="1"/>
              <a:t>кріслам</a:t>
            </a:r>
            <a:r>
              <a:rPr lang="ru-RU" sz="2000" dirty="0"/>
              <a:t> </a:t>
            </a:r>
            <a:r>
              <a:rPr lang="ru-RU" sz="2000" dirty="0" err="1"/>
              <a:t>колісним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знімними</a:t>
            </a:r>
            <a:r>
              <a:rPr lang="ru-RU" sz="2000" dirty="0"/>
              <a:t> п </a:t>
            </a:r>
            <a:r>
              <a:rPr lang="ru-RU" sz="2000" dirty="0" err="1" smtClean="0"/>
              <a:t>ідніжкам</a:t>
            </a:r>
            <a:endParaRPr lang="ru-RU" sz="2000" dirty="0"/>
          </a:p>
        </p:txBody>
      </p:sp>
      <p:pic>
        <p:nvPicPr>
          <p:cNvPr id="2050" name="Picture 2" descr="C:\Users\user\Desktop\Screenshot_2021-09-19 9789241503471-reference-manual-ukr 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3811811" cy="34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30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користувачів</a:t>
            </a:r>
            <a:r>
              <a:rPr lang="ru-RU" dirty="0"/>
              <a:t> </a:t>
            </a:r>
            <a:r>
              <a:rPr lang="ru-RU" dirty="0" err="1"/>
              <a:t>крісел</a:t>
            </a:r>
            <a:r>
              <a:rPr lang="ru-RU" dirty="0"/>
              <a:t> </a:t>
            </a:r>
            <a:r>
              <a:rPr lang="ru-RU" dirty="0" err="1"/>
              <a:t>колісних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гальм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основний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утримує</a:t>
            </a:r>
            <a:r>
              <a:rPr lang="ru-RU" dirty="0"/>
              <a:t> </a:t>
            </a:r>
            <a:r>
              <a:rPr lang="ru-RU" dirty="0" err="1"/>
              <a:t>крісло</a:t>
            </a:r>
            <a:r>
              <a:rPr lang="ru-RU" dirty="0"/>
              <a:t> </a:t>
            </a:r>
            <a:r>
              <a:rPr lang="ru-RU" dirty="0" err="1"/>
              <a:t>колісне</a:t>
            </a:r>
            <a:r>
              <a:rPr lang="ru-RU" dirty="0"/>
              <a:t> </a:t>
            </a:r>
            <a:r>
              <a:rPr lang="ru-RU" dirty="0" err="1"/>
              <a:t>нерухомо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особа </a:t>
            </a:r>
            <a:r>
              <a:rPr lang="ru-RU" dirty="0" err="1"/>
              <a:t>пересідає</a:t>
            </a:r>
            <a:r>
              <a:rPr lang="ru-RU" dirty="0"/>
              <a:t>.</a:t>
            </a:r>
          </a:p>
        </p:txBody>
      </p:sp>
      <p:pic>
        <p:nvPicPr>
          <p:cNvPr id="1026" name="Picture 2" descr="C:\Users\user\Desktop\Screenshot_2021-09-19 9789241503471-reference-manual-ukr pdf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8"/>
            <a:ext cx="4483447" cy="45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55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Приведення</a:t>
            </a:r>
            <a:r>
              <a:rPr lang="ru-RU" dirty="0"/>
              <a:t> </a:t>
            </a:r>
            <a:r>
              <a:rPr lang="ru-RU" dirty="0" err="1"/>
              <a:t>крісла</a:t>
            </a:r>
            <a:r>
              <a:rPr lang="ru-RU" dirty="0"/>
              <a:t> </a:t>
            </a:r>
            <a:r>
              <a:rPr lang="ru-RU" dirty="0" err="1"/>
              <a:t>колісного</a:t>
            </a:r>
            <a:r>
              <a:rPr lang="ru-RU" dirty="0"/>
              <a:t> у </a:t>
            </a:r>
            <a:r>
              <a:rPr lang="ru-RU" dirty="0" err="1"/>
              <a:t>рух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Користувачі</a:t>
            </a:r>
            <a:r>
              <a:rPr lang="ru-RU" dirty="0" smtClean="0"/>
              <a:t> </a:t>
            </a:r>
            <a:r>
              <a:rPr lang="ru-RU" dirty="0" err="1"/>
              <a:t>кріслами</a:t>
            </a:r>
            <a:r>
              <a:rPr lang="ru-RU" dirty="0"/>
              <a:t> </a:t>
            </a:r>
            <a:r>
              <a:rPr lang="ru-RU" dirty="0" err="1"/>
              <a:t>колісними</a:t>
            </a:r>
            <a:r>
              <a:rPr lang="ru-RU" dirty="0"/>
              <a:t> </a:t>
            </a:r>
            <a:r>
              <a:rPr lang="ru-RU" dirty="0" err="1"/>
              <a:t>рухаються</a:t>
            </a:r>
            <a:r>
              <a:rPr lang="ru-RU" dirty="0"/>
              <a:t> </a:t>
            </a:r>
            <a:r>
              <a:rPr lang="ru-RU" dirty="0" err="1"/>
              <a:t>по-різному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з них </a:t>
            </a:r>
            <a:r>
              <a:rPr lang="ru-RU" dirty="0" err="1"/>
              <a:t>пересувається</a:t>
            </a:r>
            <a:r>
              <a:rPr lang="ru-RU" dirty="0"/>
              <a:t> у </a:t>
            </a:r>
            <a:r>
              <a:rPr lang="ru-RU" dirty="0" err="1"/>
              <a:t>кріслі</a:t>
            </a:r>
            <a:r>
              <a:rPr lang="ru-RU" dirty="0"/>
              <a:t> </a:t>
            </a:r>
            <a:r>
              <a:rPr lang="ru-RU" dirty="0" err="1"/>
              <a:t>колісному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зусилля</a:t>
            </a:r>
            <a:r>
              <a:rPr lang="ru-RU" dirty="0"/>
              <a:t> рук.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рухаються</a:t>
            </a:r>
            <a:r>
              <a:rPr lang="ru-RU" dirty="0"/>
              <a:t> у </a:t>
            </a:r>
            <a:r>
              <a:rPr lang="ru-RU" dirty="0" err="1"/>
              <a:t>кріслі</a:t>
            </a:r>
            <a:r>
              <a:rPr lang="ru-RU" dirty="0"/>
              <a:t> </a:t>
            </a:r>
            <a:r>
              <a:rPr lang="ru-RU" dirty="0" err="1"/>
              <a:t>колісному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зусилля</a:t>
            </a:r>
            <a:r>
              <a:rPr lang="ru-RU" dirty="0"/>
              <a:t> </a:t>
            </a:r>
            <a:r>
              <a:rPr lang="ru-RU" dirty="0" err="1"/>
              <a:t>ніг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руки та </a:t>
            </a:r>
            <a:r>
              <a:rPr lang="ru-RU" dirty="0" err="1"/>
              <a:t>однієї</a:t>
            </a:r>
            <a:r>
              <a:rPr lang="ru-RU" dirty="0"/>
              <a:t> ноги.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користувачі</a:t>
            </a:r>
            <a:r>
              <a:rPr lang="ru-RU" dirty="0"/>
              <a:t>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</a:t>
            </a:r>
            <a:r>
              <a:rPr lang="ru-RU" dirty="0" err="1"/>
              <a:t>іншої</a:t>
            </a:r>
            <a:r>
              <a:rPr lang="ru-RU" dirty="0"/>
              <a:t> особи, яка </a:t>
            </a:r>
            <a:r>
              <a:rPr lang="ru-RU" dirty="0" err="1"/>
              <a:t>штовхає</a:t>
            </a:r>
            <a:r>
              <a:rPr lang="ru-RU" dirty="0"/>
              <a:t> </a:t>
            </a:r>
            <a:r>
              <a:rPr lang="ru-RU" dirty="0" err="1"/>
              <a:t>крісло</a:t>
            </a:r>
            <a:r>
              <a:rPr lang="ru-RU" dirty="0"/>
              <a:t> </a:t>
            </a:r>
            <a:r>
              <a:rPr lang="ru-RU" dirty="0" err="1"/>
              <a:t>колісне</a:t>
            </a:r>
            <a:r>
              <a:rPr lang="ru-RU" dirty="0"/>
              <a:t> </a:t>
            </a:r>
            <a:r>
              <a:rPr lang="ru-RU" dirty="0" err="1"/>
              <a:t>певний</a:t>
            </a:r>
            <a:r>
              <a:rPr lang="ru-RU" dirty="0"/>
              <a:t> час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постійно.Пересуватися</a:t>
            </a:r>
            <a:r>
              <a:rPr lang="ru-RU" dirty="0"/>
              <a:t> у </a:t>
            </a:r>
            <a:r>
              <a:rPr lang="ru-RU" dirty="0" err="1"/>
              <a:t>кріслі</a:t>
            </a:r>
            <a:r>
              <a:rPr lang="ru-RU" dirty="0"/>
              <a:t> </a:t>
            </a:r>
            <a:r>
              <a:rPr lang="ru-RU" dirty="0" err="1"/>
              <a:t>колісному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рук </a:t>
            </a:r>
            <a:r>
              <a:rPr lang="ru-RU" dirty="0" err="1"/>
              <a:t>полегшується</a:t>
            </a:r>
            <a:r>
              <a:rPr lang="ru-RU" dirty="0"/>
              <a:t>, коли правильно </a:t>
            </a:r>
            <a:r>
              <a:rPr lang="ru-RU" dirty="0" err="1"/>
              <a:t>підібрана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підлокітників</a:t>
            </a:r>
            <a:r>
              <a:rPr lang="ru-RU" dirty="0"/>
              <a:t> і спинки.</a:t>
            </a:r>
          </a:p>
        </p:txBody>
      </p:sp>
    </p:spTree>
    <p:extLst>
      <p:ext uri="{BB962C8B-B14F-4D97-AF65-F5344CB8AC3E}">
        <p14:creationId xmlns:p14="http://schemas.microsoft.com/office/powerpoint/2010/main" val="980522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5904656"/>
          </a:xfrm>
        </p:spPr>
        <p:txBody>
          <a:bodyPr/>
          <a:lstStyle/>
          <a:p>
            <a:r>
              <a:rPr lang="ru-RU" dirty="0"/>
              <a:t>Спинка </a:t>
            </a:r>
            <a:r>
              <a:rPr lang="ru-RU" dirty="0" err="1"/>
              <a:t>надто</a:t>
            </a:r>
            <a:r>
              <a:rPr lang="ru-RU" dirty="0"/>
              <a:t> </a:t>
            </a:r>
            <a:r>
              <a:rPr lang="ru-RU" dirty="0" err="1"/>
              <a:t>висока</a:t>
            </a:r>
            <a:r>
              <a:rPr lang="ru-RU" dirty="0"/>
              <a:t>. </a:t>
            </a:r>
            <a:r>
              <a:rPr lang="ru-RU" dirty="0" err="1"/>
              <a:t>Користувач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комфортно </a:t>
            </a:r>
            <a:r>
              <a:rPr lang="ru-RU" dirty="0" err="1"/>
              <a:t>рухати</a:t>
            </a:r>
            <a:r>
              <a:rPr lang="ru-RU" dirty="0"/>
              <a:t> руками і </a:t>
            </a:r>
            <a:r>
              <a:rPr lang="ru-RU" dirty="0" err="1"/>
              <a:t>плечема</a:t>
            </a:r>
            <a:r>
              <a:rPr lang="ru-RU" dirty="0"/>
              <a:t> для </a:t>
            </a:r>
            <a:r>
              <a:rPr lang="ru-RU" dirty="0" err="1"/>
              <a:t>приведення</a:t>
            </a:r>
            <a:r>
              <a:rPr lang="ru-RU" dirty="0"/>
              <a:t> </a:t>
            </a:r>
            <a:r>
              <a:rPr lang="ru-RU" dirty="0" err="1"/>
              <a:t>крісла</a:t>
            </a:r>
            <a:r>
              <a:rPr lang="ru-RU" dirty="0"/>
              <a:t> </a:t>
            </a:r>
            <a:r>
              <a:rPr lang="ru-RU" dirty="0" err="1" smtClean="0"/>
              <a:t>колісного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рух</a:t>
            </a:r>
            <a:r>
              <a:rPr lang="ru-RU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ru-RU" dirty="0" err="1" smtClean="0"/>
              <a:t>Підлокітники</a:t>
            </a:r>
            <a:r>
              <a:rPr lang="ru-RU" dirty="0" smtClean="0"/>
              <a:t> </a:t>
            </a:r>
            <a:r>
              <a:rPr lang="ru-RU" dirty="0" err="1"/>
              <a:t>надто</a:t>
            </a:r>
            <a:r>
              <a:rPr lang="ru-RU" dirty="0"/>
              <a:t> </a:t>
            </a:r>
            <a:r>
              <a:rPr lang="ru-RU" dirty="0" err="1"/>
              <a:t>високі</a:t>
            </a:r>
            <a:r>
              <a:rPr lang="ru-RU" dirty="0"/>
              <a:t>. </a:t>
            </a:r>
            <a:r>
              <a:rPr lang="ru-RU" dirty="0" err="1"/>
              <a:t>Користувачу</a:t>
            </a:r>
            <a:r>
              <a:rPr lang="ru-RU" dirty="0"/>
              <a:t> </a:t>
            </a:r>
            <a:r>
              <a:rPr lang="ru-RU" dirty="0" err="1"/>
              <a:t>незручно</a:t>
            </a:r>
            <a:r>
              <a:rPr lang="ru-RU" dirty="0"/>
              <a:t> </a:t>
            </a:r>
            <a:r>
              <a:rPr lang="ru-RU" dirty="0" err="1"/>
              <a:t>крутити</a:t>
            </a:r>
            <a:r>
              <a:rPr lang="ru-RU" dirty="0"/>
              <a:t> </a:t>
            </a:r>
            <a:r>
              <a:rPr lang="ru-RU" dirty="0" err="1"/>
              <a:t>ободи</a:t>
            </a:r>
            <a:r>
              <a:rPr lang="ru-RU" dirty="0"/>
              <a:t> ручного приводу</a:t>
            </a:r>
            <a:r>
              <a:rPr lang="ru-RU" dirty="0" smtClean="0"/>
              <a:t>.</a:t>
            </a:r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2050" name="Picture 2" descr="C:\Users\user\Desktop\Screenshot_2021-09-20 9789241503471-reference-manual-ukr 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1772816"/>
            <a:ext cx="194421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Screenshot_2021-09-20 9789241503471-reference-manual-ukr pdf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65104"/>
            <a:ext cx="147637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62068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/>
              <a:t>У зв'язку з цим крім лікування становищем, проведення </a:t>
            </a:r>
            <a:r>
              <a:rPr lang="uk-UA" sz="2000" i="1" dirty="0" err="1"/>
              <a:t>транскраніальної</a:t>
            </a:r>
            <a:r>
              <a:rPr lang="uk-UA" sz="2000" i="1" dirty="0"/>
              <a:t> магнітотерапії, занять з логопедом, необхідне проведення додаткових профілактичних і лікувальних заходів доступними фізіотерапевтичними методами.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1" y="2720370"/>
            <a:ext cx="4032447" cy="268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90" y="2420888"/>
            <a:ext cx="4919906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8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lnSpcReduction="10000"/>
          </a:bodyPr>
          <a:lstStyle/>
          <a:p>
            <a:r>
              <a:rPr lang="ru-RU" sz="1600" dirty="0" err="1"/>
              <a:t>Нижча</a:t>
            </a:r>
            <a:r>
              <a:rPr lang="ru-RU" sz="1600" dirty="0"/>
              <a:t> спинки </a:t>
            </a:r>
            <a:r>
              <a:rPr lang="ru-RU" sz="1600" dirty="0" err="1"/>
              <a:t>дозволяє</a:t>
            </a:r>
            <a:r>
              <a:rPr lang="ru-RU" sz="1600" dirty="0"/>
              <a:t> </a:t>
            </a:r>
            <a:r>
              <a:rPr lang="ru-RU" sz="1600" dirty="0" err="1"/>
              <a:t>користувачу</a:t>
            </a:r>
            <a:r>
              <a:rPr lang="ru-RU" sz="1600" dirty="0"/>
              <a:t> </a:t>
            </a:r>
            <a:r>
              <a:rPr lang="ru-RU" sz="1600" dirty="0" err="1"/>
              <a:t>крісла</a:t>
            </a:r>
            <a:r>
              <a:rPr lang="ru-RU" sz="1600" dirty="0"/>
              <a:t> </a:t>
            </a:r>
            <a:r>
              <a:rPr lang="ru-RU" sz="1600" dirty="0" err="1"/>
              <a:t>колісного</a:t>
            </a:r>
            <a:r>
              <a:rPr lang="ru-RU" sz="1600" dirty="0"/>
              <a:t> </a:t>
            </a:r>
            <a:r>
              <a:rPr lang="ru-RU" sz="1600" dirty="0" err="1"/>
              <a:t>вільно</a:t>
            </a:r>
            <a:r>
              <a:rPr lang="ru-RU" sz="1600" dirty="0"/>
              <a:t> </a:t>
            </a:r>
            <a:r>
              <a:rPr lang="ru-RU" sz="1600" dirty="0" err="1"/>
              <a:t>рухати</a:t>
            </a:r>
            <a:r>
              <a:rPr lang="ru-RU" sz="1600" dirty="0"/>
              <a:t> руками й </a:t>
            </a:r>
            <a:r>
              <a:rPr lang="ru-RU" sz="1600" dirty="0" err="1"/>
              <a:t>плечима</a:t>
            </a:r>
            <a:r>
              <a:rPr lang="ru-RU" sz="1600" dirty="0"/>
              <a:t> для </a:t>
            </a:r>
            <a:r>
              <a:rPr lang="ru-RU" sz="1600" dirty="0" err="1"/>
              <a:t>приведення</a:t>
            </a:r>
            <a:r>
              <a:rPr lang="ru-RU" sz="1600" dirty="0"/>
              <a:t> </a:t>
            </a:r>
            <a:r>
              <a:rPr lang="ru-RU" sz="1600" dirty="0" err="1"/>
              <a:t>крісла</a:t>
            </a:r>
            <a:r>
              <a:rPr lang="ru-RU" sz="1600" dirty="0"/>
              <a:t> </a:t>
            </a:r>
            <a:r>
              <a:rPr lang="ru-RU" sz="1600" dirty="0" err="1"/>
              <a:t>колісного</a:t>
            </a:r>
            <a:r>
              <a:rPr lang="ru-RU" sz="1600" dirty="0"/>
              <a:t> у </a:t>
            </a:r>
            <a:r>
              <a:rPr lang="ru-RU" sz="1600" dirty="0" err="1"/>
              <a:t>рух.Така</a:t>
            </a:r>
            <a:r>
              <a:rPr lang="ru-RU" sz="1600" dirty="0"/>
              <a:t> </a:t>
            </a:r>
            <a:r>
              <a:rPr lang="ru-RU" sz="1600" dirty="0" err="1"/>
              <a:t>висота</a:t>
            </a:r>
            <a:r>
              <a:rPr lang="ru-RU" sz="1600" dirty="0"/>
              <a:t> спинки добре </a:t>
            </a:r>
            <a:r>
              <a:rPr lang="ru-RU" sz="1600" dirty="0" err="1"/>
              <a:t>підходить</a:t>
            </a:r>
            <a:r>
              <a:rPr lang="ru-RU" sz="1600" dirty="0"/>
              <a:t> для </a:t>
            </a:r>
            <a:r>
              <a:rPr lang="ru-RU" sz="1600" dirty="0" err="1"/>
              <a:t>користувача</a:t>
            </a:r>
            <a:r>
              <a:rPr lang="ru-RU" sz="1600" dirty="0"/>
              <a:t>, </a:t>
            </a:r>
            <a:r>
              <a:rPr lang="ru-RU" sz="1600" dirty="0" err="1"/>
              <a:t>який</a:t>
            </a:r>
            <a:r>
              <a:rPr lang="ru-RU" sz="1600" dirty="0"/>
              <a:t> </a:t>
            </a:r>
            <a:r>
              <a:rPr lang="ru-RU" sz="1600" dirty="0" err="1"/>
              <a:t>може</a:t>
            </a:r>
            <a:r>
              <a:rPr lang="ru-RU" sz="1600" dirty="0"/>
              <a:t> </a:t>
            </a:r>
            <a:r>
              <a:rPr lang="ru-RU" sz="1600" dirty="0" err="1"/>
              <a:t>сидіти</a:t>
            </a:r>
            <a:r>
              <a:rPr lang="ru-RU" sz="1600" dirty="0"/>
              <a:t> прямо й добре </a:t>
            </a:r>
            <a:r>
              <a:rPr lang="ru-RU" sz="1600" dirty="0" err="1"/>
              <a:t>утримує</a:t>
            </a:r>
            <a:r>
              <a:rPr lang="ru-RU" sz="1600" dirty="0"/>
              <a:t> </a:t>
            </a:r>
            <a:r>
              <a:rPr lang="ru-RU" sz="1600" dirty="0" err="1"/>
              <a:t>рівновагу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800" dirty="0" smtClean="0"/>
          </a:p>
          <a:p>
            <a:r>
              <a:rPr lang="ru-RU" sz="1800" dirty="0" smtClean="0"/>
              <a:t>Коли </a:t>
            </a:r>
            <a:r>
              <a:rPr lang="ru-RU" sz="1800" dirty="0" err="1"/>
              <a:t>користувачу</a:t>
            </a:r>
            <a:r>
              <a:rPr lang="ru-RU" sz="1800" dirty="0"/>
              <a:t> </a:t>
            </a:r>
            <a:r>
              <a:rPr lang="ru-RU" sz="1800" dirty="0" err="1"/>
              <a:t>зручно</a:t>
            </a:r>
            <a:r>
              <a:rPr lang="ru-RU" sz="1800" dirty="0"/>
              <a:t> </a:t>
            </a:r>
            <a:r>
              <a:rPr lang="ru-RU" sz="1800" dirty="0" err="1"/>
              <a:t>братися</a:t>
            </a:r>
            <a:r>
              <a:rPr lang="ru-RU" sz="1800" dirty="0"/>
              <a:t> за </a:t>
            </a:r>
            <a:r>
              <a:rPr lang="ru-RU" sz="1800" dirty="0" err="1"/>
              <a:t>ободи</a:t>
            </a:r>
            <a:r>
              <a:rPr lang="ru-RU" sz="1800" dirty="0"/>
              <a:t> ручного приводу,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полегшує</a:t>
            </a:r>
            <a:r>
              <a:rPr lang="ru-RU" sz="1800" dirty="0"/>
              <a:t> </a:t>
            </a:r>
            <a:r>
              <a:rPr lang="ru-RU" sz="1800" dirty="0" err="1"/>
              <a:t>пересування</a:t>
            </a:r>
            <a:r>
              <a:rPr lang="ru-RU" sz="1800" dirty="0"/>
              <a:t> на </a:t>
            </a:r>
            <a:r>
              <a:rPr lang="ru-RU" sz="1800" dirty="0" err="1"/>
              <a:t>кріслі</a:t>
            </a:r>
            <a:r>
              <a:rPr lang="ru-RU" sz="1800" dirty="0"/>
              <a:t> </a:t>
            </a:r>
            <a:r>
              <a:rPr lang="ru-RU" sz="1800" dirty="0" err="1"/>
              <a:t>колісному</a:t>
            </a:r>
            <a:r>
              <a:rPr lang="ru-RU" sz="1800" dirty="0"/>
              <a:t> за </a:t>
            </a:r>
            <a:r>
              <a:rPr lang="ru-RU" sz="1800" dirty="0" err="1"/>
              <a:t>допомогою</a:t>
            </a:r>
            <a:r>
              <a:rPr lang="ru-RU" sz="1800" dirty="0"/>
              <a:t> </a:t>
            </a:r>
            <a:r>
              <a:rPr lang="ru-RU" sz="1800" dirty="0" err="1"/>
              <a:t>зусилля</a:t>
            </a:r>
            <a:r>
              <a:rPr lang="ru-RU" sz="1800" dirty="0"/>
              <a:t> рук.</a:t>
            </a:r>
            <a:endParaRPr lang="en-US" sz="1800" dirty="0" smtClean="0"/>
          </a:p>
        </p:txBody>
      </p:sp>
      <p:pic>
        <p:nvPicPr>
          <p:cNvPr id="3074" name="Picture 2" descr="C:\Users\user\Desktop\Screenshot_2021-09-20 9789241503471-reference-manual-ukr 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56" y="1628800"/>
            <a:ext cx="2670795" cy="358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20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64436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Вага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sz="1600" dirty="0" err="1" smtClean="0"/>
              <a:t>Важке</a:t>
            </a:r>
            <a:r>
              <a:rPr lang="ru-RU" sz="1600" dirty="0" smtClean="0"/>
              <a:t> </a:t>
            </a:r>
            <a:r>
              <a:rPr lang="ru-RU" sz="1600" dirty="0" err="1" smtClean="0"/>
              <a:t>крісло</a:t>
            </a:r>
            <a:r>
              <a:rPr lang="ru-RU" sz="1600" dirty="0" smtClean="0"/>
              <a:t> </a:t>
            </a:r>
            <a:r>
              <a:rPr lang="ru-RU" sz="1600" dirty="0" err="1" smtClean="0"/>
              <a:t>колісне</a:t>
            </a:r>
            <a:r>
              <a:rPr lang="ru-RU" sz="1600" dirty="0" smtClean="0"/>
              <a:t> </a:t>
            </a:r>
            <a:r>
              <a:rPr lang="ru-RU" sz="1600" dirty="0" err="1" smtClean="0"/>
              <a:t>вимагає</a:t>
            </a:r>
            <a:r>
              <a:rPr lang="ru-RU" sz="1600" dirty="0" smtClean="0"/>
              <a:t> </a:t>
            </a:r>
            <a:r>
              <a:rPr lang="ru-RU" sz="1600" dirty="0" err="1" smtClean="0"/>
              <a:t>більших</a:t>
            </a:r>
            <a:r>
              <a:rPr lang="ru-RU" sz="1600" dirty="0" smtClean="0"/>
              <a:t> затрат </a:t>
            </a:r>
            <a:r>
              <a:rPr lang="ru-RU" sz="1600" dirty="0" err="1" smtClean="0"/>
              <a:t>енергії</a:t>
            </a:r>
            <a:r>
              <a:rPr lang="ru-RU" sz="1600" dirty="0" smtClean="0"/>
              <a:t> </a:t>
            </a:r>
            <a:r>
              <a:rPr lang="ru-RU" sz="1600" dirty="0" err="1" smtClean="0"/>
              <a:t>незалежно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способу </a:t>
            </a:r>
            <a:r>
              <a:rPr lang="ru-RU" sz="1600" dirty="0" err="1" smtClean="0"/>
              <a:t>приведення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в </a:t>
            </a:r>
            <a:r>
              <a:rPr lang="ru-RU" sz="1600" dirty="0" err="1" smtClean="0"/>
              <a:t>рух</a:t>
            </a:r>
            <a:r>
              <a:rPr lang="ru-RU" sz="1600" dirty="0" smtClean="0"/>
              <a:t>: </a:t>
            </a:r>
            <a:r>
              <a:rPr lang="ru-RU" sz="1600" dirty="0" err="1" smtClean="0"/>
              <a:t>чи</a:t>
            </a:r>
            <a:r>
              <a:rPr lang="ru-RU" sz="1600" dirty="0" smtClean="0"/>
              <a:t> то за </a:t>
            </a:r>
            <a:r>
              <a:rPr lang="ru-RU" sz="1600" dirty="0" err="1" smtClean="0"/>
              <a:t>допомогою</a:t>
            </a:r>
            <a:r>
              <a:rPr lang="ru-RU" sz="1600" dirty="0" smtClean="0"/>
              <a:t> </a:t>
            </a:r>
            <a:r>
              <a:rPr lang="ru-RU" sz="1600" dirty="0" err="1" smtClean="0"/>
              <a:t>зусилля</a:t>
            </a:r>
            <a:r>
              <a:rPr lang="ru-RU" sz="1600" dirty="0" smtClean="0"/>
              <a:t> рук, </a:t>
            </a:r>
            <a:r>
              <a:rPr lang="ru-RU" sz="1600" dirty="0" err="1" smtClean="0"/>
              <a:t>ніг</a:t>
            </a:r>
            <a:r>
              <a:rPr lang="ru-RU" sz="1600" dirty="0" smtClean="0"/>
              <a:t>,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з </a:t>
            </a:r>
            <a:r>
              <a:rPr lang="ru-RU" sz="1600" dirty="0" err="1" smtClean="0"/>
              <a:t>допомогою</a:t>
            </a:r>
            <a:r>
              <a:rPr lang="ru-RU" sz="1600" dirty="0" smtClean="0"/>
              <a:t> </a:t>
            </a:r>
            <a:r>
              <a:rPr lang="ru-RU" sz="1600" dirty="0" err="1" smtClean="0"/>
              <a:t>помічника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Вага </a:t>
            </a:r>
            <a:r>
              <a:rPr lang="ru-RU" sz="1600" dirty="0" err="1" smtClean="0"/>
              <a:t>крісла</a:t>
            </a:r>
            <a:r>
              <a:rPr lang="ru-RU" sz="1600" dirty="0" smtClean="0"/>
              <a:t> </a:t>
            </a:r>
            <a:r>
              <a:rPr lang="ru-RU" sz="1600" dirty="0" err="1" smtClean="0"/>
              <a:t>колісного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має</a:t>
            </a:r>
            <a:r>
              <a:rPr lang="ru-RU" sz="1600" dirty="0" smtClean="0"/>
              <a:t> особливо </a:t>
            </a:r>
            <a:r>
              <a:rPr lang="ru-RU" sz="1600" dirty="0" err="1" smtClean="0"/>
              <a:t>велике</a:t>
            </a:r>
            <a:r>
              <a:rPr lang="ru-RU" sz="1600" dirty="0" smtClean="0"/>
              <a:t> </a:t>
            </a:r>
            <a:r>
              <a:rPr lang="ru-RU" sz="1600" dirty="0" err="1" smtClean="0"/>
              <a:t>значення</a:t>
            </a:r>
            <a:r>
              <a:rPr lang="ru-RU" sz="1600" dirty="0" smtClean="0"/>
              <a:t>, коли </a:t>
            </a:r>
            <a:r>
              <a:rPr lang="ru-RU" sz="1600" dirty="0" err="1" smtClean="0"/>
              <a:t>йдеться</a:t>
            </a:r>
            <a:r>
              <a:rPr lang="ru-RU" sz="1600" dirty="0" smtClean="0"/>
              <a:t> про </a:t>
            </a:r>
            <a:r>
              <a:rPr lang="ru-RU" sz="1600" dirty="0" err="1" smtClean="0"/>
              <a:t>дітей</a:t>
            </a:r>
            <a:r>
              <a:rPr lang="ru-RU" sz="1600" dirty="0" smtClean="0"/>
              <a:t>. </a:t>
            </a:r>
            <a:r>
              <a:rPr lang="ru-RU" sz="1600" dirty="0" err="1" smtClean="0"/>
              <a:t>Дитині</a:t>
            </a:r>
            <a:r>
              <a:rPr lang="ru-RU" sz="1600" dirty="0" smtClean="0"/>
              <a:t> </a:t>
            </a:r>
            <a:r>
              <a:rPr lang="ru-RU" sz="1600" dirty="0" err="1" smtClean="0"/>
              <a:t>набагато</a:t>
            </a:r>
            <a:r>
              <a:rPr lang="ru-RU" sz="1600" dirty="0" smtClean="0"/>
              <a:t> </a:t>
            </a:r>
            <a:r>
              <a:rPr lang="ru-RU" sz="1600" dirty="0" err="1" smtClean="0"/>
              <a:t>складніше</a:t>
            </a:r>
            <a:r>
              <a:rPr lang="ru-RU" sz="1600" dirty="0" smtClean="0"/>
              <a:t> </a:t>
            </a:r>
            <a:r>
              <a:rPr lang="ru-RU" sz="1600" dirty="0" err="1" smtClean="0"/>
              <a:t>контролювати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важке</a:t>
            </a:r>
            <a:r>
              <a:rPr lang="ru-RU" sz="1600" dirty="0" smtClean="0"/>
              <a:t> </a:t>
            </a:r>
            <a:r>
              <a:rPr lang="ru-RU" sz="1600" dirty="0" err="1" smtClean="0"/>
              <a:t>крісла</a:t>
            </a:r>
            <a:r>
              <a:rPr lang="ru-RU" sz="1600" dirty="0" smtClean="0"/>
              <a:t> </a:t>
            </a:r>
            <a:r>
              <a:rPr lang="ru-RU" sz="1600" dirty="0" err="1" smtClean="0"/>
              <a:t>колісне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4098" name="Picture 2" descr="C:\Users\user\Desktop\Screenshot_2021-09-20 9789241503471-reference-manual-ukr pdf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68060"/>
            <a:ext cx="2063874" cy="338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Screenshot_2021-09-20 9789241503471-reference-manual-ukr pdf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3315581" cy="25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59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різноманітних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конструкційних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крісла</a:t>
            </a:r>
            <a:r>
              <a:rPr lang="ru-RU" dirty="0"/>
              <a:t> </a:t>
            </a:r>
            <a:r>
              <a:rPr lang="ru-RU" dirty="0" err="1"/>
              <a:t>колісного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те, </a:t>
            </a:r>
            <a:r>
              <a:rPr lang="ru-RU" dirty="0" err="1"/>
              <a:t>наскільки</a:t>
            </a:r>
            <a:r>
              <a:rPr lang="ru-RU" dirty="0"/>
              <a:t> легко </a:t>
            </a:r>
            <a:r>
              <a:rPr lang="ru-RU" dirty="0" err="1"/>
              <a:t>користувачу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повсякденному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вище</a:t>
            </a:r>
            <a:r>
              <a:rPr lang="ru-RU" dirty="0"/>
              <a:t> </a:t>
            </a:r>
            <a:r>
              <a:rPr lang="ru-RU" dirty="0" err="1"/>
              <a:t>йшлося</a:t>
            </a:r>
            <a:r>
              <a:rPr lang="ru-RU" dirty="0"/>
              <a:t> про характеристики,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допомагають</a:t>
            </a:r>
            <a:r>
              <a:rPr lang="ru-RU" dirty="0"/>
              <a:t> </a:t>
            </a:r>
            <a:r>
              <a:rPr lang="ru-RU" dirty="0" err="1"/>
              <a:t>рухатися</a:t>
            </a:r>
            <a:r>
              <a:rPr lang="ru-RU" dirty="0"/>
              <a:t> у </a:t>
            </a:r>
            <a:r>
              <a:rPr lang="ru-RU" dirty="0" err="1"/>
              <a:t>крісліколісному</a:t>
            </a:r>
            <a:r>
              <a:rPr lang="ru-RU" dirty="0"/>
              <a:t> – вони </a:t>
            </a:r>
            <a:r>
              <a:rPr lang="ru-RU" dirty="0" err="1"/>
              <a:t>визначають</a:t>
            </a:r>
            <a:r>
              <a:rPr lang="ru-RU" dirty="0"/>
              <a:t>, </a:t>
            </a:r>
            <a:r>
              <a:rPr lang="ru-RU" dirty="0" err="1"/>
              <a:t>наскільки</a:t>
            </a:r>
            <a:r>
              <a:rPr lang="ru-RU" dirty="0"/>
              <a:t> </a:t>
            </a:r>
            <a:r>
              <a:rPr lang="ru-RU" dirty="0" err="1"/>
              <a:t>користувачу</a:t>
            </a:r>
            <a:r>
              <a:rPr lang="ru-RU" dirty="0"/>
              <a:t> легко </a:t>
            </a:r>
            <a:r>
              <a:rPr lang="ru-RU" dirty="0" err="1"/>
              <a:t>брати</a:t>
            </a:r>
            <a:r>
              <a:rPr lang="ru-RU" dirty="0"/>
              <a:t> участь у </a:t>
            </a:r>
            <a:r>
              <a:rPr lang="ru-RU" dirty="0" err="1"/>
              <a:t>певній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. Ось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додаткових</a:t>
            </a:r>
            <a:r>
              <a:rPr lang="ru-RU" dirty="0"/>
              <a:t> </a:t>
            </a:r>
            <a:r>
              <a:rPr lang="ru-RU" dirty="0" err="1"/>
              <a:t>прикладів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081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ru-RU" sz="1800" dirty="0" err="1"/>
              <a:t>Довжина</a:t>
            </a:r>
            <a:r>
              <a:rPr lang="ru-RU" sz="1800" dirty="0"/>
              <a:t> рами </a:t>
            </a:r>
            <a:r>
              <a:rPr lang="ru-RU" sz="1800" dirty="0" err="1"/>
              <a:t>крісла</a:t>
            </a:r>
            <a:r>
              <a:rPr lang="ru-RU" sz="1800" dirty="0"/>
              <a:t> </a:t>
            </a:r>
            <a:r>
              <a:rPr lang="ru-RU" sz="1800" dirty="0" err="1"/>
              <a:t>колісного</a:t>
            </a:r>
            <a:r>
              <a:rPr lang="ru-RU" sz="1800" dirty="0"/>
              <a:t>. </a:t>
            </a:r>
            <a:endParaRPr lang="ru-RU" sz="1800" dirty="0" smtClean="0"/>
          </a:p>
          <a:p>
            <a:r>
              <a:rPr lang="ru-RU" sz="1800" dirty="0" smtClean="0"/>
              <a:t>Габаритна </a:t>
            </a:r>
            <a:r>
              <a:rPr lang="ru-RU" sz="1800" dirty="0" err="1"/>
              <a:t>довжина</a:t>
            </a:r>
            <a:r>
              <a:rPr lang="ru-RU" sz="1800" dirty="0"/>
              <a:t> </a:t>
            </a:r>
            <a:r>
              <a:rPr lang="ru-RU" sz="1800" dirty="0" err="1"/>
              <a:t>крісла</a:t>
            </a:r>
            <a:r>
              <a:rPr lang="ru-RU" sz="1800" dirty="0"/>
              <a:t> </a:t>
            </a:r>
            <a:r>
              <a:rPr lang="ru-RU" sz="1800" dirty="0" err="1"/>
              <a:t>колісного</a:t>
            </a:r>
            <a:r>
              <a:rPr lang="ru-RU" sz="1800" dirty="0"/>
              <a:t> </a:t>
            </a:r>
            <a:r>
              <a:rPr lang="ru-RU" sz="1800" dirty="0" err="1"/>
              <a:t>впливає</a:t>
            </a:r>
            <a:r>
              <a:rPr lang="ru-RU" sz="1800" dirty="0"/>
              <a:t> на те, </a:t>
            </a:r>
            <a:r>
              <a:rPr lang="ru-RU" sz="1800" dirty="0" err="1"/>
              <a:t>наскільки</a:t>
            </a:r>
            <a:r>
              <a:rPr lang="ru-RU" sz="1800" dirty="0"/>
              <a:t> легко </a:t>
            </a:r>
            <a:r>
              <a:rPr lang="ru-RU" sz="1800" dirty="0" err="1"/>
              <a:t>чи</a:t>
            </a:r>
            <a:r>
              <a:rPr lang="ru-RU" sz="1800" dirty="0"/>
              <a:t> складно </a:t>
            </a:r>
            <a:r>
              <a:rPr lang="ru-RU" sz="1800" dirty="0" err="1"/>
              <a:t>пересуватися</a:t>
            </a:r>
            <a:r>
              <a:rPr lang="ru-RU" sz="1800" dirty="0"/>
              <a:t> на </a:t>
            </a:r>
            <a:r>
              <a:rPr lang="ru-RU" sz="1800" dirty="0" err="1"/>
              <a:t>ньому</a:t>
            </a:r>
            <a:r>
              <a:rPr lang="ru-RU" sz="1800" dirty="0"/>
              <a:t> в </a:t>
            </a:r>
            <a:r>
              <a:rPr lang="ru-RU" sz="1800" dirty="0" err="1"/>
              <a:t>умовах</a:t>
            </a:r>
            <a:r>
              <a:rPr lang="ru-RU" sz="1800" dirty="0"/>
              <a:t> </a:t>
            </a:r>
            <a:r>
              <a:rPr lang="ru-RU" sz="1800" dirty="0" err="1"/>
              <a:t>обмеженого</a:t>
            </a:r>
            <a:r>
              <a:rPr lang="ru-RU" sz="1800" dirty="0"/>
              <a:t> простору. Тому, для </a:t>
            </a:r>
            <a:r>
              <a:rPr lang="ru-RU" sz="1800" dirty="0" err="1"/>
              <a:t>користувача</a:t>
            </a:r>
            <a:r>
              <a:rPr lang="ru-RU" sz="1800" dirty="0"/>
              <a:t>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багато</a:t>
            </a:r>
            <a:r>
              <a:rPr lang="ru-RU" sz="1800" dirty="0"/>
              <a:t> часу проводить у </a:t>
            </a:r>
            <a:r>
              <a:rPr lang="ru-RU" sz="1800" dirty="0" err="1"/>
              <a:t>приміщенні</a:t>
            </a:r>
            <a:r>
              <a:rPr lang="ru-RU" sz="1800" dirty="0"/>
              <a:t>, </a:t>
            </a:r>
            <a:r>
              <a:rPr lang="ru-RU" sz="1800" dirty="0" err="1"/>
              <a:t>оптимальним</a:t>
            </a:r>
            <a:r>
              <a:rPr lang="ru-RU" sz="1800" dirty="0"/>
              <a:t> </a:t>
            </a:r>
            <a:r>
              <a:rPr lang="ru-RU" sz="1800" dirty="0" err="1"/>
              <a:t>варіантом</a:t>
            </a:r>
            <a:r>
              <a:rPr lang="ru-RU" sz="1800" dirty="0"/>
              <a:t> буде </a:t>
            </a:r>
            <a:r>
              <a:rPr lang="ru-RU" sz="1800" dirty="0" err="1"/>
              <a:t>крісло</a:t>
            </a:r>
            <a:r>
              <a:rPr lang="ru-RU" sz="1800" dirty="0"/>
              <a:t> </a:t>
            </a:r>
            <a:r>
              <a:rPr lang="ru-RU" sz="1800" dirty="0" err="1"/>
              <a:t>колісне</a:t>
            </a:r>
            <a:r>
              <a:rPr lang="ru-RU" sz="1800" dirty="0"/>
              <a:t> з короткою </a:t>
            </a:r>
            <a:r>
              <a:rPr lang="ru-RU" sz="1800" dirty="0" err="1"/>
              <a:t>довжиною</a:t>
            </a:r>
            <a:r>
              <a:rPr lang="ru-RU" sz="1800" dirty="0"/>
              <a:t> рами. </a:t>
            </a:r>
            <a:r>
              <a:rPr lang="ru-RU" sz="1800" dirty="0" err="1"/>
              <a:t>Довжина</a:t>
            </a:r>
            <a:r>
              <a:rPr lang="ru-RU" sz="1800" dirty="0"/>
              <a:t> рами </a:t>
            </a:r>
            <a:r>
              <a:rPr lang="ru-RU" sz="1800" dirty="0" err="1"/>
              <a:t>вимірюється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крайньої</a:t>
            </a:r>
            <a:r>
              <a:rPr lang="ru-RU" sz="1800" dirty="0"/>
              <a:t> </a:t>
            </a:r>
            <a:r>
              <a:rPr lang="ru-RU" sz="1800" dirty="0" err="1"/>
              <a:t>задньої</a:t>
            </a:r>
            <a:r>
              <a:rPr lang="ru-RU" sz="1800" dirty="0"/>
              <a:t> точки до </a:t>
            </a:r>
            <a:r>
              <a:rPr lang="ru-RU" sz="1800" dirty="0" err="1"/>
              <a:t>крайньої</a:t>
            </a:r>
            <a:r>
              <a:rPr lang="ru-RU" sz="1800" dirty="0"/>
              <a:t> </a:t>
            </a:r>
            <a:r>
              <a:rPr lang="ru-RU" sz="1800" dirty="0" err="1" smtClean="0"/>
              <a:t>передньої</a:t>
            </a:r>
            <a:endParaRPr lang="ru-RU" sz="1800" dirty="0" smtClean="0"/>
          </a:p>
          <a:p>
            <a:endParaRPr lang="ru-RU" sz="1800" dirty="0"/>
          </a:p>
        </p:txBody>
      </p:sp>
      <p:pic>
        <p:nvPicPr>
          <p:cNvPr id="5122" name="Picture 2" descr="C:\Users\user\Desktop\Screenshot_2021-09-20 9789241503471-reference-manual-ukr 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16032"/>
            <a:ext cx="3597771" cy="37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79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ru-RU" dirty="0" err="1"/>
              <a:t>Підлокітники</a:t>
            </a:r>
            <a:r>
              <a:rPr lang="ru-RU" dirty="0"/>
              <a:t>.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підлокітники</a:t>
            </a:r>
            <a:r>
              <a:rPr lang="ru-RU" dirty="0"/>
              <a:t> часто </a:t>
            </a:r>
            <a:r>
              <a:rPr lang="ru-RU" dirty="0" err="1"/>
              <a:t>заважають</a:t>
            </a:r>
            <a:r>
              <a:rPr lang="ru-RU" dirty="0"/>
              <a:t> </a:t>
            </a:r>
            <a:r>
              <a:rPr lang="ru-RU" dirty="0" err="1"/>
              <a:t>користувачу</a:t>
            </a:r>
            <a:r>
              <a:rPr lang="ru-RU" dirty="0"/>
              <a:t> </a:t>
            </a:r>
            <a:r>
              <a:rPr lang="ru-RU" dirty="0" err="1"/>
              <a:t>наблизитися</a:t>
            </a:r>
            <a:r>
              <a:rPr lang="ru-RU" dirty="0"/>
              <a:t> до стола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парти</a:t>
            </a:r>
            <a:r>
              <a:rPr lang="ru-RU" dirty="0"/>
              <a:t>.</a:t>
            </a:r>
          </a:p>
        </p:txBody>
      </p:sp>
      <p:pic>
        <p:nvPicPr>
          <p:cNvPr id="6146" name="Picture 2" descr="C:\Users\user\Desktop\Screenshot_2021-09-20 9789241503471-reference-manual-ukr pd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772816"/>
            <a:ext cx="4002385" cy="403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8102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/>
              <a:t>відповідністьумовам</a:t>
            </a:r>
            <a:r>
              <a:rPr lang="ru-RU" sz="2800" dirty="0"/>
              <a:t> </a:t>
            </a:r>
            <a:r>
              <a:rPr lang="ru-RU" sz="2800" dirty="0" err="1"/>
              <a:t>навколишнього</a:t>
            </a:r>
            <a:r>
              <a:rPr lang="ru-RU" sz="2800" dirty="0"/>
              <a:t> </a:t>
            </a:r>
            <a:r>
              <a:rPr lang="ru-RU" sz="2800" dirty="0" err="1"/>
              <a:t>середовища</a:t>
            </a:r>
            <a:r>
              <a:rPr lang="ru-RU" sz="2800" dirty="0"/>
              <a:t> </a:t>
            </a:r>
            <a:r>
              <a:rPr lang="ru-RU" sz="2800" dirty="0" err="1"/>
              <a:t>користувача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типи</a:t>
            </a:r>
            <a:r>
              <a:rPr lang="ru-RU" dirty="0" smtClean="0"/>
              <a:t> </a:t>
            </a:r>
            <a:r>
              <a:rPr lang="ru-RU" dirty="0" err="1" smtClean="0"/>
              <a:t>кріселколісних</a:t>
            </a:r>
            <a:r>
              <a:rPr lang="ru-RU" dirty="0" smtClean="0"/>
              <a:t> </a:t>
            </a:r>
            <a:r>
              <a:rPr lang="ru-RU" dirty="0" err="1" smtClean="0"/>
              <a:t>підходять</a:t>
            </a:r>
            <a:r>
              <a:rPr lang="ru-RU" dirty="0" smtClean="0"/>
              <a:t> для </a:t>
            </a:r>
            <a:r>
              <a:rPr lang="ru-RU" dirty="0" err="1" smtClean="0"/>
              <a:t>різних</a:t>
            </a:r>
            <a:r>
              <a:rPr lang="ru-RU" dirty="0" smtClean="0"/>
              <a:t> умов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.</a:t>
            </a:r>
          </a:p>
          <a:p>
            <a:pPr marL="114300" indent="0">
              <a:buNone/>
            </a:pPr>
            <a:r>
              <a:rPr lang="ru-RU" dirty="0" err="1" smtClean="0"/>
              <a:t>Ефективність</a:t>
            </a:r>
            <a:r>
              <a:rPr lang="ru-RU" dirty="0" smtClean="0"/>
              <a:t> </a:t>
            </a:r>
            <a:r>
              <a:rPr lang="ru-RU" dirty="0" err="1" smtClean="0"/>
              <a:t>функціонування</a:t>
            </a:r>
            <a:r>
              <a:rPr lang="ru-RU" dirty="0" smtClean="0"/>
              <a:t> </a:t>
            </a:r>
            <a:r>
              <a:rPr lang="ru-RU" dirty="0" err="1" smtClean="0"/>
              <a:t>кріслаколісного</a:t>
            </a:r>
            <a:r>
              <a:rPr lang="ru-RU" dirty="0" smtClean="0"/>
              <a:t> в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залежить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таких </a:t>
            </a:r>
            <a:r>
              <a:rPr lang="ru-RU" dirty="0" err="1" smtClean="0"/>
              <a:t>технічних</a:t>
            </a:r>
            <a:r>
              <a:rPr lang="ru-RU" dirty="0" smtClean="0"/>
              <a:t> характеристик: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sz="2000" dirty="0" smtClean="0"/>
              <a:t>•</a:t>
            </a:r>
            <a:r>
              <a:rPr lang="ru-RU" sz="2000" dirty="0" err="1" smtClean="0"/>
              <a:t>відстань</a:t>
            </a:r>
            <a:r>
              <a:rPr lang="ru-RU" sz="2000" dirty="0" smtClean="0"/>
              <a:t> </a:t>
            </a:r>
            <a:r>
              <a:rPr lang="ru-RU" sz="2000" dirty="0" err="1" smtClean="0"/>
              <a:t>між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передніми</a:t>
            </a:r>
            <a:r>
              <a:rPr lang="ru-RU" sz="2000" dirty="0" smtClean="0"/>
              <a:t> і </a:t>
            </a:r>
            <a:r>
              <a:rPr lang="ru-RU" sz="2000" dirty="0" err="1" smtClean="0"/>
              <a:t>задніми</a:t>
            </a:r>
            <a:r>
              <a:rPr lang="ru-RU" sz="2000" dirty="0" smtClean="0"/>
              <a:t> колесами (</a:t>
            </a:r>
            <a:r>
              <a:rPr lang="ru-RU" sz="2000" dirty="0" err="1" smtClean="0"/>
              <a:t>колісна</a:t>
            </a:r>
            <a:r>
              <a:rPr lang="ru-RU" sz="2000" dirty="0" smtClean="0"/>
              <a:t> база);</a:t>
            </a:r>
          </a:p>
          <a:p>
            <a:pPr marL="114300" indent="0">
              <a:buNone/>
            </a:pPr>
            <a:endParaRPr lang="ru-RU" sz="2000" dirty="0" smtClean="0"/>
          </a:p>
          <a:p>
            <a:pPr marL="114300" indent="0">
              <a:buNone/>
            </a:pPr>
            <a:r>
              <a:rPr lang="ru-RU" sz="2000" dirty="0" smtClean="0"/>
              <a:t>•</a:t>
            </a:r>
            <a:r>
              <a:rPr lang="ru-RU" sz="2000" dirty="0" err="1" smtClean="0"/>
              <a:t>розмір</a:t>
            </a:r>
            <a:r>
              <a:rPr lang="ru-RU" sz="2000" dirty="0" smtClean="0"/>
              <a:t> і ширина </a:t>
            </a:r>
            <a:r>
              <a:rPr lang="ru-RU" sz="2000" dirty="0" err="1" smtClean="0"/>
              <a:t>коліс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54548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ru-RU" dirty="0" err="1"/>
              <a:t>Відстань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передніми</a:t>
            </a:r>
            <a:r>
              <a:rPr lang="ru-RU" dirty="0"/>
              <a:t> і </a:t>
            </a:r>
            <a:r>
              <a:rPr lang="ru-RU" dirty="0" err="1"/>
              <a:t>задніми</a:t>
            </a:r>
            <a:r>
              <a:rPr lang="ru-RU" dirty="0"/>
              <a:t> колесами (</a:t>
            </a:r>
            <a:r>
              <a:rPr lang="ru-RU" dirty="0" err="1"/>
              <a:t>колісна</a:t>
            </a:r>
            <a:r>
              <a:rPr lang="ru-RU" dirty="0"/>
              <a:t> база</a:t>
            </a:r>
            <a:r>
              <a:rPr lang="ru-RU" dirty="0" smtClean="0"/>
              <a:t>).</a:t>
            </a:r>
          </a:p>
          <a:p>
            <a:pPr algn="r"/>
            <a:r>
              <a:rPr lang="ru-RU" sz="1400" dirty="0" err="1"/>
              <a:t>Відстань</a:t>
            </a:r>
            <a:r>
              <a:rPr lang="ru-RU" sz="1400" dirty="0"/>
              <a:t> </a:t>
            </a:r>
            <a:r>
              <a:rPr lang="ru-RU" sz="1400" dirty="0" err="1"/>
              <a:t>між</a:t>
            </a:r>
            <a:r>
              <a:rPr lang="ru-RU" sz="1400" dirty="0"/>
              <a:t> </a:t>
            </a:r>
            <a:r>
              <a:rPr lang="ru-RU" sz="1400" dirty="0" err="1"/>
              <a:t>передніми</a:t>
            </a:r>
            <a:r>
              <a:rPr lang="ru-RU" sz="1400" dirty="0"/>
              <a:t> і </a:t>
            </a:r>
            <a:r>
              <a:rPr lang="ru-RU" sz="1400" dirty="0" err="1"/>
              <a:t>задніми</a:t>
            </a:r>
            <a:r>
              <a:rPr lang="ru-RU" sz="1400" dirty="0"/>
              <a:t> колесами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велике</a:t>
            </a:r>
            <a:r>
              <a:rPr lang="ru-RU" sz="1400" dirty="0"/>
              <a:t> </a:t>
            </a:r>
            <a:r>
              <a:rPr lang="ru-RU" sz="1400" dirty="0" err="1"/>
              <a:t>значення.Коли</a:t>
            </a:r>
            <a:r>
              <a:rPr lang="ru-RU" sz="1400" dirty="0"/>
              <a:t> </a:t>
            </a:r>
            <a:r>
              <a:rPr lang="ru-RU" sz="1400" dirty="0" err="1"/>
              <a:t>передні</a:t>
            </a:r>
            <a:r>
              <a:rPr lang="ru-RU" sz="1400" dirty="0"/>
              <a:t> колеса </a:t>
            </a:r>
            <a:r>
              <a:rPr lang="ru-RU" sz="1400" dirty="0" err="1"/>
              <a:t>більш</a:t>
            </a:r>
            <a:r>
              <a:rPr lang="ru-RU" sz="1400" dirty="0"/>
              <a:t> </a:t>
            </a:r>
            <a:r>
              <a:rPr lang="ru-RU" sz="1400" dirty="0" err="1"/>
              <a:t>віддалені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задніх</a:t>
            </a:r>
            <a:r>
              <a:rPr lang="ru-RU" sz="1400" dirty="0"/>
              <a:t>, </a:t>
            </a:r>
            <a:r>
              <a:rPr lang="ru-RU" sz="1400" dirty="0" err="1"/>
              <a:t>така</a:t>
            </a:r>
            <a:r>
              <a:rPr lang="ru-RU" sz="1400" dirty="0"/>
              <a:t> </a:t>
            </a:r>
            <a:r>
              <a:rPr lang="ru-RU" sz="1400" dirty="0" err="1"/>
              <a:t>конструкція</a:t>
            </a:r>
            <a:r>
              <a:rPr lang="ru-RU" sz="1400" dirty="0"/>
              <a:t> </a:t>
            </a:r>
            <a:r>
              <a:rPr lang="ru-RU" sz="1400" dirty="0" err="1"/>
              <a:t>називається</a:t>
            </a:r>
            <a:r>
              <a:rPr lang="ru-RU" sz="1400" dirty="0"/>
              <a:t> «</a:t>
            </a:r>
            <a:r>
              <a:rPr lang="ru-RU" sz="1400" dirty="0" err="1"/>
              <a:t>довгою</a:t>
            </a:r>
            <a:r>
              <a:rPr lang="ru-RU" sz="1400" dirty="0"/>
              <a:t> </a:t>
            </a:r>
            <a:r>
              <a:rPr lang="ru-RU" sz="1400" dirty="0" err="1"/>
              <a:t>колісною</a:t>
            </a:r>
            <a:r>
              <a:rPr lang="ru-RU" sz="1400" dirty="0"/>
              <a:t> базою». </a:t>
            </a:r>
            <a:r>
              <a:rPr lang="ru-RU" sz="1400" dirty="0" err="1"/>
              <a:t>моделі</a:t>
            </a:r>
            <a:r>
              <a:rPr lang="ru-RU" sz="1400" dirty="0"/>
              <a:t> </a:t>
            </a:r>
            <a:r>
              <a:rPr lang="ru-RU" sz="1400" dirty="0" err="1"/>
              <a:t>зближче</a:t>
            </a:r>
            <a:r>
              <a:rPr lang="ru-RU" sz="1400" dirty="0"/>
              <a:t> </a:t>
            </a:r>
            <a:r>
              <a:rPr lang="ru-RU" sz="1400" dirty="0" err="1"/>
              <a:t>розташованими</a:t>
            </a:r>
            <a:r>
              <a:rPr lang="ru-RU" sz="1400" dirty="0"/>
              <a:t> </a:t>
            </a:r>
            <a:r>
              <a:rPr lang="ru-RU" sz="1400" dirty="0" err="1"/>
              <a:t>передніми</a:t>
            </a:r>
            <a:r>
              <a:rPr lang="ru-RU" sz="1400" dirty="0"/>
              <a:t> і </a:t>
            </a:r>
            <a:r>
              <a:rPr lang="ru-RU" sz="1400" dirty="0" err="1"/>
              <a:t>задніми</a:t>
            </a:r>
            <a:r>
              <a:rPr lang="ru-RU" sz="1400" dirty="0"/>
              <a:t> колесами </a:t>
            </a:r>
            <a:r>
              <a:rPr lang="ru-RU" sz="1400" dirty="0" err="1"/>
              <a:t>мають</a:t>
            </a:r>
            <a:r>
              <a:rPr lang="ru-RU" sz="1400" dirty="0"/>
              <a:t> «</a:t>
            </a:r>
            <a:r>
              <a:rPr lang="ru-RU" sz="1400" dirty="0" err="1"/>
              <a:t>коротку</a:t>
            </a:r>
            <a:r>
              <a:rPr lang="ru-RU" sz="1400" dirty="0"/>
              <a:t> </a:t>
            </a:r>
            <a:r>
              <a:rPr lang="ru-RU" sz="1400" dirty="0" err="1"/>
              <a:t>колісну</a:t>
            </a:r>
            <a:r>
              <a:rPr lang="ru-RU" sz="1400" dirty="0"/>
              <a:t> базу».</a:t>
            </a:r>
            <a:r>
              <a:rPr lang="ru-RU" sz="1400" dirty="0" err="1"/>
              <a:t>Кріслаколісні</a:t>
            </a:r>
            <a:r>
              <a:rPr lang="ru-RU" sz="1400" dirty="0"/>
              <a:t> з </a:t>
            </a:r>
            <a:r>
              <a:rPr lang="ru-RU" sz="1400" dirty="0" err="1"/>
              <a:t>довгою</a:t>
            </a:r>
            <a:r>
              <a:rPr lang="ru-RU" sz="1400" dirty="0"/>
              <a:t> </a:t>
            </a:r>
            <a:r>
              <a:rPr lang="ru-RU" sz="1400" dirty="0" err="1"/>
              <a:t>колісною</a:t>
            </a:r>
            <a:r>
              <a:rPr lang="ru-RU" sz="1400" dirty="0"/>
              <a:t> базою </a:t>
            </a:r>
            <a:r>
              <a:rPr lang="ru-RU" sz="1400" dirty="0" err="1"/>
              <a:t>характеризуються</a:t>
            </a:r>
            <a:r>
              <a:rPr lang="ru-RU" sz="1400" dirty="0"/>
              <a:t> </a:t>
            </a:r>
            <a:r>
              <a:rPr lang="ru-RU" sz="1400" dirty="0" err="1"/>
              <a:t>вищою</a:t>
            </a:r>
            <a:r>
              <a:rPr lang="ru-RU" sz="1400" dirty="0"/>
              <a:t> </a:t>
            </a:r>
            <a:r>
              <a:rPr lang="ru-RU" sz="1400" dirty="0" err="1"/>
              <a:t>стійкістю</a:t>
            </a:r>
            <a:r>
              <a:rPr lang="ru-RU" sz="1400" dirty="0"/>
              <a:t> і </a:t>
            </a:r>
            <a:r>
              <a:rPr lang="ru-RU" sz="1400" dirty="0" err="1"/>
              <a:t>меншим</a:t>
            </a:r>
            <a:r>
              <a:rPr lang="ru-RU" sz="1400" dirty="0"/>
              <a:t> </a:t>
            </a:r>
            <a:r>
              <a:rPr lang="ru-RU" sz="1400" dirty="0" err="1"/>
              <a:t>ризиком</a:t>
            </a:r>
            <a:r>
              <a:rPr lang="ru-RU" sz="1400" dirty="0"/>
              <a:t> </a:t>
            </a:r>
            <a:r>
              <a:rPr lang="ru-RU" sz="1400" dirty="0" err="1"/>
              <a:t>перекидання</a:t>
            </a:r>
            <a:r>
              <a:rPr lang="ru-RU" sz="1400" dirty="0"/>
              <a:t> вперед. </a:t>
            </a:r>
            <a:r>
              <a:rPr lang="ru-RU" sz="1400" dirty="0" err="1"/>
              <a:t>така</a:t>
            </a:r>
            <a:r>
              <a:rPr lang="ru-RU" sz="1400" dirty="0"/>
              <a:t> модель </a:t>
            </a:r>
            <a:r>
              <a:rPr lang="ru-RU" sz="1400" dirty="0" err="1"/>
              <a:t>рекомендується</a:t>
            </a:r>
            <a:r>
              <a:rPr lang="ru-RU" sz="1400" dirty="0"/>
              <a:t> для </a:t>
            </a:r>
            <a:r>
              <a:rPr lang="ru-RU" sz="1400" dirty="0" err="1"/>
              <a:t>користувача</a:t>
            </a:r>
            <a:r>
              <a:rPr lang="ru-RU" sz="1400" dirty="0"/>
              <a:t>,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більшу</a:t>
            </a:r>
            <a:r>
              <a:rPr lang="ru-RU" sz="1400" dirty="0"/>
              <a:t> </a:t>
            </a:r>
            <a:r>
              <a:rPr lang="ru-RU" sz="1400" dirty="0" err="1"/>
              <a:t>частину</a:t>
            </a:r>
            <a:r>
              <a:rPr lang="ru-RU" sz="1400" dirty="0"/>
              <a:t> часу </a:t>
            </a:r>
            <a:r>
              <a:rPr lang="ru-RU" sz="1400" dirty="0" err="1"/>
              <a:t>перебуватиме</a:t>
            </a:r>
            <a:r>
              <a:rPr lang="ru-RU" sz="1400" dirty="0"/>
              <a:t> поза межами </a:t>
            </a:r>
            <a:r>
              <a:rPr lang="ru-RU" sz="1400" dirty="0" err="1"/>
              <a:t>приміщення</a:t>
            </a:r>
            <a:r>
              <a:rPr lang="ru-RU" sz="1400" dirty="0"/>
              <a:t> і </a:t>
            </a:r>
            <a:r>
              <a:rPr lang="ru-RU" sz="1400" dirty="0" err="1"/>
              <a:t>пересуватиметься</a:t>
            </a:r>
            <a:r>
              <a:rPr lang="ru-RU" sz="1400" dirty="0"/>
              <a:t> по </a:t>
            </a:r>
            <a:r>
              <a:rPr lang="ru-RU" sz="1400" dirty="0" err="1"/>
              <a:t>нерівній</a:t>
            </a:r>
            <a:r>
              <a:rPr lang="ru-RU" sz="1400" dirty="0"/>
              <a:t> </a:t>
            </a:r>
            <a:r>
              <a:rPr lang="ru-RU" sz="1400" dirty="0" err="1"/>
              <a:t>поверхні.Кріслаколісні</a:t>
            </a:r>
            <a:r>
              <a:rPr lang="ru-RU" sz="1400" dirty="0"/>
              <a:t> з </a:t>
            </a:r>
            <a:r>
              <a:rPr lang="ru-RU" sz="1400" dirty="0" err="1"/>
              <a:t>довгою</a:t>
            </a:r>
            <a:r>
              <a:rPr lang="ru-RU" sz="1400" dirty="0"/>
              <a:t> </a:t>
            </a:r>
            <a:r>
              <a:rPr lang="ru-RU" sz="1400" dirty="0" err="1"/>
              <a:t>колісною</a:t>
            </a:r>
            <a:r>
              <a:rPr lang="ru-RU" sz="1400" dirty="0"/>
              <a:t> базою </a:t>
            </a:r>
            <a:r>
              <a:rPr lang="ru-RU" sz="1400" dirty="0" err="1"/>
              <a:t>бувають</a:t>
            </a:r>
            <a:r>
              <a:rPr lang="ru-RU" sz="1400" dirty="0"/>
              <a:t> </a:t>
            </a:r>
            <a:r>
              <a:rPr lang="ru-RU" sz="1400" dirty="0" err="1"/>
              <a:t>триколісними</a:t>
            </a:r>
            <a:r>
              <a:rPr lang="ru-RU" sz="1400" dirty="0"/>
              <a:t> і </a:t>
            </a:r>
            <a:r>
              <a:rPr lang="ru-RU" sz="1400" dirty="0" err="1"/>
              <a:t>чотириколісними</a:t>
            </a:r>
            <a:r>
              <a:rPr lang="ru-RU" sz="1400" dirty="0"/>
              <a:t>.</a:t>
            </a:r>
          </a:p>
        </p:txBody>
      </p:sp>
      <p:pic>
        <p:nvPicPr>
          <p:cNvPr id="7170" name="Picture 2" descr="C:\Users\user\Desktop\l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66" y="2852936"/>
            <a:ext cx="22764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00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1600" dirty="0" err="1"/>
              <a:t>Т</a:t>
            </a:r>
            <a:r>
              <a:rPr lang="ru-RU" sz="1600" dirty="0" err="1" smtClean="0"/>
              <a:t>риколісні</a:t>
            </a:r>
            <a:r>
              <a:rPr lang="ru-RU" sz="1600" dirty="0" smtClean="0"/>
              <a:t> </a:t>
            </a:r>
            <a:r>
              <a:rPr lang="ru-RU" sz="1600" dirty="0" err="1"/>
              <a:t>моделі</a:t>
            </a:r>
            <a:r>
              <a:rPr lang="ru-RU" sz="1600" dirty="0"/>
              <a:t> з </a:t>
            </a:r>
            <a:r>
              <a:rPr lang="ru-RU" sz="1600" dirty="0" err="1"/>
              <a:t>довгою</a:t>
            </a:r>
            <a:r>
              <a:rPr lang="ru-RU" sz="1600" dirty="0"/>
              <a:t> </a:t>
            </a:r>
            <a:r>
              <a:rPr lang="ru-RU" sz="1600" dirty="0" err="1"/>
              <a:t>колісною</a:t>
            </a:r>
            <a:r>
              <a:rPr lang="ru-RU" sz="1600" dirty="0"/>
              <a:t> базою </a:t>
            </a:r>
            <a:endParaRPr lang="ru-RU" sz="1600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pPr marL="114300" indent="0" algn="r">
              <a:buNone/>
            </a:pPr>
            <a:r>
              <a:rPr lang="ru-RU" sz="1400" dirty="0" smtClean="0"/>
              <a:t>У </a:t>
            </a:r>
            <a:r>
              <a:rPr lang="ru-RU" sz="1400" dirty="0" err="1" smtClean="0"/>
              <a:t>чотириколісних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конструкціях</a:t>
            </a:r>
            <a:r>
              <a:rPr lang="ru-RU" sz="1400" dirty="0" smtClean="0"/>
              <a:t> </a:t>
            </a:r>
            <a:r>
              <a:rPr lang="ru-RU" sz="1400" dirty="0" err="1" smtClean="0"/>
              <a:t>із</a:t>
            </a:r>
            <a:r>
              <a:rPr lang="ru-RU" sz="1400" dirty="0" smtClean="0"/>
              <a:t> </a:t>
            </a:r>
            <a:r>
              <a:rPr lang="ru-RU" sz="1400" dirty="0" err="1" smtClean="0"/>
              <a:t>довгою</a:t>
            </a:r>
            <a:r>
              <a:rPr lang="ru-RU" sz="1400" dirty="0" smtClean="0"/>
              <a:t> </a:t>
            </a:r>
            <a:r>
              <a:rPr lang="ru-RU" sz="1400" dirty="0" err="1" smtClean="0"/>
              <a:t>колісною</a:t>
            </a:r>
            <a:r>
              <a:rPr lang="ru-RU" sz="1400" dirty="0" smtClean="0"/>
              <a:t> базою </a:t>
            </a:r>
            <a:r>
              <a:rPr lang="ru-RU" sz="1400" dirty="0" err="1" smtClean="0"/>
              <a:t>передні</a:t>
            </a:r>
            <a:r>
              <a:rPr lang="ru-RU" sz="1400" dirty="0" smtClean="0"/>
              <a:t> </a:t>
            </a:r>
            <a:r>
              <a:rPr lang="ru-RU" sz="1400" dirty="0" err="1" smtClean="0"/>
              <a:t>направляючі</a:t>
            </a:r>
            <a:r>
              <a:rPr lang="ru-RU" sz="1400" dirty="0" smtClean="0"/>
              <a:t> колеса </a:t>
            </a:r>
            <a:r>
              <a:rPr lang="ru-RU" sz="1400" dirty="0" err="1" smtClean="0"/>
              <a:t>розташовані</a:t>
            </a:r>
            <a:r>
              <a:rPr lang="ru-RU" sz="1400" dirty="0" smtClean="0"/>
              <a:t> не за </a:t>
            </a:r>
            <a:r>
              <a:rPr lang="ru-RU" sz="1400" dirty="0" err="1" smtClean="0"/>
              <a:t>підніжкою</a:t>
            </a:r>
            <a:r>
              <a:rPr lang="ru-RU" sz="1400" dirty="0" smtClean="0"/>
              <a:t>, а перед нею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C:\Users\user\Desktop\Screenshot_2021-09-20 9789241503471-reference-manual-ukr 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2696"/>
            <a:ext cx="2304256" cy="289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6357"/>
            <a:ext cx="2088232" cy="30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48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/>
              <a:t>забезпечення</a:t>
            </a:r>
            <a:r>
              <a:rPr lang="ru-RU" sz="1800" dirty="0"/>
              <a:t> правильного </a:t>
            </a:r>
            <a:r>
              <a:rPr lang="ru-RU" sz="1800" dirty="0" err="1"/>
              <a:t>налаштуваннята</a:t>
            </a:r>
            <a:r>
              <a:rPr lang="ru-RU" sz="1800" dirty="0"/>
              <a:t> </a:t>
            </a:r>
            <a:r>
              <a:rPr lang="ru-RU" sz="1800" dirty="0" err="1"/>
              <a:t>підтримки</a:t>
            </a:r>
            <a:r>
              <a:rPr lang="ru-RU" sz="1800" dirty="0"/>
              <a:t> </a:t>
            </a:r>
            <a:r>
              <a:rPr lang="ru-RU" sz="1800" dirty="0" err="1"/>
              <a:t>постави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 err="1"/>
              <a:t>Усі</a:t>
            </a:r>
            <a:r>
              <a:rPr lang="ru-RU" sz="1600" dirty="0"/>
              <a:t> </a:t>
            </a:r>
            <a:r>
              <a:rPr lang="ru-RU" sz="1600" dirty="0" err="1"/>
              <a:t>користувачі</a:t>
            </a:r>
            <a:r>
              <a:rPr lang="ru-RU" sz="1600" dirty="0"/>
              <a:t> </a:t>
            </a:r>
            <a:r>
              <a:rPr lang="ru-RU" sz="1600" dirty="0" err="1"/>
              <a:t>кріселколісних</a:t>
            </a:r>
            <a:r>
              <a:rPr lang="ru-RU" sz="1600" dirty="0"/>
              <a:t> </a:t>
            </a:r>
            <a:r>
              <a:rPr lang="ru-RU" sz="1600" dirty="0" err="1"/>
              <a:t>мають</a:t>
            </a:r>
            <a:r>
              <a:rPr lang="ru-RU" sz="1600" dirty="0"/>
              <a:t> </a:t>
            </a:r>
            <a:r>
              <a:rPr lang="ru-RU" sz="1600" dirty="0" err="1"/>
              <a:t>різні</a:t>
            </a:r>
            <a:r>
              <a:rPr lang="ru-RU" sz="1600" dirty="0"/>
              <a:t> </a:t>
            </a:r>
            <a:r>
              <a:rPr lang="ru-RU" sz="1600" dirty="0" err="1"/>
              <a:t>антропометричні</a:t>
            </a:r>
            <a:r>
              <a:rPr lang="ru-RU" sz="1600" dirty="0"/>
              <a:t> </a:t>
            </a:r>
            <a:r>
              <a:rPr lang="ru-RU" sz="1600" dirty="0" err="1"/>
              <a:t>параметри</a:t>
            </a:r>
            <a:r>
              <a:rPr lang="ru-RU" sz="1600" dirty="0"/>
              <a:t>. </a:t>
            </a:r>
            <a:r>
              <a:rPr lang="ru-RU" sz="1600" dirty="0" err="1"/>
              <a:t>Кріслоколісне</a:t>
            </a:r>
            <a:r>
              <a:rPr lang="ru-RU" sz="1600" dirty="0"/>
              <a:t> </a:t>
            </a:r>
            <a:r>
              <a:rPr lang="ru-RU" sz="1600" dirty="0" err="1"/>
              <a:t>має</a:t>
            </a:r>
            <a:r>
              <a:rPr lang="ru-RU" sz="1600" dirty="0"/>
              <a:t> бути правильно </a:t>
            </a:r>
            <a:r>
              <a:rPr lang="ru-RU" sz="1600" dirty="0" err="1"/>
              <a:t>налаштоване</a:t>
            </a:r>
            <a:r>
              <a:rPr lang="ru-RU" sz="1600" dirty="0"/>
              <a:t> для </a:t>
            </a:r>
            <a:r>
              <a:rPr lang="ru-RU" sz="1600" dirty="0" err="1"/>
              <a:t>користувача</a:t>
            </a:r>
            <a:r>
              <a:rPr lang="ru-RU" sz="1600" dirty="0"/>
              <a:t>, </a:t>
            </a:r>
            <a:r>
              <a:rPr lang="ru-RU" sz="1600" dirty="0" err="1"/>
              <a:t>забезпечуючи</a:t>
            </a:r>
            <a:r>
              <a:rPr lang="ru-RU" sz="1600" dirty="0"/>
              <a:t> </a:t>
            </a:r>
            <a:r>
              <a:rPr lang="ru-RU" sz="1600" dirty="0" err="1"/>
              <a:t>йогоопорою</a:t>
            </a:r>
            <a:r>
              <a:rPr lang="ru-RU" sz="1600" dirty="0"/>
              <a:t>. На </a:t>
            </a:r>
            <a:r>
              <a:rPr lang="ru-RU" sz="1600" dirty="0" err="1"/>
              <a:t>щастя</a:t>
            </a:r>
            <a:r>
              <a:rPr lang="ru-RU" sz="1600" dirty="0"/>
              <a:t>, </a:t>
            </a:r>
            <a:r>
              <a:rPr lang="ru-RU" sz="1600" dirty="0" err="1"/>
              <a:t>багато</a:t>
            </a:r>
            <a:r>
              <a:rPr lang="ru-RU" sz="1600" dirty="0"/>
              <a:t> моделей </a:t>
            </a:r>
            <a:r>
              <a:rPr lang="ru-RU" sz="1600" dirty="0" err="1"/>
              <a:t>постачаються</a:t>
            </a:r>
            <a:r>
              <a:rPr lang="ru-RU" sz="1600" dirty="0"/>
              <a:t> у </a:t>
            </a:r>
            <a:r>
              <a:rPr lang="ru-RU" sz="1600" dirty="0" err="1"/>
              <a:t>певному</a:t>
            </a:r>
            <a:r>
              <a:rPr lang="ru-RU" sz="1600" dirty="0"/>
              <a:t> </a:t>
            </a:r>
            <a:r>
              <a:rPr lang="ru-RU" sz="1600" dirty="0" err="1"/>
              <a:t>діапазоні</a:t>
            </a:r>
            <a:r>
              <a:rPr lang="ru-RU" sz="1600" dirty="0"/>
              <a:t> </a:t>
            </a:r>
            <a:r>
              <a:rPr lang="ru-RU" sz="1600" dirty="0" err="1"/>
              <a:t>розмірів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передбачають</a:t>
            </a:r>
            <a:r>
              <a:rPr lang="ru-RU" sz="1600" dirty="0"/>
              <a:t> </a:t>
            </a:r>
            <a:r>
              <a:rPr lang="ru-RU" sz="1600" dirty="0" err="1"/>
              <a:t>регулювання</a:t>
            </a:r>
            <a:r>
              <a:rPr lang="ru-RU" sz="1600" dirty="0"/>
              <a:t> </a:t>
            </a:r>
            <a:r>
              <a:rPr lang="ru-RU" sz="1600" dirty="0" err="1"/>
              <a:t>розміру</a:t>
            </a:r>
            <a:r>
              <a:rPr lang="ru-RU" sz="1600" dirty="0"/>
              <a:t>. </a:t>
            </a:r>
            <a:r>
              <a:rPr lang="ru-RU" sz="1600" dirty="0" err="1"/>
              <a:t>Завдяки</a:t>
            </a:r>
            <a:r>
              <a:rPr lang="ru-RU" sz="1600" dirty="0"/>
              <a:t>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значно</a:t>
            </a:r>
            <a:r>
              <a:rPr lang="ru-RU" sz="1600" dirty="0"/>
              <a:t> </a:t>
            </a:r>
            <a:r>
              <a:rPr lang="ru-RU" sz="1600" dirty="0" err="1"/>
              <a:t>легше</a:t>
            </a:r>
            <a:r>
              <a:rPr lang="ru-RU" sz="1600" dirty="0"/>
              <a:t> </a:t>
            </a:r>
            <a:r>
              <a:rPr lang="ru-RU" sz="1600" dirty="0" err="1"/>
              <a:t>здійснити</a:t>
            </a:r>
            <a:r>
              <a:rPr lang="ru-RU" sz="1600" dirty="0"/>
              <a:t> </a:t>
            </a:r>
            <a:r>
              <a:rPr lang="ru-RU" sz="1600" dirty="0" err="1"/>
              <a:t>налаштування</a:t>
            </a:r>
            <a:r>
              <a:rPr lang="ru-RU" sz="1600" dirty="0"/>
              <a:t> </a:t>
            </a:r>
            <a:r>
              <a:rPr lang="ru-RU" sz="1600" dirty="0" err="1"/>
              <a:t>кріслаколісного</a:t>
            </a:r>
            <a:r>
              <a:rPr lang="ru-RU" sz="1600" dirty="0"/>
              <a:t> на </a:t>
            </a:r>
            <a:r>
              <a:rPr lang="ru-RU" sz="1600" dirty="0" err="1"/>
              <a:t>відміну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ситуації</a:t>
            </a:r>
            <a:r>
              <a:rPr lang="ru-RU" sz="1600" dirty="0"/>
              <a:t>, коли </a:t>
            </a:r>
            <a:r>
              <a:rPr lang="ru-RU" sz="1600" dirty="0" err="1"/>
              <a:t>доступний</a:t>
            </a:r>
            <a:r>
              <a:rPr lang="ru-RU" sz="1600" dirty="0"/>
              <a:t> </a:t>
            </a:r>
            <a:r>
              <a:rPr lang="ru-RU" sz="1600" dirty="0" err="1"/>
              <a:t>лише</a:t>
            </a:r>
            <a:r>
              <a:rPr lang="ru-RU" sz="1600" dirty="0"/>
              <a:t> один </a:t>
            </a:r>
            <a:r>
              <a:rPr lang="ru-RU" sz="1600" dirty="0" err="1"/>
              <a:t>розмір</a:t>
            </a:r>
            <a:r>
              <a:rPr lang="ru-RU" sz="1600" dirty="0"/>
              <a:t>. </a:t>
            </a:r>
            <a:r>
              <a:rPr lang="ru-RU" sz="1600" dirty="0" err="1"/>
              <a:t>Нижче</a:t>
            </a:r>
            <a:r>
              <a:rPr lang="ru-RU" sz="1600" dirty="0"/>
              <a:t> описано </a:t>
            </a:r>
            <a:r>
              <a:rPr lang="ru-RU" sz="1600" dirty="0" err="1"/>
              <a:t>деякі</a:t>
            </a:r>
            <a:r>
              <a:rPr lang="ru-RU" sz="1600" dirty="0"/>
              <a:t> </a:t>
            </a:r>
            <a:r>
              <a:rPr lang="ru-RU" sz="1600" dirty="0" err="1"/>
              <a:t>елементикріслаколісного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визначають</a:t>
            </a:r>
            <a:r>
              <a:rPr lang="ru-RU" sz="1600" dirty="0"/>
              <a:t> </a:t>
            </a:r>
            <a:r>
              <a:rPr lang="ru-RU" sz="1600" dirty="0" err="1"/>
              <a:t>йоговідповідність</a:t>
            </a:r>
            <a:r>
              <a:rPr lang="ru-RU" sz="1600" dirty="0"/>
              <a:t> </a:t>
            </a:r>
            <a:r>
              <a:rPr lang="ru-RU" sz="1600" dirty="0" err="1"/>
              <a:t>налаштування</a:t>
            </a:r>
            <a:r>
              <a:rPr lang="ru-RU" sz="1600" dirty="0"/>
              <a:t> до потреб </a:t>
            </a:r>
            <a:r>
              <a:rPr lang="ru-RU" sz="1600" dirty="0" err="1"/>
              <a:t>користувача</a:t>
            </a:r>
            <a:r>
              <a:rPr lang="ru-RU" sz="1600" dirty="0"/>
              <a:t> і те, </a:t>
            </a:r>
            <a:r>
              <a:rPr lang="ru-RU" sz="1600" dirty="0" err="1"/>
              <a:t>наскільки</a:t>
            </a:r>
            <a:r>
              <a:rPr lang="ru-RU" sz="1600" dirty="0"/>
              <a:t> вони </a:t>
            </a:r>
            <a:r>
              <a:rPr lang="ru-RU" sz="1600" dirty="0" err="1"/>
              <a:t>допомагають</a:t>
            </a:r>
            <a:r>
              <a:rPr lang="ru-RU" sz="1600" dirty="0"/>
              <a:t> </a:t>
            </a:r>
            <a:r>
              <a:rPr lang="ru-RU" sz="1600" dirty="0" err="1"/>
              <a:t>йому</a:t>
            </a:r>
            <a:r>
              <a:rPr lang="ru-RU" sz="1600" dirty="0"/>
              <a:t>/</a:t>
            </a:r>
            <a:r>
              <a:rPr lang="ru-RU" sz="1600" dirty="0" err="1"/>
              <a:t>їй</a:t>
            </a:r>
            <a:r>
              <a:rPr lang="ru-RU" sz="1600" dirty="0"/>
              <a:t> прямо </a:t>
            </a:r>
            <a:r>
              <a:rPr lang="ru-RU" sz="1600" dirty="0" err="1"/>
              <a:t>сидіти</a:t>
            </a:r>
            <a:r>
              <a:rPr lang="ru-RU" sz="1600" dirty="0" smtClean="0"/>
              <a:t>.</a:t>
            </a:r>
          </a:p>
          <a:p>
            <a:endParaRPr lang="uk-UA" sz="1600" dirty="0" smtClean="0"/>
          </a:p>
          <a:p>
            <a:pPr marL="114300" indent="0">
              <a:buNone/>
            </a:pPr>
            <a:r>
              <a:rPr lang="uk-UA" sz="1800" dirty="0" smtClean="0"/>
              <a:t>За це відповідають такі чинники як:</a:t>
            </a:r>
          </a:p>
          <a:p>
            <a:r>
              <a:rPr lang="ru-RU" sz="1600" dirty="0" err="1" smtClean="0"/>
              <a:t>Сидіння</a:t>
            </a:r>
            <a:endParaRPr lang="ru-RU" sz="1600" dirty="0" smtClean="0"/>
          </a:p>
          <a:p>
            <a:r>
              <a:rPr lang="uk-UA" sz="1600" dirty="0" smtClean="0"/>
              <a:t>Спинка</a:t>
            </a:r>
          </a:p>
          <a:p>
            <a:r>
              <a:rPr lang="uk-UA" sz="1600" dirty="0" smtClean="0"/>
              <a:t>Підлокітники </a:t>
            </a:r>
          </a:p>
          <a:p>
            <a:r>
              <a:rPr lang="uk-UA" sz="1600" dirty="0" smtClean="0"/>
              <a:t>Подушка</a:t>
            </a:r>
          </a:p>
          <a:p>
            <a:r>
              <a:rPr lang="uk-UA" sz="1600" dirty="0" smtClean="0"/>
              <a:t>Підніжки</a:t>
            </a:r>
          </a:p>
          <a:p>
            <a:endParaRPr lang="ru-RU" sz="1600" dirty="0"/>
          </a:p>
        </p:txBody>
      </p:sp>
      <p:pic>
        <p:nvPicPr>
          <p:cNvPr id="9218" name="Picture 2" descr="C:\Users\user\Desktop\Screenshot_2021-09-20 9789241503471-reference-manual-ukr 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3" y="3779427"/>
            <a:ext cx="1728192" cy="30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Screenshot_2021-09-20 9789241503471-reference-manual-ukr 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66" y="4479596"/>
            <a:ext cx="2117725" cy="233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4197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/>
              <a:t>Контрольна</a:t>
            </a:r>
            <a:r>
              <a:rPr lang="ru-RU" sz="1800" dirty="0"/>
              <a:t> </a:t>
            </a:r>
            <a:r>
              <a:rPr lang="ru-RU" sz="1800" dirty="0" err="1"/>
              <a:t>таблиця</a:t>
            </a:r>
            <a:r>
              <a:rPr lang="ru-RU" sz="1800" dirty="0"/>
              <a:t>: </a:t>
            </a:r>
            <a:r>
              <a:rPr lang="ru-RU" sz="1800" dirty="0" err="1"/>
              <a:t>чи</a:t>
            </a:r>
            <a:r>
              <a:rPr lang="ru-RU" sz="1800" dirty="0"/>
              <a:t> є </a:t>
            </a:r>
            <a:r>
              <a:rPr lang="ru-RU" sz="1800" dirty="0" err="1"/>
              <a:t>кріслоколісне</a:t>
            </a:r>
            <a:r>
              <a:rPr lang="ru-RU" sz="1800" dirty="0"/>
              <a:t> </a:t>
            </a:r>
            <a:r>
              <a:rPr lang="ru-RU" sz="1800" dirty="0" err="1"/>
              <a:t>безпечним</a:t>
            </a:r>
            <a:r>
              <a:rPr lang="ru-RU" sz="1800" dirty="0"/>
              <a:t> і готовим до </a:t>
            </a:r>
            <a:r>
              <a:rPr lang="ru-RU" sz="1800" dirty="0" err="1"/>
              <a:t>використання</a:t>
            </a:r>
            <a:endParaRPr lang="ru-RU" sz="1800" dirty="0"/>
          </a:p>
        </p:txBody>
      </p:sp>
      <p:pic>
        <p:nvPicPr>
          <p:cNvPr id="10242" name="Picture 2" descr="C:\Users\user\Desktop\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9" y="1588984"/>
            <a:ext cx="388136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d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04" y="1526785"/>
            <a:ext cx="4555196" cy="2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3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64496" cy="29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556652"/>
            <a:ext cx="31500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Через 7-10 днів після виписки з лікарні для зняття болів в суглобах (якщо вони є) застосовується імпульсна магнітотерапія.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077072"/>
            <a:ext cx="3294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Проводиться </a:t>
            </a:r>
            <a:r>
              <a:rPr lang="ru-RU" dirty="0" err="1"/>
              <a:t>прогрівання</a:t>
            </a:r>
            <a:r>
              <a:rPr lang="ru-RU" dirty="0"/>
              <a:t> «сухим теплом» </a:t>
            </a:r>
            <a:r>
              <a:rPr lang="ru-RU" dirty="0" err="1"/>
              <a:t>уражених</a:t>
            </a:r>
            <a:r>
              <a:rPr lang="ru-RU" dirty="0"/>
              <a:t> </a:t>
            </a:r>
            <a:r>
              <a:rPr lang="ru-RU" dirty="0" err="1"/>
              <a:t>м'язів</a:t>
            </a:r>
            <a:r>
              <a:rPr lang="ru-RU" dirty="0"/>
              <a:t> </a:t>
            </a:r>
            <a:r>
              <a:rPr lang="ru-RU" dirty="0" err="1"/>
              <a:t>пристроєм</a:t>
            </a:r>
            <a:r>
              <a:rPr lang="ru-RU" dirty="0"/>
              <a:t> </a:t>
            </a:r>
            <a:r>
              <a:rPr lang="ru-RU" dirty="0" err="1"/>
              <a:t>Теплон</a:t>
            </a:r>
            <a:r>
              <a:rPr lang="ru-RU" dirty="0"/>
              <a:t> -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безпечним</a:t>
            </a:r>
            <a:r>
              <a:rPr lang="ru-RU" dirty="0"/>
              <a:t> в </a:t>
            </a:r>
            <a:r>
              <a:rPr lang="ru-RU" dirty="0" err="1"/>
              <a:t>порівнянні</a:t>
            </a:r>
            <a:r>
              <a:rPr lang="ru-RU" dirty="0"/>
              <a:t> з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теплоносіями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строго </a:t>
            </a:r>
            <a:r>
              <a:rPr lang="ru-RU" dirty="0" err="1"/>
              <a:t>стабілізованого</a:t>
            </a:r>
            <a:r>
              <a:rPr lang="ru-RU" dirty="0"/>
              <a:t> </a:t>
            </a:r>
            <a:r>
              <a:rPr lang="ru-RU" dirty="0" err="1"/>
              <a:t>нагріву</a:t>
            </a:r>
            <a:r>
              <a:rPr lang="ru-RU" dirty="0"/>
              <a:t> </a:t>
            </a:r>
            <a:r>
              <a:rPr lang="ru-RU" dirty="0" err="1"/>
              <a:t>термоелементів</a:t>
            </a:r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984104" cy="39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6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41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380" y="692696"/>
            <a:ext cx="4032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До фізіотерапевтичним методам лікування, що дозволяє ефективно впливати на м'язовий тонус в домашніх умовах, відносяться </a:t>
            </a:r>
            <a:r>
              <a:rPr lang="uk-UA" dirty="0" err="1"/>
              <a:t>теплотерапія</a:t>
            </a:r>
            <a:r>
              <a:rPr lang="uk-UA" dirty="0"/>
              <a:t> і </a:t>
            </a:r>
            <a:r>
              <a:rPr lang="uk-UA" dirty="0" err="1"/>
              <a:t>черезшкірна</a:t>
            </a:r>
            <a:r>
              <a:rPr lang="uk-UA" dirty="0"/>
              <a:t> </a:t>
            </a:r>
            <a:r>
              <a:rPr lang="uk-UA" dirty="0" err="1"/>
              <a:t>електронейростімуляція</a:t>
            </a:r>
            <a:r>
              <a:rPr lang="uk-UA" dirty="0"/>
              <a:t>, які відпускаються окремо або по черзі.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33" y="134151"/>
            <a:ext cx="4824536" cy="327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569279" cy="294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3247" y="45091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Під впливом біполярного імпульсу відбувається одночасна електростимуляція і нервових, і м'язових волокон</a:t>
            </a:r>
          </a:p>
        </p:txBody>
      </p:sp>
    </p:spTree>
    <p:extLst>
      <p:ext uri="{BB962C8B-B14F-4D97-AF65-F5344CB8AC3E}">
        <p14:creationId xmlns:p14="http://schemas.microsoft.com/office/powerpoint/2010/main" val="262981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24536" cy="328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4205392" cy="239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" y="3933056"/>
            <a:ext cx="4582306" cy="279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03566" y="260648"/>
            <a:ext cx="27183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/>
              <a:t>Увага, слід уникати вплив на кістки, що залягають безпосередньо під шкірою і не захищені м'язами і жировою клітковиною. </a:t>
            </a:r>
          </a:p>
        </p:txBody>
      </p:sp>
    </p:spTree>
    <p:extLst>
      <p:ext uri="{BB962C8B-B14F-4D97-AF65-F5344CB8AC3E}">
        <p14:creationId xmlns:p14="http://schemas.microsoft.com/office/powerpoint/2010/main" val="3127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03" y="2996952"/>
            <a:ext cx="5089770" cy="263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347" y="692696"/>
            <a:ext cx="9180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/>
              <a:t>Нейрогенная</a:t>
            </a:r>
            <a:r>
              <a:rPr lang="uk-UA" dirty="0"/>
              <a:t> </a:t>
            </a:r>
            <a:r>
              <a:rPr lang="uk-UA" dirty="0" err="1"/>
              <a:t>дисфункція</a:t>
            </a:r>
            <a:r>
              <a:rPr lang="uk-UA" dirty="0"/>
              <a:t> сечового міхура при інсульті - це стан, що виникають в зв'язку з ураженнями на різних рівнях нервових шляхів і центрів, що іннервують сечовий міхур і забезпечують функцію довільного сечовипускання.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97" y="2132856"/>
            <a:ext cx="3995403" cy="3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3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641</TotalTime>
  <Words>2094</Words>
  <Application>Microsoft Office PowerPoint</Application>
  <PresentationFormat>Экран (4:3)</PresentationFormat>
  <Paragraphs>233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8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Використання підготовчих методів та засобів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Позиціонування — це викладання пацієнта у фізіологічно правильне положення для профілактики патологічних поз, контрактур чи болю.</vt:lpstr>
      <vt:lpstr>Положення «лежачи на спині»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Сенсорна стимуляція</vt:lpstr>
      <vt:lpstr>Презентация PowerPoint</vt:lpstr>
      <vt:lpstr>Презентация PowerPoint</vt:lpstr>
      <vt:lpstr>Рекомендоване обладнання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СЕНСОМОТОРНА КОРЕКЦіЯ</vt:lpstr>
      <vt:lpstr>Методика фасилітації та інгибіції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Підбір адаптивних засобів реабілітації</vt:lpstr>
      <vt:lpstr>Переміщення</vt:lpstr>
      <vt:lpstr>Презентация PowerPoint</vt:lpstr>
      <vt:lpstr>Презентация PowerPoint</vt:lpstr>
      <vt:lpstr>Приведення крісла колісного у рух </vt:lpstr>
      <vt:lpstr>Презентация PowerPoint</vt:lpstr>
      <vt:lpstr>Презентация PowerPoint</vt:lpstr>
      <vt:lpstr>Вага</vt:lpstr>
      <vt:lpstr>Виконання різноманітних видів діяльності</vt:lpstr>
      <vt:lpstr>Презентация PowerPoint</vt:lpstr>
      <vt:lpstr>Презентация PowerPoint</vt:lpstr>
      <vt:lpstr>відповідністьумовам навколишнього середовища користувача</vt:lpstr>
      <vt:lpstr>Презентация PowerPoint</vt:lpstr>
      <vt:lpstr>Презентация PowerPoint</vt:lpstr>
      <vt:lpstr>забезпечення правильного налаштуваннята підтримки постави</vt:lpstr>
      <vt:lpstr>Контрольна таблиця: чи є кріслоколісне безпечним і готовим до використання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26</cp:revision>
  <dcterms:created xsi:type="dcterms:W3CDTF">2021-09-19T11:32:09Z</dcterms:created>
  <dcterms:modified xsi:type="dcterms:W3CDTF">2022-09-06T06:11:29Z</dcterms:modified>
</cp:coreProperties>
</file>