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Lst>
  <p:sldSz cx="9144000" cy="5143500" type="screen16x9"/>
  <p:notesSz cx="6858000" cy="9144000"/>
  <p:embeddedFontLst>
    <p:embeddedFont>
      <p:font typeface="Average" panose="020B0604020202020204" charset="0"/>
      <p:regular r:id="rId51"/>
    </p:embeddedFont>
    <p:embeddedFont>
      <p:font typeface="Georgia" panose="02040502050405020303" pitchFamily="18" charset="0"/>
      <p:regular r:id="rId52"/>
      <p:bold r:id="rId53"/>
      <p:italic r:id="rId54"/>
      <p:boldItalic r:id="rId55"/>
    </p:embeddedFont>
    <p:embeddedFont>
      <p:font typeface="Oswald" panose="020B0604020202020204" charset="-52"/>
      <p:regular r:id="rId56"/>
      <p:bold r:id="rId57"/>
    </p:embeddedFont>
    <p:embeddedFont>
      <p:font typeface="Roboto" panose="020B060402020202020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bc405062a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ebc405062a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ebc405062a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ebc405062a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2f614983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f2f614983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f2f614983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f2f614983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2f614983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f2f614983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f2f614983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f2f614983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2f614983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2f614983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f2f6149831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f2f614983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f2f6149831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f2f614983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f2f614983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f2f614983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ebc40506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ebc40506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f2f6149831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f2f6149831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2f614983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2f614983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f2f614983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f2f614983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f2f6149831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f2f6149831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f2f614983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f2f6149831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f2f6149831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f2f6149831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bc405062a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ebc405062a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f40e3a9f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ef40e3a9f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ef40e3a9f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ef40e3a9f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f40e3a9f7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ef40e3a9f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ebc405062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ebc405062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f40e3a9f7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ef40e3a9f7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ef40e3a9f7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ef40e3a9f7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ef40e3a9f7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ef40e3a9f7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f40e3a9f7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ef40e3a9f7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f40e3a9f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ef40e3a9f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ef40e3a9f7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ef40e3a9f7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ef4b67037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ef4b67037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f5fe9d65e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f5fe9d65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f5fe9d65e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f5fe9d65e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f5fe9d65e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f5fe9d65e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ebc405062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ebc405062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f5fe9d65e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f5fe9d65e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f5fe9d65e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f5fe9d65e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f5fe9d65e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f5fe9d65e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f5fe9d65e1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f5fe9d65e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f5fe9d65e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f5fe9d65e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f5fe9d65e1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f5fe9d65e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f5fe9d65e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f5fe9d65e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f5fe9d65e1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f5fe9d65e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f5fe9d65e1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f5fe9d65e1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ebc405062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ebc405062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ebc405062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ebc405062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bc405062a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ebc405062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bc405062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ebc405062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ebc405062a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ebc405062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886658" y="427000"/>
            <a:ext cx="7801500" cy="1730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ru">
                <a:solidFill>
                  <a:srgbClr val="000000"/>
                </a:solidFill>
                <a:highlight>
                  <a:srgbClr val="EFEFEF"/>
                </a:highlight>
              </a:rPr>
              <a:t>ЗАСОБИ І МЕТОДИ ЕРГОТЕРАПЕВТИЧНОГО ВПЛИВУ</a:t>
            </a:r>
            <a:endParaRPr>
              <a:solidFill>
                <a:srgbClr val="000000"/>
              </a:solidFill>
              <a:highlight>
                <a:srgbClr val="EFEFEF"/>
              </a:highlight>
            </a:endParaRPr>
          </a:p>
        </p:txBody>
      </p:sp>
      <p:sp>
        <p:nvSpPr>
          <p:cNvPr id="60" name="Google Shape;60;p13"/>
          <p:cNvSpPr txBox="1">
            <a:spLocks noGrp="1"/>
          </p:cNvSpPr>
          <p:nvPr>
            <p:ph type="subTitle" idx="1"/>
          </p:nvPr>
        </p:nvSpPr>
        <p:spPr>
          <a:xfrm>
            <a:off x="671250" y="3174874"/>
            <a:ext cx="7893000" cy="1557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solidFill>
                  <a:srgbClr val="000000"/>
                </a:solidFill>
                <a:highlight>
                  <a:srgbClr val="EFEFEF"/>
                </a:highlight>
              </a:rPr>
              <a:t>ПІДГОТУВАЛИ:</a:t>
            </a:r>
            <a:endParaRPr>
              <a:solidFill>
                <a:srgbClr val="000000"/>
              </a:solidFill>
              <a:highlight>
                <a:srgbClr val="EFEFEF"/>
              </a:highlight>
            </a:endParaRPr>
          </a:p>
          <a:p>
            <a:pPr marL="0" lvl="0" indent="0" algn="l" rtl="0">
              <a:spcBef>
                <a:spcPts val="0"/>
              </a:spcBef>
              <a:spcAft>
                <a:spcPts val="0"/>
              </a:spcAft>
              <a:buNone/>
            </a:pPr>
            <a:r>
              <a:rPr lang="ru">
                <a:solidFill>
                  <a:srgbClr val="000000"/>
                </a:solidFill>
                <a:highlight>
                  <a:srgbClr val="EFEFEF"/>
                </a:highlight>
              </a:rPr>
              <a:t>ПЕЧКО ЮЛІЯ </a:t>
            </a:r>
            <a:endParaRPr>
              <a:solidFill>
                <a:srgbClr val="000000"/>
              </a:solidFill>
              <a:highlight>
                <a:srgbClr val="EFEFEF"/>
              </a:highlight>
            </a:endParaRPr>
          </a:p>
          <a:p>
            <a:pPr marL="0" lvl="0" indent="0" algn="l" rtl="0">
              <a:spcBef>
                <a:spcPts val="0"/>
              </a:spcBef>
              <a:spcAft>
                <a:spcPts val="0"/>
              </a:spcAft>
              <a:buNone/>
            </a:pPr>
            <a:r>
              <a:rPr lang="ru">
                <a:solidFill>
                  <a:srgbClr val="000000"/>
                </a:solidFill>
                <a:highlight>
                  <a:srgbClr val="EFEFEF"/>
                </a:highlight>
              </a:rPr>
              <a:t>СМАКОТІН ІГОР</a:t>
            </a:r>
            <a:endParaRPr>
              <a:solidFill>
                <a:srgbClr val="000000"/>
              </a:solidFill>
              <a:highlight>
                <a:srgbClr val="EFEFEF"/>
              </a:highlight>
            </a:endParaRPr>
          </a:p>
          <a:p>
            <a:pPr marL="0" lvl="0" indent="0" algn="l" rtl="0">
              <a:spcBef>
                <a:spcPts val="0"/>
              </a:spcBef>
              <a:spcAft>
                <a:spcPts val="0"/>
              </a:spcAft>
              <a:buNone/>
            </a:pPr>
            <a:r>
              <a:rPr lang="ru">
                <a:solidFill>
                  <a:srgbClr val="000000"/>
                </a:solidFill>
                <a:highlight>
                  <a:srgbClr val="EFEFEF"/>
                </a:highlight>
              </a:rPr>
              <a:t>ПОДКУР ОЛЕКСАНДР</a:t>
            </a:r>
            <a:endParaRPr>
              <a:solidFill>
                <a:srgbClr val="000000"/>
              </a:solidFill>
              <a:highlight>
                <a:srgbClr val="EFEFEF"/>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11700" y="292100"/>
            <a:ext cx="8520600" cy="956700"/>
          </a:xfrm>
          <a:prstGeom prst="rect">
            <a:avLst/>
          </a:prstGeom>
        </p:spPr>
        <p:txBody>
          <a:bodyPr spcFirstLastPara="1" wrap="square" lIns="91425" tIns="91425" rIns="91425" bIns="91425" anchor="t" anchorCtr="0">
            <a:normAutofit/>
          </a:bodyPr>
          <a:lstStyle/>
          <a:p>
            <a:pPr marL="457200" lvl="0" indent="0" algn="l" rtl="0">
              <a:lnSpc>
                <a:spcPct val="115000"/>
              </a:lnSpc>
              <a:spcBef>
                <a:spcPts val="0"/>
              </a:spcBef>
              <a:spcAft>
                <a:spcPts val="1200"/>
              </a:spcAft>
              <a:buNone/>
            </a:pPr>
            <a:r>
              <a:rPr lang="ru" sz="2350" b="1">
                <a:solidFill>
                  <a:srgbClr val="000000"/>
                </a:solidFill>
                <a:highlight>
                  <a:srgbClr val="E0E0E0"/>
                </a:highlight>
                <a:latin typeface="Roboto"/>
                <a:ea typeface="Roboto"/>
                <a:cs typeface="Roboto"/>
                <a:sym typeface="Roboto"/>
              </a:rPr>
              <a:t>Крутимо педалі</a:t>
            </a:r>
            <a:endParaRPr sz="3700" b="1"/>
          </a:p>
        </p:txBody>
      </p:sp>
      <p:sp>
        <p:nvSpPr>
          <p:cNvPr id="112" name="Google Shape;112;p22"/>
          <p:cNvSpPr txBox="1">
            <a:spLocks noGrp="1"/>
          </p:cNvSpPr>
          <p:nvPr>
            <p:ph type="body" idx="1"/>
          </p:nvPr>
        </p:nvSpPr>
        <p:spPr>
          <a:xfrm>
            <a:off x="311700" y="1388800"/>
            <a:ext cx="8520600" cy="3416400"/>
          </a:xfrm>
          <a:prstGeom prst="rect">
            <a:avLst/>
          </a:prstGeom>
        </p:spPr>
        <p:txBody>
          <a:bodyPr spcFirstLastPara="1" wrap="square" lIns="91425" tIns="91425" rIns="91425" bIns="91425" anchor="t" anchorCtr="0">
            <a:noAutofit/>
          </a:bodyPr>
          <a:lstStyle/>
          <a:p>
            <a:pPr marL="457200" lvl="0" indent="-400050" algn="l" rtl="0">
              <a:spcBef>
                <a:spcPts val="0"/>
              </a:spcBef>
              <a:spcAft>
                <a:spcPts val="0"/>
              </a:spcAft>
              <a:buSzPts val="2700"/>
              <a:buChar char="-"/>
            </a:pPr>
            <a:r>
              <a:rPr lang="ru" sz="1950">
                <a:solidFill>
                  <a:srgbClr val="000000"/>
                </a:solidFill>
                <a:highlight>
                  <a:srgbClr val="E0E0E0"/>
                </a:highlight>
                <a:latin typeface="Roboto"/>
                <a:ea typeface="Roboto"/>
                <a:cs typeface="Roboto"/>
                <a:sym typeface="Roboto"/>
              </a:rPr>
              <a:t>У доповненні до традиційних вправ з гантелями ерготерапевт може запропонувати використовувати велотренажер ( педальний тренажер) для рук. Це дозволить зміцнити силу в руках і плечовому поясі. Різноспрямовані рухи рук також значно впливають на розвиток балансу під час ходьби. Спочатку завдання потрібно буде виконувати кілька хвилин, потім терапевт може ускладнити вправу, наприклад, підвищити опір тренажера або збільшити час виконання.</a:t>
            </a:r>
            <a:endParaRPr sz="1950">
              <a:solidFill>
                <a:srgbClr val="000000"/>
              </a:solidFill>
              <a:highlight>
                <a:srgbClr val="E0E0E0"/>
              </a:highlight>
              <a:latin typeface="Roboto"/>
              <a:ea typeface="Roboto"/>
              <a:cs typeface="Roboto"/>
              <a:sym typeface="Roboto"/>
            </a:endParaRPr>
          </a:p>
          <a:p>
            <a:pPr marL="457200" lvl="0" indent="0" algn="l" rtl="0">
              <a:spcBef>
                <a:spcPts val="1200"/>
              </a:spcBef>
              <a:spcAft>
                <a:spcPts val="1200"/>
              </a:spcAft>
              <a:buNone/>
            </a:pPr>
            <a:endParaRPr sz="3600">
              <a:solidFill>
                <a:schemeClr val="dk1"/>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419100" algn="l" rtl="0">
              <a:spcBef>
                <a:spcPts val="0"/>
              </a:spcBef>
              <a:spcAft>
                <a:spcPts val="0"/>
              </a:spcAft>
              <a:buSzPts val="3000"/>
              <a:buChar char="-"/>
            </a:pPr>
            <a:r>
              <a:rPr lang="ru" sz="1850">
                <a:solidFill>
                  <a:srgbClr val="000000"/>
                </a:solidFill>
                <a:highlight>
                  <a:srgbClr val="E0E0E0"/>
                </a:highlight>
                <a:latin typeface="Roboto"/>
                <a:ea typeface="Roboto"/>
                <a:cs typeface="Roboto"/>
                <a:sym typeface="Roboto"/>
              </a:rPr>
              <a:t>Чим більше сили буде в ваших руках, тим більше дій вийде зробити. Ерготерапевт може дати завдання, наприклад, випрати вручну деякі речі, і навіть ковдру. Не треба дивуватися, це теж розвиває силу в руках, оскільки доводиться утримувати важкий предмет. Чим вище буде витривалість м'язів, тим легше буде виконувати щоденні дії - такі як одягання і приготування їжі.</a:t>
            </a:r>
            <a:endParaRPr sz="1850">
              <a:solidFill>
                <a:srgbClr val="000000"/>
              </a:solidFill>
              <a:highlight>
                <a:srgbClr val="E0E0E0"/>
              </a:highlight>
              <a:latin typeface="Roboto"/>
              <a:ea typeface="Roboto"/>
              <a:cs typeface="Roboto"/>
              <a:sym typeface="Roboto"/>
            </a:endParaRPr>
          </a:p>
          <a:p>
            <a:pPr marL="457200" lvl="0" indent="0" algn="l" rtl="0">
              <a:spcBef>
                <a:spcPts val="1200"/>
              </a:spcBef>
              <a:spcAft>
                <a:spcPts val="1200"/>
              </a:spcAft>
              <a:buNone/>
            </a:pPr>
            <a:endParaRPr sz="3000"/>
          </a:p>
        </p:txBody>
      </p:sp>
      <p:sp>
        <p:nvSpPr>
          <p:cNvPr id="118" name="Google Shape;118;p23"/>
          <p:cNvSpPr txBox="1"/>
          <p:nvPr/>
        </p:nvSpPr>
        <p:spPr>
          <a:xfrm>
            <a:off x="694050" y="520550"/>
            <a:ext cx="3743100" cy="5463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1200"/>
              </a:spcAft>
              <a:buNone/>
            </a:pPr>
            <a:r>
              <a:rPr lang="ru" sz="2350" b="1">
                <a:highlight>
                  <a:srgbClr val="E0E0E0"/>
                </a:highlight>
                <a:latin typeface="Roboto"/>
                <a:ea typeface="Roboto"/>
                <a:cs typeface="Roboto"/>
                <a:sym typeface="Roboto"/>
              </a:rPr>
              <a:t>Робимо все вручну</a:t>
            </a:r>
            <a:endParaRPr sz="24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ru" sz="2100" b="1">
                <a:solidFill>
                  <a:schemeClr val="accent3"/>
                </a:solidFill>
                <a:latin typeface="Average"/>
                <a:ea typeface="Average"/>
                <a:cs typeface="Average"/>
                <a:sym typeface="Average"/>
              </a:rPr>
              <a:t>Вправи в умовах постільного режиму</a:t>
            </a:r>
            <a:endParaRPr sz="2100" b="1">
              <a:solidFill>
                <a:schemeClr val="accent3"/>
              </a:solidFill>
              <a:latin typeface="Average"/>
              <a:ea typeface="Average"/>
              <a:cs typeface="Average"/>
              <a:sym typeface="Average"/>
            </a:endParaRPr>
          </a:p>
        </p:txBody>
      </p:sp>
      <p:sp>
        <p:nvSpPr>
          <p:cNvPr id="124" name="Google Shape;124;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1900"/>
              <a:t>Звичайно ж, в такому разі вкрай важко щось зробити у великому обсязі, оскільки функціональні можливості хворих дуже обмежені. Тому допомагати потрібно, оточуючим таких пацієнтів, людям. Даний комплекс вправ повинен виконуватися всіма особами в гострому періоді після будь-якого інсульту, а також тим, у кого є важкий спастичний параліч кінцівок з вираженим підвищенням тонусу м'язів. </a:t>
            </a:r>
            <a:endParaRPr sz="1900"/>
          </a:p>
          <a:p>
            <a:pPr marL="0" lvl="0" indent="0" algn="l" rtl="0">
              <a:spcBef>
                <a:spcPts val="1200"/>
              </a:spcBef>
              <a:spcAft>
                <a:spcPts val="0"/>
              </a:spcAft>
              <a:buNone/>
            </a:pPr>
            <a:r>
              <a:rPr lang="ru" sz="1900"/>
              <a:t>Такі хворі не здатні розігнути кінцівки, так як вони стійко фіксуються в зігнутому положенні. Вправи повинні бути спрямовані на зменшення тонусу і поступове збільшення амплітуди рухів.</a:t>
            </a:r>
            <a:endParaRPr sz="1900"/>
          </a:p>
          <a:p>
            <a:pPr marL="0" lvl="0" indent="0" algn="l" rtl="0">
              <a:spcBef>
                <a:spcPts val="1200"/>
              </a:spcBef>
              <a:spcAft>
                <a:spcPts val="1200"/>
              </a:spcAft>
              <a:buNone/>
            </a:pPr>
            <a:endParaRPr sz="19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ru" sz="2244" b="1">
                <a:solidFill>
                  <a:schemeClr val="accent3"/>
                </a:solidFill>
                <a:latin typeface="Average"/>
                <a:ea typeface="Average"/>
                <a:cs typeface="Average"/>
                <a:sym typeface="Average"/>
              </a:rPr>
              <a:t>Типова гімнастика виглядає так:</a:t>
            </a:r>
            <a:endParaRPr sz="3444" b="1"/>
          </a:p>
        </p:txBody>
      </p:sp>
      <p:sp>
        <p:nvSpPr>
          <p:cNvPr id="130" name="Google Shape;13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000"/>
              <a:t>1. Просте розгинання і згинання пальців і кистей, передпліч і ліктів, стоп і колін, рухи кінцівок в плечових і тазостегнових суглобах;</a:t>
            </a:r>
            <a:endParaRPr sz="2000"/>
          </a:p>
          <a:p>
            <a:pPr marL="0" lvl="0" indent="0" algn="l" rtl="0">
              <a:spcBef>
                <a:spcPts val="1200"/>
              </a:spcBef>
              <a:spcAft>
                <a:spcPts val="0"/>
              </a:spcAft>
              <a:buNone/>
            </a:pPr>
            <a:endParaRPr sz="2000"/>
          </a:p>
          <a:p>
            <a:pPr marL="0" lvl="0" indent="0" algn="l" rtl="0">
              <a:spcBef>
                <a:spcPts val="1200"/>
              </a:spcBef>
              <a:spcAft>
                <a:spcPts val="0"/>
              </a:spcAft>
              <a:buNone/>
            </a:pPr>
            <a:r>
              <a:rPr lang="ru" sz="2000"/>
              <a:t>2. Обертальні рухи зазначеними сегментами. Виконуються за допомогою тих, хто доглядає за хворими. Вони повинні імітувати ті руху, які здатний виконувати здорова людина;</a:t>
            </a:r>
            <a:endParaRPr sz="2000"/>
          </a:p>
          <a:p>
            <a:pPr marL="0" lvl="0" indent="0" algn="l" rtl="0">
              <a:spcBef>
                <a:spcPts val="1200"/>
              </a:spcBef>
              <a:spcAft>
                <a:spcPts val="1200"/>
              </a:spcAft>
              <a:buNone/>
            </a:pP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ru" sz="2466" b="1">
                <a:solidFill>
                  <a:schemeClr val="accent3"/>
                </a:solidFill>
                <a:latin typeface="Average"/>
                <a:ea typeface="Average"/>
                <a:cs typeface="Average"/>
                <a:sym typeface="Average"/>
              </a:rPr>
              <a:t>3. Вправа для відновлення руки. </a:t>
            </a:r>
            <a:endParaRPr sz="3666" b="1"/>
          </a:p>
        </p:txBody>
      </p:sp>
      <p:sp>
        <p:nvSpPr>
          <p:cNvPr id="136" name="Google Shape;136;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sz="1900"/>
              <a:t>Розтягування спазмованих кінцівок за допомогою лонгет і інших пристосувань. Показано при стійкому паралічі. Для цього зігнута кінцівку поступово розгинається від пальців і фіксується бинтом до твердої плоскої дощечці або іншому пристосуванню. Поетапно виробляються такі ж дії з встановленими вище ділянками руки (пензлем і передпліччям). У такому положенні кінцівку фіксується на півгодини, але можна і довше, якщо у пацієнта це не викликає дискомфорту;</a:t>
            </a:r>
            <a:endParaRPr sz="1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sz="2200"/>
              <a:t>4. Над ліжком підвішується рушник. Наступна вправа можуть виконувати особи з відновленої функцією кисті. Для цього рушник захоплюють нею і виробляють всі можливі руху (відведення і приведення, піднімання-опускання в плечі, згинання-розгинання в лікті). Поступово рушник піднімають вище і виконання вправ ускладнюється власною вагою хворого;</a:t>
            </a:r>
            <a:endParaRPr sz="2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sz="2200"/>
              <a:t>5. З смужки гуми середньої товщини і ширини необхідно зробити кільце, діаметром 40 см. За допомогою цього пристосування можна виконувати велику кількість вправ. Воно накидається між кистями, передпліччя, рукою і ногою, пензлем і будь-яким предметом. При цьому розтягують гумку шляхом розведення її кінців один від одного;</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9"/>
          <p:cNvSpPr txBox="1">
            <a:spLocks noGrp="1"/>
          </p:cNvSpPr>
          <p:nvPr>
            <p:ph type="body" idx="1"/>
          </p:nvPr>
        </p:nvSpPr>
        <p:spPr>
          <a:xfrm>
            <a:off x="311700" y="7558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2200"/>
              <a:t>6. Для усунення м'язового спазму нижньої кінцівки в підколінної області укладається жорсткий валик, товщина якого поступово збільшується. Таким чином досягається розтягнення м'язів і збільшення обсягу рухів;</a:t>
            </a:r>
            <a:endParaRPr sz="2200"/>
          </a:p>
          <a:p>
            <a:pPr marL="0" lvl="0" indent="0" algn="l" rtl="0">
              <a:spcBef>
                <a:spcPts val="1200"/>
              </a:spcBef>
              <a:spcAft>
                <a:spcPts val="0"/>
              </a:spcAft>
              <a:buNone/>
            </a:pPr>
            <a:endParaRPr sz="2200"/>
          </a:p>
          <a:p>
            <a:pPr marL="0" lvl="0" indent="0" algn="l" rtl="0">
              <a:spcBef>
                <a:spcPts val="1200"/>
              </a:spcBef>
              <a:spcAft>
                <a:spcPts val="0"/>
              </a:spcAft>
              <a:buNone/>
            </a:pPr>
            <a:r>
              <a:rPr lang="ru" sz="2200"/>
              <a:t>7. Охоплення гомілок над гомілковостопним суглобом з подальшим згинанням-розгинанням ніг в колінних суглобах шляхом ковзання стоп по ліжку;</a:t>
            </a:r>
            <a:endParaRPr sz="2200"/>
          </a:p>
          <a:p>
            <a:pPr marL="0" lvl="0" indent="0" algn="l" rtl="0">
              <a:spcBef>
                <a:spcPts val="1200"/>
              </a:spcBef>
              <a:spcAft>
                <a:spcPts val="1200"/>
              </a:spcAft>
              <a:buNone/>
            </a:pPr>
            <a:endParaRPr sz="2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sz="2200"/>
              <a:t>8. Лежачи в ліжку, необхідно плавно підняти руки над головою і спробувати вхопитися за її спинку. Після цього виконуються неповні підтягування з одночасним витягуванням стоп і пальців (як би потягування);</a:t>
            </a:r>
            <a:endParaRPr sz="2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1"/>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2200"/>
              <a:t>9. Вправи для очей. Відновлюють функцію рухливості очних яблук і адаптації зору. Для цього потрібно зробити рухи очима в різні боки по кілька разів. Кругові рухи. Повторюють процедуру з закритими століттями;</a:t>
            </a:r>
            <a:endParaRPr sz="2200"/>
          </a:p>
          <a:p>
            <a:pPr marL="0" lvl="0" indent="0" algn="l" rtl="0">
              <a:spcBef>
                <a:spcPts val="1200"/>
              </a:spcBef>
              <a:spcAft>
                <a:spcPts val="0"/>
              </a:spcAft>
              <a:buNone/>
            </a:pPr>
            <a:endParaRPr sz="2200"/>
          </a:p>
          <a:p>
            <a:pPr marL="0" lvl="0" indent="0" algn="l" rtl="0">
              <a:spcBef>
                <a:spcPts val="1200"/>
              </a:spcBef>
              <a:spcAft>
                <a:spcPts val="1200"/>
              </a:spcAft>
              <a:buNone/>
            </a:pPr>
            <a:r>
              <a:rPr lang="ru" sz="2200"/>
              <a:t>10. Фіксація погляду в одній точці з подальшими обертальними, івательних і круговими рухами голови без відриву від цієї точки фіксації;</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ПЛАН:</a:t>
            </a:r>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t>ТЕРАПЕВТИЧНІ ВПРАВИ ТА ЗАНЯТТЯ З МЕТОЮ ВІДНОВЛЕННЯ АБО РОЗВИТКУ ФУНКЦІЙ:</a:t>
            </a:r>
            <a:endParaRPr/>
          </a:p>
          <a:p>
            <a:pPr marL="457200" lvl="0" indent="-342900" algn="l" rtl="0">
              <a:spcBef>
                <a:spcPts val="1200"/>
              </a:spcBef>
              <a:spcAft>
                <a:spcPts val="0"/>
              </a:spcAft>
              <a:buSzPts val="1800"/>
              <a:buAutoNum type="arabicPeriod"/>
            </a:pPr>
            <a:r>
              <a:rPr lang="ru"/>
              <a:t>М'ЯЗІВ ТА СУГЛОБІВ</a:t>
            </a:r>
            <a:endParaRPr/>
          </a:p>
          <a:p>
            <a:pPr marL="457200" lvl="0" indent="-342900" algn="l" rtl="0">
              <a:spcBef>
                <a:spcPts val="0"/>
              </a:spcBef>
              <a:spcAft>
                <a:spcPts val="0"/>
              </a:spcAft>
              <a:buSzPts val="1800"/>
              <a:buAutoNum type="arabicPeriod"/>
            </a:pPr>
            <a:r>
              <a:rPr lang="ru"/>
              <a:t>МИМОВІЛЬНИХ РУХОВИХ РЕАКЦІЙ</a:t>
            </a:r>
            <a:endParaRPr/>
          </a:p>
          <a:p>
            <a:pPr marL="457200" lvl="0" indent="-342900" algn="l" rtl="0">
              <a:spcBef>
                <a:spcPts val="0"/>
              </a:spcBef>
              <a:spcAft>
                <a:spcPts val="0"/>
              </a:spcAft>
              <a:buSzPts val="1800"/>
              <a:buAutoNum type="arabicPeriod"/>
            </a:pPr>
            <a:r>
              <a:rPr lang="ru"/>
              <a:t>ДОВІЛЬНИХ РУХОВИХ ФУНКЦІЙ</a:t>
            </a:r>
            <a:endParaRPr/>
          </a:p>
          <a:p>
            <a:pPr marL="457200" lvl="0" indent="-342900" algn="l" rtl="0">
              <a:spcBef>
                <a:spcPts val="0"/>
              </a:spcBef>
              <a:spcAft>
                <a:spcPts val="0"/>
              </a:spcAft>
              <a:buSzPts val="1800"/>
              <a:buAutoNum type="arabicPeriod"/>
            </a:pPr>
            <a:r>
              <a:rPr lang="ru"/>
              <a:t>МОТОРИКИ І КООРДИНАЦІЇ ФУНКЦІЙ ОРГАНІВ РОТОВОЇ ПОРОЖНИНИ</a:t>
            </a:r>
            <a:endParaRPr/>
          </a:p>
          <a:p>
            <a:pPr marL="457200" lvl="0" indent="-342900" algn="l" rtl="0">
              <a:spcBef>
                <a:spcPts val="0"/>
              </a:spcBef>
              <a:spcAft>
                <a:spcPts val="0"/>
              </a:spcAft>
              <a:buSzPts val="1800"/>
              <a:buAutoNum type="arabicPeriod"/>
            </a:pPr>
            <a:r>
              <a:rPr lang="ru"/>
              <a:t>РОЗУМОВІ СПЕЦИФІЧНІ ТА ГЛОБАЛЬНІ ФУНКЦІЇ</a:t>
            </a:r>
            <a:endParaRPr/>
          </a:p>
          <a:p>
            <a:pPr marL="457200" lvl="0" indent="-342900" algn="l" rtl="0">
              <a:spcBef>
                <a:spcPts val="0"/>
              </a:spcBef>
              <a:spcAft>
                <a:spcPts val="0"/>
              </a:spcAft>
              <a:buSzPts val="1800"/>
              <a:buAutoNum type="arabicPeriod"/>
            </a:pPr>
            <a:r>
              <a:rPr lang="ru"/>
              <a:t>СЕНСОРНІ.</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ru" sz="2355" b="1">
                <a:solidFill>
                  <a:schemeClr val="accent3"/>
                </a:solidFill>
                <a:latin typeface="Average"/>
                <a:ea typeface="Average"/>
                <a:cs typeface="Average"/>
                <a:sym typeface="Average"/>
              </a:rPr>
              <a:t>Вправи в сидячому положенні</a:t>
            </a:r>
            <a:endParaRPr sz="3555" b="1"/>
          </a:p>
        </p:txBody>
      </p:sp>
      <p:sp>
        <p:nvSpPr>
          <p:cNvPr id="167" name="Google Shape;167;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200"/>
          </a:p>
          <a:p>
            <a:pPr marL="0" lvl="0" indent="0" algn="l" rtl="0">
              <a:spcBef>
                <a:spcPts val="1200"/>
              </a:spcBef>
              <a:spcAft>
                <a:spcPts val="0"/>
              </a:spcAft>
              <a:buNone/>
            </a:pPr>
            <a:endParaRPr sz="2200"/>
          </a:p>
          <a:p>
            <a:pPr marL="0" lvl="0" indent="0" algn="l" rtl="0">
              <a:spcBef>
                <a:spcPts val="1200"/>
              </a:spcBef>
              <a:spcAft>
                <a:spcPts val="0"/>
              </a:spcAft>
              <a:buNone/>
            </a:pPr>
            <a:r>
              <a:rPr lang="ru" sz="2200"/>
              <a:t>Вони спрямовані на відновлення цілеспрямованих рухів руками, зміцнення спини і підготовку ніг до ходьби. Їх техніка така:</a:t>
            </a:r>
            <a:endParaRPr sz="2200"/>
          </a:p>
          <a:p>
            <a:pPr marL="0" lvl="0" indent="0" algn="l" rtl="0">
              <a:spcBef>
                <a:spcPts val="1200"/>
              </a:spcBef>
              <a:spcAft>
                <a:spcPts val="1200"/>
              </a:spcAft>
              <a:buNone/>
            </a:pP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3"/>
          <p:cNvSpPr txBox="1">
            <a:spLocks noGrp="1"/>
          </p:cNvSpPr>
          <p:nvPr>
            <p:ph type="body" idx="1"/>
          </p:nvPr>
        </p:nvSpPr>
        <p:spPr>
          <a:xfrm>
            <a:off x="311700" y="334625"/>
            <a:ext cx="8520600" cy="45609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ru" sz="2000"/>
              <a:t>1. Хворий переводиться в положення сидячи, руками хапається за краї ліжка. На вдиху проводиться прогинання в спині з одночасним витягуванням тулуба в стані напруги. На видиху слід розслаблення. Цикл складається з 8-10 повторень;</a:t>
            </a:r>
            <a:endParaRPr sz="2000"/>
          </a:p>
          <a:p>
            <a:pPr marL="0" lvl="0" indent="0" algn="l" rtl="0">
              <a:lnSpc>
                <a:spcPct val="105000"/>
              </a:lnSpc>
              <a:spcBef>
                <a:spcPts val="1200"/>
              </a:spcBef>
              <a:spcAft>
                <a:spcPts val="0"/>
              </a:spcAft>
              <a:buNone/>
            </a:pPr>
            <a:endParaRPr sz="2000"/>
          </a:p>
          <a:p>
            <a:pPr marL="0" lvl="0" indent="0" algn="l" rtl="0">
              <a:lnSpc>
                <a:spcPct val="105000"/>
              </a:lnSpc>
              <a:spcBef>
                <a:spcPts val="1200"/>
              </a:spcBef>
              <a:spcAft>
                <a:spcPts val="0"/>
              </a:spcAft>
              <a:buNone/>
            </a:pPr>
            <a:r>
              <a:rPr lang="ru" sz="2000"/>
              <a:t>2. Початкове положення сидячи на ліжку, ноги на рівні тіла (не опускаються). По черзі піднімають і опускають ліву, а потім праву ногу кілька разів;</a:t>
            </a:r>
            <a:endParaRPr sz="2000"/>
          </a:p>
          <a:p>
            <a:pPr marL="0" lvl="0" indent="0" algn="l" rtl="0">
              <a:lnSpc>
                <a:spcPct val="105000"/>
              </a:lnSpc>
              <a:spcBef>
                <a:spcPts val="1200"/>
              </a:spcBef>
              <a:spcAft>
                <a:spcPts val="0"/>
              </a:spcAft>
              <a:buNone/>
            </a:pPr>
            <a:endParaRPr sz="2000"/>
          </a:p>
          <a:p>
            <a:pPr marL="0" lvl="0" indent="0" algn="l" rtl="0">
              <a:lnSpc>
                <a:spcPct val="105000"/>
              </a:lnSpc>
              <a:spcBef>
                <a:spcPts val="1200"/>
              </a:spcBef>
              <a:spcAft>
                <a:spcPts val="0"/>
              </a:spcAft>
              <a:buNone/>
            </a:pPr>
            <a:r>
              <a:rPr lang="ru" sz="2000"/>
              <a:t>3. Початкове положення сидячи в ліжку. Руки відводяться назад. На вдиху виробляють максимальне наближення лопаток один до одного з одночасним закидання голови ззаду. На видиху слід розслаблення;</a:t>
            </a:r>
            <a:endParaRPr sz="2000"/>
          </a:p>
          <a:p>
            <a:pPr marL="0" lvl="0" indent="0" algn="l" rtl="0">
              <a:lnSpc>
                <a:spcPct val="105000"/>
              </a:lnSpc>
              <a:spcBef>
                <a:spcPts val="1200"/>
              </a:spcBef>
              <a:spcAft>
                <a:spcPts val="1200"/>
              </a:spcAft>
              <a:buNone/>
            </a:pP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ru" sz="2244" b="1">
                <a:solidFill>
                  <a:schemeClr val="accent3"/>
                </a:solidFill>
                <a:latin typeface="Average"/>
                <a:ea typeface="Average"/>
                <a:cs typeface="Average"/>
                <a:sym typeface="Average"/>
              </a:rPr>
              <a:t>Вправи в положенні стоячи</a:t>
            </a:r>
            <a:endParaRPr sz="3444" b="1"/>
          </a:p>
        </p:txBody>
      </p:sp>
      <p:sp>
        <p:nvSpPr>
          <p:cNvPr id="178" name="Google Shape;178;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000"/>
          </a:p>
          <a:p>
            <a:pPr marL="0" lvl="0" indent="0" algn="l" rtl="0">
              <a:spcBef>
                <a:spcPts val="1200"/>
              </a:spcBef>
              <a:spcAft>
                <a:spcPts val="0"/>
              </a:spcAft>
              <a:buNone/>
            </a:pPr>
            <a:endParaRPr sz="2000"/>
          </a:p>
          <a:p>
            <a:pPr marL="0" lvl="0" indent="0" algn="l" rtl="0">
              <a:spcBef>
                <a:spcPts val="1200"/>
              </a:spcBef>
              <a:spcAft>
                <a:spcPts val="0"/>
              </a:spcAft>
              <a:buNone/>
            </a:pPr>
            <a:r>
              <a:rPr lang="ru" sz="2000"/>
              <a:t>Показані після розширення рухового режиму і часткового відновлення хворого. Їх головна мета - відновлення тонких рухів для максимального усунення неврологічних порушень. Типові приклади виглядають так:</a:t>
            </a:r>
            <a:endParaRPr sz="2000"/>
          </a:p>
          <a:p>
            <a:pPr marL="0" lvl="0" indent="0" algn="l" rtl="0">
              <a:spcBef>
                <a:spcPts val="1200"/>
              </a:spcBef>
              <a:spcAft>
                <a:spcPts val="1200"/>
              </a:spcAft>
              <a:buNone/>
            </a:pP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5"/>
          <p:cNvSpPr txBox="1">
            <a:spLocks noGrp="1"/>
          </p:cNvSpPr>
          <p:nvPr>
            <p:ph type="body" idx="1"/>
          </p:nvPr>
        </p:nvSpPr>
        <p:spPr>
          <a:xfrm>
            <a:off x="200150" y="272500"/>
            <a:ext cx="8520600" cy="42762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r>
              <a:rPr lang="ru" sz="2165"/>
              <a:t>1. Піднімання сірникової коробки з підлоги або столу. Відпрацьовує цілеспрямовані тонкі руху;</a:t>
            </a:r>
            <a:endParaRPr sz="2165"/>
          </a:p>
          <a:p>
            <a:pPr marL="0" lvl="0" indent="0" algn="l" rtl="0">
              <a:lnSpc>
                <a:spcPct val="95000"/>
              </a:lnSpc>
              <a:spcBef>
                <a:spcPts val="1200"/>
              </a:spcBef>
              <a:spcAft>
                <a:spcPts val="0"/>
              </a:spcAft>
              <a:buSzPts val="1018"/>
              <a:buNone/>
            </a:pPr>
            <a:endParaRPr sz="2165"/>
          </a:p>
          <a:p>
            <a:pPr marL="0" lvl="0" indent="0" algn="l" rtl="0">
              <a:lnSpc>
                <a:spcPct val="95000"/>
              </a:lnSpc>
              <a:spcBef>
                <a:spcPts val="1200"/>
              </a:spcBef>
              <a:spcAft>
                <a:spcPts val="0"/>
              </a:spcAft>
              <a:buSzPts val="1018"/>
              <a:buNone/>
            </a:pPr>
            <a:r>
              <a:rPr lang="ru" sz="2165"/>
              <a:t>2. Початкове положення стоячи з опущеними руками. На вдиху піднімають руки вгору над головою, одночасно потягуючись і встаючи на пальчиках. На видиху розслабляються, згинаючи тулуб донизу і опускаючи. Повторюють кілька разів;</a:t>
            </a:r>
            <a:endParaRPr sz="2165"/>
          </a:p>
          <a:p>
            <a:pPr marL="0" lvl="0" indent="0" algn="l" rtl="0">
              <a:lnSpc>
                <a:spcPct val="95000"/>
              </a:lnSpc>
              <a:spcBef>
                <a:spcPts val="1200"/>
              </a:spcBef>
              <a:spcAft>
                <a:spcPts val="0"/>
              </a:spcAft>
              <a:buSzPts val="1018"/>
              <a:buNone/>
            </a:pPr>
            <a:endParaRPr sz="2165"/>
          </a:p>
          <a:p>
            <a:pPr marL="0" lvl="0" indent="0" algn="l" rtl="0">
              <a:lnSpc>
                <a:spcPct val="95000"/>
              </a:lnSpc>
              <a:spcBef>
                <a:spcPts val="1200"/>
              </a:spcBef>
              <a:spcAft>
                <a:spcPts val="0"/>
              </a:spcAft>
              <a:buSzPts val="1018"/>
              <a:buNone/>
            </a:pPr>
            <a:r>
              <a:rPr lang="ru" sz="2165"/>
              <a:t>3. Згинання-розгинання кисті в кулак за допомогою еспандера з одночасним відведенням рук від тулуба;</a:t>
            </a:r>
            <a:endParaRPr sz="2165"/>
          </a:p>
          <a:p>
            <a:pPr marL="0" lvl="0" indent="0" algn="l" rtl="0">
              <a:lnSpc>
                <a:spcPct val="95000"/>
              </a:lnSpc>
              <a:spcBef>
                <a:spcPts val="1200"/>
              </a:spcBef>
              <a:spcAft>
                <a:spcPts val="1200"/>
              </a:spcAft>
              <a:buSzPts val="1018"/>
              <a:buNone/>
            </a:pPr>
            <a:endParaRPr sz="2165"/>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6"/>
          <p:cNvSpPr txBox="1">
            <a:spLocks noGrp="1"/>
          </p:cNvSpPr>
          <p:nvPr>
            <p:ph type="body" idx="1"/>
          </p:nvPr>
        </p:nvSpPr>
        <p:spPr>
          <a:xfrm>
            <a:off x="175375" y="322100"/>
            <a:ext cx="8520600" cy="43503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1018"/>
              <a:buNone/>
            </a:pPr>
            <a:r>
              <a:rPr lang="ru" sz="1965"/>
              <a:t>4. У положенні стоячи, ноги на ширині плечей, руки укладаються на пояс. Виробляються нахили тулуба вправо-вліво, вперед-назад;</a:t>
            </a:r>
            <a:endParaRPr sz="1965"/>
          </a:p>
          <a:p>
            <a:pPr marL="0" lvl="0" indent="0" algn="l" rtl="0">
              <a:lnSpc>
                <a:spcPct val="105000"/>
              </a:lnSpc>
              <a:spcBef>
                <a:spcPts val="1200"/>
              </a:spcBef>
              <a:spcAft>
                <a:spcPts val="0"/>
              </a:spcAft>
              <a:buSzPts val="1018"/>
              <a:buNone/>
            </a:pPr>
            <a:endParaRPr sz="1965"/>
          </a:p>
          <a:p>
            <a:pPr marL="0" lvl="0" indent="0" algn="l" rtl="0">
              <a:lnSpc>
                <a:spcPct val="105000"/>
              </a:lnSpc>
              <a:spcBef>
                <a:spcPts val="1200"/>
              </a:spcBef>
              <a:spcAft>
                <a:spcPts val="0"/>
              </a:spcAft>
              <a:buSzPts val="1018"/>
              <a:buNone/>
            </a:pPr>
            <a:r>
              <a:rPr lang="ru" sz="1965"/>
              <a:t>5. З попереднього вихідного положення виконати вправу ножиці (почергове переміщення, витягнутих перед собою перехрещених рук, на протилежну сторону;</a:t>
            </a:r>
            <a:endParaRPr sz="1965"/>
          </a:p>
          <a:p>
            <a:pPr marL="0" lvl="0" indent="0" algn="l" rtl="0">
              <a:lnSpc>
                <a:spcPct val="105000"/>
              </a:lnSpc>
              <a:spcBef>
                <a:spcPts val="1200"/>
              </a:spcBef>
              <a:spcAft>
                <a:spcPts val="0"/>
              </a:spcAft>
              <a:buSzPts val="1018"/>
              <a:buNone/>
            </a:pPr>
            <a:endParaRPr sz="1965"/>
          </a:p>
          <a:p>
            <a:pPr marL="0" lvl="0" indent="0" algn="l" rtl="0">
              <a:lnSpc>
                <a:spcPct val="105000"/>
              </a:lnSpc>
              <a:spcBef>
                <a:spcPts val="1200"/>
              </a:spcBef>
              <a:spcAft>
                <a:spcPts val="0"/>
              </a:spcAft>
              <a:buSzPts val="1018"/>
              <a:buNone/>
            </a:pPr>
            <a:r>
              <a:rPr lang="ru" sz="1965"/>
              <a:t>6. Присідання з вихідного положення стоячи із сполученими стопами. Під час виконання вправи необхідно максимально рівно тримати спину і не відривати п'яти від підлоги;</a:t>
            </a:r>
            <a:endParaRPr sz="1965"/>
          </a:p>
          <a:p>
            <a:pPr marL="0" lvl="0" indent="0" algn="l" rtl="0">
              <a:lnSpc>
                <a:spcPct val="105000"/>
              </a:lnSpc>
              <a:spcBef>
                <a:spcPts val="1200"/>
              </a:spcBef>
              <a:spcAft>
                <a:spcPts val="1200"/>
              </a:spcAft>
              <a:buSzPts val="1018"/>
              <a:buNone/>
            </a:pPr>
            <a:endParaRPr sz="1965"/>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body" idx="1"/>
          </p:nvPr>
        </p:nvSpPr>
        <p:spPr>
          <a:xfrm>
            <a:off x="311700" y="681500"/>
            <a:ext cx="8520600" cy="3416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ru" sz="2100"/>
              <a:t>Під час виконання вправ, що відносяться до етапу відновлення тонких рухів, можна продовжувати гімнастику з попередніх етапів, особливо, якщо вона зміцнює м'язи і розширює обсяги рухів в цілому. Дозволяється лікувальна фізкультура з використанням легких гантель і силових вправ.</a:t>
            </a:r>
            <a:endParaRPr sz="2100"/>
          </a:p>
          <a:p>
            <a:pPr marL="0" lvl="0" indent="0" algn="l" rtl="0">
              <a:spcBef>
                <a:spcPts val="1200"/>
              </a:spcBef>
              <a:spcAft>
                <a:spcPts val="0"/>
              </a:spcAft>
              <a:buNone/>
            </a:pPr>
            <a:endParaRPr sz="2100"/>
          </a:p>
          <a:p>
            <a:pPr marL="0" lvl="0" indent="0" algn="l" rtl="0">
              <a:spcBef>
                <a:spcPts val="1200"/>
              </a:spcBef>
              <a:spcAft>
                <a:spcPts val="1200"/>
              </a:spcAft>
              <a:buNone/>
            </a:pPr>
            <a:r>
              <a:rPr lang="ru" sz="2100"/>
              <a:t>Для того, щоб лікувальна фізкультура дійсно носила відновлювальний характер вона повинна стати частиною способу життя хворого.</a:t>
            </a:r>
            <a:endParaRPr sz="2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ru" sz="2300">
                <a:solidFill>
                  <a:srgbClr val="FFFFFF"/>
                </a:solidFill>
                <a:latin typeface="Average"/>
                <a:ea typeface="Average"/>
                <a:cs typeface="Average"/>
                <a:sym typeface="Average"/>
              </a:rPr>
              <a:t>Довільні рухові функції</a:t>
            </a:r>
            <a:endParaRPr sz="2300">
              <a:solidFill>
                <a:srgbClr val="FFFFFF"/>
              </a:solidFill>
              <a:latin typeface="Average"/>
              <a:ea typeface="Average"/>
              <a:cs typeface="Average"/>
              <a:sym typeface="Average"/>
            </a:endParaRPr>
          </a:p>
        </p:txBody>
      </p:sp>
      <p:sp>
        <p:nvSpPr>
          <p:cNvPr id="199" name="Google Shape;199;p38"/>
          <p:cNvSpPr txBox="1">
            <a:spLocks noGrp="1"/>
          </p:cNvSpPr>
          <p:nvPr>
            <p:ph type="body" idx="1"/>
          </p:nvPr>
        </p:nvSpPr>
        <p:spPr>
          <a:xfrm>
            <a:off x="311699" y="1318533"/>
            <a:ext cx="8520600" cy="3416400"/>
          </a:xfrm>
          <a:prstGeom prst="rect">
            <a:avLst/>
          </a:prstGeom>
        </p:spPr>
        <p:txBody>
          <a:bodyPr spcFirstLastPara="1" wrap="square" lIns="91425" tIns="91425" rIns="91425" bIns="91425" anchor="t" anchorCtr="0">
            <a:normAutofit fontScale="47500" lnSpcReduction="20000"/>
          </a:bodyPr>
          <a:lstStyle/>
          <a:p>
            <a:pPr marL="0" lvl="0" indent="0" algn="l" rtl="0">
              <a:spcBef>
                <a:spcPts val="0"/>
              </a:spcBef>
              <a:spcAft>
                <a:spcPts val="0"/>
              </a:spcAft>
              <a:buNone/>
            </a:pPr>
            <a:r>
              <a:rPr lang="ru" sz="9200">
                <a:solidFill>
                  <a:schemeClr val="dk1"/>
                </a:solidFill>
              </a:rPr>
              <a:t>Довільні рухи – це  свідомі рухові реакції, для здійснення яких обов’язкова участь кори головного мозку.</a:t>
            </a:r>
            <a:endParaRPr sz="9200">
              <a:solidFill>
                <a:schemeClr val="dk1"/>
              </a:solidFill>
            </a:endParaRPr>
          </a:p>
          <a:p>
            <a:pPr marL="0" lvl="0" indent="0" algn="l" rtl="0">
              <a:spcBef>
                <a:spcPts val="1800"/>
              </a:spcBef>
              <a:spcAft>
                <a:spcPts val="0"/>
              </a:spcAft>
              <a:buNone/>
            </a:pPr>
            <a:endParaRPr sz="1200">
              <a:solidFill>
                <a:srgbClr val="333333"/>
              </a:solidFill>
              <a:highlight>
                <a:srgbClr val="FFFFFF"/>
              </a:highlight>
              <a:latin typeface="Georgia"/>
              <a:ea typeface="Georgia"/>
              <a:cs typeface="Georgia"/>
              <a:sym typeface="Georgia"/>
            </a:endParaRPr>
          </a:p>
          <a:p>
            <a:pPr marL="0" lvl="0" indent="0" algn="l" rtl="0">
              <a:spcBef>
                <a:spcPts val="1800"/>
              </a:spcBef>
              <a:spcAft>
                <a:spcPts val="0"/>
              </a:spcAft>
              <a:buNone/>
            </a:pPr>
            <a:endParaRPr sz="4195">
              <a:solidFill>
                <a:srgbClr val="333333"/>
              </a:solidFill>
              <a:highlight>
                <a:srgbClr val="FFFFFF"/>
              </a:highlight>
            </a:endParaRPr>
          </a:p>
          <a:p>
            <a:pPr marL="0" lvl="0" indent="0" algn="l" rtl="0">
              <a:spcBef>
                <a:spcPts val="1800"/>
              </a:spcBef>
              <a:spcAft>
                <a:spcPts val="0"/>
              </a:spcAft>
              <a:buNone/>
            </a:pPr>
            <a:endParaRPr sz="1200">
              <a:solidFill>
                <a:srgbClr val="333333"/>
              </a:solidFill>
              <a:highlight>
                <a:srgbClr val="FFFFFF"/>
              </a:highlight>
              <a:latin typeface="Georgia"/>
              <a:ea typeface="Georgia"/>
              <a:cs typeface="Georgia"/>
              <a:sym typeface="Georgia"/>
            </a:endParaRPr>
          </a:p>
          <a:p>
            <a:pPr marL="0" lvl="0" indent="0" algn="just" rtl="0">
              <a:spcBef>
                <a:spcPts val="1800"/>
              </a:spcBef>
              <a:spcAft>
                <a:spcPts val="1200"/>
              </a:spcAft>
              <a:buNone/>
            </a:pPr>
            <a:endParaRPr sz="23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05" name="Google Shape;205;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a:t>Дрібна моторика - це перш за все спільна робота дрібних м'язів рук і зору, за допомогою яких ви можете здійснювати точні рухи, контролювати силу і відповідність дій.</a:t>
            </a:r>
            <a:endParaRPr/>
          </a:p>
        </p:txBody>
      </p:sp>
      <p:pic>
        <p:nvPicPr>
          <p:cNvPr id="206" name="Google Shape;206;p39"/>
          <p:cNvPicPr preferRelativeResize="0"/>
          <p:nvPr/>
        </p:nvPicPr>
        <p:blipFill>
          <a:blip r:embed="rId3">
            <a:alphaModFix/>
          </a:blip>
          <a:stretch>
            <a:fillRect/>
          </a:stretch>
        </p:blipFill>
        <p:spPr>
          <a:xfrm>
            <a:off x="3124929" y="2051932"/>
            <a:ext cx="4888451" cy="27477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0"/>
          <p:cNvSpPr txBox="1">
            <a:spLocks noGrp="1"/>
          </p:cNvSpPr>
          <p:nvPr>
            <p:ph type="body" idx="1"/>
          </p:nvPr>
        </p:nvSpPr>
        <p:spPr>
          <a:xfrm>
            <a:off x="311699" y="1284169"/>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2000"/>
              <a:t>                                                          Вправи</a:t>
            </a:r>
            <a:endParaRPr sz="2000"/>
          </a:p>
          <a:p>
            <a:pPr marL="0" lvl="0" indent="0" algn="l" rtl="0">
              <a:spcBef>
                <a:spcPts val="1200"/>
              </a:spcBef>
              <a:spcAft>
                <a:spcPts val="0"/>
              </a:spcAft>
              <a:buNone/>
            </a:pPr>
            <a:endParaRPr sz="2000"/>
          </a:p>
          <a:p>
            <a:pPr marL="457200" lvl="0" indent="-355600" algn="l" rtl="0">
              <a:spcBef>
                <a:spcPts val="1200"/>
              </a:spcBef>
              <a:spcAft>
                <a:spcPts val="0"/>
              </a:spcAft>
              <a:buSzPts val="2000"/>
              <a:buAutoNum type="arabicPeriod"/>
            </a:pPr>
            <a:r>
              <a:rPr lang="ru" sz="2000"/>
              <a:t>Малювання </a:t>
            </a:r>
            <a:endParaRPr sz="2000"/>
          </a:p>
          <a:p>
            <a:pPr marL="457200" lvl="0" indent="-355600" algn="l" rtl="0">
              <a:spcBef>
                <a:spcPts val="0"/>
              </a:spcBef>
              <a:spcAft>
                <a:spcPts val="0"/>
              </a:spcAft>
              <a:buSzPts val="2000"/>
              <a:buAutoNum type="arabicPeriod"/>
            </a:pPr>
            <a:r>
              <a:rPr lang="ru" sz="2000"/>
              <a:t>Пальцевая гімнастика </a:t>
            </a:r>
            <a:endParaRPr sz="2000"/>
          </a:p>
          <a:p>
            <a:pPr marL="457200" lvl="0" indent="-355600" algn="l" rtl="0">
              <a:spcBef>
                <a:spcPts val="0"/>
              </a:spcBef>
              <a:spcAft>
                <a:spcPts val="0"/>
              </a:spcAft>
              <a:buSzPts val="2000"/>
              <a:buAutoNum type="arabicPeriod"/>
            </a:pPr>
            <a:r>
              <a:rPr lang="ru" sz="2000"/>
              <a:t>Гра на музичних інструментах</a:t>
            </a:r>
            <a:endParaRPr sz="2000"/>
          </a:p>
          <a:p>
            <a:pPr marL="457200" lvl="0" indent="-355600" algn="l" rtl="0">
              <a:spcBef>
                <a:spcPts val="0"/>
              </a:spcBef>
              <a:spcAft>
                <a:spcPts val="0"/>
              </a:spcAft>
              <a:buSzPts val="2000"/>
              <a:buAutoNum type="arabicPeriod"/>
            </a:pPr>
            <a:r>
              <a:rPr lang="ru" sz="2000"/>
              <a:t> Вишивання </a:t>
            </a:r>
            <a:endParaRPr sz="2000"/>
          </a:p>
          <a:p>
            <a:pPr marL="457200" lvl="0" indent="-355600" algn="l" rtl="0">
              <a:spcBef>
                <a:spcPts val="0"/>
              </a:spcBef>
              <a:spcAft>
                <a:spcPts val="0"/>
              </a:spcAft>
              <a:buSzPts val="2000"/>
              <a:buAutoNum type="arabicPeriod"/>
            </a:pPr>
            <a:r>
              <a:rPr lang="ru" sz="2000"/>
              <a:t>Моделювання</a:t>
            </a:r>
            <a:endParaRPr sz="2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1"/>
          <p:cNvSpPr txBox="1"/>
          <p:nvPr/>
        </p:nvSpPr>
        <p:spPr>
          <a:xfrm>
            <a:off x="197400" y="482253"/>
            <a:ext cx="8749200" cy="2089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ru">
                <a:solidFill>
                  <a:srgbClr val="FFFFFF"/>
                </a:solidFill>
              </a:rPr>
              <a:t>Корекція великої моторики.  Для занять, спрямованих на корекцію загальних моторних порушень, дуже корисно мати вдома свій невеликий спортивний комплекс.  З його допомогою робляться звичними важкі і, можливо, навіть страшні для дитини вправи: лазіння, стрибання, вертіння, перекидання, підтягування, ходіння по лавці.</a:t>
            </a:r>
            <a:endParaRPr>
              <a:solidFill>
                <a:srgbClr val="FFFFFF"/>
              </a:solidFill>
            </a:endParaRPr>
          </a:p>
          <a:p>
            <a:pPr marL="0" lvl="0" indent="0" algn="just" rtl="0">
              <a:spcBef>
                <a:spcPts val="0"/>
              </a:spcBef>
              <a:spcAft>
                <a:spcPts val="0"/>
              </a:spcAft>
              <a:buNone/>
            </a:pPr>
            <a:endParaRPr>
              <a:solidFill>
                <a:srgbClr val="FFFFFF"/>
              </a:solidFill>
            </a:endParaRPr>
          </a:p>
          <a:p>
            <a:pPr marL="0" lvl="0" indent="0" algn="just" rtl="0">
              <a:spcBef>
                <a:spcPts val="0"/>
              </a:spcBef>
              <a:spcAft>
                <a:spcPts val="0"/>
              </a:spcAft>
              <a:buNone/>
            </a:pPr>
            <a:r>
              <a:rPr lang="ru">
                <a:solidFill>
                  <a:srgbClr val="FFFFFF"/>
                </a:solidFill>
              </a:rPr>
              <a:t> Вправи та ігри добре проводити і на природі.  Це може бути біг по схилу, ходьба по колоді, гра в хованки (ховатися за деревом), кидання шишок в ціль, ігри «Хто кине вище?», «Хто кине точніше?»  (Треба потрапити в дерево).  Корисно дітям перебувати і рухатися у воді (у ванні, басейні, річці, море), кататися взимку на лижах, ковзанах, влітку - на велосипеді.</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2228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r>
              <a:rPr lang="ru" sz="1800">
                <a:solidFill>
                  <a:schemeClr val="accent3"/>
                </a:solidFill>
                <a:latin typeface="Average"/>
                <a:ea typeface="Average"/>
                <a:cs typeface="Average"/>
                <a:sym typeface="Average"/>
              </a:rPr>
              <a:t>ТЕРАПЕВТИЧНІ ВПРАВИ ТА ЗАНЯТТЯ З МЕТОЮ ВІДНОВЛЕННЯ АБО РОЗВИТКУ ФУНКЦІЙ М'ЯЗІВ ТА СУГЛОБІВ</a:t>
            </a:r>
            <a:endParaRPr/>
          </a:p>
        </p:txBody>
      </p:sp>
      <p:pic>
        <p:nvPicPr>
          <p:cNvPr id="72" name="Google Shape;72;p15"/>
          <p:cNvPicPr preferRelativeResize="0"/>
          <p:nvPr/>
        </p:nvPicPr>
        <p:blipFill>
          <a:blip r:embed="rId3">
            <a:alphaModFix/>
          </a:blip>
          <a:stretch>
            <a:fillRect/>
          </a:stretch>
        </p:blipFill>
        <p:spPr>
          <a:xfrm>
            <a:off x="1320125" y="1319275"/>
            <a:ext cx="5905350" cy="3700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2"/>
          <p:cNvSpPr txBox="1"/>
          <p:nvPr/>
        </p:nvSpPr>
        <p:spPr>
          <a:xfrm>
            <a:off x="0" y="786302"/>
            <a:ext cx="9144000" cy="357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a:solidFill>
                  <a:srgbClr val="FFFFFF"/>
                </a:solidFill>
              </a:rPr>
              <a:t>Робота над розвитком зорово-моторної координації - це рухова діяльність, яка обумовлюється скоординованої роботою дрібних м'язів руки (пальців, кисті) і очі. </a:t>
            </a:r>
            <a:endParaRPr>
              <a:solidFill>
                <a:srgbClr val="FFFFFF"/>
              </a:solidFill>
            </a:endParaRPr>
          </a:p>
          <a:p>
            <a:pPr marL="0" lvl="0" indent="0" algn="l" rtl="0">
              <a:spcBef>
                <a:spcPts val="0"/>
              </a:spcBef>
              <a:spcAft>
                <a:spcPts val="0"/>
              </a:spcAft>
              <a:buNone/>
            </a:pPr>
            <a:r>
              <a:rPr lang="ru">
                <a:solidFill>
                  <a:srgbClr val="FFFFFF"/>
                </a:solidFill>
              </a:rPr>
              <a:t>                    </a:t>
            </a:r>
            <a:endParaRPr>
              <a:solidFill>
                <a:srgbClr val="FFFFFF"/>
              </a:solidFill>
            </a:endParaRPr>
          </a:p>
          <a:p>
            <a:pPr marL="0" lvl="0" indent="0" algn="l" rtl="0">
              <a:spcBef>
                <a:spcPts val="0"/>
              </a:spcBef>
              <a:spcAft>
                <a:spcPts val="0"/>
              </a:spcAft>
              <a:buNone/>
            </a:pPr>
            <a:r>
              <a:rPr lang="ru">
                <a:solidFill>
                  <a:srgbClr val="FFFFFF"/>
                </a:solidFill>
              </a:rPr>
              <a:t>                                                          Тренування зорово-моторной координації</a:t>
            </a:r>
            <a:endParaRPr>
              <a:solidFill>
                <a:srgbClr val="FFFFFF"/>
              </a:solidFill>
            </a:endParaRPr>
          </a:p>
          <a:p>
            <a:pPr marL="0" lvl="0" indent="0" algn="l" rtl="0">
              <a:spcBef>
                <a:spcPts val="0"/>
              </a:spcBef>
              <a:spcAft>
                <a:spcPts val="0"/>
              </a:spcAft>
              <a:buNone/>
            </a:pPr>
            <a:endParaRPr>
              <a:solidFill>
                <a:srgbClr val="FFFFFF"/>
              </a:solidFill>
            </a:endParaRPr>
          </a:p>
          <a:p>
            <a:pPr marL="457200" lvl="0" indent="-317500" algn="just" rtl="0">
              <a:spcBef>
                <a:spcPts val="0"/>
              </a:spcBef>
              <a:spcAft>
                <a:spcPts val="0"/>
              </a:spcAft>
              <a:buClr>
                <a:srgbClr val="FFFFFF"/>
              </a:buClr>
              <a:buSzPts val="1400"/>
              <a:buAutoNum type="arabicPeriod"/>
            </a:pPr>
            <a:r>
              <a:rPr lang="ru">
                <a:solidFill>
                  <a:srgbClr val="FFFFFF"/>
                </a:solidFill>
              </a:rPr>
              <a:t>Викладання різних візерунків з мозаїки за зразком</a:t>
            </a:r>
            <a:endParaRPr>
              <a:solidFill>
                <a:srgbClr val="FFFFFF"/>
              </a:solidFill>
            </a:endParaRPr>
          </a:p>
          <a:p>
            <a:pPr marL="457200" lvl="0" indent="-317500" algn="just" rtl="0">
              <a:spcBef>
                <a:spcPts val="0"/>
              </a:spcBef>
              <a:spcAft>
                <a:spcPts val="0"/>
              </a:spcAft>
              <a:buClr>
                <a:srgbClr val="FFFFFF"/>
              </a:buClr>
              <a:buSzPts val="1400"/>
              <a:buAutoNum type="arabicPeriod"/>
            </a:pPr>
            <a:r>
              <a:rPr lang="ru">
                <a:solidFill>
                  <a:srgbClr val="FFFFFF"/>
                </a:solidFill>
              </a:rPr>
              <a:t> Викладання малюнків з паличок за зразком</a:t>
            </a:r>
            <a:endParaRPr>
              <a:solidFill>
                <a:srgbClr val="FFFFFF"/>
              </a:solidFill>
            </a:endParaRPr>
          </a:p>
          <a:p>
            <a:pPr marL="457200" lvl="0" indent="-317500" algn="just" rtl="0">
              <a:spcBef>
                <a:spcPts val="0"/>
              </a:spcBef>
              <a:spcAft>
                <a:spcPts val="0"/>
              </a:spcAft>
              <a:buClr>
                <a:srgbClr val="FFFFFF"/>
              </a:buClr>
              <a:buSzPts val="1400"/>
              <a:buAutoNum type="arabicPeriod"/>
            </a:pPr>
            <a:r>
              <a:rPr lang="ru">
                <a:solidFill>
                  <a:srgbClr val="FFFFFF"/>
                </a:solidFill>
              </a:rPr>
              <a:t> Викладання малюнків з геометричних фігур за зразком.</a:t>
            </a:r>
            <a:endParaRPr>
              <a:solidFill>
                <a:srgbClr val="FFFFFF"/>
              </a:solidFill>
            </a:endParaRPr>
          </a:p>
          <a:p>
            <a:pPr marL="457200" lvl="0" indent="-317500" algn="just" rtl="0">
              <a:spcBef>
                <a:spcPts val="0"/>
              </a:spcBef>
              <a:spcAft>
                <a:spcPts val="0"/>
              </a:spcAft>
              <a:buClr>
                <a:srgbClr val="FFFFFF"/>
              </a:buClr>
              <a:buSzPts val="1400"/>
              <a:buAutoNum type="arabicPeriod"/>
            </a:pPr>
            <a:r>
              <a:rPr lang="ru">
                <a:solidFill>
                  <a:srgbClr val="FFFFFF"/>
                </a:solidFill>
              </a:rPr>
              <a:t> Малювання по клітинках за зразком</a:t>
            </a:r>
            <a:endParaRPr>
              <a:solidFill>
                <a:srgbClr val="FFFFFF"/>
              </a:solidFill>
            </a:endParaRPr>
          </a:p>
          <a:p>
            <a:pPr marL="457200" lvl="0" indent="-317500" algn="just" rtl="0">
              <a:spcBef>
                <a:spcPts val="0"/>
              </a:spcBef>
              <a:spcAft>
                <a:spcPts val="0"/>
              </a:spcAft>
              <a:buClr>
                <a:srgbClr val="FFFFFF"/>
              </a:buClr>
              <a:buSzPts val="1400"/>
              <a:buAutoNum type="arabicPeriod"/>
            </a:pPr>
            <a:r>
              <a:rPr lang="ru">
                <a:solidFill>
                  <a:srgbClr val="FFFFFF"/>
                </a:solidFill>
              </a:rPr>
              <a:t> Копіювання по точкам «Продовж ряд»</a:t>
            </a:r>
            <a:endParaRPr>
              <a:solidFill>
                <a:srgbClr val="FFFFFF"/>
              </a:solidFill>
            </a:endParaRPr>
          </a:p>
          <a:p>
            <a:pPr marL="457200" lvl="0" indent="-317500" algn="just" rtl="0">
              <a:spcBef>
                <a:spcPts val="0"/>
              </a:spcBef>
              <a:spcAft>
                <a:spcPts val="0"/>
              </a:spcAft>
              <a:buClr>
                <a:srgbClr val="FFFFFF"/>
              </a:buClr>
              <a:buSzPts val="1400"/>
              <a:buAutoNum type="arabicPeriod"/>
            </a:pPr>
            <a:r>
              <a:rPr lang="ru">
                <a:solidFill>
                  <a:srgbClr val="FFFFFF"/>
                </a:solidFill>
              </a:rPr>
              <a:t> (Малювання різних бордюрів)  «Дорисуй ліву (праву) половинку малюнка »</a:t>
            </a:r>
            <a:endParaRPr>
              <a:solidFill>
                <a:srgbClr val="FFFFFF"/>
              </a:solidFill>
            </a:endParaRPr>
          </a:p>
          <a:p>
            <a:pPr marL="457200" lvl="0" indent="-317500" algn="just" rtl="0">
              <a:spcBef>
                <a:spcPts val="0"/>
              </a:spcBef>
              <a:spcAft>
                <a:spcPts val="0"/>
              </a:spcAft>
              <a:buClr>
                <a:srgbClr val="FFFFFF"/>
              </a:buClr>
              <a:buSzPts val="1400"/>
              <a:buAutoNum type="arabicPeriod"/>
            </a:pPr>
            <a:r>
              <a:rPr lang="ru">
                <a:solidFill>
                  <a:srgbClr val="FFFFFF"/>
                </a:solidFill>
              </a:rPr>
              <a:t> Обведення малюнків по контуру і з'єднання по точках</a:t>
            </a:r>
            <a:endParaRPr>
              <a:solidFill>
                <a:srgbClr val="FFFFFF"/>
              </a:solidFill>
            </a:endParaRPr>
          </a:p>
          <a:p>
            <a:pPr marL="457200" lvl="0" indent="-317500" algn="just" rtl="0">
              <a:spcBef>
                <a:spcPts val="0"/>
              </a:spcBef>
              <a:spcAft>
                <a:spcPts val="0"/>
              </a:spcAft>
              <a:buClr>
                <a:srgbClr val="FFFFFF"/>
              </a:buClr>
              <a:buSzPts val="1400"/>
              <a:buAutoNum type="arabicPeriod"/>
            </a:pPr>
            <a:r>
              <a:rPr lang="ru">
                <a:solidFill>
                  <a:srgbClr val="FFFFFF"/>
                </a:solidFill>
              </a:rPr>
              <a:t> графічні диктанти</a:t>
            </a:r>
            <a:endParaRPr>
              <a:solidFill>
                <a:srgbClr val="FFFFFF"/>
              </a:solidFill>
            </a:endParaRPr>
          </a:p>
          <a:p>
            <a:pPr marL="457200" lvl="0" indent="-317500" algn="just" rtl="0">
              <a:spcBef>
                <a:spcPts val="0"/>
              </a:spcBef>
              <a:spcAft>
                <a:spcPts val="0"/>
              </a:spcAft>
              <a:buClr>
                <a:srgbClr val="FFFFFF"/>
              </a:buClr>
              <a:buSzPts val="1400"/>
              <a:buAutoNum type="arabicPeriod"/>
            </a:pPr>
            <a:r>
              <a:rPr lang="ru">
                <a:solidFill>
                  <a:srgbClr val="FFFFFF"/>
                </a:solidFill>
              </a:rPr>
              <a:t> штрихування</a:t>
            </a:r>
            <a:endParaRPr>
              <a:solidFill>
                <a:srgbClr val="FFFFFF"/>
              </a:solidFill>
            </a:endParaRPr>
          </a:p>
          <a:p>
            <a:pPr marL="457200" lvl="0" indent="-317500" algn="just" rtl="0">
              <a:spcBef>
                <a:spcPts val="0"/>
              </a:spcBef>
              <a:spcAft>
                <a:spcPts val="0"/>
              </a:spcAft>
              <a:buClr>
                <a:srgbClr val="FFFFFF"/>
              </a:buClr>
              <a:buSzPts val="1400"/>
              <a:buAutoNum type="arabicPeriod"/>
            </a:pPr>
            <a:r>
              <a:rPr lang="ru">
                <a:solidFill>
                  <a:srgbClr val="FFFFFF"/>
                </a:solidFill>
              </a:rPr>
              <a:t> Малювання за трафаретами, шаблонами</a:t>
            </a:r>
            <a:endParaRPr>
              <a:solidFill>
                <a:srgbClr val="FFFFFF"/>
              </a:solidFill>
            </a:endParaRPr>
          </a:p>
          <a:p>
            <a:pPr marL="0" lvl="0" indent="0" algn="l" rtl="0">
              <a:spcBef>
                <a:spcPts val="0"/>
              </a:spcBef>
              <a:spcAft>
                <a:spcPts val="0"/>
              </a:spcAft>
              <a:buNone/>
            </a:pPr>
            <a:endParaRPr>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3"/>
          <p:cNvSpPr txBox="1">
            <a:spLocks noGrp="1"/>
          </p:cNvSpPr>
          <p:nvPr>
            <p:ph type="body" idx="1"/>
          </p:nvPr>
        </p:nvSpPr>
        <p:spPr>
          <a:xfrm>
            <a:off x="311704" y="1046897"/>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ru"/>
              <a:t>                                                                              Вправи для органів ротової порожнини</a:t>
            </a:r>
            <a:endParaRPr/>
          </a:p>
          <a:p>
            <a:pPr marL="0" lvl="0" indent="0" algn="l" rtl="0">
              <a:spcBef>
                <a:spcPts val="1200"/>
              </a:spcBef>
              <a:spcAft>
                <a:spcPts val="0"/>
              </a:spcAft>
              <a:buNone/>
            </a:pPr>
            <a:r>
              <a:rPr lang="ru"/>
              <a:t>1) відкривання закривання рота та втримування зубів зімкненими –</a:t>
            </a:r>
            <a:endParaRPr/>
          </a:p>
          <a:p>
            <a:pPr marL="0" lvl="0" indent="0" algn="l" rtl="0">
              <a:spcBef>
                <a:spcPts val="1200"/>
              </a:spcBef>
              <a:spcAft>
                <a:spcPts val="0"/>
              </a:spcAft>
              <a:buNone/>
            </a:pPr>
            <a:r>
              <a:rPr lang="ru"/>
              <a:t>«Голодний вовк», «Парканчик»;</a:t>
            </a:r>
            <a:endParaRPr/>
          </a:p>
          <a:p>
            <a:pPr marL="0" lvl="0" indent="0" algn="l" rtl="0">
              <a:spcBef>
                <a:spcPts val="1200"/>
              </a:spcBef>
              <a:spcAft>
                <a:spcPts val="0"/>
              </a:spcAft>
              <a:buNone/>
            </a:pPr>
            <a:r>
              <a:rPr lang="ru"/>
              <a:t>2) розтягування кутиків губ при відкритому роті – «Посмішка»,</a:t>
            </a:r>
            <a:endParaRPr/>
          </a:p>
          <a:p>
            <a:pPr marL="0" lvl="0" indent="0" algn="l" rtl="0">
              <a:spcBef>
                <a:spcPts val="1200"/>
              </a:spcBef>
              <a:spcAft>
                <a:spcPts val="0"/>
              </a:spcAft>
              <a:buNone/>
            </a:pPr>
            <a:r>
              <a:rPr lang="ru"/>
              <a:t>«Напружена посмішка»;</a:t>
            </a:r>
            <a:endParaRPr/>
          </a:p>
          <a:p>
            <a:pPr marL="0" lvl="0" indent="0" algn="l" rtl="0">
              <a:spcBef>
                <a:spcPts val="1200"/>
              </a:spcBef>
              <a:spcAft>
                <a:spcPts val="0"/>
              </a:spcAft>
              <a:buNone/>
            </a:pPr>
            <a:r>
              <a:rPr lang="ru"/>
              <a:t>3) опускання нижньої губи так, щоб було видно нижні зуби –</a:t>
            </a:r>
            <a:endParaRPr/>
          </a:p>
          <a:p>
            <a:pPr marL="0" lvl="0" indent="0" algn="l" rtl="0">
              <a:spcBef>
                <a:spcPts val="1200"/>
              </a:spcBef>
              <a:spcAft>
                <a:spcPts val="0"/>
              </a:spcAft>
              <a:buNone/>
            </a:pPr>
            <a:r>
              <a:rPr lang="ru"/>
              <a:t>«Оскал»;</a:t>
            </a:r>
            <a:endParaRPr/>
          </a:p>
          <a:p>
            <a:pPr marL="0" lvl="0" indent="0" algn="l" rtl="0">
              <a:spcBef>
                <a:spcPts val="1200"/>
              </a:spcBef>
              <a:spcAft>
                <a:spcPts val="0"/>
              </a:spcAft>
              <a:buNone/>
            </a:pPr>
            <a:r>
              <a:rPr lang="ru"/>
              <a:t>4) витягування губ вперед, лабіалізація – «Трубочка»;</a:t>
            </a:r>
            <a:endParaRPr/>
          </a:p>
          <a:p>
            <a:pPr marL="0" lvl="0" indent="0" algn="l" rtl="0">
              <a:spcBef>
                <a:spcPts val="1200"/>
              </a:spcBef>
              <a:spcAft>
                <a:spcPts val="0"/>
              </a:spcAft>
              <a:buNone/>
            </a:pPr>
            <a:r>
              <a:rPr lang="ru"/>
              <a:t>5) розтягування губ при закритому роті і втримування їх міцно </a:t>
            </a:r>
            <a:endParaRPr/>
          </a:p>
          <a:p>
            <a:pPr marL="0" lvl="0" indent="0" algn="l" rtl="0">
              <a:spcBef>
                <a:spcPts val="1200"/>
              </a:spcBef>
              <a:spcAft>
                <a:spcPts val="1200"/>
              </a:spcAft>
              <a:buNone/>
            </a:pPr>
            <a:r>
              <a:rPr lang="ru"/>
              <a:t>зімкнутими – «Качечка»;</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4"/>
          <p:cNvSpPr txBox="1"/>
          <p:nvPr/>
        </p:nvSpPr>
        <p:spPr>
          <a:xfrm>
            <a:off x="316800" y="1103701"/>
            <a:ext cx="8510400" cy="2089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ru">
                <a:solidFill>
                  <a:srgbClr val="FFFFFF"/>
                </a:solidFill>
              </a:rPr>
              <a:t>Відкривання закривання рота та втримування зубів зімкненими –позиція формується при участі жувальних м’язів (жувального, скроневого, присередного крилоподібного, бічного крилоподібного), а також їхніх антагоністів – надпід’язикових (щелепно-під’язикового, двочеревцевого, підборідно-під’язикового, шило-під’язикового) та підпід’язикових (грудинно-під’язикового, грудинно-щитоподібного, щито-під’язикового, лопатково-під’язикового). У процесі відкривання рота жувальні м’язи розслабляються і нижня щелепа опускається уже під власною вагою, проте в процесі вимови звуків мовлення додатково цей рух стимулюється активними рухами підпід’язикових та надпід’язикових  м’язів. І навпаки, при закриванні рота і втримуванні його зімкнутим жувальний, скроневий та криловидні м’язи активізуються, тоді коли під’язикові – розслабляються.</a:t>
            </a:r>
            <a:endParaRPr>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5"/>
          <p:cNvSpPr txBox="1">
            <a:spLocks noGrp="1"/>
          </p:cNvSpPr>
          <p:nvPr>
            <p:ph type="body" idx="1"/>
          </p:nvPr>
        </p:nvSpPr>
        <p:spPr>
          <a:xfrm>
            <a:off x="311700" y="-25"/>
            <a:ext cx="8520600" cy="51435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ru"/>
              <a:t>Розтягування кутиків губ при відкритому роті – позиція формується при активній участі групи м’язів: підіймача кутика рота підіймача верхньої губи, підіймача верхньої губи та крил носа, великого виличного, малого виличного, сміху. Їхніми антагоністами при утворенні цієї позиції є коловий м’яз рота та опускач кута рота. Опускання нижньої губи так, щоб було видно нижні зуби – позиція формується при активізації м’язів: опускача нижньої губи, опускача кута рота. Антагоністами по відношенню до них є коловий м’яз рота, великий і малий виличні, підіймач кутика рота, сміху.</a:t>
            </a:r>
            <a:endParaRPr/>
          </a:p>
          <a:p>
            <a:pPr marL="0" lvl="0" indent="0" algn="just" rtl="0">
              <a:spcBef>
                <a:spcPts val="1200"/>
              </a:spcBef>
              <a:spcAft>
                <a:spcPts val="1200"/>
              </a:spcAft>
              <a:buNone/>
            </a:pPr>
            <a:r>
              <a:rPr lang="ru"/>
              <a:t>Витягування губ вперед – забезпечується активністю колового м’яза рота та підборідного м’яза. При цьому ряд м’язів повинні бути розслабленими: опускач нижньої губи, опускач кута рота, великий і малий виличні, підіймач кутика рота, сміху, підіймач верхньої губи, підіймач верхньої губи та крил носа.</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6"/>
          <p:cNvSpPr txBox="1"/>
          <p:nvPr/>
        </p:nvSpPr>
        <p:spPr>
          <a:xfrm>
            <a:off x="633600" y="330500"/>
            <a:ext cx="7876800" cy="14547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ru">
                <a:solidFill>
                  <a:srgbClr val="FFFFFF"/>
                </a:solidFill>
              </a:rPr>
              <a:t>Розтягування губ при закритому роті і втримування їх міцно зімкнутими – формується при активній участі колового м’яза рота, м’язів сміху, підіймача кутика рота, а також малого і великого виличних м’язів. Антагоністами по відношенню до них при утворенні цієї позиції виступають м’язи: підіймач верхньої губи, підіймач верхньої губи та крил носа, опускач кута рота, опускач нижньої губи.</a:t>
            </a:r>
            <a:endParaRPr>
              <a:solidFill>
                <a:srgbClr val="FFFFFF"/>
              </a:solidFill>
            </a:endParaRPr>
          </a:p>
          <a:p>
            <a:pPr marL="0" lvl="0" indent="0" algn="just" rtl="0">
              <a:spcBef>
                <a:spcPts val="0"/>
              </a:spcBef>
              <a:spcAft>
                <a:spcPts val="0"/>
              </a:spcAft>
              <a:buNone/>
            </a:pPr>
            <a:endParaRPr>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ru" sz="1800">
                <a:solidFill>
                  <a:schemeClr val="accent3"/>
                </a:solidFill>
                <a:latin typeface="Average"/>
                <a:ea typeface="Average"/>
                <a:cs typeface="Average"/>
                <a:sym typeface="Average"/>
              </a:rPr>
              <a:t>ТЕРАПЕВТИЧНІ ВПРАВИ ТА ЗАНЯТТЯ З МЕТОЮ ВІДНОВЛЕННЯ АБО РОЗВИТКУ СЕНСОРНИХ ФУНКЦІЙ</a:t>
            </a:r>
            <a:endParaRPr/>
          </a:p>
        </p:txBody>
      </p:sp>
      <p:pic>
        <p:nvPicPr>
          <p:cNvPr id="255" name="Google Shape;255;p49"/>
          <p:cNvPicPr preferRelativeResize="0"/>
          <p:nvPr/>
        </p:nvPicPr>
        <p:blipFill>
          <a:blip r:embed="rId3">
            <a:alphaModFix/>
          </a:blip>
          <a:stretch>
            <a:fillRect/>
          </a:stretch>
        </p:blipFill>
        <p:spPr>
          <a:xfrm>
            <a:off x="1837623" y="1152473"/>
            <a:ext cx="5282754" cy="35154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Порушення зорового сприйняття</a:t>
            </a:r>
            <a:endParaRPr/>
          </a:p>
        </p:txBody>
      </p:sp>
      <p:sp>
        <p:nvSpPr>
          <p:cNvPr id="261" name="Google Shape;261;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t>Роль зорового аналізатора у фізичному та психічному розвитку велика й унікальна. Порушення його діяльності викликає значні труднощі в пізнанні навколишнього світу, обмежує громадські контакти і можливості для занять багатьма видами діяльності.</a:t>
            </a:r>
            <a:endParaRPr/>
          </a:p>
          <a:p>
            <a:pPr marL="0" lvl="0" indent="0" algn="l" rtl="0">
              <a:spcBef>
                <a:spcPts val="1200"/>
              </a:spcBef>
              <a:spcAft>
                <a:spcPts val="1200"/>
              </a:spcAft>
              <a:buNone/>
            </a:pPr>
            <a:r>
              <a:rPr lang="ru"/>
              <a:t>Задля повної адаптації людей з  вадами зору до соціального середовища та підтримання їх фізичного розвитку й рухової активності необхідно застосовувати адаптивну фізичну культуру.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ru" sz="1800">
                <a:latin typeface="Average"/>
                <a:ea typeface="Average"/>
                <a:cs typeface="Average"/>
                <a:sym typeface="Average"/>
              </a:rPr>
              <a:t>Окорухові вправи</a:t>
            </a:r>
            <a:endParaRPr sz="1800">
              <a:latin typeface="Average"/>
              <a:ea typeface="Average"/>
              <a:cs typeface="Average"/>
              <a:sym typeface="Average"/>
            </a:endParaRPr>
          </a:p>
          <a:p>
            <a:pPr marL="0" lvl="0" indent="0" algn="l" rtl="0">
              <a:spcBef>
                <a:spcPts val="1200"/>
              </a:spcBef>
              <a:spcAft>
                <a:spcPts val="0"/>
              </a:spcAft>
              <a:buNone/>
            </a:pPr>
            <a:endParaRPr/>
          </a:p>
        </p:txBody>
      </p:sp>
      <p:sp>
        <p:nvSpPr>
          <p:cNvPr id="267" name="Google Shape;267;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solidFill>
                  <a:schemeClr val="dk1"/>
                </a:solidFill>
              </a:rPr>
              <a:t>Моторика очей є невід'ємним компонентом всіх видів пізнавальної діяльності, і, перш за все, навчальної. І.М. Сєченов звернув увагу на те, що формування вищих психічних процесів базується на матеріальній основі - елементарному зорово-моторному акті. Отже, для повноцінного психічного розвитку  потрібно просторово-пошукова активність органів зору.</a:t>
            </a:r>
            <a:endParaRPr>
              <a:solidFill>
                <a:schemeClr val="dk1"/>
              </a:solidFill>
            </a:endParaRPr>
          </a:p>
          <a:p>
            <a:pPr marL="0" lvl="0" indent="0" algn="l" rtl="0">
              <a:spcBef>
                <a:spcPts val="1200"/>
              </a:spcBef>
              <a:spcAft>
                <a:spcPts val="120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52"/>
          <p:cNvSpPr txBox="1">
            <a:spLocks noGrp="1"/>
          </p:cNvSpPr>
          <p:nvPr>
            <p:ph type="body" idx="1"/>
          </p:nvPr>
        </p:nvSpPr>
        <p:spPr>
          <a:xfrm>
            <a:off x="71600" y="127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solidFill>
                  <a:schemeClr val="dk1"/>
                </a:solidFill>
              </a:rPr>
              <a:t>Окорухові вправи дозволяють розширити простір зорового сприйняття. Рухи очей і мови розвивають міжпівкульна взаємодія і підвищують енергетику мозку. </a:t>
            </a:r>
            <a:endParaRPr>
              <a:solidFill>
                <a:schemeClr val="dk1"/>
              </a:solidFill>
            </a:endParaRPr>
          </a:p>
          <a:p>
            <a:pPr marL="0" lvl="0" indent="0" algn="l" rtl="0">
              <a:spcBef>
                <a:spcPts val="1200"/>
              </a:spcBef>
              <a:spcAft>
                <a:spcPts val="0"/>
              </a:spcAft>
              <a:buNone/>
            </a:pPr>
            <a:r>
              <a:rPr lang="ru">
                <a:solidFill>
                  <a:schemeClr val="dk1"/>
                </a:solidFill>
              </a:rPr>
              <a:t>У тривимірному середовищі очі знаходяться в постійному русі, збирають інформацію і будують складні схеми образів, необхідні для навчання. Тривимірне візуальне сприйняття є необхідною умовою успішного навчання, правильного зчитування інформації з листа, розвитку просторового мислення.</a:t>
            </a:r>
            <a:endParaRPr>
              <a:solidFill>
                <a:schemeClr val="dk1"/>
              </a:solidFill>
            </a:endParaRPr>
          </a:p>
          <a:p>
            <a:pPr marL="0" lvl="0" indent="0" algn="l" rtl="0">
              <a:spcBef>
                <a:spcPts val="1200"/>
              </a:spcBef>
              <a:spcAft>
                <a:spcPts val="1200"/>
              </a:spcAft>
              <a:buNone/>
            </a:pPr>
            <a:endParaRPr>
              <a:solidFill>
                <a:schemeClr val="dk1"/>
              </a:solidFill>
            </a:endParaRPr>
          </a:p>
        </p:txBody>
      </p:sp>
      <p:pic>
        <p:nvPicPr>
          <p:cNvPr id="273" name="Google Shape;273;p52"/>
          <p:cNvPicPr preferRelativeResize="0"/>
          <p:nvPr/>
        </p:nvPicPr>
        <p:blipFill>
          <a:blip r:embed="rId3">
            <a:alphaModFix/>
          </a:blip>
          <a:stretch>
            <a:fillRect/>
          </a:stretch>
        </p:blipFill>
        <p:spPr>
          <a:xfrm>
            <a:off x="3002400" y="2364000"/>
            <a:ext cx="3463600" cy="26346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3"/>
          <p:cNvSpPr txBox="1">
            <a:spLocks noGrp="1"/>
          </p:cNvSpPr>
          <p:nvPr>
            <p:ph type="title"/>
          </p:nvPr>
        </p:nvSpPr>
        <p:spPr>
          <a:xfrm>
            <a:off x="0" y="38725"/>
            <a:ext cx="9144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Початкове положення - лежачи, сидячи або стоячи. Голова фіксована, очі дивляться прямо перед собою.</a:t>
            </a:r>
            <a:endParaRPr/>
          </a:p>
        </p:txBody>
      </p:sp>
      <p:sp>
        <p:nvSpPr>
          <p:cNvPr id="279" name="Google Shape;279;p53"/>
          <p:cNvSpPr txBox="1">
            <a:spLocks noGrp="1"/>
          </p:cNvSpPr>
          <p:nvPr>
            <p:ph type="body" idx="1"/>
          </p:nvPr>
        </p:nvSpPr>
        <p:spPr>
          <a:xfrm>
            <a:off x="0" y="1015775"/>
            <a:ext cx="9144000" cy="4127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ru">
                <a:solidFill>
                  <a:schemeClr val="dk1"/>
                </a:solidFill>
              </a:rPr>
              <a:t>Вправа № 1.</a:t>
            </a:r>
            <a:endParaRPr>
              <a:solidFill>
                <a:schemeClr val="dk1"/>
              </a:solidFill>
            </a:endParaRPr>
          </a:p>
          <a:p>
            <a:pPr marL="0" lvl="0" indent="0" algn="l" rtl="0">
              <a:spcBef>
                <a:spcPts val="1200"/>
              </a:spcBef>
              <a:spcAft>
                <a:spcPts val="0"/>
              </a:spcAft>
              <a:buNone/>
            </a:pPr>
            <a:r>
              <a:rPr lang="ru">
                <a:solidFill>
                  <a:schemeClr val="dk1"/>
                </a:solidFill>
              </a:rPr>
              <a:t>Необхідно відпрацювати руху очей за чотирма основними (вправо, вліво, вгору, вниз) і чотирьом допоміжним напрямками (по діагоналях); а також зведення очей до центру. Кожне з рухів виконується спочатку на відстані витягнутої руки, потім на відстані ліктя і, нарешті, близько перенісся. Воно відбувається в повільному темпі (від 3 до 7 секунд) з фіксацією в крайніх положеннях; причому утримання повинно бути рівним по тривалості попереднього руху. При відпрацюванні окорухових вправ для залучення уваги дітей рекомендується використовувати будь-які яскраві предмети, маленькі іграшки, свічки, ліхтарики і т.д. На початку освоєння цих вправ діти стежать за предметом, що переміщуються дорослим, а потім пересуває його самостійно, тримаючи спочатку в правій руці, потім в лівій руці, а потім обома руками разом. Тим областям в поле зору дітей, де відбувається «зісковзування» погляду, слід приділити додаткову увагу, «прорисовуючи» їх кілька разів, поки утримання не стане стійким.</a:t>
            </a:r>
            <a:endParaRPr>
              <a:solidFill>
                <a:schemeClr val="dk1"/>
              </a:solidFill>
            </a:endParaRPr>
          </a:p>
          <a:p>
            <a:pPr marL="0" lvl="0" indent="0" algn="l" rtl="0">
              <a:spcBef>
                <a:spcPts val="1200"/>
              </a:spcBef>
              <a:spcAft>
                <a:spcPts val="0"/>
              </a:spcAft>
              <a:buNone/>
            </a:pPr>
            <a:r>
              <a:rPr lang="ru">
                <a:solidFill>
                  <a:schemeClr val="dk1"/>
                </a:solidFill>
              </a:rPr>
              <a:t>У тому випадку, якщо діти впевнено виконують рухи очима, можна поступово ускладнювати вправи і виконувати їх: а) з щільно стиснутими щелепами; б) з відкритим ротом;</a:t>
            </a:r>
            <a:endParaRPr>
              <a:solidFill>
                <a:schemeClr val="dk1"/>
              </a:solidFill>
            </a:endParaRPr>
          </a:p>
          <a:p>
            <a:pPr marL="0" lvl="0" indent="0" algn="l" rtl="0">
              <a:spcBef>
                <a:spcPts val="1200"/>
              </a:spcBef>
              <a:spcAft>
                <a:spcPts val="0"/>
              </a:spcAft>
              <a:buNone/>
            </a:pPr>
            <a:r>
              <a:rPr lang="ru">
                <a:solidFill>
                  <a:schemeClr val="dk1"/>
                </a:solidFill>
              </a:rPr>
              <a:t>в) з легко прикушеним мовою;</a:t>
            </a:r>
            <a:endParaRPr>
              <a:solidFill>
                <a:schemeClr val="dk1"/>
              </a:solidFill>
            </a:endParaRPr>
          </a:p>
          <a:p>
            <a:pPr marL="0" lvl="0" indent="0" algn="l" rtl="0">
              <a:spcBef>
                <a:spcPts val="1200"/>
              </a:spcBef>
              <a:spcAft>
                <a:spcPts val="0"/>
              </a:spcAft>
              <a:buNone/>
            </a:pPr>
            <a:r>
              <a:rPr lang="ru">
                <a:solidFill>
                  <a:schemeClr val="dk1"/>
                </a:solidFill>
              </a:rPr>
              <a:t>г) поєднувати з диханням чи рухами язиком.</a:t>
            </a:r>
            <a:endParaRPr>
              <a:solidFill>
                <a:schemeClr val="dk1"/>
              </a:solidFill>
            </a:endParaRPr>
          </a:p>
          <a:p>
            <a:pPr marL="0" lvl="0" indent="0" algn="l" rtl="0">
              <a:spcBef>
                <a:spcPts val="1200"/>
              </a:spcBef>
              <a:spcAft>
                <a:spcPts val="1200"/>
              </a:spcAft>
              <a:buNone/>
            </a:pP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311700" y="990825"/>
            <a:ext cx="8520600" cy="2667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sz="2000"/>
              <a:t>Метою ерготерапії є покращення якісної складової життя людей, які внаслідок певної хвороби або травми втратили рухові здібності, не можуть координувати свої рухи і робити звичні справи, а також соціальна адаптація людини до повсякденної діяльності,звичайного режиму дня і незалежності у побуті. </a:t>
            </a:r>
            <a:endParaRPr sz="20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54"/>
          <p:cNvPicPr preferRelativeResize="0"/>
          <p:nvPr/>
        </p:nvPicPr>
        <p:blipFill>
          <a:blip r:embed="rId3">
            <a:alphaModFix/>
          </a:blip>
          <a:stretch>
            <a:fillRect/>
          </a:stretch>
        </p:blipFill>
        <p:spPr>
          <a:xfrm>
            <a:off x="2225475" y="129899"/>
            <a:ext cx="4515550" cy="4699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Ігри та вправи для розвитку зорово-моторної координації</a:t>
            </a:r>
            <a:endParaRPr/>
          </a:p>
        </p:txBody>
      </p:sp>
      <p:sp>
        <p:nvSpPr>
          <p:cNvPr id="290" name="Google Shape;290;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solidFill>
                  <a:schemeClr val="dk1"/>
                </a:solidFill>
              </a:rPr>
              <a:t>Зорово-моторна координація - здійснення координованих рухів, здійснюваних під контролем зору. Значимість даної функції зростає з початком навчання в школі. Тому у дітей старшого дошкільного віку розвинена зорово-моторна координація є необхідним елементом визначення готовності дитини до школи.</a:t>
            </a:r>
            <a:endParaRPr>
              <a:solidFill>
                <a:schemeClr val="dk1"/>
              </a:solidFill>
            </a:endParaRPr>
          </a:p>
          <a:p>
            <a:pPr marL="0" lvl="0" indent="0" algn="l" rtl="0">
              <a:spcBef>
                <a:spcPts val="1200"/>
              </a:spcBef>
              <a:spcAft>
                <a:spcPts val="0"/>
              </a:spcAft>
              <a:buNone/>
            </a:pPr>
            <a:r>
              <a:rPr lang="ru">
                <a:solidFill>
                  <a:schemeClr val="dk1"/>
                </a:solidFill>
              </a:rPr>
              <a:t>Розвитку зорово-моторної координації сприяє виконання таких вправ, як розфарбовування, обведення по контуру, штрихування і т. Д. Але для підтримки інтересу дитині необхідно пропонувати нові завдання і вправи.</a:t>
            </a:r>
            <a:endParaRPr>
              <a:solidFill>
                <a:schemeClr val="dk1"/>
              </a:solidFill>
            </a:endParaRPr>
          </a:p>
          <a:p>
            <a:pPr marL="0" lvl="0" indent="0" algn="l" rtl="0">
              <a:spcBef>
                <a:spcPts val="1200"/>
              </a:spcBef>
              <a:spcAft>
                <a:spcPts val="1200"/>
              </a:spcAft>
              <a:buNone/>
            </a:pPr>
            <a:endParaRPr>
              <a:solidFill>
                <a:schemeClr val="dk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ru" sz="1800">
                <a:latin typeface="Average"/>
                <a:ea typeface="Average"/>
                <a:cs typeface="Average"/>
                <a:sym typeface="Average"/>
              </a:rPr>
              <a:t>Завдання вправ:</a:t>
            </a:r>
            <a:endParaRPr sz="1800">
              <a:latin typeface="Average"/>
              <a:ea typeface="Average"/>
              <a:cs typeface="Average"/>
              <a:sym typeface="Average"/>
            </a:endParaRPr>
          </a:p>
          <a:p>
            <a:pPr marL="0" lvl="0" indent="0" algn="l" rtl="0">
              <a:spcBef>
                <a:spcPts val="1200"/>
              </a:spcBef>
              <a:spcAft>
                <a:spcPts val="0"/>
              </a:spcAft>
              <a:buNone/>
            </a:pPr>
            <a:endParaRPr/>
          </a:p>
        </p:txBody>
      </p:sp>
      <p:sp>
        <p:nvSpPr>
          <p:cNvPr id="296" name="Google Shape;296;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ru">
                <a:solidFill>
                  <a:schemeClr val="dk1"/>
                </a:solidFill>
              </a:rPr>
              <a:t>Формування способів сприйняття рухомих предметів;</a:t>
            </a:r>
            <a:endParaRPr>
              <a:solidFill>
                <a:schemeClr val="dk1"/>
              </a:solidFill>
            </a:endParaRPr>
          </a:p>
          <a:p>
            <a:pPr marL="0" lvl="0" indent="0" algn="l" rtl="0">
              <a:spcBef>
                <a:spcPts val="1200"/>
              </a:spcBef>
              <a:spcAft>
                <a:spcPts val="0"/>
              </a:spcAft>
              <a:buNone/>
            </a:pPr>
            <a:r>
              <a:rPr lang="ru">
                <a:solidFill>
                  <a:schemeClr val="dk1"/>
                </a:solidFill>
              </a:rPr>
              <a:t>Розвиток досвіду простеження очима за дією руки;</a:t>
            </a:r>
            <a:endParaRPr>
              <a:solidFill>
                <a:schemeClr val="dk1"/>
              </a:solidFill>
            </a:endParaRPr>
          </a:p>
          <a:p>
            <a:pPr marL="0" lvl="0" indent="0" algn="l" rtl="0">
              <a:spcBef>
                <a:spcPts val="1200"/>
              </a:spcBef>
              <a:spcAft>
                <a:spcPts val="0"/>
              </a:spcAft>
              <a:buNone/>
            </a:pPr>
            <a:r>
              <a:rPr lang="ru">
                <a:solidFill>
                  <a:schemeClr val="dk1"/>
                </a:solidFill>
              </a:rPr>
              <a:t>Розвиток вміння утримувати в полі зору глядачів стимул при виконанні зорової задачі;</a:t>
            </a:r>
            <a:endParaRPr>
              <a:solidFill>
                <a:schemeClr val="dk1"/>
              </a:solidFill>
            </a:endParaRPr>
          </a:p>
          <a:p>
            <a:pPr marL="0" lvl="0" indent="0" algn="l" rtl="0">
              <a:spcBef>
                <a:spcPts val="1200"/>
              </a:spcBef>
              <a:spcAft>
                <a:spcPts val="0"/>
              </a:spcAft>
              <a:buNone/>
            </a:pPr>
            <a:r>
              <a:rPr lang="ru">
                <a:solidFill>
                  <a:schemeClr val="dk1"/>
                </a:solidFill>
              </a:rPr>
              <a:t>Розвиток дотику і дрібної моторики;</a:t>
            </a:r>
            <a:endParaRPr>
              <a:solidFill>
                <a:schemeClr val="dk1"/>
              </a:solidFill>
            </a:endParaRPr>
          </a:p>
          <a:p>
            <a:pPr marL="0" lvl="0" indent="0" algn="l" rtl="0">
              <a:spcBef>
                <a:spcPts val="1200"/>
              </a:spcBef>
              <a:spcAft>
                <a:spcPts val="0"/>
              </a:spcAft>
              <a:buNone/>
            </a:pPr>
            <a:r>
              <a:rPr lang="ru">
                <a:solidFill>
                  <a:schemeClr val="dk1"/>
                </a:solidFill>
              </a:rPr>
              <a:t>Формування вміння користуватися олівцем;</a:t>
            </a:r>
            <a:endParaRPr>
              <a:solidFill>
                <a:schemeClr val="dk1"/>
              </a:solidFill>
            </a:endParaRPr>
          </a:p>
          <a:p>
            <a:pPr marL="0" lvl="0" indent="0" algn="l" rtl="0">
              <a:spcBef>
                <a:spcPts val="1200"/>
              </a:spcBef>
              <a:spcAft>
                <a:spcPts val="0"/>
              </a:spcAft>
              <a:buNone/>
            </a:pPr>
            <a:r>
              <a:rPr lang="ru">
                <a:solidFill>
                  <a:schemeClr val="dk1"/>
                </a:solidFill>
              </a:rPr>
              <a:t>Розвиток вміння проводити лінії (прямі, косі, вигнуті) від заданого початку до заданого кінця, між кордонами, за зразком;</a:t>
            </a:r>
            <a:endParaRPr>
              <a:solidFill>
                <a:schemeClr val="dk1"/>
              </a:solidFill>
            </a:endParaRPr>
          </a:p>
          <a:p>
            <a:pPr marL="0" lvl="0" indent="0" algn="l" rtl="0">
              <a:spcBef>
                <a:spcPts val="1200"/>
              </a:spcBef>
              <a:spcAft>
                <a:spcPts val="0"/>
              </a:spcAft>
              <a:buNone/>
            </a:pPr>
            <a:r>
              <a:rPr lang="ru">
                <a:solidFill>
                  <a:schemeClr val="dk1"/>
                </a:solidFill>
              </a:rPr>
              <a:t>Розвиток вміння з'єднувати точки прямою лінією;</a:t>
            </a:r>
            <a:endParaRPr>
              <a:solidFill>
                <a:schemeClr val="dk1"/>
              </a:solidFill>
            </a:endParaRPr>
          </a:p>
          <a:p>
            <a:pPr marL="0" lvl="0" indent="0" algn="l" rtl="0">
              <a:spcBef>
                <a:spcPts val="1200"/>
              </a:spcBef>
              <a:spcAft>
                <a:spcPts val="0"/>
              </a:spcAft>
              <a:buNone/>
            </a:pPr>
            <a:r>
              <a:rPr lang="ru">
                <a:solidFill>
                  <a:schemeClr val="dk1"/>
                </a:solidFill>
              </a:rPr>
              <a:t>Розвиток вміння вибирати раціональний спосіб дії при виконанні графічних завдань.</a:t>
            </a:r>
            <a:endParaRPr>
              <a:solidFill>
                <a:schemeClr val="dk1"/>
              </a:solidFill>
            </a:endParaRPr>
          </a:p>
          <a:p>
            <a:pPr marL="0" lvl="0" indent="0" algn="l" rtl="0">
              <a:spcBef>
                <a:spcPts val="1200"/>
              </a:spcBef>
              <a:spcAft>
                <a:spcPts val="1200"/>
              </a:spcAft>
              <a:buNone/>
            </a:pPr>
            <a:endParaRPr>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2400"/>
              </a:spcBef>
              <a:spcAft>
                <a:spcPts val="0"/>
              </a:spcAft>
              <a:buNone/>
            </a:pPr>
            <a:r>
              <a:rPr lang="ru" sz="1750" b="1">
                <a:latin typeface="Arial"/>
                <a:ea typeface="Arial"/>
                <a:cs typeface="Arial"/>
                <a:sym typeface="Arial"/>
              </a:rPr>
              <a:t>ТЕРАПІЯ СЕНСОРНОЇ ІНТЕГРАЦІЇ</a:t>
            </a:r>
            <a:endParaRPr sz="1750" b="1">
              <a:latin typeface="Arial"/>
              <a:ea typeface="Arial"/>
              <a:cs typeface="Arial"/>
              <a:sym typeface="Arial"/>
            </a:endParaRPr>
          </a:p>
          <a:p>
            <a:pPr marL="0" lvl="0" indent="0" algn="l" rtl="0">
              <a:spcBef>
                <a:spcPts val="600"/>
              </a:spcBef>
              <a:spcAft>
                <a:spcPts val="0"/>
              </a:spcAft>
              <a:buNone/>
            </a:pPr>
            <a:endParaRPr/>
          </a:p>
        </p:txBody>
      </p:sp>
      <p:sp>
        <p:nvSpPr>
          <p:cNvPr id="302" name="Google Shape;302;p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sz="1100" b="1">
                <a:solidFill>
                  <a:srgbClr val="333333"/>
                </a:solidFill>
                <a:highlight>
                  <a:schemeClr val="dk1"/>
                </a:highlight>
                <a:latin typeface="Arial"/>
                <a:ea typeface="Arial"/>
                <a:cs typeface="Arial"/>
                <a:sym typeface="Arial"/>
              </a:rPr>
              <a:t>Сенсорна інтеграція (сенсорна інтеграційна терапія)</a:t>
            </a:r>
            <a:r>
              <a:rPr lang="ru" sz="1100">
                <a:solidFill>
                  <a:srgbClr val="333333"/>
                </a:solidFill>
                <a:highlight>
                  <a:schemeClr val="dk1"/>
                </a:highlight>
                <a:latin typeface="Arial"/>
                <a:ea typeface="Arial"/>
                <a:cs typeface="Arial"/>
                <a:sym typeface="Arial"/>
              </a:rPr>
              <a:t> - процес, під час якого нервова система людини отримує інформацію від рецепторів всіх відчуттів (дотик, вестибулярний апарат, відчуття тіла або пропріоцепція, нюх, зір, слух, смак), потім організовує їх і інтерпретує так, щоб вони могли бути використані в цілеспрямованій діяльності. Іншими словами, це адаптаційна реакція, що служить для виконання певної дії, прийняття відповідного положення тіла, і т. п.</a:t>
            </a:r>
            <a:endParaRPr>
              <a:highlight>
                <a:schemeClr val="dk1"/>
              </a:highlight>
            </a:endParaRPr>
          </a:p>
        </p:txBody>
      </p:sp>
      <p:pic>
        <p:nvPicPr>
          <p:cNvPr id="303" name="Google Shape;303;p57"/>
          <p:cNvPicPr preferRelativeResize="0"/>
          <p:nvPr/>
        </p:nvPicPr>
        <p:blipFill>
          <a:blip r:embed="rId3">
            <a:alphaModFix/>
          </a:blip>
          <a:stretch>
            <a:fillRect/>
          </a:stretch>
        </p:blipFill>
        <p:spPr>
          <a:xfrm>
            <a:off x="2292500" y="2175675"/>
            <a:ext cx="3903700" cy="26154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1290" b="1">
                <a:solidFill>
                  <a:srgbClr val="333333"/>
                </a:solidFill>
                <a:highlight>
                  <a:schemeClr val="dk1"/>
                </a:highlight>
                <a:latin typeface="Arial"/>
                <a:ea typeface="Arial"/>
                <a:cs typeface="Arial"/>
                <a:sym typeface="Arial"/>
              </a:rPr>
              <a:t>Метою терапії сенсорної інтеграції</a:t>
            </a:r>
            <a:r>
              <a:rPr lang="ru" sz="1290">
                <a:solidFill>
                  <a:srgbClr val="333333"/>
                </a:solidFill>
                <a:highlight>
                  <a:schemeClr val="dk1"/>
                </a:highlight>
                <a:latin typeface="Arial"/>
                <a:ea typeface="Arial"/>
                <a:cs typeface="Arial"/>
                <a:sym typeface="Arial"/>
              </a:rPr>
              <a:t> (СІ) є посилення, балансування і розвиток обробки сенсорних стимулів центральною нервовою системою.</a:t>
            </a:r>
            <a:endParaRPr sz="3000">
              <a:highlight>
                <a:schemeClr val="dk1"/>
              </a:highlight>
            </a:endParaRPr>
          </a:p>
        </p:txBody>
      </p:sp>
      <p:pic>
        <p:nvPicPr>
          <p:cNvPr id="309" name="Google Shape;309;p58"/>
          <p:cNvPicPr preferRelativeResize="0"/>
          <p:nvPr/>
        </p:nvPicPr>
        <p:blipFill>
          <a:blip r:embed="rId3">
            <a:alphaModFix/>
          </a:blip>
          <a:stretch>
            <a:fillRect/>
          </a:stretch>
        </p:blipFill>
        <p:spPr>
          <a:xfrm>
            <a:off x="720275" y="948674"/>
            <a:ext cx="7629576" cy="405005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1900" b="1">
                <a:solidFill>
                  <a:srgbClr val="333333"/>
                </a:solidFill>
                <a:highlight>
                  <a:schemeClr val="dk1"/>
                </a:highlight>
                <a:latin typeface="Arial"/>
                <a:ea typeface="Arial"/>
                <a:cs typeface="Arial"/>
                <a:sym typeface="Arial"/>
              </a:rPr>
              <a:t>Симптоми порушення</a:t>
            </a:r>
            <a:r>
              <a:rPr lang="ru" sz="1900">
                <a:solidFill>
                  <a:srgbClr val="333333"/>
                </a:solidFill>
                <a:highlight>
                  <a:schemeClr val="dk1"/>
                </a:highlight>
                <a:latin typeface="Arial"/>
                <a:ea typeface="Arial"/>
                <a:cs typeface="Arial"/>
                <a:sym typeface="Arial"/>
              </a:rPr>
              <a:t> СІ:</a:t>
            </a:r>
            <a:endParaRPr sz="3800">
              <a:highlight>
                <a:schemeClr val="dk1"/>
              </a:highlight>
            </a:endParaRPr>
          </a:p>
        </p:txBody>
      </p:sp>
      <p:sp>
        <p:nvSpPr>
          <p:cNvPr id="315" name="Google Shape;315;p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00672" algn="l" rtl="0">
              <a:lnSpc>
                <a:spcPct val="95000"/>
              </a:lnSpc>
              <a:spcBef>
                <a:spcPts val="1100"/>
              </a:spcBef>
              <a:spcAft>
                <a:spcPts val="0"/>
              </a:spcAft>
              <a:buClr>
                <a:srgbClr val="333333"/>
              </a:buClr>
              <a:buSzPts val="1135"/>
              <a:buFont typeface="Arial"/>
              <a:buChar char="●"/>
            </a:pPr>
            <a:r>
              <a:rPr lang="ru" sz="1135">
                <a:solidFill>
                  <a:srgbClr val="333333"/>
                </a:solidFill>
                <a:highlight>
                  <a:schemeClr val="dk1"/>
                </a:highlight>
                <a:latin typeface="Arial"/>
                <a:ea typeface="Arial"/>
                <a:cs typeface="Arial"/>
                <a:sym typeface="Arial"/>
              </a:rPr>
              <a:t>надмірна або недостатня чутливість до тактильних, зорових, слухових стимулів, а також руху, наприклад, уникнення торкання деяких фактур (пісок, каша);</a:t>
            </a:r>
            <a:endParaRPr sz="1135">
              <a:solidFill>
                <a:srgbClr val="333333"/>
              </a:solidFill>
              <a:highlight>
                <a:schemeClr val="dk1"/>
              </a:highlight>
              <a:latin typeface="Arial"/>
              <a:ea typeface="Arial"/>
              <a:cs typeface="Arial"/>
              <a:sym typeface="Arial"/>
            </a:endParaRPr>
          </a:p>
          <a:p>
            <a:pPr marL="457200" lvl="0" indent="-300672" algn="l" rtl="0">
              <a:lnSpc>
                <a:spcPct val="95000"/>
              </a:lnSpc>
              <a:spcBef>
                <a:spcPts val="0"/>
              </a:spcBef>
              <a:spcAft>
                <a:spcPts val="0"/>
              </a:spcAft>
              <a:buClr>
                <a:srgbClr val="333333"/>
              </a:buClr>
              <a:buSzPts val="1135"/>
              <a:buFont typeface="Arial"/>
              <a:buChar char="●"/>
            </a:pPr>
            <a:r>
              <a:rPr lang="ru" sz="1135">
                <a:solidFill>
                  <a:srgbClr val="333333"/>
                </a:solidFill>
                <a:highlight>
                  <a:schemeClr val="dk1"/>
                </a:highlight>
                <a:latin typeface="Arial"/>
                <a:ea typeface="Arial"/>
                <a:cs typeface="Arial"/>
                <a:sym typeface="Arial"/>
              </a:rPr>
              <a:t>уникнення занять з пластиліном, малювання пальцями;</a:t>
            </a:r>
            <a:endParaRPr sz="1135">
              <a:solidFill>
                <a:srgbClr val="333333"/>
              </a:solidFill>
              <a:highlight>
                <a:schemeClr val="dk1"/>
              </a:highlight>
              <a:latin typeface="Arial"/>
              <a:ea typeface="Arial"/>
              <a:cs typeface="Arial"/>
              <a:sym typeface="Arial"/>
            </a:endParaRPr>
          </a:p>
          <a:p>
            <a:pPr marL="457200" lvl="0" indent="-300672" algn="l" rtl="0">
              <a:lnSpc>
                <a:spcPct val="95000"/>
              </a:lnSpc>
              <a:spcBef>
                <a:spcPts val="0"/>
              </a:spcBef>
              <a:spcAft>
                <a:spcPts val="0"/>
              </a:spcAft>
              <a:buClr>
                <a:srgbClr val="333333"/>
              </a:buClr>
              <a:buSzPts val="1135"/>
              <a:buFont typeface="Arial"/>
              <a:buChar char="●"/>
            </a:pPr>
            <a:r>
              <a:rPr lang="ru" sz="1135">
                <a:solidFill>
                  <a:srgbClr val="333333"/>
                </a:solidFill>
                <a:highlight>
                  <a:schemeClr val="dk1"/>
                </a:highlight>
                <a:latin typeface="Arial"/>
                <a:ea typeface="Arial"/>
                <a:cs typeface="Arial"/>
                <a:sym typeface="Arial"/>
              </a:rPr>
              <a:t>проблеми з маніпулюванням, використанням столових приборів, ножиць;</a:t>
            </a:r>
            <a:endParaRPr sz="1135">
              <a:solidFill>
                <a:srgbClr val="333333"/>
              </a:solidFill>
              <a:highlight>
                <a:schemeClr val="dk1"/>
              </a:highlight>
              <a:latin typeface="Arial"/>
              <a:ea typeface="Arial"/>
              <a:cs typeface="Arial"/>
              <a:sym typeface="Arial"/>
            </a:endParaRPr>
          </a:p>
          <a:p>
            <a:pPr marL="457200" lvl="0" indent="-300672" algn="l" rtl="0">
              <a:lnSpc>
                <a:spcPct val="95000"/>
              </a:lnSpc>
              <a:spcBef>
                <a:spcPts val="0"/>
              </a:spcBef>
              <a:spcAft>
                <a:spcPts val="0"/>
              </a:spcAft>
              <a:buClr>
                <a:srgbClr val="333333"/>
              </a:buClr>
              <a:buSzPts val="1135"/>
              <a:buFont typeface="Arial"/>
              <a:buChar char="●"/>
            </a:pPr>
            <a:r>
              <a:rPr lang="ru" sz="1135">
                <a:solidFill>
                  <a:srgbClr val="333333"/>
                </a:solidFill>
                <a:highlight>
                  <a:schemeClr val="dk1"/>
                </a:highlight>
                <a:latin typeface="Arial"/>
                <a:ea typeface="Arial"/>
                <a:cs typeface="Arial"/>
                <a:sym typeface="Arial"/>
              </a:rPr>
              <a:t>неправильне захоплення олівця;</a:t>
            </a:r>
            <a:endParaRPr sz="1135">
              <a:solidFill>
                <a:srgbClr val="333333"/>
              </a:solidFill>
              <a:highlight>
                <a:schemeClr val="dk1"/>
              </a:highlight>
              <a:latin typeface="Arial"/>
              <a:ea typeface="Arial"/>
              <a:cs typeface="Arial"/>
              <a:sym typeface="Arial"/>
            </a:endParaRPr>
          </a:p>
          <a:p>
            <a:pPr marL="457200" lvl="0" indent="-300672" algn="l" rtl="0">
              <a:lnSpc>
                <a:spcPct val="95000"/>
              </a:lnSpc>
              <a:spcBef>
                <a:spcPts val="0"/>
              </a:spcBef>
              <a:spcAft>
                <a:spcPts val="0"/>
              </a:spcAft>
              <a:buClr>
                <a:srgbClr val="333333"/>
              </a:buClr>
              <a:buSzPts val="1135"/>
              <a:buFont typeface="Arial"/>
              <a:buChar char="●"/>
            </a:pPr>
            <a:r>
              <a:rPr lang="ru" sz="1135">
                <a:solidFill>
                  <a:srgbClr val="333333"/>
                </a:solidFill>
                <a:highlight>
                  <a:schemeClr val="dk1"/>
                </a:highlight>
                <a:latin typeface="Arial"/>
                <a:ea typeface="Arial"/>
                <a:cs typeface="Arial"/>
                <a:sym typeface="Arial"/>
              </a:rPr>
              <a:t>надчутливість до звуків, до світла;</a:t>
            </a:r>
            <a:endParaRPr sz="1135">
              <a:solidFill>
                <a:srgbClr val="333333"/>
              </a:solidFill>
              <a:highlight>
                <a:schemeClr val="dk1"/>
              </a:highlight>
              <a:latin typeface="Arial"/>
              <a:ea typeface="Arial"/>
              <a:cs typeface="Arial"/>
              <a:sym typeface="Arial"/>
            </a:endParaRPr>
          </a:p>
          <a:p>
            <a:pPr marL="457200" lvl="0" indent="-300672" algn="l" rtl="0">
              <a:lnSpc>
                <a:spcPct val="95000"/>
              </a:lnSpc>
              <a:spcBef>
                <a:spcPts val="0"/>
              </a:spcBef>
              <a:spcAft>
                <a:spcPts val="0"/>
              </a:spcAft>
              <a:buClr>
                <a:srgbClr val="333333"/>
              </a:buClr>
              <a:buSzPts val="1135"/>
              <a:buFont typeface="Arial"/>
              <a:buChar char="●"/>
            </a:pPr>
            <a:r>
              <a:rPr lang="ru" sz="1135">
                <a:solidFill>
                  <a:srgbClr val="333333"/>
                </a:solidFill>
                <a:highlight>
                  <a:schemeClr val="dk1"/>
                </a:highlight>
                <a:latin typeface="Arial"/>
                <a:ea typeface="Arial"/>
                <a:cs typeface="Arial"/>
                <a:sym typeface="Arial"/>
              </a:rPr>
              <a:t>труднощі у навчанні письма і читання;</a:t>
            </a:r>
            <a:endParaRPr sz="1135">
              <a:solidFill>
                <a:srgbClr val="333333"/>
              </a:solidFill>
              <a:highlight>
                <a:schemeClr val="dk1"/>
              </a:highlight>
              <a:latin typeface="Arial"/>
              <a:ea typeface="Arial"/>
              <a:cs typeface="Arial"/>
              <a:sym typeface="Arial"/>
            </a:endParaRPr>
          </a:p>
          <a:p>
            <a:pPr marL="457200" lvl="0" indent="-300672" algn="l" rtl="0">
              <a:lnSpc>
                <a:spcPct val="95000"/>
              </a:lnSpc>
              <a:spcBef>
                <a:spcPts val="0"/>
              </a:spcBef>
              <a:spcAft>
                <a:spcPts val="0"/>
              </a:spcAft>
              <a:buClr>
                <a:srgbClr val="333333"/>
              </a:buClr>
              <a:buSzPts val="1135"/>
              <a:buFont typeface="Arial"/>
              <a:buChar char="●"/>
            </a:pPr>
            <a:r>
              <a:rPr lang="ru" sz="1135">
                <a:solidFill>
                  <a:srgbClr val="333333"/>
                </a:solidFill>
                <a:highlight>
                  <a:schemeClr val="dk1"/>
                </a:highlight>
                <a:latin typeface="Arial"/>
                <a:ea typeface="Arial"/>
                <a:cs typeface="Arial"/>
                <a:sym typeface="Arial"/>
              </a:rPr>
              <a:t>проблеми з навчанням їзди на велосипеді;</a:t>
            </a:r>
            <a:endParaRPr sz="1135">
              <a:solidFill>
                <a:srgbClr val="333333"/>
              </a:solidFill>
              <a:highlight>
                <a:schemeClr val="dk1"/>
              </a:highlight>
              <a:latin typeface="Arial"/>
              <a:ea typeface="Arial"/>
              <a:cs typeface="Arial"/>
              <a:sym typeface="Arial"/>
            </a:endParaRPr>
          </a:p>
          <a:p>
            <a:pPr marL="457200" lvl="0" indent="-300672" algn="l" rtl="0">
              <a:lnSpc>
                <a:spcPct val="95000"/>
              </a:lnSpc>
              <a:spcBef>
                <a:spcPts val="0"/>
              </a:spcBef>
              <a:spcAft>
                <a:spcPts val="0"/>
              </a:spcAft>
              <a:buClr>
                <a:srgbClr val="333333"/>
              </a:buClr>
              <a:buSzPts val="1135"/>
              <a:buFont typeface="Arial"/>
              <a:buChar char="●"/>
            </a:pPr>
            <a:r>
              <a:rPr lang="ru" sz="1135">
                <a:solidFill>
                  <a:srgbClr val="333333"/>
                </a:solidFill>
                <a:highlight>
                  <a:schemeClr val="dk1"/>
                </a:highlight>
                <a:latin typeface="Arial"/>
                <a:ea typeface="Arial"/>
                <a:cs typeface="Arial"/>
                <a:sym typeface="Arial"/>
              </a:rPr>
              <a:t>уникнення катання на гойдалках, каруселях або надмірне захоплення цими іграми;</a:t>
            </a:r>
            <a:endParaRPr sz="1135">
              <a:solidFill>
                <a:srgbClr val="333333"/>
              </a:solidFill>
              <a:highlight>
                <a:schemeClr val="dk1"/>
              </a:highlight>
              <a:latin typeface="Arial"/>
              <a:ea typeface="Arial"/>
              <a:cs typeface="Arial"/>
              <a:sym typeface="Arial"/>
            </a:endParaRPr>
          </a:p>
          <a:p>
            <a:pPr marL="457200" lvl="0" indent="-300672" algn="l" rtl="0">
              <a:lnSpc>
                <a:spcPct val="95000"/>
              </a:lnSpc>
              <a:spcBef>
                <a:spcPts val="0"/>
              </a:spcBef>
              <a:spcAft>
                <a:spcPts val="0"/>
              </a:spcAft>
              <a:buClr>
                <a:srgbClr val="333333"/>
              </a:buClr>
              <a:buSzPts val="1135"/>
              <a:buFont typeface="Arial"/>
              <a:buChar char="●"/>
            </a:pPr>
            <a:r>
              <a:rPr lang="ru" sz="1135">
                <a:solidFill>
                  <a:srgbClr val="333333"/>
                </a:solidFill>
                <a:highlight>
                  <a:schemeClr val="dk1"/>
                </a:highlight>
                <a:latin typeface="Arial"/>
                <a:ea typeface="Arial"/>
                <a:cs typeface="Arial"/>
                <a:sym typeface="Arial"/>
              </a:rPr>
              <a:t>утруднення при переписуванні з дошки, пропускання букв, складів;</a:t>
            </a:r>
            <a:endParaRPr sz="1135">
              <a:solidFill>
                <a:srgbClr val="333333"/>
              </a:solidFill>
              <a:highlight>
                <a:schemeClr val="dk1"/>
              </a:highlight>
              <a:latin typeface="Arial"/>
              <a:ea typeface="Arial"/>
              <a:cs typeface="Arial"/>
              <a:sym typeface="Arial"/>
            </a:endParaRPr>
          </a:p>
          <a:p>
            <a:pPr marL="457200" lvl="0" indent="-300672" algn="l" rtl="0">
              <a:lnSpc>
                <a:spcPct val="95000"/>
              </a:lnSpc>
              <a:spcBef>
                <a:spcPts val="0"/>
              </a:spcBef>
              <a:spcAft>
                <a:spcPts val="0"/>
              </a:spcAft>
              <a:buClr>
                <a:srgbClr val="333333"/>
              </a:buClr>
              <a:buSzPts val="1135"/>
              <a:buFont typeface="Arial"/>
              <a:buChar char="●"/>
            </a:pPr>
            <a:r>
              <a:rPr lang="ru" sz="1135">
                <a:solidFill>
                  <a:srgbClr val="333333"/>
                </a:solidFill>
                <a:highlight>
                  <a:schemeClr val="dk1"/>
                </a:highlight>
                <a:latin typeface="Arial"/>
                <a:ea typeface="Arial"/>
                <a:cs typeface="Arial"/>
                <a:sym typeface="Arial"/>
              </a:rPr>
              <a:t>труднощі в розрізненні правого та лівого боків, особливо, коли у дитини немає часу, щоб задуматися;</a:t>
            </a:r>
            <a:endParaRPr sz="1135">
              <a:solidFill>
                <a:srgbClr val="333333"/>
              </a:solidFill>
              <a:highlight>
                <a:schemeClr val="dk1"/>
              </a:highlight>
              <a:latin typeface="Arial"/>
              <a:ea typeface="Arial"/>
              <a:cs typeface="Arial"/>
              <a:sym typeface="Arial"/>
            </a:endParaRPr>
          </a:p>
          <a:p>
            <a:pPr marL="457200" lvl="0" indent="-300672" algn="l" rtl="0">
              <a:lnSpc>
                <a:spcPct val="95000"/>
              </a:lnSpc>
              <a:spcBef>
                <a:spcPts val="0"/>
              </a:spcBef>
              <a:spcAft>
                <a:spcPts val="0"/>
              </a:spcAft>
              <a:buClr>
                <a:srgbClr val="333333"/>
              </a:buClr>
              <a:buSzPts val="1135"/>
              <a:buFont typeface="Arial"/>
              <a:buChar char="●"/>
            </a:pPr>
            <a:r>
              <a:rPr lang="ru" sz="1135">
                <a:solidFill>
                  <a:srgbClr val="333333"/>
                </a:solidFill>
                <a:highlight>
                  <a:schemeClr val="dk1"/>
                </a:highlight>
                <a:latin typeface="Arial"/>
                <a:ea typeface="Arial"/>
                <a:cs typeface="Arial"/>
                <a:sym typeface="Arial"/>
              </a:rPr>
              <a:t>низький поріг чутливості до близькості іншої особи;</a:t>
            </a:r>
            <a:endParaRPr sz="1135">
              <a:solidFill>
                <a:srgbClr val="333333"/>
              </a:solidFill>
              <a:highlight>
                <a:schemeClr val="dk1"/>
              </a:highlight>
              <a:latin typeface="Arial"/>
              <a:ea typeface="Arial"/>
              <a:cs typeface="Arial"/>
              <a:sym typeface="Arial"/>
            </a:endParaRPr>
          </a:p>
          <a:p>
            <a:pPr marL="457200" lvl="0" indent="-300672" algn="l" rtl="0">
              <a:lnSpc>
                <a:spcPct val="95000"/>
              </a:lnSpc>
              <a:spcBef>
                <a:spcPts val="0"/>
              </a:spcBef>
              <a:spcAft>
                <a:spcPts val="0"/>
              </a:spcAft>
              <a:buClr>
                <a:srgbClr val="333333"/>
              </a:buClr>
              <a:buSzPts val="1135"/>
              <a:buFont typeface="Arial"/>
              <a:buChar char="●"/>
            </a:pPr>
            <a:r>
              <a:rPr lang="ru" sz="1135">
                <a:solidFill>
                  <a:srgbClr val="333333"/>
                </a:solidFill>
                <a:highlight>
                  <a:schemeClr val="dk1"/>
                </a:highlight>
                <a:latin typeface="Arial"/>
                <a:ea typeface="Arial"/>
                <a:cs typeface="Arial"/>
                <a:sym typeface="Arial"/>
              </a:rPr>
              <a:t>занадто високий або занадто низький рівень рухової активності, розлади м'язового тонусу;</a:t>
            </a:r>
            <a:endParaRPr sz="1135">
              <a:solidFill>
                <a:srgbClr val="333333"/>
              </a:solidFill>
              <a:highlight>
                <a:schemeClr val="dk1"/>
              </a:highlight>
              <a:latin typeface="Arial"/>
              <a:ea typeface="Arial"/>
              <a:cs typeface="Arial"/>
              <a:sym typeface="Arial"/>
            </a:endParaRPr>
          </a:p>
          <a:p>
            <a:pPr marL="457200" lvl="0" indent="-300672" algn="l" rtl="0">
              <a:lnSpc>
                <a:spcPct val="95000"/>
              </a:lnSpc>
              <a:spcBef>
                <a:spcPts val="0"/>
              </a:spcBef>
              <a:spcAft>
                <a:spcPts val="0"/>
              </a:spcAft>
              <a:buClr>
                <a:srgbClr val="333333"/>
              </a:buClr>
              <a:buSzPts val="1135"/>
              <a:buFont typeface="Arial"/>
              <a:buChar char="●"/>
            </a:pPr>
            <a:r>
              <a:rPr lang="ru" sz="1135">
                <a:solidFill>
                  <a:srgbClr val="333333"/>
                </a:solidFill>
                <a:highlight>
                  <a:schemeClr val="dk1"/>
                </a:highlight>
                <a:latin typeface="Arial"/>
                <a:ea typeface="Arial"/>
                <a:cs typeface="Arial"/>
                <a:sym typeface="Arial"/>
              </a:rPr>
              <a:t>слабка рухова координація (ці проблеми можуть стосуватися великої або дрібної моторики);</a:t>
            </a:r>
            <a:endParaRPr sz="1135">
              <a:solidFill>
                <a:srgbClr val="333333"/>
              </a:solidFill>
              <a:highlight>
                <a:schemeClr val="dk1"/>
              </a:highlight>
              <a:latin typeface="Arial"/>
              <a:ea typeface="Arial"/>
              <a:cs typeface="Arial"/>
              <a:sym typeface="Arial"/>
            </a:endParaRPr>
          </a:p>
          <a:p>
            <a:pPr marL="457200" lvl="0" indent="-300672" algn="l" rtl="0">
              <a:lnSpc>
                <a:spcPct val="95000"/>
              </a:lnSpc>
              <a:spcBef>
                <a:spcPts val="0"/>
              </a:spcBef>
              <a:spcAft>
                <a:spcPts val="0"/>
              </a:spcAft>
              <a:buClr>
                <a:srgbClr val="333333"/>
              </a:buClr>
              <a:buSzPts val="1135"/>
              <a:buFont typeface="Arial"/>
              <a:buChar char="●"/>
            </a:pPr>
            <a:r>
              <a:rPr lang="ru" sz="1135">
                <a:solidFill>
                  <a:srgbClr val="333333"/>
                </a:solidFill>
                <a:highlight>
                  <a:schemeClr val="dk1"/>
                </a:highlight>
                <a:latin typeface="Arial"/>
                <a:ea typeface="Arial"/>
                <a:cs typeface="Arial"/>
                <a:sym typeface="Arial"/>
              </a:rPr>
              <a:t>рухова незграбність;</a:t>
            </a:r>
            <a:endParaRPr sz="1135">
              <a:solidFill>
                <a:srgbClr val="333333"/>
              </a:solidFill>
              <a:highlight>
                <a:schemeClr val="dk1"/>
              </a:highlight>
              <a:latin typeface="Arial"/>
              <a:ea typeface="Arial"/>
              <a:cs typeface="Arial"/>
              <a:sym typeface="Arial"/>
            </a:endParaRPr>
          </a:p>
          <a:p>
            <a:pPr marL="457200" lvl="0" indent="-300672" algn="l" rtl="0">
              <a:lnSpc>
                <a:spcPct val="95000"/>
              </a:lnSpc>
              <a:spcBef>
                <a:spcPts val="0"/>
              </a:spcBef>
              <a:spcAft>
                <a:spcPts val="0"/>
              </a:spcAft>
              <a:buClr>
                <a:srgbClr val="333333"/>
              </a:buClr>
              <a:buSzPts val="1135"/>
              <a:buFont typeface="Arial"/>
              <a:buChar char="●"/>
            </a:pPr>
            <a:r>
              <a:rPr lang="ru" sz="1135">
                <a:solidFill>
                  <a:srgbClr val="333333"/>
                </a:solidFill>
                <a:highlight>
                  <a:schemeClr val="dk1"/>
                </a:highlight>
                <a:latin typeface="Arial"/>
                <a:ea typeface="Arial"/>
                <a:cs typeface="Arial"/>
                <a:sym typeface="Arial"/>
              </a:rPr>
              <a:t>труднощі в концентрації, імпульсивність;</a:t>
            </a:r>
            <a:endParaRPr sz="1135">
              <a:solidFill>
                <a:srgbClr val="333333"/>
              </a:solidFill>
              <a:highlight>
                <a:schemeClr val="dk1"/>
              </a:highlight>
              <a:latin typeface="Arial"/>
              <a:ea typeface="Arial"/>
              <a:cs typeface="Arial"/>
              <a:sym typeface="Arial"/>
            </a:endParaRPr>
          </a:p>
          <a:p>
            <a:pPr marL="457200" lvl="0" indent="-300672" algn="l" rtl="0">
              <a:lnSpc>
                <a:spcPct val="95000"/>
              </a:lnSpc>
              <a:spcBef>
                <a:spcPts val="0"/>
              </a:spcBef>
              <a:spcAft>
                <a:spcPts val="0"/>
              </a:spcAft>
              <a:buClr>
                <a:srgbClr val="333333"/>
              </a:buClr>
              <a:buSzPts val="1135"/>
              <a:buFont typeface="Arial"/>
              <a:buChar char="●"/>
            </a:pPr>
            <a:r>
              <a:rPr lang="ru" sz="1135">
                <a:solidFill>
                  <a:srgbClr val="333333"/>
                </a:solidFill>
                <a:highlight>
                  <a:schemeClr val="dk1"/>
                </a:highlight>
                <a:latin typeface="Arial"/>
                <a:ea typeface="Arial"/>
                <a:cs typeface="Arial"/>
                <a:sym typeface="Arial"/>
              </a:rPr>
              <a:t>швидка стомлюваність;</a:t>
            </a:r>
            <a:endParaRPr sz="1135">
              <a:solidFill>
                <a:srgbClr val="333333"/>
              </a:solidFill>
              <a:highlight>
                <a:schemeClr val="dk1"/>
              </a:highlight>
              <a:latin typeface="Arial"/>
              <a:ea typeface="Arial"/>
              <a:cs typeface="Arial"/>
              <a:sym typeface="Arial"/>
            </a:endParaRPr>
          </a:p>
          <a:p>
            <a:pPr marL="457200" lvl="0" indent="-300672" algn="l" rtl="0">
              <a:lnSpc>
                <a:spcPct val="95000"/>
              </a:lnSpc>
              <a:spcBef>
                <a:spcPts val="0"/>
              </a:spcBef>
              <a:spcAft>
                <a:spcPts val="0"/>
              </a:spcAft>
              <a:buClr>
                <a:srgbClr val="333333"/>
              </a:buClr>
              <a:buSzPts val="1135"/>
              <a:buFont typeface="Arial"/>
              <a:buChar char="●"/>
            </a:pPr>
            <a:r>
              <a:rPr lang="ru" sz="1135">
                <a:solidFill>
                  <a:srgbClr val="333333"/>
                </a:solidFill>
                <a:highlight>
                  <a:schemeClr val="dk1"/>
                </a:highlight>
                <a:latin typeface="Arial"/>
                <a:ea typeface="Arial"/>
                <a:cs typeface="Arial"/>
                <a:sym typeface="Arial"/>
              </a:rPr>
              <a:t>відмова від соціальних контактів;</a:t>
            </a:r>
            <a:endParaRPr sz="1135">
              <a:solidFill>
                <a:srgbClr val="333333"/>
              </a:solidFill>
              <a:highlight>
                <a:schemeClr val="dk1"/>
              </a:highlight>
              <a:latin typeface="Arial"/>
              <a:ea typeface="Arial"/>
              <a:cs typeface="Arial"/>
              <a:sym typeface="Arial"/>
            </a:endParaRPr>
          </a:p>
          <a:p>
            <a:pPr marL="457200" lvl="0" indent="-300672" algn="l" rtl="0">
              <a:lnSpc>
                <a:spcPct val="95000"/>
              </a:lnSpc>
              <a:spcBef>
                <a:spcPts val="0"/>
              </a:spcBef>
              <a:spcAft>
                <a:spcPts val="0"/>
              </a:spcAft>
              <a:buClr>
                <a:srgbClr val="333333"/>
              </a:buClr>
              <a:buSzPts val="1135"/>
              <a:buFont typeface="Arial"/>
              <a:buChar char="●"/>
            </a:pPr>
            <a:r>
              <a:rPr lang="ru" sz="1135">
                <a:solidFill>
                  <a:srgbClr val="333333"/>
                </a:solidFill>
                <a:highlight>
                  <a:schemeClr val="dk1"/>
                </a:highlight>
                <a:latin typeface="Arial"/>
                <a:ea typeface="Arial"/>
                <a:cs typeface="Arial"/>
                <a:sym typeface="Arial"/>
              </a:rPr>
              <a:t>затримка розвитку мови, рухового розвитку, а також труднощі в навчанні;</a:t>
            </a:r>
            <a:endParaRPr sz="1135">
              <a:solidFill>
                <a:srgbClr val="333333"/>
              </a:solidFill>
              <a:highlight>
                <a:schemeClr val="dk1"/>
              </a:highlight>
              <a:latin typeface="Arial"/>
              <a:ea typeface="Arial"/>
              <a:cs typeface="Arial"/>
              <a:sym typeface="Arial"/>
            </a:endParaRPr>
          </a:p>
          <a:p>
            <a:pPr marL="457200" lvl="0" indent="-300672" algn="l" rtl="0">
              <a:lnSpc>
                <a:spcPct val="95000"/>
              </a:lnSpc>
              <a:spcBef>
                <a:spcPts val="0"/>
              </a:spcBef>
              <a:spcAft>
                <a:spcPts val="0"/>
              </a:spcAft>
              <a:buClr>
                <a:srgbClr val="333333"/>
              </a:buClr>
              <a:buSzPts val="1135"/>
              <a:buFont typeface="Arial"/>
              <a:buChar char="●"/>
            </a:pPr>
            <a:r>
              <a:rPr lang="ru" sz="1135">
                <a:solidFill>
                  <a:srgbClr val="333333"/>
                </a:solidFill>
                <a:highlight>
                  <a:schemeClr val="dk1"/>
                </a:highlight>
                <a:latin typeface="Arial"/>
                <a:ea typeface="Arial"/>
                <a:cs typeface="Arial"/>
                <a:sym typeface="Arial"/>
              </a:rPr>
              <a:t>слабка організація поведінки, відсутність планування.</a:t>
            </a:r>
            <a:endParaRPr sz="1135">
              <a:solidFill>
                <a:srgbClr val="333333"/>
              </a:solidFill>
              <a:highlight>
                <a:schemeClr val="dk1"/>
              </a:highlight>
              <a:latin typeface="Arial"/>
              <a:ea typeface="Arial"/>
              <a:cs typeface="Arial"/>
              <a:sym typeface="Arial"/>
            </a:endParaRPr>
          </a:p>
          <a:p>
            <a:pPr marL="0" lvl="0" indent="0" algn="l" rtl="0">
              <a:lnSpc>
                <a:spcPct val="95000"/>
              </a:lnSpc>
              <a:spcBef>
                <a:spcPts val="1100"/>
              </a:spcBef>
              <a:spcAft>
                <a:spcPts val="1200"/>
              </a:spcAft>
              <a:buSzPts val="935"/>
              <a:buNone/>
            </a:pPr>
            <a:endParaRPr sz="1729">
              <a:highlight>
                <a:schemeClr val="dk1"/>
              </a:high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0"/>
          <p:cNvSpPr txBox="1">
            <a:spLocks noGrp="1"/>
          </p:cNvSpPr>
          <p:nvPr>
            <p:ph type="body" idx="1"/>
          </p:nvPr>
        </p:nvSpPr>
        <p:spPr>
          <a:xfrm>
            <a:off x="0" y="62825"/>
            <a:ext cx="8520600" cy="3416400"/>
          </a:xfrm>
          <a:prstGeom prst="rect">
            <a:avLst/>
          </a:prstGeom>
        </p:spPr>
        <p:txBody>
          <a:bodyPr spcFirstLastPara="1" wrap="square" lIns="91425" tIns="91425" rIns="91425" bIns="91425" anchor="t" anchorCtr="0">
            <a:normAutofit/>
          </a:bodyPr>
          <a:lstStyle/>
          <a:p>
            <a:pPr marL="0" lvl="0" indent="0" algn="l" rtl="0">
              <a:spcBef>
                <a:spcPts val="1100"/>
              </a:spcBef>
              <a:spcAft>
                <a:spcPts val="0"/>
              </a:spcAft>
              <a:buNone/>
            </a:pPr>
            <a:r>
              <a:rPr lang="ru" sz="1100">
                <a:solidFill>
                  <a:srgbClr val="333333"/>
                </a:solidFill>
                <a:highlight>
                  <a:schemeClr val="dk1"/>
                </a:highlight>
                <a:latin typeface="Arial"/>
                <a:ea typeface="Arial"/>
                <a:cs typeface="Arial"/>
                <a:sym typeface="Arial"/>
              </a:rPr>
              <a:t>Найбільшу ефективність методика дає в корекції дітей з синдромом Дауна, затримкою психічного розвитку, ДЦП, аутизмом. Дитина поступово вчиться інтерпретувати сенсорні відгуки і адаптуватися на нових і нових, більш досконалих рівнях. Окрім цього, метод є надзвичайно корисним дітям з нормальним розвитком для покращення уваги та концентрації, грубої та дрібної моторики, зорових і слухових здібностей, самосвідомості та самооцінки.</a:t>
            </a:r>
            <a:endParaRPr sz="1100">
              <a:solidFill>
                <a:srgbClr val="333333"/>
              </a:solidFill>
              <a:highlight>
                <a:schemeClr val="dk1"/>
              </a:highlight>
              <a:latin typeface="Arial"/>
              <a:ea typeface="Arial"/>
              <a:cs typeface="Arial"/>
              <a:sym typeface="Arial"/>
            </a:endParaRPr>
          </a:p>
          <a:p>
            <a:pPr marL="0" lvl="0" indent="0" algn="l" rtl="0">
              <a:spcBef>
                <a:spcPts val="1100"/>
              </a:spcBef>
              <a:spcAft>
                <a:spcPts val="0"/>
              </a:spcAft>
              <a:buNone/>
            </a:pPr>
            <a:r>
              <a:rPr lang="ru" sz="1100">
                <a:solidFill>
                  <a:srgbClr val="333333"/>
                </a:solidFill>
                <a:highlight>
                  <a:schemeClr val="dk1"/>
                </a:highlight>
                <a:latin typeface="Arial"/>
                <a:ea typeface="Arial"/>
                <a:cs typeface="Arial"/>
                <a:sym typeface="Arial"/>
              </a:rPr>
              <a:t>Комплекс вправ з сенсорної інтеграції створюється на основі сенсорної діагностики індивідуально для кожного пацієнта. Методи сенсорної інтеграції можуть і навіть повинні включатися як складові частини в заняття за будь-якими іншими методиками. Недооцінити значення стимуляції сенсорного сприйняття світу неможливо. Через розвиток сенсорики ми даємо дитині механізм пізнання світу.</a:t>
            </a:r>
            <a:endParaRPr sz="1100">
              <a:solidFill>
                <a:srgbClr val="333333"/>
              </a:solidFill>
              <a:highlight>
                <a:schemeClr val="dk1"/>
              </a:highlight>
              <a:latin typeface="Arial"/>
              <a:ea typeface="Arial"/>
              <a:cs typeface="Arial"/>
              <a:sym typeface="Arial"/>
            </a:endParaRPr>
          </a:p>
          <a:p>
            <a:pPr marL="0" lvl="0" indent="0" algn="l" rtl="0">
              <a:spcBef>
                <a:spcPts val="1100"/>
              </a:spcBef>
              <a:spcAft>
                <a:spcPts val="1200"/>
              </a:spcAft>
              <a:buNone/>
            </a:pPr>
            <a:endParaRPr>
              <a:highlight>
                <a:schemeClr val="dk1"/>
              </a:highlight>
            </a:endParaRPr>
          </a:p>
        </p:txBody>
      </p:sp>
      <p:pic>
        <p:nvPicPr>
          <p:cNvPr id="321" name="Google Shape;321;p60"/>
          <p:cNvPicPr preferRelativeResize="0"/>
          <p:nvPr/>
        </p:nvPicPr>
        <p:blipFill>
          <a:blip r:embed="rId3">
            <a:alphaModFix/>
          </a:blip>
          <a:stretch>
            <a:fillRect/>
          </a:stretch>
        </p:blipFill>
        <p:spPr>
          <a:xfrm>
            <a:off x="3344225" y="1783275"/>
            <a:ext cx="4320250" cy="32401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Використана література</a:t>
            </a:r>
            <a:endParaRPr/>
          </a:p>
        </p:txBody>
      </p:sp>
      <p:sp>
        <p:nvSpPr>
          <p:cNvPr id="327" name="Google Shape;327;p61"/>
          <p:cNvSpPr txBox="1">
            <a:spLocks noGrp="1"/>
          </p:cNvSpPr>
          <p:nvPr>
            <p:ph type="body" idx="1"/>
          </p:nvPr>
        </p:nvSpPr>
        <p:spPr>
          <a:xfrm>
            <a:off x="0" y="951125"/>
            <a:ext cx="9144000" cy="41922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358"/>
              <a:buNone/>
            </a:pPr>
            <a:r>
              <a:rPr lang="ru" sz="1000">
                <a:solidFill>
                  <a:schemeClr val="dk1"/>
                </a:solidFill>
              </a:rPr>
              <a:t>Мальцева М.Н., Шмонин А.А., Мельникова Е.В., Иванова Г.Е. Эрготерапия в реабилитации неврологических пациентов//Consilium Medicum, 2016, №2.1: с. 59–60.</a:t>
            </a:r>
            <a:endParaRPr sz="1000">
              <a:solidFill>
                <a:schemeClr val="dk1"/>
              </a:solidFill>
            </a:endParaRPr>
          </a:p>
          <a:p>
            <a:pPr marL="0" lvl="0" indent="0" algn="l" rtl="0">
              <a:lnSpc>
                <a:spcPct val="95000"/>
              </a:lnSpc>
              <a:spcBef>
                <a:spcPts val="1200"/>
              </a:spcBef>
              <a:spcAft>
                <a:spcPts val="0"/>
              </a:spcAft>
              <a:buSzPts val="358"/>
              <a:buNone/>
            </a:pPr>
            <a:r>
              <a:rPr lang="ru" sz="1000">
                <a:solidFill>
                  <a:schemeClr val="dk1"/>
                </a:solidFill>
              </a:rPr>
              <a:t>Мальцева М.Н., Шмонин А.А. Эрготерапия в социальной и медицинской реабилитации//Академия профессионального образования. 2016. № 3 (57): с. 50-54.</a:t>
            </a:r>
            <a:endParaRPr sz="1000">
              <a:solidFill>
                <a:schemeClr val="dk1"/>
              </a:solidFill>
            </a:endParaRPr>
          </a:p>
          <a:p>
            <a:pPr marL="0" lvl="0" indent="0" algn="l" rtl="0">
              <a:lnSpc>
                <a:spcPct val="95000"/>
              </a:lnSpc>
              <a:spcBef>
                <a:spcPts val="1200"/>
              </a:spcBef>
              <a:spcAft>
                <a:spcPts val="0"/>
              </a:spcAft>
              <a:buSzPts val="358"/>
              <a:buNone/>
            </a:pPr>
            <a:r>
              <a:rPr lang="ru" sz="1000">
                <a:solidFill>
                  <a:schemeClr val="dk1"/>
                </a:solidFill>
              </a:rPr>
              <a:t> М. Н. Мальцева, А. А. Шмонин, Е. В. Мельникова Феномен «семейной инвалидности», или депрессия у родственников, ухаживающих за пациентом с инвалидностью. Ученые Записки СПбГМУ ИМ. АКАД. И. П. ПАВЛОВА · ТОМXXIII · N0 3 · 2016 стр.40-43</a:t>
            </a:r>
            <a:endParaRPr sz="1000">
              <a:solidFill>
                <a:schemeClr val="dk1"/>
              </a:solidFill>
            </a:endParaRPr>
          </a:p>
          <a:p>
            <a:pPr marL="0" lvl="0" indent="0" algn="l" rtl="0">
              <a:lnSpc>
                <a:spcPct val="95000"/>
              </a:lnSpc>
              <a:spcBef>
                <a:spcPts val="1200"/>
              </a:spcBef>
              <a:spcAft>
                <a:spcPts val="0"/>
              </a:spcAft>
              <a:buSzPts val="358"/>
              <a:buNone/>
            </a:pPr>
            <a:r>
              <a:rPr lang="ru" sz="1000">
                <a:solidFill>
                  <a:schemeClr val="dk1"/>
                </a:solidFill>
              </a:rPr>
              <a:t>М.Н. Мальцева, Н.П.Ванчакова. Эрготерапия в обеспечении образования детей с врожденными нарушениями развития. Сборник материалов конференции «Проблемы специального образования» С.Петербург 2017 г. Стр. 21-24.</a:t>
            </a:r>
            <a:endParaRPr sz="1000">
              <a:solidFill>
                <a:schemeClr val="dk1"/>
              </a:solidFill>
            </a:endParaRPr>
          </a:p>
          <a:p>
            <a:pPr marL="0" lvl="0" indent="0" algn="l" rtl="0">
              <a:lnSpc>
                <a:spcPct val="95000"/>
              </a:lnSpc>
              <a:spcBef>
                <a:spcPts val="1200"/>
              </a:spcBef>
              <a:spcAft>
                <a:spcPts val="0"/>
              </a:spcAft>
              <a:buNone/>
            </a:pPr>
            <a:r>
              <a:rPr lang="ru" sz="1000">
                <a:solidFill>
                  <a:schemeClr val="dk1"/>
                </a:solidFill>
              </a:rPr>
              <a:t>O’Brien R., Woodbridge S., Hammond A., Adkin J., Culley J. The Development and Evaluation of a Vocational Rehabilitation Training Programme for Rheumatology Occupational Therapists//Musculoskeletal Care, 2013, 11(2): 99–105.</a:t>
            </a:r>
            <a:endParaRPr sz="1000">
              <a:solidFill>
                <a:schemeClr val="dk1"/>
              </a:solidFill>
            </a:endParaRPr>
          </a:p>
          <a:p>
            <a:pPr marL="0" lvl="0" indent="0" algn="l" rtl="0">
              <a:lnSpc>
                <a:spcPct val="95000"/>
              </a:lnSpc>
              <a:spcBef>
                <a:spcPts val="1200"/>
              </a:spcBef>
              <a:spcAft>
                <a:spcPts val="0"/>
              </a:spcAft>
              <a:buNone/>
            </a:pPr>
            <a:r>
              <a:rPr lang="ru" sz="1000">
                <a:solidFill>
                  <a:schemeClr val="dk1"/>
                </a:solidFill>
              </a:rPr>
              <a:t>Roley S.S., DeLany, J.V., Barrows,. Occupational therapy practice framework: domain &amp; practice//The American journal of occupational therapy, 2008, 62(6): 625-626.</a:t>
            </a:r>
            <a:endParaRPr sz="1000">
              <a:solidFill>
                <a:schemeClr val="dk1"/>
              </a:solidFill>
            </a:endParaRPr>
          </a:p>
          <a:p>
            <a:pPr marL="0" lvl="0" indent="0" algn="l" rtl="0">
              <a:lnSpc>
                <a:spcPct val="95000"/>
              </a:lnSpc>
              <a:spcBef>
                <a:spcPts val="1200"/>
              </a:spcBef>
              <a:spcAft>
                <a:spcPts val="0"/>
              </a:spcAft>
              <a:buNone/>
            </a:pPr>
            <a:r>
              <a:rPr lang="ru" sz="1000">
                <a:solidFill>
                  <a:schemeClr val="dk1"/>
                </a:solidFill>
              </a:rPr>
              <a:t>Toomey, M., Nicholson, D., &amp; Carswell, A. (1995). The clinical utility of the Canadian Occupational Performance Measure. Canadian Journal of Occupational Therapy, 62(5), 242–249.</a:t>
            </a:r>
            <a:endParaRPr sz="1000">
              <a:solidFill>
                <a:schemeClr val="dk1"/>
              </a:solidFill>
            </a:endParaRPr>
          </a:p>
          <a:p>
            <a:pPr marL="0" lvl="0" indent="0" algn="l" rtl="0">
              <a:lnSpc>
                <a:spcPct val="95000"/>
              </a:lnSpc>
              <a:spcBef>
                <a:spcPts val="1200"/>
              </a:spcBef>
              <a:spcAft>
                <a:spcPts val="0"/>
              </a:spcAft>
              <a:buNone/>
            </a:pPr>
            <a:r>
              <a:rPr lang="ru" sz="1000">
                <a:solidFill>
                  <a:schemeClr val="dk1"/>
                </a:solidFill>
              </a:rPr>
              <a:t>Willard &amp; Spackman’s Occupational therapy 10/E (978-0-7817-2798-3) by Crepeau, Elizabeth Blesedell, PhD, OTR/L, FAOTA, et.al. The translation has been made within the joint project “Mentorship and supervision support in the Ergotherapy programme, 4th programme” between the Swedish Association of Occupational Therapists and St Petersburg State Medical Academy named after I I Mechnikov in 2008. This project is supported by East European Committee of the Swedish Health Care Community. The translation has been made by Sergey Maltsev, Olga Kamaeva and Mishina Ekaterina Anatolevna</a:t>
            </a:r>
            <a:endParaRPr sz="1000">
              <a:solidFill>
                <a:schemeClr val="dk1"/>
              </a:solidFill>
            </a:endParaRPr>
          </a:p>
          <a:p>
            <a:pPr marL="0" lvl="0" indent="0" algn="l" rtl="0">
              <a:lnSpc>
                <a:spcPct val="95000"/>
              </a:lnSpc>
              <a:spcBef>
                <a:spcPts val="1200"/>
              </a:spcBef>
              <a:spcAft>
                <a:spcPts val="0"/>
              </a:spcAft>
              <a:buNone/>
            </a:pPr>
            <a:endParaRPr sz="1000">
              <a:solidFill>
                <a:schemeClr val="dk1"/>
              </a:solidFill>
            </a:endParaRPr>
          </a:p>
          <a:p>
            <a:pPr marL="0" lvl="0" indent="0" algn="l" rtl="0">
              <a:lnSpc>
                <a:spcPct val="95000"/>
              </a:lnSpc>
              <a:spcBef>
                <a:spcPts val="1200"/>
              </a:spcBef>
              <a:spcAft>
                <a:spcPts val="1200"/>
              </a:spcAft>
              <a:buSzPts val="358"/>
              <a:buNone/>
            </a:pPr>
            <a:endParaRPr sz="1000">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62"/>
          <p:cNvSpPr txBox="1">
            <a:spLocks noGrp="1"/>
          </p:cNvSpPr>
          <p:nvPr>
            <p:ph type="body" idx="1"/>
          </p:nvPr>
        </p:nvSpPr>
        <p:spPr>
          <a:xfrm>
            <a:off x="64650" y="110800"/>
            <a:ext cx="8938800" cy="4848000"/>
          </a:xfrm>
          <a:prstGeom prst="rect">
            <a:avLst/>
          </a:prstGeom>
        </p:spPr>
        <p:txBody>
          <a:bodyPr spcFirstLastPara="1" wrap="square" lIns="91425" tIns="91425" rIns="91425" bIns="91425" anchor="t" anchorCtr="0">
            <a:normAutofit lnSpcReduction="10000"/>
          </a:bodyPr>
          <a:lstStyle/>
          <a:p>
            <a:pPr marL="0" lvl="0" indent="0" algn="l" rtl="0">
              <a:lnSpc>
                <a:spcPct val="85000"/>
              </a:lnSpc>
              <a:spcBef>
                <a:spcPts val="0"/>
              </a:spcBef>
              <a:spcAft>
                <a:spcPts val="0"/>
              </a:spcAft>
              <a:buNone/>
            </a:pPr>
            <a:r>
              <a:rPr lang="ru" sz="1400">
                <a:solidFill>
                  <a:schemeClr val="dk1"/>
                </a:solidFill>
              </a:rPr>
              <a:t>Roley S.S., DeLany, J.V., Barrows,. Occupational therapy practice framework: domain &amp; practice//The American journal of occupational therapy, 2008, 62(6): 625-626.</a:t>
            </a:r>
            <a:endParaRPr sz="1400">
              <a:solidFill>
                <a:schemeClr val="dk1"/>
              </a:solidFill>
            </a:endParaRPr>
          </a:p>
          <a:p>
            <a:pPr marL="0" lvl="0" indent="0" algn="l" rtl="0">
              <a:lnSpc>
                <a:spcPct val="85000"/>
              </a:lnSpc>
              <a:spcBef>
                <a:spcPts val="1200"/>
              </a:spcBef>
              <a:spcAft>
                <a:spcPts val="0"/>
              </a:spcAft>
              <a:buNone/>
            </a:pPr>
            <a:r>
              <a:rPr lang="ru" sz="1400">
                <a:solidFill>
                  <a:schemeClr val="dk1"/>
                </a:solidFill>
              </a:rPr>
              <a:t>Toomey, M., Nicholson, D., &amp; Carswell, A. (1995). The clinical utility of the Canadian Occupational Performance Measure. Canadian Journal of Occupational Therapy, 62(5), 242–249.</a:t>
            </a:r>
            <a:endParaRPr sz="1400">
              <a:solidFill>
                <a:schemeClr val="dk1"/>
              </a:solidFill>
            </a:endParaRPr>
          </a:p>
          <a:p>
            <a:pPr marL="0" lvl="0" indent="0" algn="l" rtl="0">
              <a:lnSpc>
                <a:spcPct val="85000"/>
              </a:lnSpc>
              <a:spcBef>
                <a:spcPts val="1200"/>
              </a:spcBef>
              <a:spcAft>
                <a:spcPts val="0"/>
              </a:spcAft>
              <a:buNone/>
            </a:pPr>
            <a:r>
              <a:rPr lang="ru" sz="1400">
                <a:solidFill>
                  <a:schemeClr val="dk1"/>
                </a:solidFill>
              </a:rPr>
              <a:t>Willard &amp; Spackman’s Occupational therapy 10/E (978-0-7817-2798-3) by Crepeau, Elizabeth Blesedell, PhD, OTR/L, FAOTA, et.al. The translation has been made within the joint project “Mentorship and supervision support in the Ergotherapy programme, 4th programme” between the Swedish Association of Occupational Therapists and St Petersburg State Medical Academy named after I I Mechnikov in 2008. This project is supported by East European Committee of the Swedish Health Care Community. The translation has been made by Sergey Maltsev, Olga Kamaeva and Mishina Ekaterina Anatolevna</a:t>
            </a:r>
            <a:endParaRPr sz="1400">
              <a:solidFill>
                <a:schemeClr val="dk1"/>
              </a:solidFill>
            </a:endParaRPr>
          </a:p>
          <a:p>
            <a:pPr marL="0" lvl="0" indent="0" algn="l" rtl="0">
              <a:lnSpc>
                <a:spcPct val="105000"/>
              </a:lnSpc>
              <a:spcBef>
                <a:spcPts val="1200"/>
              </a:spcBef>
              <a:spcAft>
                <a:spcPts val="0"/>
              </a:spcAft>
              <a:buNone/>
            </a:pPr>
            <a:r>
              <a:rPr lang="ru" sz="1400">
                <a:solidFill>
                  <a:schemeClr val="dk1"/>
                </a:solidFill>
              </a:rPr>
              <a:t>Компанець Н.М. Проекція проблем розвитку дитини на рівні піраміди навчання Вільямса та Шеленбергера / Н. Компанець // Особлива дитина: навчання і виховання. - 2017. - № 1. - С. 60-69 </a:t>
            </a:r>
            <a:endParaRPr sz="1400">
              <a:solidFill>
                <a:schemeClr val="dk1"/>
              </a:solidFill>
            </a:endParaRPr>
          </a:p>
          <a:p>
            <a:pPr marL="0" lvl="0" indent="0" algn="l" rtl="0">
              <a:lnSpc>
                <a:spcPct val="105000"/>
              </a:lnSpc>
              <a:spcBef>
                <a:spcPts val="1200"/>
              </a:spcBef>
              <a:spcAft>
                <a:spcPts val="0"/>
              </a:spcAft>
              <a:buNone/>
            </a:pPr>
            <a:r>
              <a:rPr lang="ru" sz="1400">
                <a:solidFill>
                  <a:schemeClr val="dk1"/>
                </a:solidFill>
              </a:rPr>
              <a:t>Методические материалы к программному комплексу Лонгитюд-ЭДК. Экспертная система Лонгитюд. Экспериментально-диагностический комплекс (ЭДК). 8-е издание, переработанное и дополненное (соответствующая версия программы: 10.2.25) / Под ред. С. А. Мирошникова – СПб.: Изд-во «ЛЕМА», – 2010. –196 с. </a:t>
            </a:r>
            <a:endParaRPr sz="1400">
              <a:solidFill>
                <a:schemeClr val="dk1"/>
              </a:solidFill>
            </a:endParaRPr>
          </a:p>
          <a:p>
            <a:pPr marL="0" lvl="0" indent="0" algn="l" rtl="0">
              <a:lnSpc>
                <a:spcPct val="105000"/>
              </a:lnSpc>
              <a:spcBef>
                <a:spcPts val="1200"/>
              </a:spcBef>
              <a:spcAft>
                <a:spcPts val="1200"/>
              </a:spcAft>
              <a:buNone/>
            </a:pPr>
            <a:r>
              <a:rPr lang="ru" sz="1400">
                <a:solidFill>
                  <a:schemeClr val="dk1"/>
                </a:solidFill>
              </a:rPr>
              <a:t>Про здійснення соціально-педагогічного патронату: лист Міністерства освіти і науки України від 17.12.2008р. № 1/9–811 // Дошкільне виховання. – 2009. – № 2. – С. 3–5. Про освіту: Закон України від 05.09.2017. [Електронний ресурс]. –</a:t>
            </a:r>
            <a:endParaRPr sz="14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ru" sz="2555" b="1">
                <a:solidFill>
                  <a:schemeClr val="accent3"/>
                </a:solidFill>
                <a:latin typeface="Average"/>
                <a:ea typeface="Average"/>
                <a:cs typeface="Average"/>
                <a:sym typeface="Average"/>
              </a:rPr>
              <a:t>Найважливіше завдання ерготерапії:</a:t>
            </a:r>
            <a:endParaRPr sz="3555" b="1"/>
          </a:p>
        </p:txBody>
      </p:sp>
      <p:sp>
        <p:nvSpPr>
          <p:cNvPr id="83" name="Google Shape;83;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000"/>
              <a:t>– допомога у вирішенні конкретних проблем, які виникають у пацієнта при виконанні нормальних повсякденних справ, для цього він повинен виконувати різні вправи, наприклад, відкривання двері, малювання якоїсь фігури (кола) тощо. </a:t>
            </a:r>
            <a:endParaRPr sz="2000"/>
          </a:p>
          <a:p>
            <a:pPr marL="0" lvl="0" indent="0" algn="l" rtl="0">
              <a:spcBef>
                <a:spcPts val="1200"/>
              </a:spcBef>
              <a:spcAft>
                <a:spcPts val="1200"/>
              </a:spcAft>
              <a:buNone/>
            </a:pPr>
            <a:r>
              <a:rPr lang="ru" sz="2000"/>
              <a:t>Також завданням є тренування рухів та пересувань, емоційна регуляція, розвиток сенсомоторики. </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body" idx="1"/>
          </p:nvPr>
        </p:nvSpPr>
        <p:spPr>
          <a:xfrm>
            <a:off x="311700" y="2794825"/>
            <a:ext cx="8520600" cy="186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850">
                <a:solidFill>
                  <a:srgbClr val="000000"/>
                </a:solidFill>
                <a:highlight>
                  <a:srgbClr val="E0E0E0"/>
                </a:highlight>
                <a:latin typeface="Roboto"/>
                <a:ea typeface="Roboto"/>
                <a:cs typeface="Roboto"/>
                <a:sym typeface="Roboto"/>
              </a:rPr>
              <a:t>Один з напрямків, з яким працює ерготерапевт, це зміцнення м'язів верхньої половини тіла. Крім традиційних силових вправ фахівець підбирає терапевтичні види діяльності, які підвищують м'язову силу і витривалість.</a:t>
            </a:r>
            <a:endParaRPr sz="1850">
              <a:solidFill>
                <a:srgbClr val="000000"/>
              </a:solidFill>
              <a:highlight>
                <a:srgbClr val="E0E0E0"/>
              </a:highlight>
              <a:latin typeface="Roboto"/>
              <a:ea typeface="Roboto"/>
              <a:cs typeface="Roboto"/>
              <a:sym typeface="Roboto"/>
            </a:endParaRPr>
          </a:p>
          <a:p>
            <a:pPr marL="0" lvl="0" indent="0" algn="l" rtl="0">
              <a:spcBef>
                <a:spcPts val="1200"/>
              </a:spcBef>
              <a:spcAft>
                <a:spcPts val="0"/>
              </a:spcAft>
              <a:buNone/>
            </a:pPr>
            <a:endParaRPr sz="1600">
              <a:solidFill>
                <a:srgbClr val="000000"/>
              </a:solidFill>
              <a:latin typeface="Arial"/>
              <a:ea typeface="Arial"/>
              <a:cs typeface="Arial"/>
              <a:sym typeface="Arial"/>
            </a:endParaRPr>
          </a:p>
          <a:p>
            <a:pPr marL="0" lvl="0" indent="0" algn="l" rtl="0">
              <a:spcBef>
                <a:spcPts val="1200"/>
              </a:spcBef>
              <a:spcAft>
                <a:spcPts val="1200"/>
              </a:spcAft>
              <a:buNone/>
            </a:pPr>
            <a:endParaRPr sz="2500"/>
          </a:p>
        </p:txBody>
      </p:sp>
      <p:pic>
        <p:nvPicPr>
          <p:cNvPr id="89" name="Google Shape;89;p18"/>
          <p:cNvPicPr preferRelativeResize="0"/>
          <p:nvPr/>
        </p:nvPicPr>
        <p:blipFill>
          <a:blip r:embed="rId3">
            <a:alphaModFix/>
          </a:blip>
          <a:stretch>
            <a:fillRect/>
          </a:stretch>
        </p:blipFill>
        <p:spPr>
          <a:xfrm>
            <a:off x="1286975" y="279675"/>
            <a:ext cx="6112224" cy="22920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ru" sz="1950">
                <a:solidFill>
                  <a:srgbClr val="000000"/>
                </a:solidFill>
                <a:highlight>
                  <a:srgbClr val="E0E0E0"/>
                </a:highlight>
                <a:latin typeface="Roboto"/>
                <a:ea typeface="Roboto"/>
                <a:cs typeface="Roboto"/>
                <a:sym typeface="Roboto"/>
              </a:rPr>
              <a:t>Крім того, така активність стосується і інших сфер життя, наприклад, терапевтичні вправи пов'язані з рішенням щоденних проблем, безпекою , підтриманням балансу і умінням слідувати інструкціям. У кожного завдання, яке дає ерготерапевт, є своя мета. Наприклад, щоб людина, незважаючи на проблеми з руками, міг якомога довше голитися самостійно. Завдяки такому підходу пацієнт бачить, як сильно можуть збільшитися його можливості, наскільки високими будуть функціональні результати.</a:t>
            </a:r>
            <a:endParaRPr sz="3600">
              <a:solidFill>
                <a:schemeClr val="dk1"/>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ru" sz="2050" b="1">
                <a:solidFill>
                  <a:srgbClr val="000000"/>
                </a:solidFill>
                <a:highlight>
                  <a:srgbClr val="E0E0E0"/>
                </a:highlight>
                <a:latin typeface="Roboto"/>
                <a:ea typeface="Roboto"/>
                <a:cs typeface="Roboto"/>
                <a:sym typeface="Roboto"/>
              </a:rPr>
              <a:t>Зміцнюємо м'язи рук</a:t>
            </a:r>
            <a:endParaRPr sz="3700" b="1"/>
          </a:p>
        </p:txBody>
      </p:sp>
      <p:sp>
        <p:nvSpPr>
          <p:cNvPr id="100" name="Google Shape;100;p20"/>
          <p:cNvSpPr txBox="1">
            <a:spLocks noGrp="1"/>
          </p:cNvSpPr>
          <p:nvPr>
            <p:ph type="body" idx="1"/>
          </p:nvPr>
        </p:nvSpPr>
        <p:spPr>
          <a:xfrm>
            <a:off x="311700" y="1152475"/>
            <a:ext cx="8520600" cy="382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1750">
                <a:solidFill>
                  <a:srgbClr val="000000"/>
                </a:solidFill>
                <a:highlight>
                  <a:srgbClr val="E0E0E0"/>
                </a:highlight>
                <a:latin typeface="Roboto"/>
                <a:ea typeface="Roboto"/>
                <a:cs typeface="Roboto"/>
                <a:sym typeface="Roboto"/>
              </a:rPr>
              <a:t>Підкидання м'яча в повітря вважається дитячою забавкою. Однак ерготерапевт в роботі використовує модифіковані м'ячі, які допомагають зміцнити м'язи рук і плечового пояса. Насправді, підкидаючи навіть найлегший надувний м'яч, чоловік збільшує діапазон рухів і силу. У міру поліпшення результатів ерготерапевт може підібрати м'яч з більш важким вагою або запропонує надіти на зап'ястя манжети з навантаженням, щоб збільшити навантаження. Для максимального ефекту можна підкидати медичні м'ячі в положенні стоячи, тоді розвивається сила всіх м'язів організму.</a:t>
            </a:r>
            <a:endParaRPr sz="1750">
              <a:solidFill>
                <a:srgbClr val="000000"/>
              </a:solidFill>
              <a:highlight>
                <a:srgbClr val="E0E0E0"/>
              </a:highlight>
              <a:latin typeface="Roboto"/>
              <a:ea typeface="Roboto"/>
              <a:cs typeface="Roboto"/>
              <a:sym typeface="Roboto"/>
            </a:endParaRPr>
          </a:p>
          <a:p>
            <a:pPr marL="0" lvl="0" indent="0" algn="l" rtl="0">
              <a:spcBef>
                <a:spcPts val="1200"/>
              </a:spcBef>
              <a:spcAft>
                <a:spcPts val="1200"/>
              </a:spcAft>
              <a:buNone/>
            </a:pPr>
            <a:endParaRPr sz="3400">
              <a:solidFill>
                <a:schemeClr val="dk1"/>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ru" sz="2316" b="1">
                <a:solidFill>
                  <a:srgbClr val="000000"/>
                </a:solidFill>
                <a:highlight>
                  <a:srgbClr val="E0E0E0"/>
                </a:highlight>
                <a:latin typeface="Roboto"/>
                <a:ea typeface="Roboto"/>
                <a:cs typeface="Roboto"/>
                <a:sym typeface="Roboto"/>
              </a:rPr>
              <a:t>Розвиваємо дрібну моторику</a:t>
            </a:r>
            <a:endParaRPr sz="3666" b="1"/>
          </a:p>
        </p:txBody>
      </p:sp>
      <p:sp>
        <p:nvSpPr>
          <p:cNvPr id="106" name="Google Shape;106;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850">
                <a:solidFill>
                  <a:srgbClr val="000000"/>
                </a:solidFill>
                <a:highlight>
                  <a:srgbClr val="E0E0E0"/>
                </a:highlight>
                <a:latin typeface="Roboto"/>
                <a:ea typeface="Roboto"/>
                <a:cs typeface="Roboto"/>
                <a:sym typeface="Roboto"/>
              </a:rPr>
              <a:t>У міру відновлення організму м'язи спочатку будуть втомлюватися від найпростіших вправ таких, як вставити дерев'яний кілок в отвір або закриття гайку на болти, які прикріплені до дошки. Надалі терапевт може запропонувати надіти на зап'ястя манжети з навантаженням і попросити виконати ті ж дії. Це, безумовно, ускладнить виконання завдання, але дозволить розвинути м'язову силу. Чим довше вийде виконувати вправу без перепочинку, тим вище витривалість м'язів. Якщо виконувати вправи на дрібну моторику в положенні стоячи, то будуть також зміцнюватися м'язи ніг і розвиватися рівновагу, що знижує ризик падіння.</a:t>
            </a:r>
            <a:endParaRPr sz="1850">
              <a:solidFill>
                <a:srgbClr val="000000"/>
              </a:solidFill>
              <a:highlight>
                <a:srgbClr val="E0E0E0"/>
              </a:highlight>
              <a:latin typeface="Roboto"/>
              <a:ea typeface="Roboto"/>
              <a:cs typeface="Roboto"/>
              <a:sym typeface="Roboto"/>
            </a:endParaRPr>
          </a:p>
          <a:p>
            <a:pPr marL="0" lvl="0" indent="0" algn="l" rtl="0">
              <a:spcBef>
                <a:spcPts val="1200"/>
              </a:spcBef>
              <a:spcAft>
                <a:spcPts val="0"/>
              </a:spcAft>
              <a:buNone/>
            </a:pPr>
            <a:endParaRPr sz="1600">
              <a:solidFill>
                <a:srgbClr val="000000"/>
              </a:solidFill>
              <a:latin typeface="Arial"/>
              <a:ea typeface="Arial"/>
              <a:cs typeface="Arial"/>
              <a:sym typeface="Arial"/>
            </a:endParaRPr>
          </a:p>
          <a:p>
            <a:pPr marL="0" lvl="0" indent="0" algn="l" rtl="0">
              <a:spcBef>
                <a:spcPts val="1200"/>
              </a:spcBef>
              <a:spcAft>
                <a:spcPts val="1200"/>
              </a:spcAft>
              <a:buNone/>
            </a:pPr>
            <a:endParaRPr sz="2500">
              <a:solidFill>
                <a:srgbClr val="000000"/>
              </a:solidFill>
              <a:highlight>
                <a:srgbClr val="FCE5CD"/>
              </a:highlight>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3791</Words>
  <Application>Microsoft Office PowerPoint</Application>
  <PresentationFormat>Экран (16:9)</PresentationFormat>
  <Paragraphs>181</Paragraphs>
  <Slides>48</Slides>
  <Notes>48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48</vt:i4>
      </vt:variant>
    </vt:vector>
  </HeadingPairs>
  <TitlesOfParts>
    <vt:vector size="54" baseType="lpstr">
      <vt:lpstr>Average</vt:lpstr>
      <vt:lpstr>Georgia</vt:lpstr>
      <vt:lpstr>Oswald</vt:lpstr>
      <vt:lpstr>Roboto</vt:lpstr>
      <vt:lpstr>Arial</vt:lpstr>
      <vt:lpstr>Slate</vt:lpstr>
      <vt:lpstr>ЗАСОБИ І МЕТОДИ ЕРГОТЕРАПЕВТИЧНОГО ВПЛИВУ</vt:lpstr>
      <vt:lpstr>ПЛАН:</vt:lpstr>
      <vt:lpstr>ТЕРАПЕВТИЧНІ ВПРАВИ ТА ЗАНЯТТЯ З МЕТОЮ ВІДНОВЛЕННЯ АБО РОЗВИТКУ ФУНКЦІЙ М'ЯЗІВ ТА СУГЛОБІВ</vt:lpstr>
      <vt:lpstr>Презентация PowerPoint</vt:lpstr>
      <vt:lpstr>Найважливіше завдання ерготерапії:</vt:lpstr>
      <vt:lpstr>Презентация PowerPoint</vt:lpstr>
      <vt:lpstr>Презентация PowerPoint</vt:lpstr>
      <vt:lpstr>Зміцнюємо м'язи рук</vt:lpstr>
      <vt:lpstr>Розвиваємо дрібну моторику</vt:lpstr>
      <vt:lpstr>Крутимо педалі</vt:lpstr>
      <vt:lpstr>Презентация PowerPoint</vt:lpstr>
      <vt:lpstr>Вправи в умовах постільного режиму</vt:lpstr>
      <vt:lpstr>Типова гімнастика виглядає так:</vt:lpstr>
      <vt:lpstr>3. Вправа для відновлення руки. </vt:lpstr>
      <vt:lpstr>Презентация PowerPoint</vt:lpstr>
      <vt:lpstr>Презентация PowerPoint</vt:lpstr>
      <vt:lpstr>Презентация PowerPoint</vt:lpstr>
      <vt:lpstr>Презентация PowerPoint</vt:lpstr>
      <vt:lpstr>Презентация PowerPoint</vt:lpstr>
      <vt:lpstr>Вправи в сидячому положенні</vt:lpstr>
      <vt:lpstr>Презентация PowerPoint</vt:lpstr>
      <vt:lpstr>Вправи в положенні стоячи</vt:lpstr>
      <vt:lpstr>Презентация PowerPoint</vt:lpstr>
      <vt:lpstr>Презентация PowerPoint</vt:lpstr>
      <vt:lpstr>Презентация PowerPoint</vt:lpstr>
      <vt:lpstr>Довільні рухові функції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ТЕРАПЕВТИЧНІ ВПРАВИ ТА ЗАНЯТТЯ З МЕТОЮ ВІДНОВЛЕННЯ АБО РОЗВИТКУ СЕНСОРНИХ ФУНКЦІЙ</vt:lpstr>
      <vt:lpstr>Порушення зорового сприйняття</vt:lpstr>
      <vt:lpstr>Окорухові вправи </vt:lpstr>
      <vt:lpstr>Презентация PowerPoint</vt:lpstr>
      <vt:lpstr>Початкове положення - лежачи, сидячи або стоячи. Голова фіксована, очі дивляться прямо перед собою.</vt:lpstr>
      <vt:lpstr>Презентация PowerPoint</vt:lpstr>
      <vt:lpstr>Ігри та вправи для розвитку зорово-моторної координації</vt:lpstr>
      <vt:lpstr>Завдання вправ: </vt:lpstr>
      <vt:lpstr>ТЕРАПІЯ СЕНСОРНОЇ ІНТЕГРАЦІЇ </vt:lpstr>
      <vt:lpstr>Метою терапії сенсорної інтеграції (СІ) є посилення, балансування і розвиток обробки сенсорних стимулів центральною нервовою системою.</vt:lpstr>
      <vt:lpstr>Симптоми порушення СІ:</vt:lpstr>
      <vt:lpstr>Презентация PowerPoint</vt:lpstr>
      <vt:lpstr>Використана література</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ЗАСОБИ І МЕТОДИ ЕРГОТЕРАПЕВТИЧНОГО ВПЛИВУ</dc:title>
  <dc:creator>Пользователь</dc:creator>
  <cp:lastModifiedBy>Пользователь</cp:lastModifiedBy>
  <cp:revision>3</cp:revision>
  <dcterms:modified xsi:type="dcterms:W3CDTF">2022-09-28T20:49:32Z</dcterms:modified>
</cp:coreProperties>
</file>