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71" r:id="rId4"/>
    <p:sldId id="272" r:id="rId5"/>
    <p:sldId id="273" r:id="rId6"/>
    <p:sldId id="284" r:id="rId7"/>
    <p:sldId id="285" r:id="rId8"/>
    <p:sldId id="274" r:id="rId9"/>
    <p:sldId id="275" r:id="rId10"/>
    <p:sldId id="276" r:id="rId11"/>
    <p:sldId id="277" r:id="rId12"/>
    <p:sldId id="278" r:id="rId13"/>
    <p:sldId id="279" r:id="rId14"/>
    <p:sldId id="280" r:id="rId15"/>
    <p:sldId id="281" r:id="rId16"/>
    <p:sldId id="282" r:id="rId17"/>
    <p:sldId id="283" r:id="rId18"/>
    <p:sldId id="299" r:id="rId19"/>
    <p:sldId id="300" r:id="rId20"/>
    <p:sldId id="301" r:id="rId21"/>
    <p:sldId id="302" r:id="rId22"/>
    <p:sldId id="303" r:id="rId23"/>
    <p:sldId id="304" r:id="rId24"/>
    <p:sldId id="309" r:id="rId25"/>
    <p:sldId id="306" r:id="rId26"/>
    <p:sldId id="307" r:id="rId27"/>
    <p:sldId id="308"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259" r:id="rId46"/>
    <p:sldId id="261" r:id="rId47"/>
    <p:sldId id="262" r:id="rId48"/>
    <p:sldId id="263" r:id="rId49"/>
    <p:sldId id="264" r:id="rId50"/>
    <p:sldId id="265" r:id="rId51"/>
    <p:sldId id="266" r:id="rId52"/>
    <p:sldId id="267" r:id="rId53"/>
    <p:sldId id="268" r:id="rId54"/>
    <p:sldId id="269" r:id="rId55"/>
    <p:sldId id="286" r:id="rId56"/>
    <p:sldId id="288" r:id="rId57"/>
    <p:sldId id="289" r:id="rId58"/>
    <p:sldId id="290" r:id="rId59"/>
    <p:sldId id="291" r:id="rId60"/>
    <p:sldId id="292" r:id="rId61"/>
    <p:sldId id="293" r:id="rId62"/>
    <p:sldId id="294" r:id="rId63"/>
    <p:sldId id="295" r:id="rId64"/>
    <p:sldId id="296" r:id="rId65"/>
    <p:sldId id="297" r:id="rId66"/>
    <p:sldId id="298"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p:cViewPr varScale="1">
        <p:scale>
          <a:sx n="109" d="100"/>
          <a:sy n="109" d="100"/>
        </p:scale>
        <p:origin x="1668"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17.10.2022</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file:///C:\Users\Natasha\Downloads\media\image17.jpeg" TargetMode="External"/><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2976" y="285728"/>
            <a:ext cx="8001024" cy="2214578"/>
          </a:xfrm>
        </p:spPr>
        <p:txBody>
          <a:bodyPr>
            <a:normAutofit/>
          </a:bodyPr>
          <a:lstStyle/>
          <a:p>
            <a:r>
              <a:rPr lang="uk-UA" dirty="0">
                <a:solidFill>
                  <a:schemeClr val="tx1"/>
                </a:solidFill>
                <a:latin typeface="Times New Roman" pitchFamily="18" charset="0"/>
                <a:cs typeface="Times New Roman" pitchFamily="18" charset="0"/>
              </a:rPr>
              <a:t>Терапевтичні вправи з метою розвитку виконавчих умінь і навичок </a:t>
            </a:r>
            <a:endParaRPr lang="ru-RU" dirty="0">
              <a:solidFill>
                <a:schemeClr val="tx1"/>
              </a:solidFill>
              <a:latin typeface="Times New Roman" pitchFamily="18" charset="0"/>
              <a:cs typeface="Times New Roman" pitchFamily="18" charset="0"/>
            </a:endParaRPr>
          </a:p>
        </p:txBody>
      </p:sp>
      <p:pic>
        <p:nvPicPr>
          <p:cNvPr id="1026" name="Picture 2" descr="D:\аниме\unnamed.jpg"/>
          <p:cNvPicPr>
            <a:picLocks noChangeAspect="1" noChangeArrowheads="1"/>
          </p:cNvPicPr>
          <p:nvPr/>
        </p:nvPicPr>
        <p:blipFill>
          <a:blip r:embed="rId2"/>
          <a:srcRect/>
          <a:stretch>
            <a:fillRect/>
          </a:stretch>
        </p:blipFill>
        <p:spPr bwMode="auto">
          <a:xfrm>
            <a:off x="2857488" y="3071810"/>
            <a:ext cx="3214710" cy="321471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BA64E5-3E5D-48C4-9136-DB115EC71ABC}"/>
              </a:ext>
            </a:extLst>
          </p:cNvPr>
          <p:cNvSpPr>
            <a:spLocks noGrp="1"/>
          </p:cNvSpPr>
          <p:nvPr>
            <p:ph type="title"/>
          </p:nvPr>
        </p:nvSpPr>
        <p:spPr>
          <a:xfrm>
            <a:off x="1115616" y="0"/>
            <a:ext cx="7920880" cy="1196752"/>
          </a:xfrm>
        </p:spPr>
        <p:txBody>
          <a:bodyPr>
            <a:normAutofit fontScale="90000"/>
          </a:bodyPr>
          <a:lstStyle/>
          <a:p>
            <a:r>
              <a:rPr lang="ru-RU" dirty="0"/>
              <a:t>Етап закріплення і вдосконалення</a:t>
            </a:r>
          </a:p>
        </p:txBody>
      </p:sp>
      <p:sp>
        <p:nvSpPr>
          <p:cNvPr id="3" name="Объект 2">
            <a:extLst>
              <a:ext uri="{FF2B5EF4-FFF2-40B4-BE49-F238E27FC236}">
                <a16:creationId xmlns:a16="http://schemas.microsoft.com/office/drawing/2014/main" id="{F6045770-26AD-40A2-996E-9A7EBCBD62D7}"/>
              </a:ext>
            </a:extLst>
          </p:cNvPr>
          <p:cNvSpPr>
            <a:spLocks noGrp="1"/>
          </p:cNvSpPr>
          <p:nvPr>
            <p:ph idx="1"/>
          </p:nvPr>
        </p:nvSpPr>
        <p:spPr>
          <a:xfrm>
            <a:off x="1115616" y="980728"/>
            <a:ext cx="7920880" cy="5877272"/>
          </a:xfrm>
        </p:spPr>
        <p:txBody>
          <a:bodyPr>
            <a:normAutofit lnSpcReduction="10000"/>
          </a:bodyPr>
          <a:lstStyle/>
          <a:p>
            <a:pPr marL="82296" indent="0">
              <a:buNone/>
            </a:pPr>
            <a:r>
              <a:rPr lang="ru-RU" sz="2800" dirty="0"/>
              <a:t>Мета - забезпечити досконале володіння технікою рухової дії.</a:t>
            </a:r>
          </a:p>
          <a:p>
            <a:pPr marL="82296" indent="0">
              <a:buNone/>
            </a:pPr>
            <a:r>
              <a:rPr lang="ru-RU" sz="2800" dirty="0"/>
              <a:t>Завдання:</a:t>
            </a:r>
          </a:p>
          <a:p>
            <a:pPr marL="82296" indent="0">
              <a:buNone/>
            </a:pPr>
            <a:r>
              <a:rPr lang="ru-RU" sz="2800" dirty="0"/>
              <a:t>а) закріплювати навик володіння технікою дії;</a:t>
            </a:r>
          </a:p>
          <a:p>
            <a:pPr marL="82296" indent="0">
              <a:buNone/>
            </a:pPr>
            <a:r>
              <a:rPr lang="ru-RU" sz="2800" dirty="0"/>
              <a:t>б) розширити варіанти його виконання;</a:t>
            </a:r>
          </a:p>
          <a:p>
            <a:pPr marL="82296" indent="0">
              <a:buNone/>
            </a:pPr>
            <a:r>
              <a:rPr lang="ru-RU" sz="2800" dirty="0"/>
              <a:t>в) завершити індивідуалізацію техніки;</a:t>
            </a:r>
          </a:p>
          <a:p>
            <a:pPr marL="82296" indent="0">
              <a:buNone/>
            </a:pPr>
            <a:r>
              <a:rPr lang="ru-RU" sz="2800" dirty="0"/>
              <a:t>г) сприяти подальшому її вдосконаленню на основі розвитку фізичних якостей.</a:t>
            </a:r>
          </a:p>
          <a:p>
            <a:pPr marL="82296" indent="0">
              <a:buNone/>
            </a:pPr>
            <a:r>
              <a:rPr lang="ru-RU" sz="2800" dirty="0"/>
              <a:t>На цьому етапі необхідно зміцнити сформований динамічний стереотип.</a:t>
            </a:r>
          </a:p>
          <a:p>
            <a:pPr marL="82296" indent="0">
              <a:buNone/>
            </a:pPr>
            <a:r>
              <a:rPr lang="ru-RU" sz="2800" dirty="0"/>
              <a:t>Для цього використовують повторення стандартної вправи і повторення ігор різних варіантів.</a:t>
            </a:r>
          </a:p>
        </p:txBody>
      </p:sp>
    </p:spTree>
    <p:extLst>
      <p:ext uri="{BB962C8B-B14F-4D97-AF65-F5344CB8AC3E}">
        <p14:creationId xmlns:p14="http://schemas.microsoft.com/office/powerpoint/2010/main" val="201754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CABCEC-C523-44B2-8BC5-55117284E03A}"/>
              </a:ext>
            </a:extLst>
          </p:cNvPr>
          <p:cNvSpPr>
            <a:spLocks noGrp="1"/>
          </p:cNvSpPr>
          <p:nvPr>
            <p:ph type="title"/>
          </p:nvPr>
        </p:nvSpPr>
        <p:spPr>
          <a:xfrm>
            <a:off x="1043608" y="0"/>
            <a:ext cx="8100392" cy="980728"/>
          </a:xfrm>
        </p:spPr>
        <p:txBody>
          <a:bodyPr>
            <a:normAutofit fontScale="90000"/>
          </a:bodyPr>
          <a:lstStyle/>
          <a:p>
            <a:r>
              <a:rPr lang="uk-UA" dirty="0"/>
              <a:t>   Використовують наступні методи:</a:t>
            </a:r>
            <a:endParaRPr lang="ru-RU" dirty="0"/>
          </a:p>
        </p:txBody>
      </p:sp>
      <p:sp>
        <p:nvSpPr>
          <p:cNvPr id="3" name="Объект 2">
            <a:extLst>
              <a:ext uri="{FF2B5EF4-FFF2-40B4-BE49-F238E27FC236}">
                <a16:creationId xmlns:a16="http://schemas.microsoft.com/office/drawing/2014/main" id="{CD820253-D78E-4739-9C8B-F11565322D48}"/>
              </a:ext>
            </a:extLst>
          </p:cNvPr>
          <p:cNvSpPr>
            <a:spLocks noGrp="1"/>
          </p:cNvSpPr>
          <p:nvPr>
            <p:ph idx="1"/>
          </p:nvPr>
        </p:nvSpPr>
        <p:spPr>
          <a:xfrm>
            <a:off x="1043608" y="980728"/>
            <a:ext cx="8100392" cy="5877272"/>
          </a:xfrm>
        </p:spPr>
        <p:txBody>
          <a:bodyPr>
            <a:normAutofit/>
          </a:bodyPr>
          <a:lstStyle/>
          <a:p>
            <a:pPr marL="82296" indent="0">
              <a:buNone/>
            </a:pPr>
            <a:r>
              <a:rPr lang="ru-RU" sz="2000" dirty="0"/>
              <a:t>1. Показ рухової дії педагогом або дитиною найбільш специфічний метод навчання. В основі навчання за допомогою цього методу лежить наслідування. До показу слід пред'являти такі методичні вимоги:</a:t>
            </a:r>
          </a:p>
          <a:p>
            <a:pPr marL="82296" indent="0">
              <a:buNone/>
            </a:pPr>
            <a:r>
              <a:rPr lang="ru-RU" sz="2000" dirty="0"/>
              <a:t>а) показ завжди слід поєднувати з методами використання слова. Співвідношення слова і показу повинно визначатися педагогічними завданнями і ситуаціями, що складаються в період навчання;</a:t>
            </a:r>
          </a:p>
          <a:p>
            <a:pPr marL="82296" indent="0">
              <a:buNone/>
            </a:pPr>
            <a:r>
              <a:rPr lang="ru-RU" sz="2000" dirty="0"/>
              <a:t>б) показ (його зміст) повинен відповідати завданням навчання. Перший показ повинен давати цілісне уявлення про стандартну техніку вправи на рівні, доступному учнем для відтворення. Якщо необхідно, то в показі підкреслюють окремі рухи, акцентовані зусилля;</a:t>
            </a:r>
          </a:p>
          <a:p>
            <a:pPr marL="82296" indent="0">
              <a:buNone/>
            </a:pPr>
            <a:r>
              <a:rPr lang="ru-RU" sz="2000" dirty="0"/>
              <a:t>в) при показі слід враховувати і те, що учні прагнуть наслідувати емоційномий стан педагога;</a:t>
            </a:r>
          </a:p>
          <a:p>
            <a:pPr marL="82296" indent="0">
              <a:buNone/>
            </a:pPr>
            <a:r>
              <a:rPr lang="ru-RU" sz="2000" dirty="0"/>
              <a:t>г) дзеркальний показ доцільний при навчанні простим рухам, головним чином загальнорозвиваючим.</a:t>
            </a:r>
          </a:p>
        </p:txBody>
      </p:sp>
    </p:spTree>
    <p:extLst>
      <p:ext uri="{BB962C8B-B14F-4D97-AF65-F5344CB8AC3E}">
        <p14:creationId xmlns:p14="http://schemas.microsoft.com/office/powerpoint/2010/main" val="3649076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01CC8E-2E1D-4181-867D-3B73914F2522}"/>
              </a:ext>
            </a:extLst>
          </p:cNvPr>
          <p:cNvSpPr>
            <a:spLocks noGrp="1"/>
          </p:cNvSpPr>
          <p:nvPr>
            <p:ph idx="1"/>
          </p:nvPr>
        </p:nvSpPr>
        <p:spPr>
          <a:xfrm>
            <a:off x="1043608" y="116632"/>
            <a:ext cx="8100392" cy="6741368"/>
          </a:xfrm>
        </p:spPr>
        <p:txBody>
          <a:bodyPr>
            <a:normAutofit fontScale="92500"/>
          </a:bodyPr>
          <a:lstStyle/>
          <a:p>
            <a:pPr marL="82296" indent="0">
              <a:buNone/>
            </a:pPr>
            <a:r>
              <a:rPr lang="ru-RU" dirty="0"/>
              <a:t>2. Демонстрація навчальних посібників дає можливість сприймати рухові дії за допомогою предметного зображення. Її перевага в тому, що того кого навчають, може акцентувати свою увагу на статичних положеннях, з послідовності фаз руху. При цьому наочні посібники повинні враховувати особливості сприйняття дитиною графічних зображень.</a:t>
            </a:r>
          </a:p>
          <a:p>
            <a:pPr marL="82296" indent="0">
              <a:buNone/>
            </a:pPr>
            <a:r>
              <a:rPr lang="ru-RU" dirty="0"/>
              <a:t>3. Глядачеві орієнтири теж використовуються для забезпечення наочності. Вони можуть позначати місце початку руху і закінчення його, місця розташування дітей в залі . В якості зорових орієнтирів застосовують інвентар, фізкультурні посібники та розмітку.</a:t>
            </a:r>
          </a:p>
        </p:txBody>
      </p:sp>
    </p:spTree>
    <p:extLst>
      <p:ext uri="{BB962C8B-B14F-4D97-AF65-F5344CB8AC3E}">
        <p14:creationId xmlns:p14="http://schemas.microsoft.com/office/powerpoint/2010/main" val="98532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B8C5F2B-5174-4DE2-BF11-20D808C972ED}"/>
              </a:ext>
            </a:extLst>
          </p:cNvPr>
          <p:cNvSpPr>
            <a:spLocks noGrp="1"/>
          </p:cNvSpPr>
          <p:nvPr>
            <p:ph idx="1"/>
          </p:nvPr>
        </p:nvSpPr>
        <p:spPr>
          <a:xfrm>
            <a:off x="1043608" y="0"/>
            <a:ext cx="8100392" cy="6858000"/>
          </a:xfrm>
        </p:spPr>
        <p:txBody>
          <a:bodyPr>
            <a:normAutofit/>
          </a:bodyPr>
          <a:lstStyle/>
          <a:p>
            <a:pPr marL="82296" indent="0">
              <a:buNone/>
            </a:pPr>
            <a:r>
              <a:rPr lang="ru-RU" dirty="0"/>
              <a:t>4. Використовуються слухові орієнтири. Для дошкільнят це можуть бути музика, пісня, удари бубна, вірші та інші сигнали. Ці сигнали є орієнтирами для початку і кінця рухів, задають певний темп і ритм.</a:t>
            </a:r>
          </a:p>
          <a:p>
            <a:pPr marL="82296" indent="0">
              <a:buNone/>
            </a:pPr>
            <a:r>
              <a:rPr lang="ru-RU" dirty="0"/>
              <a:t>5. Тактильно-</a:t>
            </a:r>
            <a:r>
              <a:rPr lang="ru-RU" dirty="0" err="1"/>
              <a:t>м'язову</a:t>
            </a:r>
            <a:r>
              <a:rPr lang="ru-RU" dirty="0"/>
              <a:t> наочність. Можливість відчути рух, забезпечує використання таких фізкультурних посібників, які змушують дитини прийняти правильне положення частин тіла під час виконання руху. Сприяє цьому і допомога вихователя, коли він уточнює положення деяких частин тіла дитини.</a:t>
            </a:r>
          </a:p>
        </p:txBody>
      </p:sp>
    </p:spTree>
    <p:extLst>
      <p:ext uri="{BB962C8B-B14F-4D97-AF65-F5344CB8AC3E}">
        <p14:creationId xmlns:p14="http://schemas.microsoft.com/office/powerpoint/2010/main" val="1605883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4A13F6-8188-46DE-B4B3-D7E75B9757B6}"/>
              </a:ext>
            </a:extLst>
          </p:cNvPr>
          <p:cNvSpPr>
            <a:spLocks noGrp="1"/>
          </p:cNvSpPr>
          <p:nvPr>
            <p:ph type="title"/>
          </p:nvPr>
        </p:nvSpPr>
        <p:spPr>
          <a:xfrm>
            <a:off x="1043608" y="0"/>
            <a:ext cx="8100392" cy="908720"/>
          </a:xfrm>
        </p:spPr>
        <p:txBody>
          <a:bodyPr>
            <a:normAutofit/>
          </a:bodyPr>
          <a:lstStyle/>
          <a:p>
            <a:r>
              <a:rPr lang="ru-RU" sz="2800" dirty="0"/>
              <a:t> Розвиток  навичок мінімальної рухової  активності </a:t>
            </a:r>
          </a:p>
        </p:txBody>
      </p:sp>
      <p:sp>
        <p:nvSpPr>
          <p:cNvPr id="3" name="Объект 2">
            <a:extLst>
              <a:ext uri="{FF2B5EF4-FFF2-40B4-BE49-F238E27FC236}">
                <a16:creationId xmlns:a16="http://schemas.microsoft.com/office/drawing/2014/main" id="{4BDDEAD9-EE86-467D-9056-50758DC58E36}"/>
              </a:ext>
            </a:extLst>
          </p:cNvPr>
          <p:cNvSpPr>
            <a:spLocks noGrp="1"/>
          </p:cNvSpPr>
          <p:nvPr>
            <p:ph idx="1"/>
          </p:nvPr>
        </p:nvSpPr>
        <p:spPr>
          <a:xfrm>
            <a:off x="1043608" y="764704"/>
            <a:ext cx="8100392" cy="6093296"/>
          </a:xfrm>
        </p:spPr>
        <p:txBody>
          <a:bodyPr>
            <a:normAutofit/>
          </a:bodyPr>
          <a:lstStyle/>
          <a:p>
            <a:pPr marL="82296" indent="0">
              <a:buNone/>
            </a:pPr>
            <a:r>
              <a:rPr lang="ru-RU" dirty="0"/>
              <a:t>1. Тест «Гімнастична лава».</a:t>
            </a:r>
          </a:p>
          <a:p>
            <a:pPr marL="82296" indent="0">
              <a:buNone/>
            </a:pPr>
            <a:r>
              <a:rPr lang="ru-RU" dirty="0"/>
              <a:t>Мета: визначення рухової активності, вміння керувати своїми рухами.</a:t>
            </a:r>
          </a:p>
          <a:p>
            <a:pPr marL="82296" indent="0">
              <a:buNone/>
            </a:pPr>
            <a:r>
              <a:rPr lang="ru-RU" dirty="0"/>
              <a:t>Устаткування: гімнастична лава, секундомір.</a:t>
            </a:r>
          </a:p>
          <a:p>
            <a:pPr marL="82296" indent="0">
              <a:buNone/>
            </a:pPr>
            <a:r>
              <a:rPr lang="ru-RU" dirty="0"/>
              <a:t>Методика проведення тесту: тестований стають біля краю гімнастичної лавки, по команді лягає на живіт і повзе підтягуючись руками за лаву.</a:t>
            </a:r>
          </a:p>
          <a:p>
            <a:pPr marL="82296" indent="0">
              <a:buNone/>
            </a:pPr>
            <a:r>
              <a:rPr lang="ru-RU" dirty="0"/>
              <a:t>Оцінка тесту: визначається час, витрачений на подолання довжини лави в секундах.</a:t>
            </a:r>
          </a:p>
        </p:txBody>
      </p:sp>
    </p:spTree>
    <p:extLst>
      <p:ext uri="{BB962C8B-B14F-4D97-AF65-F5344CB8AC3E}">
        <p14:creationId xmlns:p14="http://schemas.microsoft.com/office/powerpoint/2010/main" val="32279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DB7DD8F-8E70-4D67-885E-078E2BB761AB}"/>
              </a:ext>
            </a:extLst>
          </p:cNvPr>
          <p:cNvSpPr>
            <a:spLocks noGrp="1"/>
          </p:cNvSpPr>
          <p:nvPr>
            <p:ph idx="1"/>
          </p:nvPr>
        </p:nvSpPr>
        <p:spPr>
          <a:xfrm>
            <a:off x="1043608" y="0"/>
            <a:ext cx="8100392" cy="6858000"/>
          </a:xfrm>
        </p:spPr>
        <p:txBody>
          <a:bodyPr>
            <a:normAutofit fontScale="85000" lnSpcReduction="10000"/>
          </a:bodyPr>
          <a:lstStyle/>
          <a:p>
            <a:pPr marL="82296" indent="0">
              <a:buNone/>
            </a:pPr>
            <a:r>
              <a:rPr lang="ru-RU" dirty="0"/>
              <a:t>2. Тест «Гімнастична стінка»</a:t>
            </a:r>
          </a:p>
          <a:p>
            <a:pPr marL="82296" indent="0">
              <a:buNone/>
            </a:pPr>
            <a:r>
              <a:rPr lang="ru-RU" dirty="0"/>
              <a:t>Мета: визначення часу, що витрачається на підйом і спуск по гімнастичній стінці.</a:t>
            </a:r>
          </a:p>
          <a:p>
            <a:pPr marL="82296" indent="0">
              <a:buNone/>
            </a:pPr>
            <a:r>
              <a:rPr lang="ru-RU" dirty="0"/>
              <a:t>Устаткування: гімнастична стінка, секундомір</a:t>
            </a:r>
          </a:p>
          <a:p>
            <a:pPr marL="82296" indent="0">
              <a:buNone/>
            </a:pPr>
            <a:r>
              <a:rPr lang="ru-RU" dirty="0"/>
              <a:t>Методика проведення тесту: тестований піднімається по гімнастичній стінці вгору, а потім вниз.</a:t>
            </a:r>
          </a:p>
          <a:p>
            <a:pPr marL="82296" indent="0">
              <a:buNone/>
            </a:pPr>
            <a:r>
              <a:rPr lang="ru-RU" dirty="0"/>
              <a:t>Оцінка тесту: враховується час виконання завдання в секундах.</a:t>
            </a:r>
          </a:p>
          <a:p>
            <a:pPr marL="82296" indent="0">
              <a:buNone/>
            </a:pPr>
            <a:r>
              <a:rPr lang="ru-RU" dirty="0"/>
              <a:t>3. Тест «Вузька дошка».</a:t>
            </a:r>
          </a:p>
          <a:p>
            <a:pPr marL="82296" indent="0">
              <a:buNone/>
            </a:pPr>
            <a:r>
              <a:rPr lang="ru-RU" dirty="0"/>
              <a:t>Мета: визначення швидкості ходьби.</a:t>
            </a:r>
          </a:p>
          <a:p>
            <a:pPr marL="82296" indent="0">
              <a:buNone/>
            </a:pPr>
            <a:r>
              <a:rPr lang="ru-RU" dirty="0"/>
              <a:t>Устаткування: вузька дошка, секундомір.</a:t>
            </a:r>
          </a:p>
          <a:p>
            <a:pPr marL="82296" indent="0">
              <a:buNone/>
            </a:pPr>
            <a:r>
              <a:rPr lang="ru-RU" dirty="0"/>
              <a:t>Методика проведення тесту: тестований виконує ходьбу від початку до кінця вузької дошки.</a:t>
            </a:r>
          </a:p>
          <a:p>
            <a:pPr marL="82296" indent="0">
              <a:buNone/>
            </a:pPr>
            <a:r>
              <a:rPr lang="ru-RU" dirty="0"/>
              <a:t>Оцінка тесту: враховується час виконання завдання в секундах.</a:t>
            </a:r>
          </a:p>
        </p:txBody>
      </p:sp>
    </p:spTree>
    <p:extLst>
      <p:ext uri="{BB962C8B-B14F-4D97-AF65-F5344CB8AC3E}">
        <p14:creationId xmlns:p14="http://schemas.microsoft.com/office/powerpoint/2010/main" val="1882796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07BF142-7E8D-4A02-9FF0-78E16754E50A}"/>
              </a:ext>
            </a:extLst>
          </p:cNvPr>
          <p:cNvSpPr>
            <a:spLocks noGrp="1"/>
          </p:cNvSpPr>
          <p:nvPr>
            <p:ph idx="1"/>
          </p:nvPr>
        </p:nvSpPr>
        <p:spPr>
          <a:xfrm>
            <a:off x="1043608" y="0"/>
            <a:ext cx="8100392" cy="6858000"/>
          </a:xfrm>
        </p:spPr>
        <p:txBody>
          <a:bodyPr>
            <a:normAutofit fontScale="85000" lnSpcReduction="20000"/>
          </a:bodyPr>
          <a:lstStyle/>
          <a:p>
            <a:pPr marL="82296" indent="0">
              <a:buNone/>
            </a:pPr>
            <a:r>
              <a:rPr lang="ru-RU" dirty="0"/>
              <a:t>4. Тест «М’яка колода»</a:t>
            </a:r>
          </a:p>
          <a:p>
            <a:pPr marL="82296" indent="0">
              <a:buNone/>
            </a:pPr>
            <a:r>
              <a:rPr lang="ru-RU" dirty="0"/>
              <a:t>Мета: визначення часу, що витрачається на переповзання через м’яку колоду.</a:t>
            </a:r>
          </a:p>
          <a:p>
            <a:pPr marL="82296" indent="0">
              <a:buNone/>
            </a:pPr>
            <a:r>
              <a:rPr lang="ru-RU" dirty="0"/>
              <a:t>Устаткування: м’яка колода, секундомір.</a:t>
            </a:r>
          </a:p>
          <a:p>
            <a:pPr marL="82296" indent="0">
              <a:buNone/>
            </a:pPr>
            <a:r>
              <a:rPr lang="ru-RU" dirty="0"/>
              <a:t>Методика проведення тесту: тестований стоїть біля м'якої колоди по команді починає перелазити на четвереньках через нього, а потім у зворотний бік.</a:t>
            </a:r>
          </a:p>
          <a:p>
            <a:pPr marL="82296" indent="0">
              <a:buNone/>
            </a:pPr>
            <a:r>
              <a:rPr lang="ru-RU" dirty="0"/>
              <a:t>Оцінка тесту: оцінюється час виконання завдання в секундах.</a:t>
            </a:r>
          </a:p>
          <a:p>
            <a:pPr marL="82296" indent="0">
              <a:buNone/>
            </a:pPr>
            <a:r>
              <a:rPr lang="ru-RU" dirty="0"/>
              <a:t>5. Тест «Батут»</a:t>
            </a:r>
          </a:p>
          <a:p>
            <a:pPr marL="82296" indent="0">
              <a:buNone/>
            </a:pPr>
            <a:r>
              <a:rPr lang="ru-RU" dirty="0"/>
              <a:t>Мета: визначення рівня рухової активності.</a:t>
            </a:r>
          </a:p>
          <a:p>
            <a:pPr marL="82296" indent="0">
              <a:buNone/>
            </a:pPr>
            <a:r>
              <a:rPr lang="ru-RU" dirty="0"/>
              <a:t>Устаткування: батут, секундомір.</a:t>
            </a:r>
          </a:p>
          <a:p>
            <a:pPr marL="82296" indent="0">
              <a:buNone/>
            </a:pPr>
            <a:r>
              <a:rPr lang="ru-RU" dirty="0"/>
              <a:t>Методика проведення тесту: дитина, стоячи на батуті, тримається за руки інструктора, по команді починає підстрибувати, відведений час складає 60 секунд.</a:t>
            </a:r>
          </a:p>
          <a:p>
            <a:pPr marL="82296" indent="0">
              <a:buNone/>
            </a:pPr>
            <a:r>
              <a:rPr lang="ru-RU" dirty="0"/>
              <a:t>Оцінка тесту: враховується кількість разів.</a:t>
            </a:r>
          </a:p>
        </p:txBody>
      </p:sp>
    </p:spTree>
    <p:extLst>
      <p:ext uri="{BB962C8B-B14F-4D97-AF65-F5344CB8AC3E}">
        <p14:creationId xmlns:p14="http://schemas.microsoft.com/office/powerpoint/2010/main" val="260082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076AB7D-8DE5-4739-B190-0B44042A1DC7}"/>
              </a:ext>
            </a:extLst>
          </p:cNvPr>
          <p:cNvSpPr>
            <a:spLocks noGrp="1"/>
          </p:cNvSpPr>
          <p:nvPr>
            <p:ph idx="1"/>
          </p:nvPr>
        </p:nvSpPr>
        <p:spPr>
          <a:xfrm>
            <a:off x="1043608" y="188640"/>
            <a:ext cx="8100392" cy="6480720"/>
          </a:xfrm>
        </p:spPr>
        <p:txBody>
          <a:bodyPr/>
          <a:lstStyle/>
          <a:p>
            <a:pPr marL="82296" indent="0">
              <a:buNone/>
            </a:pPr>
            <a:r>
              <a:rPr lang="ru-RU" dirty="0"/>
              <a:t>6. Тест «Канат»</a:t>
            </a:r>
          </a:p>
          <a:p>
            <a:pPr marL="82296" indent="0">
              <a:buNone/>
            </a:pPr>
            <a:r>
              <a:rPr lang="ru-RU" dirty="0"/>
              <a:t>Мета: визначення швидкості ходьби по канату.</a:t>
            </a:r>
          </a:p>
          <a:p>
            <a:pPr marL="82296" indent="0">
              <a:buNone/>
            </a:pPr>
            <a:r>
              <a:rPr lang="ru-RU" dirty="0"/>
              <a:t>Устаткування: канат, секундомір, гімнастична палиця.</a:t>
            </a:r>
          </a:p>
          <a:p>
            <a:pPr marL="82296" indent="0">
              <a:buNone/>
            </a:pPr>
            <a:r>
              <a:rPr lang="ru-RU" dirty="0"/>
              <a:t>Методика проведення тесту: дитина починає рух вперед наступ на канат, довжиною 50 метрів, тримаючись за гімнастичну палицю, яку тримає інструктор.</a:t>
            </a:r>
          </a:p>
          <a:p>
            <a:pPr marL="82296" indent="0">
              <a:buNone/>
            </a:pPr>
            <a:r>
              <a:rPr lang="ru-RU" dirty="0"/>
              <a:t>Оцінка тесту: оцінюється час виконання завдання в секундах.</a:t>
            </a:r>
          </a:p>
        </p:txBody>
      </p:sp>
    </p:spTree>
    <p:extLst>
      <p:ext uri="{BB962C8B-B14F-4D97-AF65-F5344CB8AC3E}">
        <p14:creationId xmlns:p14="http://schemas.microsoft.com/office/powerpoint/2010/main" val="386705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8126B05-34A5-4465-A21A-EED1EA6061BB}"/>
              </a:ext>
            </a:extLst>
          </p:cNvPr>
          <p:cNvSpPr>
            <a:spLocks noGrp="1"/>
          </p:cNvSpPr>
          <p:nvPr>
            <p:ph type="title"/>
          </p:nvPr>
        </p:nvSpPr>
        <p:spPr>
          <a:xfrm>
            <a:off x="1043608" y="116632"/>
            <a:ext cx="8100392" cy="432048"/>
          </a:xfrm>
        </p:spPr>
        <p:txBody>
          <a:bodyPr>
            <a:noAutofit/>
          </a:bodyPr>
          <a:lstStyle/>
          <a:p>
            <a:r>
              <a:rPr lang="uk-UA" sz="2400" dirty="0"/>
              <a:t>Оцінка функції верхніх кінцівок і програми втручання</a:t>
            </a:r>
            <a:endParaRPr lang="ru-RU" sz="2400" dirty="0"/>
          </a:p>
        </p:txBody>
      </p:sp>
      <p:sp>
        <p:nvSpPr>
          <p:cNvPr id="3" name="Объект 2">
            <a:extLst>
              <a:ext uri="{FF2B5EF4-FFF2-40B4-BE49-F238E27FC236}">
                <a16:creationId xmlns:a16="http://schemas.microsoft.com/office/drawing/2014/main" id="{5C2D0006-7704-4583-8A1A-583E78A7887A}"/>
              </a:ext>
            </a:extLst>
          </p:cNvPr>
          <p:cNvSpPr>
            <a:spLocks noGrp="1"/>
          </p:cNvSpPr>
          <p:nvPr>
            <p:ph idx="1"/>
          </p:nvPr>
        </p:nvSpPr>
        <p:spPr>
          <a:xfrm>
            <a:off x="1043608" y="692696"/>
            <a:ext cx="8100392" cy="6165304"/>
          </a:xfrm>
        </p:spPr>
        <p:txBody>
          <a:bodyPr>
            <a:normAutofit/>
          </a:bodyPr>
          <a:lstStyle/>
          <a:p>
            <a:pPr marL="82296" indent="0">
              <a:buNone/>
            </a:pPr>
            <a:r>
              <a:rPr lang="ru-RU" sz="1800" dirty="0"/>
              <a:t>• Класифікація порушень функції руки </a:t>
            </a:r>
            <a:r>
              <a:rPr lang="en-US" sz="1800" dirty="0"/>
              <a:t>MACS (Manual Ability Classification System)</a:t>
            </a:r>
          </a:p>
          <a:p>
            <a:pPr marL="82296" indent="0">
              <a:buNone/>
            </a:pPr>
            <a:r>
              <a:rPr lang="en-US" sz="1800" dirty="0"/>
              <a:t>- </a:t>
            </a:r>
            <a:r>
              <a:rPr lang="ru-RU" sz="1800" dirty="0"/>
              <a:t>Розроблено для дітей з церебральним паралічем від 4 до 18 років</a:t>
            </a:r>
          </a:p>
          <a:p>
            <a:pPr marL="82296" indent="0">
              <a:buNone/>
            </a:pPr>
            <a:r>
              <a:rPr lang="ru-RU" sz="1800" dirty="0"/>
              <a:t>- Рівні </a:t>
            </a:r>
            <a:r>
              <a:rPr lang="en-US" sz="1800" dirty="0"/>
              <a:t>MACS </a:t>
            </a:r>
            <a:r>
              <a:rPr lang="ru-RU" sz="1800" dirty="0"/>
              <a:t>залишаються відносно стабільними протягом часу</a:t>
            </a:r>
          </a:p>
          <a:p>
            <a:pPr marL="82296" indent="0">
              <a:buNone/>
            </a:pPr>
            <a:r>
              <a:rPr lang="ru-RU" sz="1800" dirty="0"/>
              <a:t>- Надійний показник майбутнього рівня навички самообслуговування</a:t>
            </a:r>
          </a:p>
          <a:p>
            <a:pPr>
              <a:buFontTx/>
              <a:buChar char="-"/>
            </a:pPr>
            <a:r>
              <a:rPr lang="ru-RU" sz="1800" dirty="0"/>
              <a:t>Описує, як діти використовують руки в повсякденних активностях</a:t>
            </a:r>
          </a:p>
          <a:p>
            <a:pPr marL="82296" indent="0">
              <a:buNone/>
            </a:pPr>
            <a:r>
              <a:rPr lang="ru-RU" sz="1800" dirty="0"/>
              <a:t>• Використання рук в завданнях з власної ініціативи</a:t>
            </a:r>
          </a:p>
          <a:p>
            <a:pPr marL="82296" indent="0">
              <a:buNone/>
            </a:pPr>
            <a:r>
              <a:rPr lang="ru-RU" sz="1800" dirty="0"/>
              <a:t>• Потреба в підтримці або модифікації</a:t>
            </a:r>
          </a:p>
          <a:p>
            <a:pPr marL="82296" indent="0">
              <a:buNone/>
            </a:pPr>
            <a:r>
              <a:rPr lang="ru-RU" sz="1800" dirty="0"/>
              <a:t>• Використання об'єктів для повсякденних активностей (одягання, прийом їжі, гра, малювання, письмо)</a:t>
            </a:r>
          </a:p>
          <a:p>
            <a:pPr marL="82296" indent="0">
              <a:buNone/>
            </a:pPr>
            <a:r>
              <a:rPr lang="ru-RU" sz="1800" dirty="0"/>
              <a:t>• спрямованість на функцію в цілому, а не на те, як дитина використовує кожну руку окремо</a:t>
            </a:r>
          </a:p>
          <a:p>
            <a:pPr marL="82296" indent="0">
              <a:buNone/>
            </a:pPr>
            <a:r>
              <a:rPr lang="ru-RU" sz="1800" dirty="0"/>
              <a:t>- Чи не оцінює відмінності в функціональності обох рук</a:t>
            </a:r>
          </a:p>
          <a:p>
            <a:pPr marL="82296" indent="0">
              <a:buNone/>
            </a:pPr>
            <a:r>
              <a:rPr lang="ru-RU" sz="1800" dirty="0"/>
              <a:t>• Опис того, що дитина робить зазвичай, а не в конкретній тестової ситуації</a:t>
            </a:r>
          </a:p>
        </p:txBody>
      </p:sp>
    </p:spTree>
    <p:extLst>
      <p:ext uri="{BB962C8B-B14F-4D97-AF65-F5344CB8AC3E}">
        <p14:creationId xmlns:p14="http://schemas.microsoft.com/office/powerpoint/2010/main" val="1966622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8DB9DA-9C78-4A1C-82C5-5DC55D86EF8B}"/>
              </a:ext>
            </a:extLst>
          </p:cNvPr>
          <p:cNvSpPr>
            <a:spLocks noGrp="1"/>
          </p:cNvSpPr>
          <p:nvPr>
            <p:ph type="title"/>
          </p:nvPr>
        </p:nvSpPr>
        <p:spPr>
          <a:xfrm>
            <a:off x="1043608" y="0"/>
            <a:ext cx="8100392" cy="980728"/>
          </a:xfrm>
        </p:spPr>
        <p:txBody>
          <a:bodyPr/>
          <a:lstStyle/>
          <a:p>
            <a:r>
              <a:rPr lang="ru-RU" dirty="0"/>
              <a:t>          </a:t>
            </a:r>
            <a:r>
              <a:rPr lang="ru-RU" sz="3600" dirty="0"/>
              <a:t>Перший рівень </a:t>
            </a:r>
            <a:r>
              <a:rPr lang="en-US" sz="3600" dirty="0"/>
              <a:t>MACS</a:t>
            </a:r>
            <a:endParaRPr lang="ru-RU" sz="3600" dirty="0"/>
          </a:p>
        </p:txBody>
      </p:sp>
      <p:sp>
        <p:nvSpPr>
          <p:cNvPr id="3" name="Объект 2">
            <a:extLst>
              <a:ext uri="{FF2B5EF4-FFF2-40B4-BE49-F238E27FC236}">
                <a16:creationId xmlns:a16="http://schemas.microsoft.com/office/drawing/2014/main" id="{6184F7AC-DB0F-4CD4-9C6B-69C700D824B5}"/>
              </a:ext>
            </a:extLst>
          </p:cNvPr>
          <p:cNvSpPr>
            <a:spLocks noGrp="1"/>
          </p:cNvSpPr>
          <p:nvPr>
            <p:ph idx="1"/>
          </p:nvPr>
        </p:nvSpPr>
        <p:spPr>
          <a:xfrm>
            <a:off x="1043608" y="836712"/>
            <a:ext cx="8100392" cy="6021288"/>
          </a:xfrm>
        </p:spPr>
        <p:txBody>
          <a:bodyPr>
            <a:noAutofit/>
          </a:bodyPr>
          <a:lstStyle/>
          <a:p>
            <a:pPr marL="82296" indent="0">
              <a:buNone/>
            </a:pPr>
            <a:r>
              <a:rPr lang="ru-RU" sz="2800" dirty="0"/>
              <a:t>• Захоплює об'єкти успішно і з легкістю</a:t>
            </a:r>
          </a:p>
          <a:p>
            <a:pPr marL="82296" indent="0">
              <a:buNone/>
            </a:pPr>
            <a:r>
              <a:rPr lang="ru-RU" sz="2800" dirty="0"/>
              <a:t>- Проблеми в маніпуляції об'єктами виявляються в незначному обмеження швидкості і неакуратність, і / або з дуже дрібними, важкими і крихкими предметами</a:t>
            </a:r>
          </a:p>
          <a:p>
            <a:pPr marL="82296" indent="0">
              <a:buNone/>
            </a:pPr>
            <a:r>
              <a:rPr lang="ru-RU" sz="2800" dirty="0"/>
              <a:t>- Наявні незначні обмеження не впливають на самостійну повсякденну активність</a:t>
            </a:r>
          </a:p>
          <a:p>
            <a:pPr>
              <a:buFontTx/>
              <a:buChar char="-"/>
            </a:pPr>
            <a:r>
              <a:rPr lang="ru-RU" sz="2800" dirty="0"/>
              <a:t>Часто досягає незалежності, але в більш пізньому віці, ніж однолітки</a:t>
            </a:r>
          </a:p>
          <a:p>
            <a:pPr marL="82296" indent="0">
              <a:buNone/>
            </a:pPr>
            <a:r>
              <a:rPr lang="ru-RU" sz="2800" dirty="0"/>
              <a:t>• Звичайні цілі:</a:t>
            </a:r>
          </a:p>
          <a:p>
            <a:pPr marL="82296" indent="0">
              <a:buNone/>
            </a:pPr>
            <a:r>
              <a:rPr lang="ru-RU" sz="2800" dirty="0"/>
              <a:t>- Самостійно одягатися, включаючи застібання блискавок / гудзиків</a:t>
            </a:r>
          </a:p>
          <a:p>
            <a:pPr marL="82296" indent="0">
              <a:buNone/>
            </a:pPr>
            <a:r>
              <a:rPr lang="ru-RU" sz="2800" dirty="0"/>
              <a:t>- Самостійно чистити зуби</a:t>
            </a:r>
          </a:p>
          <a:p>
            <a:pPr marL="82296" indent="0">
              <a:buNone/>
            </a:pPr>
            <a:r>
              <a:rPr lang="ru-RU" sz="2800" dirty="0"/>
              <a:t>- Самостійно вирішувати завдання з математики</a:t>
            </a:r>
          </a:p>
          <a:p>
            <a:pPr marL="82296" indent="0">
              <a:buNone/>
            </a:pPr>
            <a:r>
              <a:rPr lang="ru-RU" sz="2800" dirty="0"/>
              <a:t>- Самостійно використовувати ложку, вилку і ніж</a:t>
            </a:r>
          </a:p>
        </p:txBody>
      </p:sp>
    </p:spTree>
    <p:extLst>
      <p:ext uri="{BB962C8B-B14F-4D97-AF65-F5344CB8AC3E}">
        <p14:creationId xmlns:p14="http://schemas.microsoft.com/office/powerpoint/2010/main" val="359523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31640" y="0"/>
            <a:ext cx="7812360" cy="6858000"/>
          </a:xfrm>
        </p:spPr>
        <p:txBody>
          <a:bodyPr/>
          <a:lstStyle/>
          <a:p>
            <a:pPr algn="ctr"/>
            <a:endParaRPr lang="ru-RU" sz="3200" dirty="0"/>
          </a:p>
          <a:p>
            <a:pPr algn="ctr"/>
            <a:r>
              <a:rPr lang="ru-RU" sz="3200" dirty="0"/>
              <a:t>Особливості освоювання рухових дій</a:t>
            </a:r>
          </a:p>
          <a:p>
            <a:pPr algn="just"/>
            <a:endParaRPr lang="ru-RU" sz="2000" dirty="0"/>
          </a:p>
          <a:p>
            <a:pPr algn="just"/>
            <a:r>
              <a:rPr lang="ru-RU" sz="2000" dirty="0"/>
              <a:t>Рухові уміння і рухові навички - це певні функціональні утворення, своєрідні форми управління рухами, які виникають в процесі, а також і в результаті освоєння рухових дій.</a:t>
            </a:r>
          </a:p>
          <a:p>
            <a:pPr algn="just"/>
            <a:r>
              <a:rPr lang="ru-RU" sz="2000" dirty="0"/>
              <a:t>Рухова дія виникає на основі самого необхідного мінімуму знань про техніку, наявного рухового досвіду і загальної фізичної підготовленості.</a:t>
            </a:r>
          </a:p>
          <a:p>
            <a:pPr algn="just"/>
            <a:r>
              <a:rPr lang="ru-RU" sz="2000" dirty="0"/>
              <a:t>Рухове вміння характеризується таким рівнем оволодіння руховою дією, при якому управління рухом здійснюється свідомо з підвищеною концентрацією уваги на складові операції і проявляється нестабільними засобами розв'язання рухової задачі.</a:t>
            </a:r>
          </a:p>
          <a:p>
            <a:pPr algn="just"/>
            <a:r>
              <a:rPr lang="ru-RU" sz="2000" dirty="0"/>
              <a:t>Руховий навик можна охарактеризувати як такий рівень оволодіння руховою дією, при якому управління рухом відбувається автоматизовано і дію відрізняється високою надійністю.</a:t>
            </a:r>
          </a:p>
          <a:p>
            <a:pPr algn="just"/>
            <a:endParaRPr lang="ru-RU" sz="2000" dirty="0"/>
          </a:p>
          <a:p>
            <a:pPr algn="just"/>
            <a:endParaRPr lang="ru-RU"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7F3576-F9CA-42DE-8988-3DD41917BD12}"/>
              </a:ext>
            </a:extLst>
          </p:cNvPr>
          <p:cNvSpPr>
            <a:spLocks noGrp="1"/>
          </p:cNvSpPr>
          <p:nvPr>
            <p:ph type="title"/>
          </p:nvPr>
        </p:nvSpPr>
        <p:spPr>
          <a:xfrm>
            <a:off x="1043608" y="116632"/>
            <a:ext cx="8100392" cy="792088"/>
          </a:xfrm>
        </p:spPr>
        <p:txBody>
          <a:bodyPr>
            <a:normAutofit fontScale="90000"/>
          </a:bodyPr>
          <a:lstStyle/>
          <a:p>
            <a:r>
              <a:rPr lang="ru-RU" sz="3600" dirty="0"/>
              <a:t>                    Другий рівень </a:t>
            </a:r>
            <a:r>
              <a:rPr lang="en-US" sz="3600" dirty="0"/>
              <a:t>MACS</a:t>
            </a:r>
            <a:r>
              <a:rPr lang="en-US" dirty="0"/>
              <a:t/>
            </a:r>
            <a:br>
              <a:rPr lang="en-US" dirty="0"/>
            </a:br>
            <a:endParaRPr lang="ru-RU" dirty="0"/>
          </a:p>
        </p:txBody>
      </p:sp>
      <p:sp>
        <p:nvSpPr>
          <p:cNvPr id="3" name="Объект 2">
            <a:extLst>
              <a:ext uri="{FF2B5EF4-FFF2-40B4-BE49-F238E27FC236}">
                <a16:creationId xmlns:a16="http://schemas.microsoft.com/office/drawing/2014/main" id="{C5F49085-C182-49D2-AA0B-7F3887416679}"/>
              </a:ext>
            </a:extLst>
          </p:cNvPr>
          <p:cNvSpPr>
            <a:spLocks noGrp="1"/>
          </p:cNvSpPr>
          <p:nvPr>
            <p:ph idx="1"/>
          </p:nvPr>
        </p:nvSpPr>
        <p:spPr>
          <a:xfrm>
            <a:off x="1043608" y="548680"/>
            <a:ext cx="8100392" cy="6309320"/>
          </a:xfrm>
        </p:spPr>
        <p:txBody>
          <a:bodyPr>
            <a:normAutofit/>
          </a:bodyPr>
          <a:lstStyle/>
          <a:p>
            <a:pPr marL="82296" indent="0">
              <a:buNone/>
            </a:pPr>
            <a:r>
              <a:rPr lang="en-US" sz="1800" dirty="0"/>
              <a:t>• </a:t>
            </a:r>
            <a:r>
              <a:rPr lang="ru-RU" sz="1800" dirty="0"/>
              <a:t>Захоплює більшість предметів з незначним обмеженням якості та / або швидкості</a:t>
            </a:r>
          </a:p>
          <a:p>
            <a:pPr marL="82296" indent="0">
              <a:buNone/>
            </a:pPr>
            <a:r>
              <a:rPr lang="ru-RU" sz="1800" dirty="0"/>
              <a:t>- Певні види маніпуляцій недоступні або викликають деякі утруднення</a:t>
            </a:r>
          </a:p>
          <a:p>
            <a:pPr marL="82296" indent="0">
              <a:buNone/>
            </a:pPr>
            <a:r>
              <a:rPr lang="ru-RU" sz="1800" dirty="0"/>
              <a:t>- Може використовувати альтернативні шляхи виконання маніпуляцій, але</a:t>
            </a:r>
          </a:p>
          <a:p>
            <a:pPr marL="82296" indent="0">
              <a:buNone/>
            </a:pPr>
            <a:r>
              <a:rPr lang="ru-RU" sz="1800" dirty="0"/>
              <a:t>можливий обсяг моторики рук не впливає на ступінь незалежності в повсякденної активності</a:t>
            </a:r>
          </a:p>
          <a:p>
            <a:pPr>
              <a:buFontTx/>
              <a:buChar char="-"/>
            </a:pPr>
            <a:r>
              <a:rPr lang="ru-RU" sz="1800" dirty="0"/>
              <a:t>Може захоплювати більшість предметів, проте повільно, і при цьому страждає якість маніпуляції</a:t>
            </a:r>
          </a:p>
          <a:p>
            <a:pPr marL="82296" indent="0">
              <a:buNone/>
            </a:pPr>
            <a:r>
              <a:rPr lang="ru-RU" sz="1800" dirty="0"/>
              <a:t>- Стратегії, щоб полегшити процес маніпуляції предметами, наприклад,</a:t>
            </a:r>
          </a:p>
          <a:p>
            <a:pPr marL="82296" indent="0">
              <a:buNone/>
            </a:pPr>
            <a:r>
              <a:rPr lang="ru-RU" sz="1800" dirty="0"/>
              <a:t>використовувати підтримуючу поверхню для утримання предмета </a:t>
            </a:r>
            <a:r>
              <a:rPr lang="ru-RU" sz="1800" dirty="0" err="1"/>
              <a:t>замість</a:t>
            </a:r>
            <a:endParaRPr lang="ru-RU" sz="1800" dirty="0"/>
          </a:p>
          <a:p>
            <a:pPr marL="82296" indent="0">
              <a:buNone/>
            </a:pPr>
            <a:r>
              <a:rPr lang="ru-RU" sz="1800" dirty="0"/>
              <a:t>того, щоб тримати його двома руками</a:t>
            </a:r>
          </a:p>
          <a:p>
            <a:pPr>
              <a:buFontTx/>
              <a:buChar char="-"/>
            </a:pPr>
            <a:r>
              <a:rPr lang="ru-RU" sz="1800" dirty="0"/>
              <a:t>Часто досягає незалежності, але в більш пізньому віці, ніж однолітки</a:t>
            </a:r>
          </a:p>
          <a:p>
            <a:pPr marL="82296" indent="0">
              <a:buNone/>
            </a:pPr>
            <a:r>
              <a:rPr lang="ru-RU" sz="1800" dirty="0"/>
              <a:t>• Звичайні цілі:</a:t>
            </a:r>
          </a:p>
          <a:p>
            <a:pPr marL="82296" indent="0">
              <a:buNone/>
            </a:pPr>
            <a:r>
              <a:rPr lang="ru-RU" sz="1800" dirty="0"/>
              <a:t>- Одягати взуття без шнурків або з еластичними шнурками</a:t>
            </a:r>
          </a:p>
          <a:p>
            <a:pPr marL="82296" indent="0">
              <a:buNone/>
            </a:pPr>
            <a:r>
              <a:rPr lang="ru-RU" sz="1800" dirty="0"/>
              <a:t>- Самостійно є сендвіч або закуску</a:t>
            </a:r>
          </a:p>
          <a:p>
            <a:pPr marL="82296" indent="0">
              <a:buNone/>
            </a:pPr>
            <a:r>
              <a:rPr lang="ru-RU" sz="1800" dirty="0"/>
              <a:t>- Є разом з сім'єю, приділяючи прийому їжі більше часу</a:t>
            </a:r>
          </a:p>
          <a:p>
            <a:pPr marL="82296" indent="0">
              <a:buNone/>
            </a:pPr>
            <a:r>
              <a:rPr lang="ru-RU" sz="1800" dirty="0"/>
              <a:t>- Самостійно одягати футболки і штани без ґудзиків</a:t>
            </a:r>
          </a:p>
        </p:txBody>
      </p:sp>
    </p:spTree>
    <p:extLst>
      <p:ext uri="{BB962C8B-B14F-4D97-AF65-F5344CB8AC3E}">
        <p14:creationId xmlns:p14="http://schemas.microsoft.com/office/powerpoint/2010/main" val="94795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A430F-32A0-4C84-A1FF-2E56062FEE1B}"/>
              </a:ext>
            </a:extLst>
          </p:cNvPr>
          <p:cNvSpPr>
            <a:spLocks noGrp="1"/>
          </p:cNvSpPr>
          <p:nvPr>
            <p:ph type="title"/>
          </p:nvPr>
        </p:nvSpPr>
        <p:spPr>
          <a:xfrm>
            <a:off x="1043608" y="0"/>
            <a:ext cx="8100392" cy="836712"/>
          </a:xfrm>
        </p:spPr>
        <p:txBody>
          <a:bodyPr/>
          <a:lstStyle/>
          <a:p>
            <a:r>
              <a:rPr lang="uk-UA" dirty="0"/>
              <a:t>           </a:t>
            </a:r>
            <a:r>
              <a:rPr lang="uk-UA" sz="3200" dirty="0"/>
              <a:t>Третій рівень </a:t>
            </a:r>
            <a:r>
              <a:rPr lang="en-US" sz="3200" dirty="0"/>
              <a:t>MACS</a:t>
            </a:r>
            <a:endParaRPr lang="ru-RU" sz="3200" dirty="0"/>
          </a:p>
        </p:txBody>
      </p:sp>
      <p:sp>
        <p:nvSpPr>
          <p:cNvPr id="3" name="Объект 2">
            <a:extLst>
              <a:ext uri="{FF2B5EF4-FFF2-40B4-BE49-F238E27FC236}">
                <a16:creationId xmlns:a16="http://schemas.microsoft.com/office/drawing/2014/main" id="{0505D43C-AAF3-491B-98C2-848E56E3B7A5}"/>
              </a:ext>
            </a:extLst>
          </p:cNvPr>
          <p:cNvSpPr>
            <a:spLocks noGrp="1"/>
          </p:cNvSpPr>
          <p:nvPr>
            <p:ph idx="1"/>
          </p:nvPr>
        </p:nvSpPr>
        <p:spPr>
          <a:xfrm>
            <a:off x="1043608" y="836712"/>
            <a:ext cx="8100392" cy="6021288"/>
          </a:xfrm>
        </p:spPr>
        <p:txBody>
          <a:bodyPr>
            <a:normAutofit/>
          </a:bodyPr>
          <a:lstStyle/>
          <a:p>
            <a:pPr marL="82296" indent="0">
              <a:buNone/>
            </a:pPr>
            <a:r>
              <a:rPr lang="ru-RU" sz="1800" dirty="0"/>
              <a:t>• Утримує об'єкт насилу, потребує допомоги з боку, щоб підготуватися до загарбання об'єкта та / або до пристосування для цього навколишнього оточення</a:t>
            </a:r>
          </a:p>
          <a:p>
            <a:pPr marL="82296" indent="0">
              <a:buNone/>
            </a:pPr>
            <a:r>
              <a:rPr lang="ru-RU" sz="1800" dirty="0"/>
              <a:t>- Маніпуляції уповільнені, якість дії і можливе число повторень обмежені</a:t>
            </a:r>
          </a:p>
          <a:p>
            <a:pPr marL="82296" indent="0">
              <a:buNone/>
            </a:pPr>
            <a:r>
              <a:rPr lang="ru-RU" sz="1800" dirty="0"/>
              <a:t>- Маніпуляцію проводить самостійно тільки при попередній тренуванні або підготовці навколишнього середовища</a:t>
            </a:r>
          </a:p>
          <a:p>
            <a:pPr>
              <a:buFontTx/>
              <a:buChar char="-"/>
            </a:pPr>
            <a:r>
              <a:rPr lang="ru-RU" sz="1800" dirty="0"/>
              <a:t>Ступінь самостійності залежить від підтримки навколишнього середовища</a:t>
            </a:r>
          </a:p>
          <a:p>
            <a:pPr marL="82296" indent="0">
              <a:buNone/>
            </a:pPr>
            <a:r>
              <a:rPr lang="ru-RU" sz="1800" dirty="0"/>
              <a:t>• Звичайні цілі:</a:t>
            </a:r>
          </a:p>
          <a:p>
            <a:pPr marL="82296" indent="0">
              <a:buNone/>
            </a:pPr>
            <a:r>
              <a:rPr lang="ru-RU" sz="1800" dirty="0"/>
              <a:t>- Самостійно одягати штани</a:t>
            </a:r>
          </a:p>
          <a:p>
            <a:pPr marL="82296" indent="0">
              <a:buNone/>
            </a:pPr>
            <a:r>
              <a:rPr lang="ru-RU" sz="1800" dirty="0"/>
              <a:t>- Самостійно мити верхню частину тіла і обличчя</a:t>
            </a:r>
          </a:p>
          <a:p>
            <a:pPr marL="82296" indent="0">
              <a:buNone/>
            </a:pPr>
            <a:r>
              <a:rPr lang="ru-RU" sz="1800" dirty="0"/>
              <a:t>- Самостійно користуватися виделкою</a:t>
            </a:r>
          </a:p>
          <a:p>
            <a:pPr marL="82296" indent="0">
              <a:buNone/>
            </a:pPr>
            <a:r>
              <a:rPr lang="ru-RU" sz="1800" dirty="0"/>
              <a:t>- Писати своє ім'я в зошитах і роботах в школі</a:t>
            </a:r>
          </a:p>
        </p:txBody>
      </p:sp>
    </p:spTree>
    <p:extLst>
      <p:ext uri="{BB962C8B-B14F-4D97-AF65-F5344CB8AC3E}">
        <p14:creationId xmlns:p14="http://schemas.microsoft.com/office/powerpoint/2010/main" val="3152887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8E566B-B5E7-44B4-A658-09AB52A34AF6}"/>
              </a:ext>
            </a:extLst>
          </p:cNvPr>
          <p:cNvSpPr>
            <a:spLocks noGrp="1"/>
          </p:cNvSpPr>
          <p:nvPr>
            <p:ph type="title"/>
          </p:nvPr>
        </p:nvSpPr>
        <p:spPr>
          <a:xfrm>
            <a:off x="1043608" y="0"/>
            <a:ext cx="8100392" cy="908720"/>
          </a:xfrm>
        </p:spPr>
        <p:txBody>
          <a:bodyPr>
            <a:normAutofit/>
          </a:bodyPr>
          <a:lstStyle/>
          <a:p>
            <a:r>
              <a:rPr lang="en-US" sz="2800" dirty="0"/>
              <a:t>                  </a:t>
            </a:r>
            <a:r>
              <a:rPr lang="uk-UA" sz="2800" dirty="0"/>
              <a:t>Четвертий рівень </a:t>
            </a:r>
            <a:r>
              <a:rPr lang="en-US" sz="2800" dirty="0"/>
              <a:t>MACS</a:t>
            </a:r>
            <a:endParaRPr lang="ru-RU" sz="2800" dirty="0"/>
          </a:p>
        </p:txBody>
      </p:sp>
      <p:sp>
        <p:nvSpPr>
          <p:cNvPr id="3" name="Объект 2">
            <a:extLst>
              <a:ext uri="{FF2B5EF4-FFF2-40B4-BE49-F238E27FC236}">
                <a16:creationId xmlns:a16="http://schemas.microsoft.com/office/drawing/2014/main" id="{D7DAC163-2EB9-4011-9933-9C7FCAFFE7DB}"/>
              </a:ext>
            </a:extLst>
          </p:cNvPr>
          <p:cNvSpPr>
            <a:spLocks noGrp="1"/>
          </p:cNvSpPr>
          <p:nvPr>
            <p:ph idx="1"/>
          </p:nvPr>
        </p:nvSpPr>
        <p:spPr>
          <a:xfrm>
            <a:off x="1043608" y="764704"/>
            <a:ext cx="8100392" cy="6093296"/>
          </a:xfrm>
        </p:spPr>
        <p:txBody>
          <a:bodyPr>
            <a:normAutofit fontScale="92500" lnSpcReduction="10000"/>
          </a:bodyPr>
          <a:lstStyle/>
          <a:p>
            <a:pPr marL="82296" indent="0">
              <a:buNone/>
            </a:pPr>
            <a:r>
              <a:rPr lang="ru-RU" sz="2000" dirty="0"/>
              <a:t>• Може захоплювати обмежене число об'єктів, простих для</a:t>
            </a:r>
            <a:r>
              <a:rPr lang="en-US" sz="2000" dirty="0"/>
              <a:t> </a:t>
            </a:r>
            <a:r>
              <a:rPr lang="ru-RU" sz="2000" dirty="0"/>
              <a:t>маніпуляції, в адаптованій ситуації</a:t>
            </a:r>
          </a:p>
          <a:p>
            <a:pPr marL="82296" indent="0">
              <a:buNone/>
            </a:pPr>
            <a:r>
              <a:rPr lang="ru-RU" sz="2000" dirty="0"/>
              <a:t>- Може виконувати дії лише частково і з обмеженим успіхом</a:t>
            </a:r>
          </a:p>
          <a:p>
            <a:pPr marL="82296" indent="0">
              <a:buNone/>
            </a:pPr>
            <a:r>
              <a:rPr lang="ru-RU" sz="2000" dirty="0"/>
              <a:t>- Потребує постійної підтримки і адаптується обладнанні</a:t>
            </a:r>
            <a:r>
              <a:rPr lang="en-US" sz="2000" dirty="0"/>
              <a:t> </a:t>
            </a:r>
            <a:r>
              <a:rPr lang="ru-RU" sz="2000" dirty="0"/>
              <a:t>навіть для часткового виконання завдання</a:t>
            </a:r>
          </a:p>
          <a:p>
            <a:pPr>
              <a:buFontTx/>
              <a:buChar char="-"/>
            </a:pPr>
            <a:r>
              <a:rPr lang="ru-RU" sz="2000" dirty="0"/>
              <a:t>Потребує постійної допомоги</a:t>
            </a:r>
            <a:endParaRPr lang="en-US" sz="2000" dirty="0"/>
          </a:p>
          <a:p>
            <a:pPr marL="82296" indent="0">
              <a:buNone/>
            </a:pPr>
            <a:r>
              <a:rPr lang="ru-RU" sz="2000" dirty="0"/>
              <a:t>• Звичайні цілі:</a:t>
            </a:r>
          </a:p>
          <a:p>
            <a:pPr marL="82296" indent="0">
              <a:buNone/>
            </a:pPr>
            <a:r>
              <a:rPr lang="ru-RU" sz="2000" dirty="0"/>
              <a:t>- Дитина буде одягати вільну футболку через голову</a:t>
            </a:r>
          </a:p>
          <a:p>
            <a:pPr marL="82296" indent="0">
              <a:buNone/>
            </a:pPr>
            <a:r>
              <a:rPr lang="ru-RU" sz="2000" dirty="0"/>
              <a:t>- Дитина буде вмивати обличчя за допомогою вологої серветки перед</a:t>
            </a:r>
          </a:p>
          <a:p>
            <a:pPr marL="82296" indent="0">
              <a:buNone/>
            </a:pPr>
            <a:r>
              <a:rPr lang="ru-RU" sz="2000" dirty="0"/>
              <a:t>дзеркалом</a:t>
            </a:r>
          </a:p>
          <a:p>
            <a:pPr marL="82296" indent="0">
              <a:buNone/>
            </a:pPr>
            <a:r>
              <a:rPr lang="ru-RU" sz="2000" dirty="0"/>
              <a:t>- Дитина буде з'їдати 10 шматочків в'язкої їжі за допомогою</a:t>
            </a:r>
            <a:r>
              <a:rPr lang="en-US" sz="2000" dirty="0"/>
              <a:t> </a:t>
            </a:r>
            <a:r>
              <a:rPr lang="ru-RU" sz="2000" dirty="0"/>
              <a:t>адаптованої ложки</a:t>
            </a:r>
          </a:p>
          <a:p>
            <a:pPr marL="82296" indent="0">
              <a:buNone/>
            </a:pPr>
            <a:r>
              <a:rPr lang="ru-RU" sz="2000" dirty="0"/>
              <a:t>- Дитина буде перегортати сторінки картонній книжки під час</a:t>
            </a:r>
            <a:r>
              <a:rPr lang="en-US" sz="2000" dirty="0"/>
              <a:t> </a:t>
            </a:r>
            <a:r>
              <a:rPr lang="ru-RU" sz="2000" dirty="0"/>
              <a:t>читання казки</a:t>
            </a:r>
          </a:p>
          <a:p>
            <a:pPr marL="82296" indent="0">
              <a:buNone/>
            </a:pPr>
            <a:r>
              <a:rPr lang="ru-RU" sz="2000" dirty="0"/>
              <a:t>- Дитина буде грати в просту відеогру за допомогою</a:t>
            </a:r>
            <a:r>
              <a:rPr lang="en-US" sz="2000" dirty="0"/>
              <a:t> </a:t>
            </a:r>
            <a:r>
              <a:rPr lang="ru-RU" sz="2000" dirty="0"/>
              <a:t>адаптованого контролера</a:t>
            </a:r>
          </a:p>
          <a:p>
            <a:pPr marL="82296" indent="0">
              <a:buNone/>
            </a:pPr>
            <a:r>
              <a:rPr lang="ru-RU" sz="2000" dirty="0"/>
              <a:t>- Дитина буде рухати електричну коляску вперед за допомогою</a:t>
            </a:r>
            <a:r>
              <a:rPr lang="en-US" sz="2000" dirty="0"/>
              <a:t> </a:t>
            </a:r>
            <a:r>
              <a:rPr lang="ru-RU" sz="2000" dirty="0"/>
              <a:t>адаптованого джойстика</a:t>
            </a:r>
          </a:p>
        </p:txBody>
      </p:sp>
    </p:spTree>
    <p:extLst>
      <p:ext uri="{BB962C8B-B14F-4D97-AF65-F5344CB8AC3E}">
        <p14:creationId xmlns:p14="http://schemas.microsoft.com/office/powerpoint/2010/main" val="2941133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8322C7-F35E-4A95-B88A-7D9A6691A546}"/>
              </a:ext>
            </a:extLst>
          </p:cNvPr>
          <p:cNvSpPr>
            <a:spLocks noGrp="1"/>
          </p:cNvSpPr>
          <p:nvPr>
            <p:ph type="title"/>
          </p:nvPr>
        </p:nvSpPr>
        <p:spPr>
          <a:xfrm>
            <a:off x="1043608" y="0"/>
            <a:ext cx="8100392" cy="980728"/>
          </a:xfrm>
        </p:spPr>
        <p:txBody>
          <a:bodyPr/>
          <a:lstStyle/>
          <a:p>
            <a:r>
              <a:rPr lang="en-US" dirty="0"/>
              <a:t>         </a:t>
            </a:r>
            <a:r>
              <a:rPr lang="uk-UA" sz="2800" dirty="0"/>
              <a:t>П'ятий рівень</a:t>
            </a:r>
            <a:r>
              <a:rPr lang="en-US" sz="2800" dirty="0"/>
              <a:t> MACS</a:t>
            </a:r>
            <a:endParaRPr lang="ru-RU" sz="2800" dirty="0"/>
          </a:p>
        </p:txBody>
      </p:sp>
      <p:sp>
        <p:nvSpPr>
          <p:cNvPr id="3" name="Объект 2">
            <a:extLst>
              <a:ext uri="{FF2B5EF4-FFF2-40B4-BE49-F238E27FC236}">
                <a16:creationId xmlns:a16="http://schemas.microsoft.com/office/drawing/2014/main" id="{C4594040-687F-4A7E-850E-C0F26786C23C}"/>
              </a:ext>
            </a:extLst>
          </p:cNvPr>
          <p:cNvSpPr>
            <a:spLocks noGrp="1"/>
          </p:cNvSpPr>
          <p:nvPr>
            <p:ph idx="1"/>
          </p:nvPr>
        </p:nvSpPr>
        <p:spPr>
          <a:xfrm>
            <a:off x="1043608" y="908720"/>
            <a:ext cx="8100392" cy="5949280"/>
          </a:xfrm>
        </p:spPr>
        <p:txBody>
          <a:bodyPr>
            <a:normAutofit/>
          </a:bodyPr>
          <a:lstStyle/>
          <a:p>
            <a:pPr marL="82296" indent="0">
              <a:buNone/>
            </a:pPr>
            <a:r>
              <a:rPr lang="ru-RU" sz="2000" dirty="0"/>
              <a:t>• Чи не захоплює об'єкти і має важке стійке</a:t>
            </a:r>
            <a:r>
              <a:rPr lang="en-US" sz="2000" dirty="0"/>
              <a:t> </a:t>
            </a:r>
            <a:r>
              <a:rPr lang="ru-RU" sz="2000" dirty="0"/>
              <a:t>обмеження навіть в простих рухах</a:t>
            </a:r>
          </a:p>
          <a:p>
            <a:pPr marL="82296" indent="0">
              <a:buNone/>
            </a:pPr>
            <a:r>
              <a:rPr lang="ru-RU" sz="2000" dirty="0"/>
              <a:t>- Потребує тотальної допомоги з боку</a:t>
            </a:r>
          </a:p>
          <a:p>
            <a:pPr>
              <a:buFontTx/>
              <a:buChar char="-"/>
            </a:pPr>
            <a:r>
              <a:rPr lang="ru-RU" sz="2000" dirty="0"/>
              <a:t>Може виконувати певні дії </a:t>
            </a:r>
            <a:r>
              <a:rPr lang="uk-UA" sz="2000" dirty="0"/>
              <a:t>за </a:t>
            </a:r>
            <a:r>
              <a:rPr lang="en-US" sz="2000" dirty="0"/>
              <a:t> </a:t>
            </a:r>
            <a:r>
              <a:rPr lang="ru-RU" sz="2000" dirty="0"/>
              <a:t>допомогою лише простих рухів в адаптованій ситуації</a:t>
            </a:r>
          </a:p>
          <a:p>
            <a:pPr marL="82296" indent="0">
              <a:buNone/>
            </a:pPr>
            <a:r>
              <a:rPr lang="ru-RU" sz="2000" dirty="0"/>
              <a:t>• Звичайні цілі:</a:t>
            </a:r>
          </a:p>
          <a:p>
            <a:pPr marL="82296" indent="0">
              <a:buNone/>
            </a:pPr>
            <a:r>
              <a:rPr lang="ru-RU" sz="2000" dirty="0"/>
              <a:t>- Дитина буде натискати кнопку, щоб повідомити про своє бажання або потреби</a:t>
            </a:r>
          </a:p>
          <a:p>
            <a:pPr>
              <a:buFontTx/>
              <a:buChar char="-"/>
            </a:pPr>
            <a:r>
              <a:rPr lang="ru-RU" sz="2000" dirty="0"/>
              <a:t>Дитина буде брати участь в групових активностях, роблячи прості рухи під кожну пісню</a:t>
            </a:r>
          </a:p>
          <a:p>
            <a:pPr marL="82296" indent="0">
              <a:buNone/>
            </a:pPr>
            <a:r>
              <a:rPr lang="ru-RU" sz="2000" dirty="0"/>
              <a:t>- Дитина буде вибирати між двома предметами дотиком, поглядом або кивком голови</a:t>
            </a:r>
          </a:p>
          <a:p>
            <a:pPr marL="82296" indent="0">
              <a:buNone/>
            </a:pPr>
            <a:r>
              <a:rPr lang="ru-RU" sz="2000" dirty="0"/>
              <a:t>- Дитина буде піднімати руки над головою, щоб допомогти одягнути / роздягнути його</a:t>
            </a:r>
          </a:p>
        </p:txBody>
      </p:sp>
    </p:spTree>
    <p:extLst>
      <p:ext uri="{BB962C8B-B14F-4D97-AF65-F5344CB8AC3E}">
        <p14:creationId xmlns:p14="http://schemas.microsoft.com/office/powerpoint/2010/main" val="3020519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ECE256-7E97-4E58-8789-6F337AD6CD6F}"/>
              </a:ext>
            </a:extLst>
          </p:cNvPr>
          <p:cNvSpPr>
            <a:spLocks noGrp="1"/>
          </p:cNvSpPr>
          <p:nvPr>
            <p:ph type="title"/>
          </p:nvPr>
        </p:nvSpPr>
        <p:spPr>
          <a:xfrm>
            <a:off x="1043608" y="0"/>
            <a:ext cx="8100392" cy="980728"/>
          </a:xfrm>
        </p:spPr>
        <p:txBody>
          <a:bodyPr>
            <a:normAutofit/>
          </a:bodyPr>
          <a:lstStyle/>
          <a:p>
            <a:r>
              <a:rPr lang="ru-RU" sz="3200" dirty="0"/>
              <a:t>Програми втручання для верхніх кінцівок</a:t>
            </a:r>
          </a:p>
        </p:txBody>
      </p:sp>
      <p:pic>
        <p:nvPicPr>
          <p:cNvPr id="4" name="Объект 3">
            <a:extLst>
              <a:ext uri="{FF2B5EF4-FFF2-40B4-BE49-F238E27FC236}">
                <a16:creationId xmlns:a16="http://schemas.microsoft.com/office/drawing/2014/main" id="{2937ECA4-F141-4252-AF98-597A3879DFD7}"/>
              </a:ext>
            </a:extLst>
          </p:cNvPr>
          <p:cNvPicPr>
            <a:picLocks noGrp="1" noChangeAspect="1"/>
          </p:cNvPicPr>
          <p:nvPr>
            <p:ph idx="1"/>
          </p:nvPr>
        </p:nvPicPr>
        <p:blipFill rotWithShape="1">
          <a:blip r:embed="rId2"/>
          <a:srcRect/>
          <a:stretch/>
        </p:blipFill>
        <p:spPr>
          <a:xfrm>
            <a:off x="1043608" y="980728"/>
            <a:ext cx="8100392" cy="5877271"/>
          </a:xfrm>
          <a:prstGeom prst="rect">
            <a:avLst/>
          </a:prstGeom>
        </p:spPr>
      </p:pic>
    </p:spTree>
    <p:extLst>
      <p:ext uri="{BB962C8B-B14F-4D97-AF65-F5344CB8AC3E}">
        <p14:creationId xmlns:p14="http://schemas.microsoft.com/office/powerpoint/2010/main" val="3442370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88868E-34E6-4EBB-964A-53869A6C83C2}"/>
              </a:ext>
            </a:extLst>
          </p:cNvPr>
          <p:cNvSpPr>
            <a:spLocks noGrp="1"/>
          </p:cNvSpPr>
          <p:nvPr>
            <p:ph type="title"/>
          </p:nvPr>
        </p:nvSpPr>
        <p:spPr>
          <a:xfrm>
            <a:off x="1043608" y="0"/>
            <a:ext cx="8100392" cy="1052736"/>
          </a:xfrm>
        </p:spPr>
        <p:txBody>
          <a:bodyPr>
            <a:normAutofit/>
          </a:bodyPr>
          <a:lstStyle/>
          <a:p>
            <a:r>
              <a:rPr lang="ru-RU" sz="2800" dirty="0"/>
              <a:t>Індуцированная обмеженням</a:t>
            </a:r>
            <a:br>
              <a:rPr lang="ru-RU" sz="2800" dirty="0"/>
            </a:br>
            <a:r>
              <a:rPr lang="ru-RU" sz="2800" dirty="0"/>
              <a:t>                                    рухова терапія (CIMT)</a:t>
            </a:r>
          </a:p>
        </p:txBody>
      </p:sp>
      <p:sp>
        <p:nvSpPr>
          <p:cNvPr id="3" name="Объект 2">
            <a:extLst>
              <a:ext uri="{FF2B5EF4-FFF2-40B4-BE49-F238E27FC236}">
                <a16:creationId xmlns:a16="http://schemas.microsoft.com/office/drawing/2014/main" id="{1E5EC745-C154-41C4-A09C-EA28A567D523}"/>
              </a:ext>
            </a:extLst>
          </p:cNvPr>
          <p:cNvSpPr>
            <a:spLocks noGrp="1"/>
          </p:cNvSpPr>
          <p:nvPr>
            <p:ph sz="half" idx="1"/>
          </p:nvPr>
        </p:nvSpPr>
        <p:spPr>
          <a:xfrm>
            <a:off x="0" y="1052736"/>
            <a:ext cx="5093208" cy="5805264"/>
          </a:xfrm>
        </p:spPr>
        <p:txBody>
          <a:bodyPr>
            <a:normAutofit fontScale="92500" lnSpcReduction="10000"/>
          </a:bodyPr>
          <a:lstStyle/>
          <a:p>
            <a:r>
              <a:rPr lang="ru-RU" sz="1800" dirty="0"/>
              <a:t> Сприяє використанню паретичной кінцівки, обмежуючи руху домінуючою</a:t>
            </a:r>
          </a:p>
          <a:p>
            <a:r>
              <a:rPr lang="ru-RU" sz="1800" dirty="0"/>
              <a:t> Високо рекомендована форма втручання для дітей з гемопаретичною формою церебрального паралічу</a:t>
            </a:r>
          </a:p>
          <a:p>
            <a:r>
              <a:rPr lang="ru-RU" sz="1800" dirty="0"/>
              <a:t> Спрямована на дрібну моторику, утримання ваги, загальну моторику і розвиток спритності</a:t>
            </a:r>
          </a:p>
          <a:p>
            <a:r>
              <a:rPr lang="ru-RU" sz="1800" dirty="0"/>
              <a:t> Заснована на теорії про нейропластичності -</a:t>
            </a:r>
          </a:p>
          <a:p>
            <a:pPr marL="82296" indent="0">
              <a:buNone/>
            </a:pPr>
            <a:r>
              <a:rPr lang="ru-RU" sz="1800" dirty="0"/>
              <a:t>- Здатність мозку реорганізовуватися і / або створювати нові зв'язки у відповідь на навчання або новий досвід</a:t>
            </a:r>
          </a:p>
          <a:p>
            <a:pPr marL="82296" indent="0">
              <a:buNone/>
            </a:pPr>
            <a:r>
              <a:rPr lang="ru-RU" sz="1800" dirty="0"/>
              <a:t>- Орієнтована на подолання засвоєного «невикористання» паретичной руки</a:t>
            </a:r>
          </a:p>
          <a:p>
            <a:pPr marL="82296" indent="0">
              <a:buNone/>
            </a:pPr>
            <a:r>
              <a:rPr lang="ru-RU" sz="1800" dirty="0"/>
              <a:t>- Кортикальна реорганізація, що залежить від використання кінцівки</a:t>
            </a:r>
          </a:p>
          <a:p>
            <a:pPr marL="82296" indent="0">
              <a:buNone/>
            </a:pPr>
            <a:r>
              <a:rPr lang="ru-RU" sz="1800" dirty="0"/>
              <a:t>- Перехід від компенсуючих стратегії до часткового відновлення</a:t>
            </a:r>
          </a:p>
          <a:p>
            <a:pPr marL="82296" indent="0">
              <a:buNone/>
            </a:pPr>
            <a:r>
              <a:rPr lang="ru-RU" sz="1800" dirty="0"/>
              <a:t>• Результати включають поліпшення функції кінцівок в повсякденних активностях, чутливості, рухливості, сили. </a:t>
            </a:r>
          </a:p>
        </p:txBody>
      </p:sp>
      <p:pic>
        <p:nvPicPr>
          <p:cNvPr id="5" name="Объект 4">
            <a:extLst>
              <a:ext uri="{FF2B5EF4-FFF2-40B4-BE49-F238E27FC236}">
                <a16:creationId xmlns:a16="http://schemas.microsoft.com/office/drawing/2014/main" id="{1B870CA3-2FEA-4708-8BA4-0263CCDD7146}"/>
              </a:ext>
            </a:extLst>
          </p:cNvPr>
          <p:cNvPicPr>
            <a:picLocks noGrp="1" noChangeAspect="1"/>
          </p:cNvPicPr>
          <p:nvPr>
            <p:ph sz="half" idx="2"/>
          </p:nvPr>
        </p:nvPicPr>
        <p:blipFill>
          <a:blip r:embed="rId2"/>
          <a:stretch>
            <a:fillRect/>
          </a:stretch>
        </p:blipFill>
        <p:spPr>
          <a:xfrm>
            <a:off x="5093208" y="1052736"/>
            <a:ext cx="4050791" cy="5805264"/>
          </a:xfrm>
          <a:prstGeom prst="rect">
            <a:avLst/>
          </a:prstGeom>
        </p:spPr>
      </p:pic>
    </p:spTree>
    <p:extLst>
      <p:ext uri="{BB962C8B-B14F-4D97-AF65-F5344CB8AC3E}">
        <p14:creationId xmlns:p14="http://schemas.microsoft.com/office/powerpoint/2010/main" val="1288301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6E5E2E0-59D2-4DCB-BE1C-31EEED2D1498}"/>
              </a:ext>
            </a:extLst>
          </p:cNvPr>
          <p:cNvSpPr>
            <a:spLocks noGrp="1"/>
          </p:cNvSpPr>
          <p:nvPr>
            <p:ph type="title"/>
          </p:nvPr>
        </p:nvSpPr>
        <p:spPr>
          <a:xfrm>
            <a:off x="1043608" y="0"/>
            <a:ext cx="8100392" cy="853440"/>
          </a:xfrm>
        </p:spPr>
        <p:txBody>
          <a:bodyPr/>
          <a:lstStyle/>
          <a:p>
            <a:r>
              <a:rPr lang="ru-RU" sz="3200" dirty="0"/>
              <a:t>              Бімануальне тренування</a:t>
            </a:r>
            <a:endParaRPr lang="ru-RU" dirty="0"/>
          </a:p>
        </p:txBody>
      </p:sp>
      <p:sp>
        <p:nvSpPr>
          <p:cNvPr id="3" name="Объект 2">
            <a:extLst>
              <a:ext uri="{FF2B5EF4-FFF2-40B4-BE49-F238E27FC236}">
                <a16:creationId xmlns:a16="http://schemas.microsoft.com/office/drawing/2014/main" id="{A19C6AED-9C2F-4CD6-8C5E-77482AF24877}"/>
              </a:ext>
            </a:extLst>
          </p:cNvPr>
          <p:cNvSpPr>
            <a:spLocks noGrp="1"/>
          </p:cNvSpPr>
          <p:nvPr>
            <p:ph sz="half" idx="1"/>
          </p:nvPr>
        </p:nvSpPr>
        <p:spPr>
          <a:xfrm>
            <a:off x="0" y="853440"/>
            <a:ext cx="5093208" cy="6004560"/>
          </a:xfrm>
        </p:spPr>
        <p:txBody>
          <a:bodyPr>
            <a:normAutofit fontScale="77500" lnSpcReduction="20000"/>
          </a:bodyPr>
          <a:lstStyle/>
          <a:p>
            <a:r>
              <a:rPr lang="ru-RU" dirty="0"/>
              <a:t>Спрямована на активності, які вимагають використовувати обидві верхні кінцівки разом під час програми</a:t>
            </a:r>
          </a:p>
          <a:p>
            <a:r>
              <a:rPr lang="ru-RU" dirty="0"/>
              <a:t> Упор на використання паретичної руки нарівні зі здоровою</a:t>
            </a:r>
          </a:p>
          <a:p>
            <a:r>
              <a:rPr lang="ru-RU" dirty="0"/>
              <a:t> Паретична рука виконує допоміжну функцію</a:t>
            </a:r>
          </a:p>
          <a:p>
            <a:r>
              <a:rPr lang="ru-RU" dirty="0"/>
              <a:t> Регулярна практика - ключ до успіху</a:t>
            </a:r>
          </a:p>
          <a:p>
            <a:r>
              <a:rPr lang="ru-RU" dirty="0"/>
              <a:t> Ретельно підібрані і спрямовані на досягнення цілей активності, що вимагають участі обох рук</a:t>
            </a:r>
          </a:p>
          <a:p>
            <a:r>
              <a:rPr lang="ru-RU" dirty="0"/>
              <a:t>Очікувані результати</a:t>
            </a:r>
          </a:p>
          <a:p>
            <a:r>
              <a:rPr lang="ru-RU" dirty="0"/>
              <a:t> Підвищує здатність до використання досвіду, а також покращує здатність до навчання і когнітивні процеси, які необхідні дітям, щоб розуміти, коли для виконання завдання потрібні дві руки</a:t>
            </a:r>
          </a:p>
        </p:txBody>
      </p:sp>
      <p:pic>
        <p:nvPicPr>
          <p:cNvPr id="5" name="Объект 4">
            <a:extLst>
              <a:ext uri="{FF2B5EF4-FFF2-40B4-BE49-F238E27FC236}">
                <a16:creationId xmlns:a16="http://schemas.microsoft.com/office/drawing/2014/main" id="{BC8F2EDF-98DF-4416-8D86-883C84A010DA}"/>
              </a:ext>
            </a:extLst>
          </p:cNvPr>
          <p:cNvPicPr>
            <a:picLocks noGrp="1" noChangeAspect="1"/>
          </p:cNvPicPr>
          <p:nvPr>
            <p:ph sz="half" idx="2"/>
          </p:nvPr>
        </p:nvPicPr>
        <p:blipFill>
          <a:blip r:embed="rId2"/>
          <a:stretch>
            <a:fillRect/>
          </a:stretch>
        </p:blipFill>
        <p:spPr>
          <a:xfrm>
            <a:off x="5220072" y="853440"/>
            <a:ext cx="3923927" cy="6004560"/>
          </a:xfrm>
          <a:prstGeom prst="rect">
            <a:avLst/>
          </a:prstGeom>
        </p:spPr>
      </p:pic>
    </p:spTree>
    <p:extLst>
      <p:ext uri="{BB962C8B-B14F-4D97-AF65-F5344CB8AC3E}">
        <p14:creationId xmlns:p14="http://schemas.microsoft.com/office/powerpoint/2010/main" val="3739401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0E8FCFE-B925-4313-8EF7-508C4B955F88}"/>
              </a:ext>
            </a:extLst>
          </p:cNvPr>
          <p:cNvSpPr>
            <a:spLocks noGrp="1"/>
          </p:cNvSpPr>
          <p:nvPr>
            <p:ph type="title"/>
          </p:nvPr>
        </p:nvSpPr>
        <p:spPr>
          <a:xfrm>
            <a:off x="1043608" y="0"/>
            <a:ext cx="8100392" cy="764704"/>
          </a:xfrm>
        </p:spPr>
        <p:txBody>
          <a:bodyPr/>
          <a:lstStyle/>
          <a:p>
            <a:r>
              <a:rPr lang="ru-RU" dirty="0"/>
              <a:t>         </a:t>
            </a:r>
            <a:r>
              <a:rPr lang="ru-RU" sz="3600" dirty="0"/>
              <a:t>Цілеспрямована терапія</a:t>
            </a:r>
          </a:p>
        </p:txBody>
      </p:sp>
      <p:sp>
        <p:nvSpPr>
          <p:cNvPr id="3" name="Объект 2">
            <a:extLst>
              <a:ext uri="{FF2B5EF4-FFF2-40B4-BE49-F238E27FC236}">
                <a16:creationId xmlns:a16="http://schemas.microsoft.com/office/drawing/2014/main" id="{A6132E0C-FE82-4BC4-AD2F-783D5C804F9E}"/>
              </a:ext>
            </a:extLst>
          </p:cNvPr>
          <p:cNvSpPr>
            <a:spLocks noGrp="1"/>
          </p:cNvSpPr>
          <p:nvPr>
            <p:ph idx="1"/>
          </p:nvPr>
        </p:nvSpPr>
        <p:spPr>
          <a:xfrm>
            <a:off x="1043608" y="764704"/>
            <a:ext cx="8100392" cy="6093296"/>
          </a:xfrm>
        </p:spPr>
        <p:txBody>
          <a:bodyPr>
            <a:normAutofit/>
          </a:bodyPr>
          <a:lstStyle/>
          <a:p>
            <a:r>
              <a:rPr lang="ru-RU" dirty="0"/>
              <a:t> </a:t>
            </a:r>
            <a:r>
              <a:rPr lang="ru-RU" sz="2000" dirty="0"/>
              <a:t>Орієнтована на навички, необхідні дитині щодня в природних для нього / неї умовах</a:t>
            </a:r>
          </a:p>
          <a:p>
            <a:r>
              <a:rPr lang="ru-RU" sz="2000" dirty="0"/>
              <a:t>Мета розробляють так, щоб удосконалити функціональність і незалежність в протягом дня</a:t>
            </a:r>
          </a:p>
          <a:p>
            <a:r>
              <a:rPr lang="ru-RU" sz="2000" dirty="0"/>
              <a:t> Щоб встановити цілі для виконання конкретних завдань, фахівець працює з дитиною і його / її сім'єю</a:t>
            </a:r>
          </a:p>
          <a:p>
            <a:r>
              <a:rPr lang="ru-RU" sz="2000" dirty="0"/>
              <a:t>Корисний для всіх рівнів ЦП</a:t>
            </a:r>
          </a:p>
          <a:p>
            <a:r>
              <a:rPr lang="ru-RU" sz="2000" dirty="0"/>
              <a:t> Ефективний для поліпшення функціональності верхніх кінцівок</a:t>
            </a:r>
          </a:p>
          <a:p>
            <a:r>
              <a:rPr lang="ru-RU" sz="2000" dirty="0"/>
              <a:t> Оптимізація функції після уколів ботокса</a:t>
            </a:r>
          </a:p>
          <a:p>
            <a:r>
              <a:rPr lang="ru-RU" sz="2000" dirty="0"/>
              <a:t>Нейромускульний паралізуючий препарат вводитися для того, щоб знизити м'язову активність і спастичність</a:t>
            </a:r>
          </a:p>
          <a:p>
            <a:r>
              <a:rPr lang="ru-RU" sz="2000" dirty="0"/>
              <a:t>Як правило, комбінується з іншими програмами втручання, такими як индуцированная обмеженням рухова терапія, бімануальна тренування і домашні програми.</a:t>
            </a:r>
          </a:p>
        </p:txBody>
      </p:sp>
    </p:spTree>
    <p:extLst>
      <p:ext uri="{BB962C8B-B14F-4D97-AF65-F5344CB8AC3E}">
        <p14:creationId xmlns:p14="http://schemas.microsoft.com/office/powerpoint/2010/main" val="2461925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3146E96-5413-4D55-A5D1-29FBED203862}"/>
              </a:ext>
            </a:extLst>
          </p:cNvPr>
          <p:cNvSpPr>
            <a:spLocks noGrp="1"/>
          </p:cNvSpPr>
          <p:nvPr>
            <p:ph type="title"/>
          </p:nvPr>
        </p:nvSpPr>
        <p:spPr>
          <a:xfrm>
            <a:off x="1043608" y="0"/>
            <a:ext cx="8100392" cy="836712"/>
          </a:xfrm>
        </p:spPr>
        <p:txBody>
          <a:bodyPr/>
          <a:lstStyle/>
          <a:p>
            <a:r>
              <a:rPr lang="uk-UA" dirty="0"/>
              <a:t>             Відновлення ноги </a:t>
            </a:r>
            <a:endParaRPr lang="ru-RU" dirty="0"/>
          </a:p>
        </p:txBody>
      </p:sp>
      <p:sp>
        <p:nvSpPr>
          <p:cNvPr id="3" name="Объект 2">
            <a:extLst>
              <a:ext uri="{FF2B5EF4-FFF2-40B4-BE49-F238E27FC236}">
                <a16:creationId xmlns:a16="http://schemas.microsoft.com/office/drawing/2014/main" id="{B910AAE7-5724-4887-8791-AB4A6BC0C0C7}"/>
              </a:ext>
            </a:extLst>
          </p:cNvPr>
          <p:cNvSpPr>
            <a:spLocks noGrp="1"/>
          </p:cNvSpPr>
          <p:nvPr>
            <p:ph sz="half" idx="1"/>
          </p:nvPr>
        </p:nvSpPr>
        <p:spPr>
          <a:xfrm>
            <a:off x="1043608" y="836712"/>
            <a:ext cx="4049600" cy="6021288"/>
          </a:xfrm>
        </p:spPr>
        <p:txBody>
          <a:bodyPr>
            <a:normAutofit/>
          </a:bodyPr>
          <a:lstStyle/>
          <a:p>
            <a:pPr marL="82296" indent="0">
              <a:buNone/>
            </a:pPr>
            <a:r>
              <a:rPr lang="ru-RU" sz="1800" dirty="0"/>
              <a:t>Рух вгору і вниз по східцях </a:t>
            </a:r>
          </a:p>
          <a:p>
            <a:pPr marL="82296" indent="0">
              <a:buNone/>
            </a:pPr>
            <a:r>
              <a:rPr lang="ru-RU" sz="1800" dirty="0"/>
              <a:t>Пацієнта потрібно навчити крокувати вгору і вниз по низьким ступенями (5-10 см), поперемінно обома ногами.</a:t>
            </a:r>
          </a:p>
          <a:p>
            <a:pPr marL="82296" indent="0">
              <a:buNone/>
            </a:pPr>
            <a:r>
              <a:rPr lang="ru-RU" sz="1800" dirty="0"/>
              <a:t>• Пацієнт продовжує триматися за поручень. Він піднімає здорову ногу, ставить її на сходинку і зберігає таке положення.</a:t>
            </a:r>
          </a:p>
          <a:p>
            <a:pPr marL="82296" indent="0">
              <a:buNone/>
            </a:pPr>
            <a:r>
              <a:rPr lang="ru-RU" sz="1800" dirty="0"/>
              <a:t>• Він випрямляє здорову ногу і піднімає на сходинку паралізовау ногу.</a:t>
            </a:r>
          </a:p>
          <a:p>
            <a:pPr marL="82296" indent="0">
              <a:buNone/>
            </a:pPr>
            <a:r>
              <a:rPr lang="ru-RU" sz="1800" dirty="0"/>
              <a:t>•Потім він злегка згинає ноги в колінах і ставить паралізовану ногу назад  на підлогу.</a:t>
            </a:r>
          </a:p>
          <a:p>
            <a:pPr marL="82296" indent="0">
              <a:buNone/>
            </a:pPr>
            <a:endParaRPr lang="ru-RU" sz="1800" dirty="0"/>
          </a:p>
          <a:p>
            <a:pPr marL="82296" indent="0">
              <a:buNone/>
            </a:pPr>
            <a:endParaRPr lang="ru-RU" dirty="0"/>
          </a:p>
        </p:txBody>
      </p:sp>
      <p:pic>
        <p:nvPicPr>
          <p:cNvPr id="8" name="Объект 7">
            <a:extLst>
              <a:ext uri="{FF2B5EF4-FFF2-40B4-BE49-F238E27FC236}">
                <a16:creationId xmlns:a16="http://schemas.microsoft.com/office/drawing/2014/main" id="{36BA1547-3D2E-4F92-858F-5ECCD9AB9720}"/>
              </a:ext>
            </a:extLst>
          </p:cNvPr>
          <p:cNvPicPr>
            <a:picLocks noGrp="1" noChangeAspect="1"/>
          </p:cNvPicPr>
          <p:nvPr>
            <p:ph sz="half" idx="2"/>
          </p:nvPr>
        </p:nvPicPr>
        <p:blipFill>
          <a:blip r:embed="rId2"/>
          <a:stretch>
            <a:fillRect/>
          </a:stretch>
        </p:blipFill>
        <p:spPr>
          <a:xfrm>
            <a:off x="5093208" y="1124744"/>
            <a:ext cx="1877380" cy="4824536"/>
          </a:xfrm>
          <a:prstGeom prst="rect">
            <a:avLst/>
          </a:prstGeom>
        </p:spPr>
      </p:pic>
      <p:pic>
        <p:nvPicPr>
          <p:cNvPr id="9" name="Рисунок 8">
            <a:extLst>
              <a:ext uri="{FF2B5EF4-FFF2-40B4-BE49-F238E27FC236}">
                <a16:creationId xmlns:a16="http://schemas.microsoft.com/office/drawing/2014/main" id="{C2C4AA71-5C6D-4401-915D-C6059AFCE142}"/>
              </a:ext>
            </a:extLst>
          </p:cNvPr>
          <p:cNvPicPr>
            <a:picLocks noChangeAspect="1"/>
          </p:cNvPicPr>
          <p:nvPr/>
        </p:nvPicPr>
        <p:blipFill>
          <a:blip r:embed="rId3"/>
          <a:stretch>
            <a:fillRect/>
          </a:stretch>
        </p:blipFill>
        <p:spPr>
          <a:xfrm>
            <a:off x="6970588" y="2333042"/>
            <a:ext cx="1423559" cy="3400214"/>
          </a:xfrm>
          <a:prstGeom prst="rect">
            <a:avLst/>
          </a:prstGeom>
        </p:spPr>
      </p:pic>
      <p:pic>
        <p:nvPicPr>
          <p:cNvPr id="10" name="Рисунок 9">
            <a:extLst>
              <a:ext uri="{FF2B5EF4-FFF2-40B4-BE49-F238E27FC236}">
                <a16:creationId xmlns:a16="http://schemas.microsoft.com/office/drawing/2014/main" id="{9546D66D-5A22-490E-827E-DD0888AC6026}"/>
              </a:ext>
            </a:extLst>
          </p:cNvPr>
          <p:cNvPicPr>
            <a:picLocks noChangeAspect="1"/>
          </p:cNvPicPr>
          <p:nvPr/>
        </p:nvPicPr>
        <p:blipFill>
          <a:blip r:embed="rId4"/>
          <a:stretch>
            <a:fillRect/>
          </a:stretch>
        </p:blipFill>
        <p:spPr>
          <a:xfrm>
            <a:off x="8244408" y="2045010"/>
            <a:ext cx="835453" cy="3616238"/>
          </a:xfrm>
          <a:prstGeom prst="rect">
            <a:avLst/>
          </a:prstGeom>
        </p:spPr>
      </p:pic>
    </p:spTree>
    <p:extLst>
      <p:ext uri="{BB962C8B-B14F-4D97-AF65-F5344CB8AC3E}">
        <p14:creationId xmlns:p14="http://schemas.microsoft.com/office/powerpoint/2010/main" val="3065714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8D572F-9681-41D7-8714-09C3C1646648}"/>
              </a:ext>
            </a:extLst>
          </p:cNvPr>
          <p:cNvSpPr>
            <a:spLocks noGrp="1"/>
          </p:cNvSpPr>
          <p:nvPr>
            <p:ph type="title"/>
          </p:nvPr>
        </p:nvSpPr>
        <p:spPr>
          <a:xfrm>
            <a:off x="1043608" y="0"/>
            <a:ext cx="8100392" cy="908720"/>
          </a:xfrm>
        </p:spPr>
        <p:txBody>
          <a:bodyPr/>
          <a:lstStyle/>
          <a:p>
            <a:r>
              <a:rPr lang="ru-RU" dirty="0"/>
              <a:t>          </a:t>
            </a:r>
            <a:r>
              <a:rPr lang="ru-RU" sz="3200" dirty="0" err="1"/>
              <a:t>Підйом</a:t>
            </a:r>
            <a:r>
              <a:rPr lang="ru-RU" sz="3200" dirty="0"/>
              <a:t> </a:t>
            </a:r>
            <a:r>
              <a:rPr lang="ru-RU" sz="3200" dirty="0" smtClean="0"/>
              <a:t>на </a:t>
            </a:r>
            <a:r>
              <a:rPr lang="ru-RU" sz="3200" dirty="0"/>
              <a:t>ступені боком</a:t>
            </a:r>
          </a:p>
        </p:txBody>
      </p:sp>
      <p:sp>
        <p:nvSpPr>
          <p:cNvPr id="3" name="Объект 2">
            <a:extLst>
              <a:ext uri="{FF2B5EF4-FFF2-40B4-BE49-F238E27FC236}">
                <a16:creationId xmlns:a16="http://schemas.microsoft.com/office/drawing/2014/main" id="{A23399C5-FAF5-4331-9CB0-76AB223F5238}"/>
              </a:ext>
            </a:extLst>
          </p:cNvPr>
          <p:cNvSpPr>
            <a:spLocks noGrp="1"/>
          </p:cNvSpPr>
          <p:nvPr>
            <p:ph sz="half" idx="1"/>
          </p:nvPr>
        </p:nvSpPr>
        <p:spPr>
          <a:xfrm>
            <a:off x="1043608" y="908720"/>
            <a:ext cx="4464496" cy="5949280"/>
          </a:xfrm>
        </p:spPr>
        <p:txBody>
          <a:bodyPr>
            <a:normAutofit/>
          </a:bodyPr>
          <a:lstStyle/>
          <a:p>
            <a:pPr marL="82296" indent="0">
              <a:buNone/>
            </a:pPr>
            <a:r>
              <a:rPr lang="ru-RU" sz="2000" dirty="0"/>
              <a:t>• Встаньте поруч з пацієнтом. Так ви зможете стежити за паралізованим стегном і при необхідності забезпечити підтримку коліна ураженої ноги .</a:t>
            </a:r>
          </a:p>
          <a:p>
            <a:pPr marL="82296" indent="0">
              <a:buNone/>
            </a:pPr>
            <a:r>
              <a:rPr lang="ru-RU" sz="2000" dirty="0"/>
              <a:t>Так слід тримати паралізовану руку пацієнта.</a:t>
            </a:r>
          </a:p>
          <a:p>
            <a:pPr marL="82296" indent="0">
              <a:buNone/>
            </a:pPr>
            <a:r>
              <a:rPr lang="ru-RU" sz="2000" dirty="0"/>
              <a:t>Увага! Тренуючи ходьбу по сходах, всі дії слід починати з руху здорової ноги, ставлячи її на сходинку першої. Через деякий час, повторюючи ту ж вправу, першої треба ставити на сходинку паралізовану ногу. Даний метод чергування ніг дозволяє тренувати обидві сторони тіла.</a:t>
            </a:r>
          </a:p>
          <a:p>
            <a:pPr marL="82296" indent="0">
              <a:buNone/>
            </a:pPr>
            <a:endParaRPr lang="ru-RU" sz="2000" dirty="0"/>
          </a:p>
          <a:p>
            <a:pPr marL="82296" indent="0">
              <a:buNone/>
            </a:pPr>
            <a:endParaRPr lang="ru-RU" dirty="0"/>
          </a:p>
        </p:txBody>
      </p:sp>
      <p:pic>
        <p:nvPicPr>
          <p:cNvPr id="5" name="Объект 4">
            <a:extLst>
              <a:ext uri="{FF2B5EF4-FFF2-40B4-BE49-F238E27FC236}">
                <a16:creationId xmlns:a16="http://schemas.microsoft.com/office/drawing/2014/main" id="{27EF6C67-DEE7-4A92-8FBD-28100E93F0FB}"/>
              </a:ext>
            </a:extLst>
          </p:cNvPr>
          <p:cNvPicPr>
            <a:picLocks noGrp="1" noChangeAspect="1"/>
          </p:cNvPicPr>
          <p:nvPr>
            <p:ph sz="half" idx="2"/>
          </p:nvPr>
        </p:nvPicPr>
        <p:blipFill>
          <a:blip r:embed="rId2"/>
          <a:stretch>
            <a:fillRect/>
          </a:stretch>
        </p:blipFill>
        <p:spPr>
          <a:xfrm>
            <a:off x="5652120" y="980728"/>
            <a:ext cx="3491880" cy="5877272"/>
          </a:xfrm>
          <a:prstGeom prst="rect">
            <a:avLst/>
          </a:prstGeom>
        </p:spPr>
      </p:pic>
    </p:spTree>
    <p:extLst>
      <p:ext uri="{BB962C8B-B14F-4D97-AF65-F5344CB8AC3E}">
        <p14:creationId xmlns:p14="http://schemas.microsoft.com/office/powerpoint/2010/main" val="13733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40CEBC-F0D8-4AFF-A2E0-6D2B6F8B1441}"/>
              </a:ext>
            </a:extLst>
          </p:cNvPr>
          <p:cNvSpPr>
            <a:spLocks noGrp="1"/>
          </p:cNvSpPr>
          <p:nvPr>
            <p:ph type="title"/>
          </p:nvPr>
        </p:nvSpPr>
        <p:spPr>
          <a:xfrm>
            <a:off x="1435608" y="-13252"/>
            <a:ext cx="7498080" cy="705948"/>
          </a:xfrm>
        </p:spPr>
        <p:txBody>
          <a:bodyPr>
            <a:normAutofit fontScale="90000"/>
          </a:bodyPr>
          <a:lstStyle/>
          <a:p>
            <a:r>
              <a:rPr lang="ru-RU" dirty="0"/>
              <a:t>   </a:t>
            </a:r>
            <a:r>
              <a:rPr lang="ru-RU" sz="4000" dirty="0"/>
              <a:t>Схема переходу вміння в навик.</a:t>
            </a:r>
          </a:p>
        </p:txBody>
      </p:sp>
      <p:sp>
        <p:nvSpPr>
          <p:cNvPr id="3" name="Объект 2">
            <a:extLst>
              <a:ext uri="{FF2B5EF4-FFF2-40B4-BE49-F238E27FC236}">
                <a16:creationId xmlns:a16="http://schemas.microsoft.com/office/drawing/2014/main" id="{DCE4DBEF-7FBD-4154-8049-068C1AE1DDE4}"/>
              </a:ext>
            </a:extLst>
          </p:cNvPr>
          <p:cNvSpPr>
            <a:spLocks noGrp="1"/>
          </p:cNvSpPr>
          <p:nvPr>
            <p:ph idx="1"/>
          </p:nvPr>
        </p:nvSpPr>
        <p:spPr>
          <a:xfrm>
            <a:off x="1043608" y="692696"/>
            <a:ext cx="8100392" cy="5904656"/>
          </a:xfrm>
        </p:spPr>
        <p:txBody>
          <a:bodyPr>
            <a:normAutofit/>
          </a:bodyPr>
          <a:lstStyle/>
          <a:p>
            <a:pPr marL="82296" indent="0">
              <a:buNone/>
            </a:pPr>
            <a:r>
              <a:rPr lang="ru-RU" sz="2400" dirty="0"/>
              <a:t>Знання ------- Мислення --------- Руховий досвід</a:t>
            </a:r>
          </a:p>
          <a:p>
            <a:pPr marL="82296" indent="0">
              <a:buNone/>
            </a:pPr>
            <a:r>
              <a:rPr lang="ru-RU" sz="2400" dirty="0"/>
              <a:t>Рухове вміння:</a:t>
            </a:r>
          </a:p>
          <a:p>
            <a:pPr marL="82296" indent="0">
              <a:buNone/>
            </a:pPr>
            <a:r>
              <a:rPr lang="ru-RU" sz="2400" dirty="0"/>
              <a:t>· Неавтоматизоване управління рухами</a:t>
            </a:r>
          </a:p>
          <a:p>
            <a:pPr marL="82296" indent="0">
              <a:buNone/>
            </a:pPr>
            <a:r>
              <a:rPr lang="ru-RU" sz="2400" dirty="0"/>
              <a:t>· Концентрація уваги на самій дії</a:t>
            </a:r>
          </a:p>
          <a:p>
            <a:pPr marL="82296" indent="0">
              <a:buNone/>
            </a:pPr>
            <a:r>
              <a:rPr lang="ru-RU" sz="2400" dirty="0"/>
              <a:t>· Розчленованість рухів</a:t>
            </a:r>
          </a:p>
          <a:p>
            <a:pPr marL="82296" indent="0">
              <a:buNone/>
            </a:pPr>
            <a:r>
              <a:rPr lang="ru-RU" sz="2400" dirty="0"/>
              <a:t>· Нестабільність</a:t>
            </a:r>
          </a:p>
          <a:p>
            <a:pPr marL="82296" indent="0">
              <a:buNone/>
            </a:pPr>
            <a:endParaRPr lang="ru-RU" sz="2400" dirty="0"/>
          </a:p>
          <a:p>
            <a:pPr marL="82296" indent="0">
              <a:buNone/>
            </a:pPr>
            <a:endParaRPr lang="ru-RU" sz="2400" dirty="0"/>
          </a:p>
          <a:p>
            <a:pPr marL="82296" indent="0">
              <a:buNone/>
            </a:pPr>
            <a:endParaRPr lang="ru-RU" sz="2400" dirty="0"/>
          </a:p>
          <a:p>
            <a:pPr marL="82296" indent="0">
              <a:buNone/>
            </a:pPr>
            <a:r>
              <a:rPr lang="ru-RU" sz="2400" dirty="0"/>
              <a:t>                      Стереотипне  повторення рухів</a:t>
            </a:r>
          </a:p>
        </p:txBody>
      </p:sp>
      <p:pic>
        <p:nvPicPr>
          <p:cNvPr id="4" name="Рисунок 3">
            <a:extLst>
              <a:ext uri="{FF2B5EF4-FFF2-40B4-BE49-F238E27FC236}">
                <a16:creationId xmlns:a16="http://schemas.microsoft.com/office/drawing/2014/main" id="{4E807DC4-5BB8-4141-A05D-0584C0C35603}"/>
              </a:ext>
            </a:extLst>
          </p:cNvPr>
          <p:cNvPicPr>
            <a:picLocks noChangeAspect="1"/>
          </p:cNvPicPr>
          <p:nvPr/>
        </p:nvPicPr>
        <p:blipFill>
          <a:blip r:embed="rId2"/>
          <a:stretch>
            <a:fillRect/>
          </a:stretch>
        </p:blipFill>
        <p:spPr>
          <a:xfrm>
            <a:off x="1187624" y="3356992"/>
            <a:ext cx="5944355" cy="1319737"/>
          </a:xfrm>
          <a:prstGeom prst="rect">
            <a:avLst/>
          </a:prstGeom>
        </p:spPr>
      </p:pic>
      <p:pic>
        <p:nvPicPr>
          <p:cNvPr id="5" name="Рисунок 4">
            <a:extLst>
              <a:ext uri="{FF2B5EF4-FFF2-40B4-BE49-F238E27FC236}">
                <a16:creationId xmlns:a16="http://schemas.microsoft.com/office/drawing/2014/main" id="{D5955B84-116D-41EE-9E53-CDD443581303}"/>
              </a:ext>
            </a:extLst>
          </p:cNvPr>
          <p:cNvPicPr>
            <a:picLocks noChangeAspect="1"/>
          </p:cNvPicPr>
          <p:nvPr/>
        </p:nvPicPr>
        <p:blipFill>
          <a:blip r:embed="rId3"/>
          <a:stretch>
            <a:fillRect/>
          </a:stretch>
        </p:blipFill>
        <p:spPr>
          <a:xfrm>
            <a:off x="1364830" y="4533786"/>
            <a:ext cx="7779170" cy="3023878"/>
          </a:xfrm>
          <a:prstGeom prst="rect">
            <a:avLst/>
          </a:prstGeom>
        </p:spPr>
      </p:pic>
    </p:spTree>
    <p:extLst>
      <p:ext uri="{BB962C8B-B14F-4D97-AF65-F5344CB8AC3E}">
        <p14:creationId xmlns:p14="http://schemas.microsoft.com/office/powerpoint/2010/main" val="3077551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FD67B3-83C1-4995-B2CE-19BF668E54DE}"/>
              </a:ext>
            </a:extLst>
          </p:cNvPr>
          <p:cNvSpPr>
            <a:spLocks noGrp="1"/>
          </p:cNvSpPr>
          <p:nvPr>
            <p:ph type="title"/>
          </p:nvPr>
        </p:nvSpPr>
        <p:spPr>
          <a:xfrm>
            <a:off x="1043608" y="0"/>
            <a:ext cx="8100392" cy="908720"/>
          </a:xfrm>
        </p:spPr>
        <p:txBody>
          <a:bodyPr/>
          <a:lstStyle/>
          <a:p>
            <a:r>
              <a:rPr lang="ru-RU" dirty="0"/>
              <a:t>    </a:t>
            </a:r>
            <a:r>
              <a:rPr lang="ru-RU" sz="3600" dirty="0"/>
              <a:t>Ходьба по сходах вгору і вниз</a:t>
            </a:r>
          </a:p>
        </p:txBody>
      </p:sp>
      <p:sp>
        <p:nvSpPr>
          <p:cNvPr id="3" name="Объект 2">
            <a:extLst>
              <a:ext uri="{FF2B5EF4-FFF2-40B4-BE49-F238E27FC236}">
                <a16:creationId xmlns:a16="http://schemas.microsoft.com/office/drawing/2014/main" id="{A9A4A279-0079-49BB-9BA5-4DFB4C28288C}"/>
              </a:ext>
            </a:extLst>
          </p:cNvPr>
          <p:cNvSpPr>
            <a:spLocks noGrp="1"/>
          </p:cNvSpPr>
          <p:nvPr>
            <p:ph sz="half" idx="1"/>
          </p:nvPr>
        </p:nvSpPr>
        <p:spPr>
          <a:xfrm>
            <a:off x="210312" y="1124744"/>
            <a:ext cx="4361688" cy="5733256"/>
          </a:xfrm>
        </p:spPr>
        <p:txBody>
          <a:bodyPr>
            <a:normAutofit fontScale="70000" lnSpcReduction="20000"/>
          </a:bodyPr>
          <a:lstStyle/>
          <a:p>
            <a:pPr marL="82296" indent="0">
              <a:buNone/>
            </a:pPr>
            <a:r>
              <a:rPr lang="ru-RU" dirty="0"/>
              <a:t>• Для пацієнта, який переніс інсульт, найбільш безпечний спосіб при підйомі по сходах - це ставити попереду здорову ногу, а при спуску спочатку крокувати хворою ногою.</a:t>
            </a:r>
          </a:p>
          <a:p>
            <a:pPr marL="82296" indent="0">
              <a:buNone/>
            </a:pPr>
            <a:r>
              <a:rPr lang="ru-RU" dirty="0"/>
              <a:t>•Здорової рукою можна триматися за поручні. Якщо перил немає, краще йти вздовж стіни.</a:t>
            </a:r>
          </a:p>
          <a:p>
            <a:pPr marL="82296" indent="0">
              <a:buNone/>
            </a:pPr>
            <a:r>
              <a:rPr lang="ru-RU" dirty="0"/>
              <a:t>• Ви можете допомогти пацієнтові підніматися по сходах. При цьому ви повинні знаходитися з ураженої сторони або трохи позаду (рис. 72).	</a:t>
            </a:r>
          </a:p>
          <a:p>
            <a:pPr marL="82296" indent="0">
              <a:buNone/>
            </a:pPr>
            <a:r>
              <a:rPr lang="ru-RU" dirty="0"/>
              <a:t>• Коли пацієнт спускається по сходах, вам краще стояти перед ним. Так легше контролювати руху ураженої ноги вперед (особливо згинання в коліні) (рис.73).</a:t>
            </a:r>
          </a:p>
          <a:p>
            <a:pPr marL="82296" indent="0">
              <a:buNone/>
            </a:pPr>
            <a:endParaRPr lang="ru-RU" dirty="0"/>
          </a:p>
        </p:txBody>
      </p:sp>
      <p:pic>
        <p:nvPicPr>
          <p:cNvPr id="5" name="Объект 4">
            <a:extLst>
              <a:ext uri="{FF2B5EF4-FFF2-40B4-BE49-F238E27FC236}">
                <a16:creationId xmlns:a16="http://schemas.microsoft.com/office/drawing/2014/main" id="{7AE0825C-61D2-4519-8266-5427A9D6AF51}"/>
              </a:ext>
            </a:extLst>
          </p:cNvPr>
          <p:cNvPicPr>
            <a:picLocks noGrp="1" noChangeAspect="1"/>
          </p:cNvPicPr>
          <p:nvPr>
            <p:ph sz="half" idx="2"/>
          </p:nvPr>
        </p:nvPicPr>
        <p:blipFill>
          <a:blip r:embed="rId2"/>
          <a:stretch>
            <a:fillRect/>
          </a:stretch>
        </p:blipFill>
        <p:spPr>
          <a:xfrm>
            <a:off x="4572000" y="1052736"/>
            <a:ext cx="4572000" cy="5805263"/>
          </a:xfrm>
          <a:prstGeom prst="rect">
            <a:avLst/>
          </a:prstGeom>
        </p:spPr>
      </p:pic>
    </p:spTree>
    <p:extLst>
      <p:ext uri="{BB962C8B-B14F-4D97-AF65-F5344CB8AC3E}">
        <p14:creationId xmlns:p14="http://schemas.microsoft.com/office/powerpoint/2010/main" val="1845039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FC4D27-C297-4C80-BB93-9B7419D2FCF9}"/>
              </a:ext>
            </a:extLst>
          </p:cNvPr>
          <p:cNvSpPr>
            <a:spLocks noGrp="1"/>
          </p:cNvSpPr>
          <p:nvPr>
            <p:ph type="title"/>
          </p:nvPr>
        </p:nvSpPr>
        <p:spPr>
          <a:xfrm>
            <a:off x="1043608" y="0"/>
            <a:ext cx="8100392" cy="764704"/>
          </a:xfrm>
        </p:spPr>
        <p:txBody>
          <a:bodyPr>
            <a:normAutofit/>
          </a:bodyPr>
          <a:lstStyle/>
          <a:p>
            <a:r>
              <a:rPr lang="ru-RU" sz="3200" dirty="0"/>
              <a:t>Підйом ураженої ноги на низьку сходинку.</a:t>
            </a:r>
          </a:p>
        </p:txBody>
      </p:sp>
      <p:sp>
        <p:nvSpPr>
          <p:cNvPr id="3" name="Объект 2">
            <a:extLst>
              <a:ext uri="{FF2B5EF4-FFF2-40B4-BE49-F238E27FC236}">
                <a16:creationId xmlns:a16="http://schemas.microsoft.com/office/drawing/2014/main" id="{65EC0A21-19E7-405D-9BA0-4D44E06541EC}"/>
              </a:ext>
            </a:extLst>
          </p:cNvPr>
          <p:cNvSpPr>
            <a:spLocks noGrp="1"/>
          </p:cNvSpPr>
          <p:nvPr>
            <p:ph sz="half" idx="1"/>
          </p:nvPr>
        </p:nvSpPr>
        <p:spPr>
          <a:xfrm>
            <a:off x="0" y="908720"/>
            <a:ext cx="3867913" cy="5949280"/>
          </a:xfrm>
        </p:spPr>
        <p:txBody>
          <a:bodyPr>
            <a:normAutofit fontScale="85000" lnSpcReduction="10000"/>
          </a:bodyPr>
          <a:lstStyle/>
          <a:p>
            <a:pPr marL="82296" indent="0">
              <a:buNone/>
            </a:pPr>
            <a:r>
              <a:rPr lang="ru-RU" dirty="0"/>
              <a:t>• Пацієнт робить крок вгору на сходинку здоровою ногою. Ви можете допомогти переносу ваги тіла на уражену ногу і випрямляння в колінному суглобі (Рис. 73.1).</a:t>
            </a:r>
          </a:p>
          <a:p>
            <a:pPr marL="82296" indent="0">
              <a:buNone/>
            </a:pPr>
            <a:r>
              <a:rPr lang="ru-RU" dirty="0"/>
              <a:t>• Крок вниз і назад зі сходинки(Рис. 73.2). Даний рух можна виконувати, коли пацієнт буде здатний добре управляти паралізованою ногою.</a:t>
            </a:r>
          </a:p>
          <a:p>
            <a:pPr marL="82296" indent="0">
              <a:buNone/>
            </a:pPr>
            <a:r>
              <a:rPr lang="ru-RU" dirty="0"/>
              <a:t>• Крок вниз і вперед (спочатку опускається здорова нога) (Рис. 73.3).</a:t>
            </a:r>
          </a:p>
          <a:p>
            <a:pPr marL="82296" indent="0">
              <a:buNone/>
            </a:pPr>
            <a:endParaRPr lang="ru-RU" dirty="0"/>
          </a:p>
        </p:txBody>
      </p:sp>
      <p:pic>
        <p:nvPicPr>
          <p:cNvPr id="5" name="Объект 4">
            <a:extLst>
              <a:ext uri="{FF2B5EF4-FFF2-40B4-BE49-F238E27FC236}">
                <a16:creationId xmlns:a16="http://schemas.microsoft.com/office/drawing/2014/main" id="{2D60DB44-B074-4561-95F9-E95F95DFB0B3}"/>
              </a:ext>
            </a:extLst>
          </p:cNvPr>
          <p:cNvPicPr>
            <a:picLocks noGrp="1" noChangeAspect="1"/>
          </p:cNvPicPr>
          <p:nvPr>
            <p:ph sz="half" idx="2"/>
          </p:nvPr>
        </p:nvPicPr>
        <p:blipFill>
          <a:blip r:embed="rId2"/>
          <a:stretch>
            <a:fillRect/>
          </a:stretch>
        </p:blipFill>
        <p:spPr>
          <a:xfrm>
            <a:off x="3995936" y="1052736"/>
            <a:ext cx="1800200" cy="5328592"/>
          </a:xfrm>
          <a:prstGeom prst="rect">
            <a:avLst/>
          </a:prstGeom>
        </p:spPr>
      </p:pic>
      <p:pic>
        <p:nvPicPr>
          <p:cNvPr id="6" name="Рисунок 5">
            <a:extLst>
              <a:ext uri="{FF2B5EF4-FFF2-40B4-BE49-F238E27FC236}">
                <a16:creationId xmlns:a16="http://schemas.microsoft.com/office/drawing/2014/main" id="{9318F080-5A06-4387-A2C7-422561FEA311}"/>
              </a:ext>
            </a:extLst>
          </p:cNvPr>
          <p:cNvPicPr>
            <a:picLocks noChangeAspect="1"/>
          </p:cNvPicPr>
          <p:nvPr/>
        </p:nvPicPr>
        <p:blipFill>
          <a:blip r:embed="rId3"/>
          <a:stretch>
            <a:fillRect/>
          </a:stretch>
        </p:blipFill>
        <p:spPr>
          <a:xfrm>
            <a:off x="5924159" y="1052737"/>
            <a:ext cx="3187596" cy="5328592"/>
          </a:xfrm>
          <a:prstGeom prst="rect">
            <a:avLst/>
          </a:prstGeom>
        </p:spPr>
      </p:pic>
    </p:spTree>
    <p:extLst>
      <p:ext uri="{BB962C8B-B14F-4D97-AF65-F5344CB8AC3E}">
        <p14:creationId xmlns:p14="http://schemas.microsoft.com/office/powerpoint/2010/main" val="1142054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C26316-9012-46D5-ACE7-7EB9F988026A}"/>
              </a:ext>
            </a:extLst>
          </p:cNvPr>
          <p:cNvSpPr>
            <a:spLocks noGrp="1"/>
          </p:cNvSpPr>
          <p:nvPr>
            <p:ph type="title"/>
          </p:nvPr>
        </p:nvSpPr>
        <p:spPr>
          <a:xfrm>
            <a:off x="1043608" y="0"/>
            <a:ext cx="8100392" cy="908720"/>
          </a:xfrm>
        </p:spPr>
        <p:txBody>
          <a:bodyPr>
            <a:normAutofit/>
          </a:bodyPr>
          <a:lstStyle/>
          <a:p>
            <a:r>
              <a:rPr lang="ru-RU" sz="3200" dirty="0"/>
              <a:t>           Положення лежачи на животі</a:t>
            </a:r>
          </a:p>
        </p:txBody>
      </p:sp>
      <p:sp>
        <p:nvSpPr>
          <p:cNvPr id="3" name="Объект 2">
            <a:extLst>
              <a:ext uri="{FF2B5EF4-FFF2-40B4-BE49-F238E27FC236}">
                <a16:creationId xmlns:a16="http://schemas.microsoft.com/office/drawing/2014/main" id="{ADB20FEB-4B97-4986-A318-0B81C5C363A5}"/>
              </a:ext>
            </a:extLst>
          </p:cNvPr>
          <p:cNvSpPr>
            <a:spLocks noGrp="1"/>
          </p:cNvSpPr>
          <p:nvPr>
            <p:ph sz="half" idx="1"/>
          </p:nvPr>
        </p:nvSpPr>
        <p:spPr>
          <a:xfrm>
            <a:off x="0" y="908720"/>
            <a:ext cx="5093208" cy="5949280"/>
          </a:xfrm>
        </p:spPr>
        <p:txBody>
          <a:bodyPr>
            <a:normAutofit fontScale="70000" lnSpcReduction="20000"/>
          </a:bodyPr>
          <a:lstStyle/>
          <a:p>
            <a:r>
              <a:rPr lang="ru-RU" dirty="0"/>
              <a:t>Правильное позиционирование заключается в следующем:</a:t>
            </a:r>
          </a:p>
          <a:p>
            <a:r>
              <a:rPr lang="ru-RU" dirty="0"/>
              <a:t> обидва передпліччя розташовані паралельно і направлені вперед, що попереджає поворот плечей всередину;</a:t>
            </a:r>
          </a:p>
          <a:p>
            <a:r>
              <a:rPr lang="ru-RU" dirty="0"/>
              <a:t>ліктьові суглоби знаходяться прямо під плечовими, лодоні розкриті;</a:t>
            </a:r>
          </a:p>
          <a:p>
            <a:r>
              <a:rPr lang="ru-RU" dirty="0"/>
              <a:t>подушка, підкладена під гомілки, утримує голеностопні суглоби в правильному положенні, а гомілки злегка зігнутими (рис. 74). </a:t>
            </a:r>
          </a:p>
          <a:p>
            <a:r>
              <a:rPr lang="ru-RU" dirty="0"/>
              <a:t> Коли пацієнт відчує себе в даній позиції стійко і буде впевнено контролювати положення плечей, йому слід вправлятися переносити вагу тіла з однієї сторони на іншу, поперемінно спираючись при цьому на передпліччя.</a:t>
            </a:r>
          </a:p>
          <a:p>
            <a:r>
              <a:rPr lang="ru-RU" dirty="0"/>
              <a:t> Пацієнт повинен виконувати згинання ніг в колінних суглобах (спочатку за допомогою асистента, а потім самостійно у реальному часі) одночасно або по черзі. </a:t>
            </a:r>
          </a:p>
        </p:txBody>
      </p:sp>
      <p:pic>
        <p:nvPicPr>
          <p:cNvPr id="6" name="Объект 5">
            <a:extLst>
              <a:ext uri="{FF2B5EF4-FFF2-40B4-BE49-F238E27FC236}">
                <a16:creationId xmlns:a16="http://schemas.microsoft.com/office/drawing/2014/main" id="{1B43606B-5B1C-4592-BD91-45561BC08589}"/>
              </a:ext>
            </a:extLst>
          </p:cNvPr>
          <p:cNvPicPr>
            <a:picLocks noGrp="1" noChangeAspect="1"/>
          </p:cNvPicPr>
          <p:nvPr>
            <p:ph sz="half" idx="2"/>
          </p:nvPr>
        </p:nvPicPr>
        <p:blipFill>
          <a:blip r:embed="rId2"/>
          <a:stretch>
            <a:fillRect/>
          </a:stretch>
        </p:blipFill>
        <p:spPr>
          <a:xfrm>
            <a:off x="4958364" y="1592796"/>
            <a:ext cx="4320480" cy="3672408"/>
          </a:xfrm>
          <a:prstGeom prst="rect">
            <a:avLst/>
          </a:prstGeom>
        </p:spPr>
      </p:pic>
    </p:spTree>
    <p:extLst>
      <p:ext uri="{BB962C8B-B14F-4D97-AF65-F5344CB8AC3E}">
        <p14:creationId xmlns:p14="http://schemas.microsoft.com/office/powerpoint/2010/main" val="1465924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6A90AF-7841-4383-B721-905784E27B3B}"/>
              </a:ext>
            </a:extLst>
          </p:cNvPr>
          <p:cNvSpPr>
            <a:spLocks noGrp="1"/>
          </p:cNvSpPr>
          <p:nvPr>
            <p:ph sz="half" idx="1"/>
          </p:nvPr>
        </p:nvSpPr>
        <p:spPr>
          <a:xfrm>
            <a:off x="0" y="404664"/>
            <a:ext cx="4716016" cy="5782776"/>
          </a:xfrm>
        </p:spPr>
        <p:txBody>
          <a:bodyPr>
            <a:normAutofit fontScale="77500" lnSpcReduction="20000"/>
          </a:bodyPr>
          <a:lstStyle/>
          <a:p>
            <a:r>
              <a:rPr lang="ru-RU" dirty="0"/>
              <a:t>Встаньте над пацієнтом розставивши ноги. Обнявши пацієнта за стегна, підтягніть його вгору і назад, переводячи його становище (або, якщо пацієнт лежить на спеціальному столі для тренувань, ви можете допомогти йому, вставши з боку ураження).</a:t>
            </a:r>
          </a:p>
          <a:p>
            <a:r>
              <a:rPr lang="ru-RU" dirty="0"/>
              <a:t> Передпліччя повинні розташовуватися паралельно, а пораженная рука не повинна зміщуватися поперек тулуба в типове спастическое положення (рис. 75).</a:t>
            </a:r>
          </a:p>
          <a:p>
            <a:r>
              <a:rPr lang="ru-RU" dirty="0"/>
              <a:t> Замість позиції лежачи на животі можна використовувати ось такий стан, наприклад, у літніх пацієнтів або у осіб з серцевою патологією (рис. 75.1). </a:t>
            </a:r>
          </a:p>
        </p:txBody>
      </p:sp>
      <p:pic>
        <p:nvPicPr>
          <p:cNvPr id="1026" name="Picture 2" descr="image14"/>
          <p:cNvPicPr>
            <a:picLocks noChangeAspect="1" noChangeArrowheads="1"/>
          </p:cNvPicPr>
          <p:nvPr/>
        </p:nvPicPr>
        <p:blipFill>
          <a:blip r:embed="rId2"/>
          <a:srcRect/>
          <a:stretch>
            <a:fillRect/>
          </a:stretch>
        </p:blipFill>
        <p:spPr bwMode="auto">
          <a:xfrm>
            <a:off x="4786314" y="1857364"/>
            <a:ext cx="4114800" cy="3143272"/>
          </a:xfrm>
          <a:prstGeom prst="rect">
            <a:avLst/>
          </a:prstGeom>
          <a:noFill/>
          <a:ln w="9525">
            <a:noFill/>
            <a:miter lim="800000"/>
            <a:headEnd/>
            <a:tailEnd/>
          </a:ln>
        </p:spPr>
      </p:pic>
      <p:sp>
        <p:nvSpPr>
          <p:cNvPr id="5" name="Прямоугольник 4"/>
          <p:cNvSpPr/>
          <p:nvPr/>
        </p:nvSpPr>
        <p:spPr>
          <a:xfrm>
            <a:off x="4786314" y="3786190"/>
            <a:ext cx="2143140" cy="1928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extLst>
      <p:ext uri="{BB962C8B-B14F-4D97-AF65-F5344CB8AC3E}">
        <p14:creationId xmlns:p14="http://schemas.microsoft.com/office/powerpoint/2010/main" val="427382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1538" y="357166"/>
          <a:ext cx="7858180" cy="5857915"/>
        </p:xfrm>
        <a:graphic>
          <a:graphicData uri="http://schemas.openxmlformats.org/drawingml/2006/table">
            <a:tbl>
              <a:tblPr/>
              <a:tblGrid>
                <a:gridCol w="7858180">
                  <a:extLst>
                    <a:ext uri="{9D8B030D-6E8A-4147-A177-3AD203B41FA5}">
                      <a16:colId xmlns:a16="http://schemas.microsoft.com/office/drawing/2014/main" val="20000"/>
                    </a:ext>
                  </a:extLst>
                </a:gridCol>
              </a:tblGrid>
              <a:tr h="5857915">
                <a:tc>
                  <a:txBody>
                    <a:bodyPr/>
                    <a:lstStyle/>
                    <a:p>
                      <a:pPr marL="215900" indent="-35560" algn="just">
                        <a:lnSpc>
                          <a:spcPts val="1330"/>
                        </a:lnSpc>
                        <a:spcAft>
                          <a:spcPts val="0"/>
                        </a:spcAft>
                      </a:pPr>
                      <a:r>
                        <a:rPr lang="ru-RU" sz="2000" dirty="0" err="1">
                          <a:latin typeface="Times New Roman"/>
                          <a:ea typeface="Times New Roman"/>
                        </a:rPr>
                        <a:t>Вправи</a:t>
                      </a:r>
                      <a:r>
                        <a:rPr lang="ru-RU" sz="2000" dirty="0">
                          <a:latin typeface="Times New Roman"/>
                          <a:ea typeface="Times New Roman"/>
                        </a:rPr>
                        <a:t>, які </a:t>
                      </a:r>
                      <a:r>
                        <a:rPr lang="ru-RU" sz="2000" dirty="0" err="1">
                          <a:latin typeface="Times New Roman"/>
                          <a:ea typeface="Times New Roman"/>
                        </a:rPr>
                        <a:t>можна</a:t>
                      </a:r>
                      <a:r>
                        <a:rPr lang="ru-RU" sz="2000" dirty="0">
                          <a:latin typeface="Times New Roman"/>
                          <a:ea typeface="Times New Roman"/>
                        </a:rPr>
                        <a:t> виконувати в </a:t>
                      </a:r>
                      <a:r>
                        <a:rPr lang="ru-RU" sz="2000" dirty="0" err="1">
                          <a:latin typeface="Times New Roman"/>
                          <a:ea typeface="Times New Roman"/>
                        </a:rPr>
                        <a:t>положенні</a:t>
                      </a:r>
                      <a:r>
                        <a:rPr lang="ru-RU" sz="2000" dirty="0">
                          <a:latin typeface="Times New Roman"/>
                          <a:ea typeface="Times New Roman"/>
                        </a:rPr>
                        <a:t> </a:t>
                      </a:r>
                      <a:r>
                        <a:rPr lang="ru-RU" sz="2000" dirty="0" err="1">
                          <a:latin typeface="Times New Roman"/>
                          <a:ea typeface="Times New Roman"/>
                        </a:rPr>
                        <a:t>лежачи</a:t>
                      </a:r>
                      <a:r>
                        <a:rPr lang="ru-RU" sz="2000" dirty="0">
                          <a:latin typeface="Times New Roman"/>
                          <a:ea typeface="Times New Roman"/>
                        </a:rPr>
                        <a:t> на </a:t>
                      </a:r>
                      <a:r>
                        <a:rPr lang="ru-RU" sz="2000" dirty="0" err="1">
                          <a:latin typeface="Times New Roman"/>
                          <a:ea typeface="Times New Roman"/>
                        </a:rPr>
                        <a:t>животі</a:t>
                      </a:r>
                      <a:r>
                        <a:rPr lang="ru-RU" sz="2000" dirty="0" smtClean="0">
                          <a:latin typeface="Times New Roman"/>
                          <a:ea typeface="Times New Roman"/>
                        </a:rPr>
                        <a:t>:</a:t>
                      </a:r>
                    </a:p>
                    <a:p>
                      <a:pPr marL="215900" indent="-35560" algn="just">
                        <a:lnSpc>
                          <a:spcPts val="1330"/>
                        </a:lnSpc>
                        <a:spcAft>
                          <a:spcPts val="0"/>
                        </a:spcAft>
                      </a:pPr>
                      <a:endParaRPr lang="ru-RU" sz="2000" dirty="0">
                        <a:latin typeface="Times New Roman"/>
                        <a:ea typeface="Times New Roman"/>
                      </a:endParaRPr>
                    </a:p>
                    <a:p>
                      <a:pPr marL="215900" indent="-254000" algn="just">
                        <a:lnSpc>
                          <a:spcPts val="1330"/>
                        </a:lnSpc>
                        <a:spcAft>
                          <a:spcPts val="0"/>
                        </a:spcAft>
                      </a:pPr>
                      <a:r>
                        <a:rPr lang="ru-RU" sz="2000" dirty="0" smtClean="0">
                          <a:latin typeface="Times New Roman"/>
                          <a:ea typeface="Times New Roman"/>
                        </a:rPr>
                        <a:t>►</a:t>
                      </a:r>
                      <a:r>
                        <a:rPr lang="ru-RU" sz="2000" b="1" dirty="0" err="1" smtClean="0">
                          <a:latin typeface="Times New Roman"/>
                          <a:ea typeface="Times New Roman"/>
                        </a:rPr>
                        <a:t>перенесення</a:t>
                      </a:r>
                      <a:r>
                        <a:rPr lang="ru-RU" sz="2000" b="1" dirty="0" smtClean="0">
                          <a:latin typeface="Times New Roman"/>
                          <a:ea typeface="Times New Roman"/>
                        </a:rPr>
                        <a:t> ваги </a:t>
                      </a:r>
                      <a:r>
                        <a:rPr lang="ru-RU" sz="2000" b="1" dirty="0" err="1" smtClean="0">
                          <a:latin typeface="Times New Roman"/>
                          <a:ea typeface="Times New Roman"/>
                        </a:rPr>
                        <a:t>тіла</a:t>
                      </a:r>
                      <a:r>
                        <a:rPr lang="ru-RU" sz="2000" dirty="0" smtClean="0">
                          <a:latin typeface="Times New Roman"/>
                          <a:ea typeface="Times New Roman"/>
                        </a:rPr>
                        <a:t> з </a:t>
                      </a:r>
                      <a:r>
                        <a:rPr lang="ru-RU" sz="2000" dirty="0" err="1" smtClean="0">
                          <a:latin typeface="Times New Roman"/>
                          <a:ea typeface="Times New Roman"/>
                        </a:rPr>
                        <a:t>передпліч</a:t>
                      </a:r>
                      <a:r>
                        <a:rPr lang="ru-RU" sz="2000" dirty="0" smtClean="0">
                          <a:latin typeface="Times New Roman"/>
                          <a:ea typeface="Times New Roman"/>
                        </a:rPr>
                        <a:t> на </a:t>
                      </a:r>
                      <a:r>
                        <a:rPr lang="ru-RU" sz="2000" dirty="0" err="1" smtClean="0">
                          <a:latin typeface="Times New Roman"/>
                          <a:ea typeface="Times New Roman"/>
                        </a:rPr>
                        <a:t>плечі</a:t>
                      </a:r>
                      <a:r>
                        <a:rPr lang="ru-RU" sz="2000" dirty="0" smtClean="0">
                          <a:latin typeface="Times New Roman"/>
                          <a:ea typeface="Times New Roman"/>
                        </a:rPr>
                        <a:t> і з </a:t>
                      </a:r>
                      <a:r>
                        <a:rPr lang="ru-RU" sz="2000" dirty="0" err="1" smtClean="0">
                          <a:latin typeface="Times New Roman"/>
                          <a:ea typeface="Times New Roman"/>
                        </a:rPr>
                        <a:t>колін</a:t>
                      </a:r>
                      <a:r>
                        <a:rPr lang="ru-RU" sz="2000" dirty="0" smtClean="0">
                          <a:latin typeface="Times New Roman"/>
                          <a:ea typeface="Times New Roman"/>
                        </a:rPr>
                        <a:t> на стегна (</a:t>
                      </a:r>
                      <a:r>
                        <a:rPr lang="ru-RU" sz="2000" dirty="0" err="1" smtClean="0">
                          <a:latin typeface="Times New Roman"/>
                          <a:ea typeface="Times New Roman"/>
                        </a:rPr>
                        <a:t>перенесення</a:t>
                      </a:r>
                      <a:r>
                        <a:rPr lang="ru-RU" sz="2000" dirty="0" smtClean="0">
                          <a:latin typeface="Times New Roman"/>
                          <a:ea typeface="Times New Roman"/>
                        </a:rPr>
                        <a:t> </a:t>
                      </a:r>
                      <a:r>
                        <a:rPr lang="ru-RU" sz="2000" dirty="0" err="1" smtClean="0">
                          <a:latin typeface="Times New Roman"/>
                          <a:ea typeface="Times New Roman"/>
                        </a:rPr>
                        <a:t>можна</a:t>
                      </a:r>
                      <a:r>
                        <a:rPr lang="ru-RU" sz="2000" dirty="0" smtClean="0">
                          <a:latin typeface="Times New Roman"/>
                          <a:ea typeface="Times New Roman"/>
                        </a:rPr>
                        <a:t> </a:t>
                      </a:r>
                      <a:r>
                        <a:rPr lang="ru-RU" sz="2000" dirty="0" err="1" smtClean="0">
                          <a:latin typeface="Times New Roman"/>
                          <a:ea typeface="Times New Roman"/>
                        </a:rPr>
                        <a:t>посилити</a:t>
                      </a:r>
                      <a:r>
                        <a:rPr lang="ru-RU" sz="2000" dirty="0" smtClean="0">
                          <a:latin typeface="Times New Roman"/>
                          <a:ea typeface="Times New Roman"/>
                        </a:rPr>
                        <a:t> </a:t>
                      </a:r>
                      <a:r>
                        <a:rPr lang="ru-RU" sz="2000" dirty="0" err="1" smtClean="0">
                          <a:latin typeface="Times New Roman"/>
                          <a:ea typeface="Times New Roman"/>
                        </a:rPr>
                        <a:t>тиском</a:t>
                      </a:r>
                      <a:r>
                        <a:rPr lang="ru-RU" sz="2000" dirty="0" smtClean="0">
                          <a:latin typeface="Times New Roman"/>
                          <a:ea typeface="Times New Roman"/>
                        </a:rPr>
                        <a:t> рук </a:t>
                      </a:r>
                      <a:r>
                        <a:rPr lang="ru-RU" sz="2000" dirty="0" err="1" smtClean="0">
                          <a:latin typeface="Times New Roman"/>
                          <a:ea typeface="Times New Roman"/>
                        </a:rPr>
                        <a:t>асистента</a:t>
                      </a:r>
                      <a:r>
                        <a:rPr lang="ru-RU" sz="2000" dirty="0" smtClean="0">
                          <a:latin typeface="Times New Roman"/>
                          <a:ea typeface="Times New Roman"/>
                        </a:rPr>
                        <a:t>);</a:t>
                      </a:r>
                    </a:p>
                    <a:p>
                      <a:pPr marL="215900" indent="-254000" algn="just">
                        <a:lnSpc>
                          <a:spcPts val="1330"/>
                        </a:lnSpc>
                        <a:spcAft>
                          <a:spcPts val="0"/>
                        </a:spcAft>
                      </a:pPr>
                      <a:endParaRPr lang="ru-RU" sz="2000" dirty="0" smtClean="0">
                        <a:latin typeface="Times New Roman"/>
                        <a:ea typeface="Times New Roman"/>
                      </a:endParaRPr>
                    </a:p>
                    <a:p>
                      <a:pPr marL="215900" indent="-254000" algn="just">
                        <a:lnSpc>
                          <a:spcPts val="1330"/>
                        </a:lnSpc>
                        <a:spcAft>
                          <a:spcPts val="0"/>
                        </a:spcAft>
                      </a:pPr>
                      <a:r>
                        <a:rPr lang="ru-RU" sz="2000" dirty="0" smtClean="0">
                          <a:latin typeface="Times New Roman"/>
                          <a:ea typeface="Times New Roman"/>
                        </a:rPr>
                        <a:t>► </a:t>
                      </a:r>
                      <a:r>
                        <a:rPr lang="ru-RU" sz="2000" b="1" dirty="0" err="1" smtClean="0">
                          <a:latin typeface="Times New Roman"/>
                          <a:ea typeface="Times New Roman"/>
                        </a:rPr>
                        <a:t>балансування</a:t>
                      </a:r>
                      <a:r>
                        <a:rPr lang="ru-RU" sz="2000" dirty="0" smtClean="0">
                          <a:latin typeface="Times New Roman"/>
                          <a:ea typeface="Times New Roman"/>
                        </a:rPr>
                        <a:t> з опорою на </a:t>
                      </a:r>
                      <a:r>
                        <a:rPr lang="ru-RU" sz="2000" dirty="0" err="1" smtClean="0">
                          <a:latin typeface="Times New Roman"/>
                          <a:ea typeface="Times New Roman"/>
                        </a:rPr>
                        <a:t>передпліччя</a:t>
                      </a:r>
                      <a:r>
                        <a:rPr lang="ru-RU" sz="2000" dirty="0" smtClean="0">
                          <a:latin typeface="Times New Roman"/>
                          <a:ea typeface="Times New Roman"/>
                        </a:rPr>
                        <a:t>;</a:t>
                      </a:r>
                    </a:p>
                    <a:p>
                      <a:pPr marL="215900" indent="-254000" algn="just">
                        <a:lnSpc>
                          <a:spcPts val="1330"/>
                        </a:lnSpc>
                        <a:spcAft>
                          <a:spcPts val="0"/>
                        </a:spcAft>
                      </a:pPr>
                      <a:endParaRPr lang="ru-RU" sz="2000" dirty="0" smtClean="0">
                        <a:latin typeface="Times New Roman"/>
                        <a:ea typeface="Times New Roman"/>
                      </a:endParaRPr>
                    </a:p>
                    <a:p>
                      <a:pPr marL="215900" indent="-254000" algn="just">
                        <a:lnSpc>
                          <a:spcPts val="1330"/>
                        </a:lnSpc>
                        <a:spcAft>
                          <a:spcPts val="0"/>
                        </a:spcAft>
                      </a:pPr>
                      <a:r>
                        <a:rPr lang="ru-RU" sz="2000" dirty="0" smtClean="0">
                          <a:latin typeface="Times New Roman"/>
                          <a:ea typeface="Times New Roman"/>
                        </a:rPr>
                        <a:t>► </a:t>
                      </a:r>
                      <a:r>
                        <a:rPr lang="ru-RU" sz="2000" b="1" dirty="0" err="1" smtClean="0">
                          <a:latin typeface="Times New Roman"/>
                          <a:ea typeface="Times New Roman"/>
                        </a:rPr>
                        <a:t>перенесення</a:t>
                      </a:r>
                      <a:r>
                        <a:rPr lang="ru-RU" sz="2000" b="1" dirty="0" smtClean="0">
                          <a:latin typeface="Times New Roman"/>
                          <a:ea typeface="Times New Roman"/>
                        </a:rPr>
                        <a:t> ваги </a:t>
                      </a:r>
                      <a:r>
                        <a:rPr lang="ru-RU" sz="2000" b="1" dirty="0" err="1" smtClean="0">
                          <a:latin typeface="Times New Roman"/>
                          <a:ea typeface="Times New Roman"/>
                        </a:rPr>
                        <a:t>тіла</a:t>
                      </a:r>
                      <a:r>
                        <a:rPr lang="ru-RU" sz="2000" dirty="0" smtClean="0">
                          <a:latin typeface="Times New Roman"/>
                          <a:ea typeface="Times New Roman"/>
                        </a:rPr>
                        <a:t> з </a:t>
                      </a:r>
                      <a:r>
                        <a:rPr lang="ru-RU" sz="2000" dirty="0" err="1" smtClean="0">
                          <a:latin typeface="Times New Roman"/>
                          <a:ea typeface="Times New Roman"/>
                        </a:rPr>
                        <a:t>однієї</a:t>
                      </a:r>
                      <a:r>
                        <a:rPr lang="ru-RU" sz="2000" dirty="0" smtClean="0">
                          <a:latin typeface="Times New Roman"/>
                          <a:ea typeface="Times New Roman"/>
                        </a:rPr>
                        <a:t> </a:t>
                      </a:r>
                      <a:r>
                        <a:rPr lang="ru-RU" sz="2000" dirty="0" err="1" smtClean="0">
                          <a:latin typeface="Times New Roman"/>
                          <a:ea typeface="Times New Roman"/>
                        </a:rPr>
                        <a:t>сторони</a:t>
                      </a:r>
                      <a:r>
                        <a:rPr lang="ru-RU" sz="2000" dirty="0" smtClean="0">
                          <a:latin typeface="Times New Roman"/>
                          <a:ea typeface="Times New Roman"/>
                        </a:rPr>
                        <a:t> на </a:t>
                      </a:r>
                      <a:r>
                        <a:rPr lang="ru-RU" sz="2000" dirty="0" err="1" smtClean="0">
                          <a:latin typeface="Times New Roman"/>
                          <a:ea typeface="Times New Roman"/>
                        </a:rPr>
                        <a:t>іншу</a:t>
                      </a:r>
                      <a:r>
                        <a:rPr lang="ru-RU" sz="2000" dirty="0" smtClean="0">
                          <a:latin typeface="Times New Roman"/>
                          <a:ea typeface="Times New Roman"/>
                        </a:rPr>
                        <a:t> з попеременной опорою на </a:t>
                      </a:r>
                      <a:r>
                        <a:rPr lang="ru-RU" sz="2000" dirty="0" err="1" smtClean="0">
                          <a:latin typeface="Times New Roman"/>
                          <a:ea typeface="Times New Roman"/>
                        </a:rPr>
                        <a:t>передпліччя</a:t>
                      </a:r>
                      <a:r>
                        <a:rPr lang="ru-RU" sz="2000" dirty="0" smtClean="0">
                          <a:latin typeface="Times New Roman"/>
                          <a:ea typeface="Times New Roman"/>
                        </a:rPr>
                        <a:t>;</a:t>
                      </a:r>
                    </a:p>
                    <a:p>
                      <a:pPr marL="215900" indent="-254000" algn="just">
                        <a:lnSpc>
                          <a:spcPts val="1330"/>
                        </a:lnSpc>
                        <a:spcAft>
                          <a:spcPts val="0"/>
                        </a:spcAft>
                      </a:pPr>
                      <a:endParaRPr lang="ru-RU" sz="2000" dirty="0" smtClean="0">
                        <a:latin typeface="Times New Roman"/>
                        <a:ea typeface="Times New Roman"/>
                      </a:endParaRPr>
                    </a:p>
                    <a:p>
                      <a:pPr marL="215900" indent="-254000" algn="just">
                        <a:lnSpc>
                          <a:spcPts val="1330"/>
                        </a:lnSpc>
                        <a:spcAft>
                          <a:spcPts val="0"/>
                        </a:spcAft>
                      </a:pPr>
                      <a:r>
                        <a:rPr lang="ru-RU" sz="2000" dirty="0" smtClean="0">
                          <a:latin typeface="Times New Roman"/>
                          <a:ea typeface="Times New Roman"/>
                        </a:rPr>
                        <a:t>► </a:t>
                      </a:r>
                      <a:r>
                        <a:rPr lang="ru-RU" sz="2000" b="1" dirty="0" err="1" smtClean="0">
                          <a:latin typeface="Times New Roman"/>
                          <a:ea typeface="Times New Roman"/>
                        </a:rPr>
                        <a:t>розгойдування</a:t>
                      </a:r>
                      <a:r>
                        <a:rPr lang="ru-RU" sz="2000" dirty="0" smtClean="0">
                          <a:latin typeface="Times New Roman"/>
                          <a:ea typeface="Times New Roman"/>
                        </a:rPr>
                        <a:t> назад і вперед;</a:t>
                      </a:r>
                    </a:p>
                    <a:p>
                      <a:pPr marL="215900" indent="-254000" algn="just">
                        <a:lnSpc>
                          <a:spcPts val="1330"/>
                        </a:lnSpc>
                        <a:spcAft>
                          <a:spcPts val="0"/>
                        </a:spcAft>
                      </a:pPr>
                      <a:endParaRPr lang="ru-RU" sz="2000" dirty="0" smtClean="0">
                        <a:latin typeface="Times New Roman"/>
                        <a:ea typeface="Times New Roman"/>
                      </a:endParaRPr>
                    </a:p>
                    <a:p>
                      <a:pPr marL="215900" indent="-254000" algn="just">
                        <a:lnSpc>
                          <a:spcPts val="1330"/>
                        </a:lnSpc>
                        <a:spcAft>
                          <a:spcPts val="0"/>
                        </a:spcAft>
                      </a:pPr>
                      <a:r>
                        <a:rPr lang="ru-RU" sz="2000" dirty="0" smtClean="0">
                          <a:latin typeface="Times New Roman"/>
                          <a:ea typeface="Times New Roman"/>
                        </a:rPr>
                        <a:t>► </a:t>
                      </a:r>
                      <a:r>
                        <a:rPr lang="ru-RU" sz="2000" dirty="0" err="1" smtClean="0">
                          <a:latin typeface="Times New Roman"/>
                          <a:ea typeface="Times New Roman"/>
                        </a:rPr>
                        <a:t>пацієнт</a:t>
                      </a:r>
                      <a:r>
                        <a:rPr lang="ru-RU" sz="2000" dirty="0" smtClean="0">
                          <a:latin typeface="Times New Roman"/>
                          <a:ea typeface="Times New Roman"/>
                        </a:rPr>
                        <a:t> </a:t>
                      </a:r>
                      <a:r>
                        <a:rPr lang="ru-RU" sz="2000" b="1" dirty="0" err="1" smtClean="0">
                          <a:latin typeface="Times New Roman"/>
                          <a:ea typeface="Times New Roman"/>
                        </a:rPr>
                        <a:t>відштовхується</a:t>
                      </a:r>
                      <a:r>
                        <a:rPr lang="ru-RU" sz="2000" b="1" dirty="0" smtClean="0">
                          <a:latin typeface="Times New Roman"/>
                          <a:ea typeface="Times New Roman"/>
                        </a:rPr>
                        <a:t> назад і вперед </a:t>
                      </a:r>
                      <a:r>
                        <a:rPr lang="ru-RU" sz="2000" dirty="0" smtClean="0">
                          <a:latin typeface="Times New Roman"/>
                          <a:ea typeface="Times New Roman"/>
                        </a:rPr>
                        <a:t>(</a:t>
                      </a:r>
                      <a:r>
                        <a:rPr lang="ru-RU" sz="2000" dirty="0" err="1" smtClean="0">
                          <a:latin typeface="Times New Roman"/>
                          <a:ea typeface="Times New Roman"/>
                        </a:rPr>
                        <a:t>активні</a:t>
                      </a:r>
                      <a:r>
                        <a:rPr lang="ru-RU" sz="2000" dirty="0" smtClean="0">
                          <a:latin typeface="Times New Roman"/>
                          <a:ea typeface="Times New Roman"/>
                        </a:rPr>
                        <a:t> </a:t>
                      </a:r>
                      <a:r>
                        <a:rPr lang="ru-RU" sz="2000" dirty="0" err="1" smtClean="0">
                          <a:latin typeface="Times New Roman"/>
                          <a:ea typeface="Times New Roman"/>
                        </a:rPr>
                        <a:t>рухи</a:t>
                      </a:r>
                      <a:r>
                        <a:rPr lang="ru-RU" sz="2000" dirty="0" smtClean="0">
                          <a:latin typeface="Times New Roman"/>
                          <a:ea typeface="Times New Roman"/>
                        </a:rPr>
                        <a:t>);</a:t>
                      </a:r>
                    </a:p>
                    <a:p>
                      <a:pPr marL="215900" indent="-254000" algn="just">
                        <a:lnSpc>
                          <a:spcPts val="1330"/>
                        </a:lnSpc>
                        <a:spcAft>
                          <a:spcPts val="0"/>
                        </a:spcAft>
                      </a:pPr>
                      <a:endParaRPr lang="ru-RU" sz="2000" dirty="0" smtClean="0">
                        <a:latin typeface="Times New Roman"/>
                        <a:ea typeface="Times New Roman"/>
                      </a:endParaRPr>
                    </a:p>
                    <a:p>
                      <a:pPr marL="215900" indent="-254000" algn="just">
                        <a:lnSpc>
                          <a:spcPts val="1330"/>
                        </a:lnSpc>
                        <a:spcAft>
                          <a:spcPts val="0"/>
                        </a:spcAft>
                      </a:pPr>
                      <a:r>
                        <a:rPr lang="ru-RU" sz="2000" dirty="0" smtClean="0">
                          <a:latin typeface="Times New Roman"/>
                          <a:ea typeface="Times New Roman"/>
                        </a:rPr>
                        <a:t>► </a:t>
                      </a:r>
                      <a:r>
                        <a:rPr lang="ru-RU" sz="2000" dirty="0" err="1" smtClean="0">
                          <a:latin typeface="Times New Roman"/>
                          <a:ea typeface="Times New Roman"/>
                        </a:rPr>
                        <a:t>пацієнта</a:t>
                      </a:r>
                      <a:r>
                        <a:rPr lang="ru-RU" sz="2000" dirty="0" smtClean="0">
                          <a:latin typeface="Times New Roman"/>
                          <a:ea typeface="Times New Roman"/>
                        </a:rPr>
                        <a:t> </a:t>
                      </a:r>
                      <a:r>
                        <a:rPr lang="ru-RU" sz="2000" dirty="0" err="1" smtClean="0">
                          <a:latin typeface="Times New Roman"/>
                          <a:ea typeface="Times New Roman"/>
                        </a:rPr>
                        <a:t>навчають</a:t>
                      </a:r>
                      <a:r>
                        <a:rPr lang="ru-RU" sz="2000" dirty="0" smtClean="0">
                          <a:latin typeface="Times New Roman"/>
                          <a:ea typeface="Times New Roman"/>
                        </a:rPr>
                        <a:t> </a:t>
                      </a:r>
                      <a:r>
                        <a:rPr lang="ru-RU" sz="2000" dirty="0" err="1" smtClean="0">
                          <a:latin typeface="Times New Roman"/>
                          <a:ea typeface="Times New Roman"/>
                        </a:rPr>
                        <a:t>утримувати</a:t>
                      </a:r>
                      <a:r>
                        <a:rPr lang="ru-RU" sz="2000" dirty="0" smtClean="0">
                          <a:latin typeface="Times New Roman"/>
                          <a:ea typeface="Times New Roman"/>
                        </a:rPr>
                        <a:t> </a:t>
                      </a:r>
                      <a:r>
                        <a:rPr lang="ru-RU" sz="2000" b="1" dirty="0" err="1" smtClean="0">
                          <a:latin typeface="Times New Roman"/>
                          <a:ea typeface="Times New Roman"/>
                        </a:rPr>
                        <a:t>стійке</a:t>
                      </a:r>
                      <a:r>
                        <a:rPr lang="ru-RU" sz="2000" b="1" dirty="0" smtClean="0">
                          <a:latin typeface="Times New Roman"/>
                          <a:ea typeface="Times New Roman"/>
                        </a:rPr>
                        <a:t> </a:t>
                      </a:r>
                      <a:r>
                        <a:rPr lang="ru-RU" sz="2000" b="1" dirty="0" err="1" smtClean="0">
                          <a:latin typeface="Times New Roman"/>
                          <a:ea typeface="Times New Roman"/>
                        </a:rPr>
                        <a:t>положення</a:t>
                      </a:r>
                      <a:r>
                        <a:rPr lang="ru-RU" sz="2000" b="1" dirty="0" smtClean="0">
                          <a:latin typeface="Times New Roman"/>
                          <a:ea typeface="Times New Roman"/>
                        </a:rPr>
                        <a:t> з</a:t>
                      </a:r>
                      <a:endParaRPr lang="ru-RU" sz="2000" dirty="0" smtClean="0">
                        <a:latin typeface="Times New Roman"/>
                        <a:ea typeface="Times New Roman"/>
                      </a:endParaRPr>
                    </a:p>
                    <a:p>
                      <a:pPr marL="215900" indent="-254000" algn="just">
                        <a:lnSpc>
                          <a:spcPts val="1330"/>
                        </a:lnSpc>
                        <a:spcAft>
                          <a:spcPts val="0"/>
                        </a:spcAft>
                      </a:pPr>
                      <a:r>
                        <a:rPr lang="ru-RU" sz="2000" b="1" dirty="0" smtClean="0">
                          <a:latin typeface="Times New Roman"/>
                          <a:ea typeface="Times New Roman"/>
                        </a:rPr>
                        <a:t>опором</a:t>
                      </a:r>
                      <a:r>
                        <a:rPr lang="ru-RU" sz="2000" dirty="0" smtClean="0">
                          <a:latin typeface="Times New Roman"/>
                          <a:ea typeface="Times New Roman"/>
                        </a:rPr>
                        <a:t> </a:t>
                      </a:r>
                      <a:r>
                        <a:rPr lang="ru-RU" sz="2000" dirty="0" err="1" smtClean="0">
                          <a:latin typeface="Times New Roman"/>
                          <a:ea typeface="Times New Roman"/>
                        </a:rPr>
                        <a:t>спробам</a:t>
                      </a:r>
                      <a:r>
                        <a:rPr lang="ru-RU" sz="2000" dirty="0" smtClean="0">
                          <a:latin typeface="Times New Roman"/>
                          <a:ea typeface="Times New Roman"/>
                        </a:rPr>
                        <a:t> </a:t>
                      </a:r>
                      <a:r>
                        <a:rPr lang="ru-RU" sz="2000" dirty="0" err="1" smtClean="0">
                          <a:latin typeface="Times New Roman"/>
                          <a:ea typeface="Times New Roman"/>
                        </a:rPr>
                        <a:t>асистента</a:t>
                      </a:r>
                      <a:r>
                        <a:rPr lang="ru-RU" sz="2000" dirty="0" smtClean="0">
                          <a:latin typeface="Times New Roman"/>
                          <a:ea typeface="Times New Roman"/>
                        </a:rPr>
                        <a:t> з </a:t>
                      </a:r>
                      <a:r>
                        <a:rPr lang="ru-RU" sz="2000" dirty="0" err="1" smtClean="0">
                          <a:latin typeface="Times New Roman"/>
                          <a:ea typeface="Times New Roman"/>
                        </a:rPr>
                        <a:t>різних</a:t>
                      </a:r>
                      <a:r>
                        <a:rPr lang="ru-RU" sz="2000" dirty="0" smtClean="0">
                          <a:latin typeface="Times New Roman"/>
                          <a:ea typeface="Times New Roman"/>
                        </a:rPr>
                        <a:t> </a:t>
                      </a:r>
                      <a:r>
                        <a:rPr lang="ru-RU" sz="2000" dirty="0" err="1" smtClean="0">
                          <a:latin typeface="Times New Roman"/>
                          <a:ea typeface="Times New Roman"/>
                        </a:rPr>
                        <a:t>напрямків</a:t>
                      </a:r>
                      <a:r>
                        <a:rPr lang="ru-RU" sz="2000" dirty="0" smtClean="0">
                          <a:latin typeface="Times New Roman"/>
                          <a:ea typeface="Times New Roman"/>
                        </a:rPr>
                        <a:t> </a:t>
                      </a:r>
                      <a:r>
                        <a:rPr lang="ru-RU" sz="2000" dirty="0" err="1" smtClean="0">
                          <a:latin typeface="Times New Roman"/>
                          <a:ea typeface="Times New Roman"/>
                        </a:rPr>
                        <a:t>порушити</a:t>
                      </a:r>
                      <a:r>
                        <a:rPr lang="ru-RU" sz="2000" dirty="0" smtClean="0">
                          <a:latin typeface="Times New Roman"/>
                          <a:ea typeface="Times New Roman"/>
                        </a:rPr>
                        <a:t> </a:t>
                      </a:r>
                      <a:r>
                        <a:rPr lang="ru-RU" sz="2000" dirty="0" err="1" smtClean="0">
                          <a:latin typeface="Times New Roman"/>
                          <a:ea typeface="Times New Roman"/>
                        </a:rPr>
                        <a:t>рівновагу</a:t>
                      </a:r>
                      <a:r>
                        <a:rPr lang="ru-RU" sz="2000" dirty="0" smtClean="0">
                          <a:latin typeface="Times New Roman"/>
                          <a:ea typeface="Times New Roman"/>
                        </a:rPr>
                        <a:t>. </a:t>
                      </a:r>
                      <a:r>
                        <a:rPr lang="ru-RU" sz="2000" dirty="0" err="1" smtClean="0">
                          <a:latin typeface="Times New Roman"/>
                          <a:ea typeface="Times New Roman"/>
                        </a:rPr>
                        <a:t>Асистент</a:t>
                      </a:r>
                      <a:r>
                        <a:rPr lang="ru-RU" sz="2000" dirty="0" smtClean="0">
                          <a:latin typeface="Times New Roman"/>
                          <a:ea typeface="Times New Roman"/>
                        </a:rPr>
                        <a:t> повинен </a:t>
                      </a:r>
                      <a:r>
                        <a:rPr lang="ru-RU" sz="2000" dirty="0" err="1" smtClean="0">
                          <a:latin typeface="Times New Roman"/>
                          <a:ea typeface="Times New Roman"/>
                        </a:rPr>
                        <a:t>діяти</a:t>
                      </a:r>
                      <a:r>
                        <a:rPr lang="ru-RU" sz="2000" dirty="0" smtClean="0">
                          <a:latin typeface="Times New Roman"/>
                          <a:ea typeface="Times New Roman"/>
                        </a:rPr>
                        <a:t> </a:t>
                      </a:r>
                      <a:r>
                        <a:rPr lang="ru-RU" sz="2000" dirty="0" err="1" smtClean="0">
                          <a:latin typeface="Times New Roman"/>
                          <a:ea typeface="Times New Roman"/>
                        </a:rPr>
                        <a:t>обережно</a:t>
                      </a:r>
                      <a:r>
                        <a:rPr lang="ru-RU" sz="2000" dirty="0" smtClean="0">
                          <a:latin typeface="Times New Roman"/>
                          <a:ea typeface="Times New Roman"/>
                        </a:rPr>
                        <a:t> і </a:t>
                      </a:r>
                      <a:r>
                        <a:rPr lang="ru-RU" sz="2000" dirty="0" err="1" smtClean="0">
                          <a:latin typeface="Times New Roman"/>
                          <a:ea typeface="Times New Roman"/>
                        </a:rPr>
                        <a:t>нарощувати</a:t>
                      </a:r>
                      <a:r>
                        <a:rPr lang="ru-RU" sz="2000" dirty="0" smtClean="0">
                          <a:latin typeface="Times New Roman"/>
                          <a:ea typeface="Times New Roman"/>
                        </a:rPr>
                        <a:t> </a:t>
                      </a:r>
                      <a:r>
                        <a:rPr lang="ru-RU" sz="2000" dirty="0" err="1" smtClean="0">
                          <a:latin typeface="Times New Roman"/>
                          <a:ea typeface="Times New Roman"/>
                        </a:rPr>
                        <a:t>зусилля</a:t>
                      </a:r>
                      <a:r>
                        <a:rPr lang="ru-RU" sz="2000" dirty="0" smtClean="0">
                          <a:latin typeface="Times New Roman"/>
                          <a:ea typeface="Times New Roman"/>
                        </a:rPr>
                        <a:t> </a:t>
                      </a:r>
                      <a:r>
                        <a:rPr lang="ru-RU" sz="2000" dirty="0" err="1" smtClean="0">
                          <a:latin typeface="Times New Roman"/>
                          <a:ea typeface="Times New Roman"/>
                        </a:rPr>
                        <a:t>поступово</a:t>
                      </a:r>
                      <a:r>
                        <a:rPr lang="ru-RU" sz="2000" dirty="0" smtClean="0">
                          <a:latin typeface="Times New Roman"/>
                          <a:ea typeface="Times New Roman"/>
                        </a:rPr>
                        <a:t>. </a:t>
                      </a:r>
                      <a:r>
                        <a:rPr lang="ru-RU" sz="2000" dirty="0" err="1" smtClean="0">
                          <a:latin typeface="Times New Roman"/>
                          <a:ea typeface="Times New Roman"/>
                        </a:rPr>
                        <a:t>Щоб</a:t>
                      </a:r>
                      <a:r>
                        <a:rPr lang="ru-RU" sz="2000" dirty="0" smtClean="0">
                          <a:latin typeface="Times New Roman"/>
                          <a:ea typeface="Times New Roman"/>
                        </a:rPr>
                        <a:t> </a:t>
                      </a:r>
                      <a:r>
                        <a:rPr lang="ru-RU" sz="2000" dirty="0" err="1" smtClean="0">
                          <a:latin typeface="Times New Roman"/>
                          <a:ea typeface="Times New Roman"/>
                        </a:rPr>
                        <a:t>запобігти</a:t>
                      </a:r>
                      <a:r>
                        <a:rPr lang="ru-RU" sz="2000" dirty="0" smtClean="0">
                          <a:latin typeface="Times New Roman"/>
                          <a:ea typeface="Times New Roman"/>
                        </a:rPr>
                        <a:t> </a:t>
                      </a:r>
                      <a:r>
                        <a:rPr lang="ru-RU" sz="2000" dirty="0" err="1" smtClean="0">
                          <a:latin typeface="Times New Roman"/>
                          <a:ea typeface="Times New Roman"/>
                        </a:rPr>
                        <a:t>розвитку</a:t>
                      </a:r>
                      <a:r>
                        <a:rPr lang="ru-RU" sz="2000" dirty="0" smtClean="0">
                          <a:latin typeface="Times New Roman"/>
                          <a:ea typeface="Times New Roman"/>
                        </a:rPr>
                        <a:t> </a:t>
                      </a:r>
                      <a:r>
                        <a:rPr lang="ru-RU" sz="2000" dirty="0" err="1" smtClean="0">
                          <a:latin typeface="Times New Roman"/>
                          <a:ea typeface="Times New Roman"/>
                        </a:rPr>
                        <a:t>спастичності</a:t>
                      </a:r>
                      <a:r>
                        <a:rPr lang="ru-RU" sz="2000" dirty="0" smtClean="0">
                          <a:latin typeface="Times New Roman"/>
                          <a:ea typeface="Times New Roman"/>
                        </a:rPr>
                        <a:t>, </a:t>
                      </a:r>
                      <a:r>
                        <a:rPr lang="ru-RU" sz="2000" dirty="0" err="1" smtClean="0">
                          <a:latin typeface="Times New Roman"/>
                          <a:ea typeface="Times New Roman"/>
                        </a:rPr>
                        <a:t>пацієнт</a:t>
                      </a:r>
                      <a:r>
                        <a:rPr lang="ru-RU" sz="2000" dirty="0" smtClean="0">
                          <a:latin typeface="Times New Roman"/>
                          <a:ea typeface="Times New Roman"/>
                        </a:rPr>
                        <a:t> повинен </a:t>
                      </a:r>
                      <a:r>
                        <a:rPr lang="ru-RU" sz="2000" dirty="0" err="1" smtClean="0">
                          <a:latin typeface="Times New Roman"/>
                          <a:ea typeface="Times New Roman"/>
                        </a:rPr>
                        <a:t>розташовуватися</a:t>
                      </a:r>
                      <a:r>
                        <a:rPr lang="ru-RU" sz="2000" dirty="0" smtClean="0">
                          <a:latin typeface="Times New Roman"/>
                          <a:ea typeface="Times New Roman"/>
                        </a:rPr>
                        <a:t> в </a:t>
                      </a:r>
                      <a:r>
                        <a:rPr lang="ru-RU" sz="2000" dirty="0" err="1" smtClean="0">
                          <a:latin typeface="Times New Roman"/>
                          <a:ea typeface="Times New Roman"/>
                        </a:rPr>
                        <a:t>правильній</a:t>
                      </a:r>
                      <a:r>
                        <a:rPr lang="ru-RU" sz="2000" dirty="0" smtClean="0">
                          <a:latin typeface="Times New Roman"/>
                          <a:ea typeface="Times New Roman"/>
                        </a:rPr>
                        <a:t> </a:t>
                      </a:r>
                      <a:r>
                        <a:rPr lang="ru-RU" sz="2000" dirty="0" err="1" smtClean="0">
                          <a:latin typeface="Times New Roman"/>
                          <a:ea typeface="Times New Roman"/>
                        </a:rPr>
                        <a:t>позиції</a:t>
                      </a:r>
                      <a:r>
                        <a:rPr lang="ru-RU" sz="2000" dirty="0" smtClean="0">
                          <a:latin typeface="Times New Roman"/>
                          <a:ea typeface="Times New Roman"/>
                        </a:rPr>
                        <a:t>.</a:t>
                      </a:r>
                    </a:p>
                    <a:p>
                      <a:pPr marL="215900" indent="-254000" algn="just">
                        <a:lnSpc>
                          <a:spcPts val="1330"/>
                        </a:lnSpc>
                        <a:spcAft>
                          <a:spcPts val="0"/>
                        </a:spcAft>
                      </a:pPr>
                      <a:endParaRPr lang="ru-RU" sz="800" dirty="0">
                        <a:latin typeface="Times New Roman"/>
                        <a:ea typeface="Times New Roman"/>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204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285728"/>
            <a:ext cx="3143272" cy="6000792"/>
          </a:xfrm>
        </p:spPr>
        <p:txBody>
          <a:bodyPr>
            <a:normAutofit fontScale="85000" lnSpcReduction="20000"/>
          </a:bodyPr>
          <a:lstStyle/>
          <a:p>
            <a:endParaRPr lang="ru-RU" dirty="0" smtClean="0"/>
          </a:p>
          <a:p>
            <a:r>
              <a:rPr lang="ru-RU" dirty="0" smtClean="0"/>
              <a:t>• </a:t>
            </a:r>
            <a:r>
              <a:rPr lang="ru-RU" dirty="0" err="1" smtClean="0"/>
              <a:t>Попросіть</a:t>
            </a:r>
            <a:r>
              <a:rPr lang="ru-RU" dirty="0" smtClean="0"/>
              <a:t> </a:t>
            </a:r>
            <a:r>
              <a:rPr lang="ru-RU" dirty="0" err="1" smtClean="0"/>
              <a:t>пацієнта</a:t>
            </a:r>
            <a:r>
              <a:rPr lang="ru-RU" dirty="0" smtClean="0"/>
              <a:t> </a:t>
            </a:r>
            <a:r>
              <a:rPr lang="ru-RU" dirty="0" err="1" smtClean="0"/>
              <a:t>самостійно</a:t>
            </a:r>
            <a:r>
              <a:rPr lang="ru-RU" dirty="0" smtClean="0"/>
              <a:t> </a:t>
            </a:r>
            <a:r>
              <a:rPr lang="ru-RU" dirty="0" err="1" smtClean="0"/>
              <a:t>піднятися</a:t>
            </a:r>
            <a:r>
              <a:rPr lang="ru-RU" dirty="0" smtClean="0"/>
              <a:t> і </a:t>
            </a:r>
            <a:r>
              <a:rPr lang="ru-RU" dirty="0" err="1" smtClean="0"/>
              <a:t>спертися</a:t>
            </a:r>
            <a:r>
              <a:rPr lang="ru-RU" dirty="0" smtClean="0"/>
              <a:t> на руки </a:t>
            </a:r>
            <a:r>
              <a:rPr lang="uk-UA" dirty="0" smtClean="0"/>
              <a:t>з </a:t>
            </a:r>
            <a:r>
              <a:rPr lang="ru-RU" dirty="0" err="1" smtClean="0"/>
              <a:t>положення</a:t>
            </a:r>
            <a:r>
              <a:rPr lang="ru-RU" dirty="0" smtClean="0"/>
              <a:t>, </a:t>
            </a:r>
            <a:r>
              <a:rPr lang="ru-RU" dirty="0" err="1" smtClean="0"/>
              <a:t>показаного</a:t>
            </a:r>
            <a:r>
              <a:rPr lang="ru-RU" dirty="0" smtClean="0"/>
              <a:t> на рис. 75.</a:t>
            </a:r>
          </a:p>
          <a:p>
            <a:r>
              <a:rPr lang="ru-RU" dirty="0" smtClean="0"/>
              <a:t>• </a:t>
            </a:r>
            <a:r>
              <a:rPr lang="ru-RU" dirty="0" err="1" smtClean="0"/>
              <a:t>Можливо</a:t>
            </a:r>
            <a:r>
              <a:rPr lang="ru-RU" dirty="0" smtClean="0"/>
              <a:t>, вам буде </a:t>
            </a:r>
            <a:r>
              <a:rPr lang="ru-RU" dirty="0" err="1" smtClean="0"/>
              <a:t>потрібно</a:t>
            </a:r>
            <a:r>
              <a:rPr lang="ru-RU" dirty="0" smtClean="0"/>
              <a:t> </a:t>
            </a:r>
            <a:r>
              <a:rPr lang="ru-RU" dirty="0" err="1" smtClean="0"/>
              <a:t>допомогти</a:t>
            </a:r>
            <a:r>
              <a:rPr lang="ru-RU" dirty="0" smtClean="0"/>
              <a:t> </a:t>
            </a:r>
            <a:r>
              <a:rPr lang="ru-RU" dirty="0" err="1" smtClean="0"/>
              <a:t>йому</a:t>
            </a:r>
            <a:r>
              <a:rPr lang="ru-RU" dirty="0" smtClean="0"/>
              <a:t>, </a:t>
            </a:r>
            <a:r>
              <a:rPr lang="ru-RU" dirty="0" err="1" smtClean="0"/>
              <a:t>підтримавши</a:t>
            </a:r>
            <a:r>
              <a:rPr lang="ru-RU" dirty="0" smtClean="0"/>
              <a:t> </a:t>
            </a:r>
            <a:r>
              <a:rPr lang="ru-RU" dirty="0" err="1" smtClean="0"/>
              <a:t>його</a:t>
            </a:r>
            <a:r>
              <a:rPr lang="ru-RU" dirty="0" smtClean="0"/>
              <a:t> </a:t>
            </a:r>
            <a:r>
              <a:rPr lang="ru-RU" dirty="0" err="1" smtClean="0"/>
              <a:t>уражену</a:t>
            </a:r>
            <a:r>
              <a:rPr lang="ru-RU" dirty="0" smtClean="0"/>
              <a:t> руку, </a:t>
            </a:r>
            <a:r>
              <a:rPr lang="ru-RU" dirty="0" err="1" smtClean="0"/>
              <a:t>щоб</a:t>
            </a:r>
            <a:r>
              <a:rPr lang="ru-RU" dirty="0" smtClean="0"/>
              <a:t> її </a:t>
            </a:r>
            <a:r>
              <a:rPr lang="ru-RU" dirty="0" err="1" smtClean="0"/>
              <a:t>долоня</a:t>
            </a:r>
            <a:r>
              <a:rPr lang="ru-RU" dirty="0" smtClean="0"/>
              <a:t> </a:t>
            </a:r>
            <a:r>
              <a:rPr lang="ru-RU" dirty="0" err="1" smtClean="0"/>
              <a:t>була</a:t>
            </a:r>
            <a:r>
              <a:rPr lang="ru-RU" dirty="0" smtClean="0"/>
              <a:t> </a:t>
            </a:r>
            <a:r>
              <a:rPr lang="ru-RU" dirty="0" err="1" smtClean="0"/>
              <a:t>щільно</a:t>
            </a:r>
            <a:r>
              <a:rPr lang="ru-RU" dirty="0" smtClean="0"/>
              <a:t> притиснута до </a:t>
            </a:r>
            <a:r>
              <a:rPr lang="ru-RU" dirty="0" err="1" smtClean="0"/>
              <a:t>підлоги</a:t>
            </a:r>
            <a:r>
              <a:rPr lang="ru-RU" dirty="0" smtClean="0"/>
              <a:t>, а сама рука </a:t>
            </a:r>
            <a:r>
              <a:rPr lang="ru-RU" dirty="0" err="1" smtClean="0"/>
              <a:t>випрямлена</a:t>
            </a:r>
            <a:r>
              <a:rPr lang="ru-RU" dirty="0" smtClean="0"/>
              <a:t> в </a:t>
            </a:r>
            <a:r>
              <a:rPr lang="ru-RU" dirty="0" err="1" smtClean="0"/>
              <a:t>ліктьовому</a:t>
            </a:r>
            <a:r>
              <a:rPr lang="ru-RU" dirty="0" smtClean="0"/>
              <a:t> </a:t>
            </a:r>
            <a:r>
              <a:rPr lang="ru-RU" dirty="0" err="1" smtClean="0"/>
              <a:t>суглобі</a:t>
            </a:r>
            <a:r>
              <a:rPr lang="ru-RU" dirty="0" smtClean="0"/>
              <a:t>.</a:t>
            </a:r>
          </a:p>
          <a:p>
            <a:r>
              <a:rPr lang="ru-RU" dirty="0" err="1" smtClean="0"/>
              <a:t>Розподіл</a:t>
            </a:r>
            <a:r>
              <a:rPr lang="ru-RU" dirty="0" smtClean="0"/>
              <a:t> ваги </a:t>
            </a:r>
            <a:r>
              <a:rPr lang="ru-RU" dirty="0" err="1" smtClean="0"/>
              <a:t>тіла</a:t>
            </a:r>
            <a:r>
              <a:rPr lang="ru-RU" dirty="0" smtClean="0"/>
              <a:t> від </a:t>
            </a:r>
            <a:r>
              <a:rPr lang="ru-RU" dirty="0" err="1" smtClean="0"/>
              <a:t>основи</a:t>
            </a:r>
            <a:r>
              <a:rPr lang="ru-RU" dirty="0" smtClean="0"/>
              <a:t> </a:t>
            </a:r>
            <a:r>
              <a:rPr lang="ru-RU" dirty="0" err="1" smtClean="0"/>
              <a:t>долоні</a:t>
            </a:r>
            <a:r>
              <a:rPr lang="ru-RU" dirty="0" smtClean="0"/>
              <a:t> через </a:t>
            </a:r>
            <a:r>
              <a:rPr lang="ru-RU" dirty="0" err="1" smtClean="0"/>
              <a:t>випрямлений</a:t>
            </a:r>
            <a:r>
              <a:rPr lang="ru-RU" dirty="0" smtClean="0"/>
              <a:t> </a:t>
            </a:r>
            <a:r>
              <a:rPr lang="ru-RU" dirty="0" err="1" smtClean="0"/>
              <a:t>лікоть</a:t>
            </a:r>
            <a:r>
              <a:rPr lang="ru-RU" dirty="0" smtClean="0"/>
              <a:t> на </a:t>
            </a:r>
            <a:r>
              <a:rPr lang="ru-RU" dirty="0" err="1" smtClean="0"/>
              <a:t>повернене</a:t>
            </a:r>
            <a:r>
              <a:rPr lang="ru-RU" dirty="0" smtClean="0"/>
              <a:t> </a:t>
            </a:r>
            <a:r>
              <a:rPr lang="ru-RU" dirty="0" err="1" smtClean="0"/>
              <a:t>назовні</a:t>
            </a:r>
            <a:r>
              <a:rPr lang="ru-RU" dirty="0" smtClean="0"/>
              <a:t> плече (рис.76).</a:t>
            </a:r>
          </a:p>
          <a:p>
            <a:r>
              <a:rPr lang="ru-RU" dirty="0" smtClean="0"/>
              <a:t/>
            </a:r>
            <a:br>
              <a:rPr lang="ru-RU" dirty="0" smtClean="0"/>
            </a:br>
            <a:endParaRPr lang="ru-RU" dirty="0"/>
          </a:p>
        </p:txBody>
      </p:sp>
      <p:sp>
        <p:nvSpPr>
          <p:cNvPr id="4" name="Прямоугольник 3"/>
          <p:cNvSpPr/>
          <p:nvPr/>
        </p:nvSpPr>
        <p:spPr>
          <a:xfrm>
            <a:off x="3857620" y="214290"/>
            <a:ext cx="3643338" cy="369332"/>
          </a:xfrm>
          <a:prstGeom prst="rect">
            <a:avLst/>
          </a:prstGeom>
        </p:spPr>
        <p:txBody>
          <a:bodyPr wrap="square">
            <a:spAutoFit/>
          </a:bodyPr>
          <a:lstStyle/>
          <a:p>
            <a:r>
              <a:rPr lang="ru-RU" b="1" dirty="0" err="1" smtClean="0"/>
              <a:t>Положення</a:t>
            </a:r>
            <a:r>
              <a:rPr lang="ru-RU" b="1" dirty="0" smtClean="0"/>
              <a:t> для </a:t>
            </a:r>
            <a:r>
              <a:rPr lang="ru-RU" b="1" dirty="0" err="1" smtClean="0"/>
              <a:t>повзання</a:t>
            </a:r>
            <a:r>
              <a:rPr lang="ru-RU" b="1" dirty="0" smtClean="0"/>
              <a:t> рачки</a:t>
            </a:r>
            <a:endParaRPr lang="ru-RU" dirty="0" smtClean="0"/>
          </a:p>
        </p:txBody>
      </p:sp>
      <p:pic>
        <p:nvPicPr>
          <p:cNvPr id="70658" name="Picture 2" descr="image15"/>
          <p:cNvPicPr>
            <a:picLocks noChangeAspect="1" noChangeArrowheads="1"/>
          </p:cNvPicPr>
          <p:nvPr/>
        </p:nvPicPr>
        <p:blipFill>
          <a:blip r:embed="rId2"/>
          <a:srcRect/>
          <a:stretch>
            <a:fillRect/>
          </a:stretch>
        </p:blipFill>
        <p:spPr bwMode="auto">
          <a:xfrm>
            <a:off x="4714876" y="785794"/>
            <a:ext cx="4076700" cy="2971800"/>
          </a:xfrm>
          <a:prstGeom prst="rect">
            <a:avLst/>
          </a:prstGeom>
          <a:noFill/>
          <a:ln w="9525">
            <a:noFill/>
            <a:miter lim="800000"/>
            <a:headEnd/>
            <a:tailEnd/>
          </a:ln>
        </p:spPr>
      </p:pic>
      <p:sp>
        <p:nvSpPr>
          <p:cNvPr id="7" name="Прямоугольник 6"/>
          <p:cNvSpPr/>
          <p:nvPr/>
        </p:nvSpPr>
        <p:spPr>
          <a:xfrm>
            <a:off x="4643438" y="3071810"/>
            <a:ext cx="2286016" cy="1214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660" name="Rectangle 4"/>
          <p:cNvSpPr>
            <a:spLocks noChangeArrowheads="1"/>
          </p:cNvSpPr>
          <p:nvPr/>
        </p:nvSpPr>
        <p:spPr bwMode="auto">
          <a:xfrm>
            <a:off x="6072230" y="3857628"/>
            <a:ext cx="307177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200" b="0" i="0" u="none" strike="noStrike" cap="none" normalizeH="0" baseline="0" dirty="0" smtClean="0">
                <a:ln>
                  <a:noFill/>
                </a:ln>
                <a:solidFill>
                  <a:srgbClr val="000000"/>
                </a:solidFill>
                <a:effectLst/>
                <a:latin typeface="Times New Roman" pitchFamily="18" charset="0"/>
                <a:ea typeface="Arial Unicode MS" pitchFamily="34" charset="-128"/>
                <a:cs typeface="Times New Roman" pitchFamily="18" charset="0"/>
              </a:rPr>
              <a:t>Альтернативна позиція для пацієнта похилого віку (сидіння стільця має бути м'яким щоб зменшити тиск на реберні дуги) (рис. 76.1.)</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500042"/>
            <a:ext cx="7406640" cy="3429024"/>
          </a:xfrm>
        </p:spPr>
        <p:txBody>
          <a:bodyPr>
            <a:normAutofit fontScale="62500" lnSpcReduction="20000"/>
          </a:bodyPr>
          <a:lstStyle/>
          <a:p>
            <a:r>
              <a:rPr lang="ru-RU" b="1" i="1" dirty="0" err="1" smtClean="0"/>
              <a:t>Вправи</a:t>
            </a:r>
            <a:r>
              <a:rPr lang="ru-RU" b="1" i="1" dirty="0" smtClean="0"/>
              <a:t>, які можуть </a:t>
            </a:r>
            <a:r>
              <a:rPr lang="ru-RU" b="1" i="1" dirty="0" err="1" smtClean="0"/>
              <a:t>виконуватися</a:t>
            </a:r>
            <a:r>
              <a:rPr lang="ru-RU" b="1" i="1" dirty="0" smtClean="0"/>
              <a:t> в </a:t>
            </a:r>
            <a:r>
              <a:rPr lang="ru-RU" b="1" i="1" dirty="0" err="1" smtClean="0"/>
              <a:t>даній</a:t>
            </a:r>
            <a:r>
              <a:rPr lang="ru-RU" b="1" i="1" dirty="0" smtClean="0"/>
              <a:t> </a:t>
            </a:r>
            <a:r>
              <a:rPr lang="ru-RU" b="1" i="1" dirty="0" err="1" smtClean="0"/>
              <a:t>позиції</a:t>
            </a:r>
            <a:r>
              <a:rPr lang="ru-RU" b="1" i="1" dirty="0" smtClean="0"/>
              <a:t>:</a:t>
            </a:r>
          </a:p>
          <a:p>
            <a:pPr lvl="0"/>
            <a:r>
              <a:rPr lang="ru-RU" dirty="0" smtClean="0"/>
              <a:t>► </a:t>
            </a:r>
            <a:r>
              <a:rPr lang="ru-RU" b="1" dirty="0" err="1" smtClean="0"/>
              <a:t>тренування</a:t>
            </a:r>
            <a:r>
              <a:rPr lang="ru-RU" b="1" dirty="0" smtClean="0"/>
              <a:t> </a:t>
            </a:r>
            <a:r>
              <a:rPr lang="ru-RU" b="1" dirty="0" err="1" smtClean="0"/>
              <a:t>стійкості</a:t>
            </a:r>
            <a:r>
              <a:rPr lang="ru-RU" b="1" dirty="0" smtClean="0"/>
              <a:t> </a:t>
            </a:r>
            <a:r>
              <a:rPr lang="ru-RU" b="1" dirty="0" err="1" smtClean="0"/>
              <a:t>положення</a:t>
            </a:r>
            <a:r>
              <a:rPr lang="ru-RU" b="1" dirty="0" smtClean="0"/>
              <a:t> </a:t>
            </a:r>
            <a:r>
              <a:rPr lang="ru-RU" b="1" dirty="0" err="1" smtClean="0"/>
              <a:t>тіла</a:t>
            </a:r>
            <a:r>
              <a:rPr lang="ru-RU" dirty="0" smtClean="0"/>
              <a:t> (</a:t>
            </a:r>
            <a:r>
              <a:rPr lang="ru-RU" dirty="0" err="1" smtClean="0"/>
              <a:t>нормальний</a:t>
            </a:r>
            <a:r>
              <a:rPr lang="ru-RU" dirty="0" smtClean="0"/>
              <a:t> </a:t>
            </a:r>
            <a:r>
              <a:rPr lang="ru-RU" dirty="0" err="1" smtClean="0"/>
              <a:t>розподіл</a:t>
            </a:r>
            <a:r>
              <a:rPr lang="ru-RU" dirty="0" smtClean="0"/>
              <a:t> ваги </a:t>
            </a:r>
            <a:r>
              <a:rPr lang="ru-RU" dirty="0" err="1" smtClean="0"/>
              <a:t>тіла</a:t>
            </a:r>
            <a:r>
              <a:rPr lang="ru-RU" dirty="0" smtClean="0"/>
              <a:t> від </a:t>
            </a:r>
            <a:r>
              <a:rPr lang="ru-RU" dirty="0" err="1" smtClean="0"/>
              <a:t>долоні</a:t>
            </a:r>
            <a:r>
              <a:rPr lang="ru-RU" dirty="0" smtClean="0"/>
              <a:t> до плеча і від </a:t>
            </a:r>
            <a:r>
              <a:rPr lang="ru-RU" dirty="0" err="1" smtClean="0"/>
              <a:t>коліна</a:t>
            </a:r>
            <a:r>
              <a:rPr lang="ru-RU" dirty="0" smtClean="0"/>
              <a:t> до стегна, </a:t>
            </a:r>
            <a:r>
              <a:rPr lang="ru-RU" dirty="0" err="1" smtClean="0"/>
              <a:t>створюване</a:t>
            </a:r>
            <a:r>
              <a:rPr lang="ru-RU" dirty="0" smtClean="0"/>
              <a:t> силою </a:t>
            </a:r>
            <a:r>
              <a:rPr lang="ru-RU" dirty="0" err="1" smtClean="0"/>
              <a:t>гравітації</a:t>
            </a:r>
            <a:r>
              <a:rPr lang="ru-RU" dirty="0" smtClean="0"/>
              <a:t>, </a:t>
            </a:r>
            <a:r>
              <a:rPr lang="ru-RU" dirty="0" err="1" smtClean="0"/>
              <a:t>можна</a:t>
            </a:r>
            <a:r>
              <a:rPr lang="ru-RU" dirty="0" smtClean="0"/>
              <a:t> </a:t>
            </a:r>
            <a:r>
              <a:rPr lang="ru-RU" dirty="0" err="1" smtClean="0"/>
              <a:t>посилити</a:t>
            </a:r>
            <a:r>
              <a:rPr lang="ru-RU" dirty="0" smtClean="0"/>
              <a:t>, </a:t>
            </a:r>
            <a:r>
              <a:rPr lang="ru-RU" dirty="0" err="1" smtClean="0"/>
              <a:t>якщо</a:t>
            </a:r>
            <a:r>
              <a:rPr lang="ru-RU" dirty="0" smtClean="0"/>
              <a:t> </a:t>
            </a:r>
            <a:r>
              <a:rPr lang="ru-RU" dirty="0" err="1" smtClean="0"/>
              <a:t>асистент</a:t>
            </a:r>
            <a:r>
              <a:rPr lang="ru-RU" dirty="0" smtClean="0"/>
              <a:t> </a:t>
            </a:r>
            <a:r>
              <a:rPr lang="ru-RU" dirty="0" err="1" smtClean="0"/>
              <a:t>надасть</a:t>
            </a:r>
            <a:r>
              <a:rPr lang="ru-RU" dirty="0" smtClean="0"/>
              <a:t> </a:t>
            </a:r>
            <a:r>
              <a:rPr lang="ru-RU" dirty="0" err="1" smtClean="0"/>
              <a:t>додатковий</a:t>
            </a:r>
            <a:r>
              <a:rPr lang="ru-RU" dirty="0" smtClean="0"/>
              <a:t> </a:t>
            </a:r>
            <a:r>
              <a:rPr lang="ru-RU" dirty="0" err="1" smtClean="0"/>
              <a:t>тиск</a:t>
            </a:r>
            <a:r>
              <a:rPr lang="ru-RU" dirty="0" smtClean="0"/>
              <a:t> </a:t>
            </a:r>
            <a:r>
              <a:rPr lang="ru-RU" dirty="0" err="1" smtClean="0"/>
              <a:t>своїми</a:t>
            </a:r>
            <a:r>
              <a:rPr lang="ru-RU" dirty="0" smtClean="0"/>
              <a:t> руками);</a:t>
            </a:r>
          </a:p>
          <a:p>
            <a:pPr lvl="0"/>
            <a:r>
              <a:rPr lang="ru-RU" dirty="0" smtClean="0"/>
              <a:t>► </a:t>
            </a:r>
            <a:r>
              <a:rPr lang="ru-RU" b="1" dirty="0" err="1" smtClean="0"/>
              <a:t>перенесення</a:t>
            </a:r>
            <a:r>
              <a:rPr lang="ru-RU" b="1" dirty="0" smtClean="0"/>
              <a:t> ваги </a:t>
            </a:r>
            <a:r>
              <a:rPr lang="ru-RU" b="1" dirty="0" err="1" smtClean="0"/>
              <a:t>тіла</a:t>
            </a:r>
            <a:r>
              <a:rPr lang="ru-RU" dirty="0" smtClean="0"/>
              <a:t> на </a:t>
            </a:r>
            <a:r>
              <a:rPr lang="ru-RU" dirty="0" err="1" smtClean="0"/>
              <a:t>паралізовану</a:t>
            </a:r>
            <a:r>
              <a:rPr lang="ru-RU" dirty="0" smtClean="0"/>
              <a:t> сторону (</a:t>
            </a:r>
            <a:r>
              <a:rPr lang="ru-RU" b="1" dirty="0" err="1" smtClean="0"/>
              <a:t>легке</a:t>
            </a:r>
            <a:r>
              <a:rPr lang="ru-RU" b="1" dirty="0" smtClean="0"/>
              <a:t> </a:t>
            </a:r>
            <a:r>
              <a:rPr lang="ru-RU" b="1" dirty="0" err="1" smtClean="0"/>
              <a:t>постукування</a:t>
            </a:r>
            <a:r>
              <a:rPr lang="ru-RU" dirty="0" smtClean="0"/>
              <a:t> по </a:t>
            </a:r>
            <a:r>
              <a:rPr lang="ru-RU" dirty="0" err="1" smtClean="0"/>
              <a:t>задній</a:t>
            </a:r>
            <a:r>
              <a:rPr lang="ru-RU" dirty="0" smtClean="0"/>
              <a:t> </a:t>
            </a:r>
            <a:r>
              <a:rPr lang="ru-RU" dirty="0" err="1" smtClean="0"/>
              <a:t>поверхні</a:t>
            </a:r>
            <a:r>
              <a:rPr lang="ru-RU" dirty="0" smtClean="0"/>
              <a:t> </a:t>
            </a:r>
            <a:r>
              <a:rPr lang="ru-RU" dirty="0" err="1" smtClean="0"/>
              <a:t>ліктьового</a:t>
            </a:r>
            <a:r>
              <a:rPr lang="ru-RU" dirty="0" smtClean="0"/>
              <a:t> </a:t>
            </a:r>
            <a:r>
              <a:rPr lang="ru-RU" dirty="0" err="1" smtClean="0"/>
              <a:t>суглоба</a:t>
            </a:r>
            <a:r>
              <a:rPr lang="ru-RU" dirty="0" smtClean="0"/>
              <a:t> для </a:t>
            </a:r>
            <a:r>
              <a:rPr lang="ru-RU" dirty="0" err="1" smtClean="0"/>
              <a:t>посилення</a:t>
            </a:r>
            <a:r>
              <a:rPr lang="ru-RU" dirty="0" smtClean="0"/>
              <a:t> </a:t>
            </a:r>
            <a:r>
              <a:rPr lang="ru-RU" dirty="0" err="1" smtClean="0"/>
              <a:t>сенсорних</a:t>
            </a:r>
            <a:r>
              <a:rPr lang="ru-RU" dirty="0" smtClean="0"/>
              <a:t> </a:t>
            </a:r>
            <a:r>
              <a:rPr lang="ru-RU" dirty="0" err="1" smtClean="0"/>
              <a:t>відчуттів</a:t>
            </a:r>
            <a:r>
              <a:rPr lang="ru-RU" dirty="0" smtClean="0"/>
              <a:t> </a:t>
            </a:r>
            <a:r>
              <a:rPr lang="ru-RU" dirty="0" err="1" smtClean="0"/>
              <a:t>полегшить</a:t>
            </a:r>
            <a:r>
              <a:rPr lang="ru-RU" dirty="0" smtClean="0"/>
              <a:t> </a:t>
            </a:r>
            <a:r>
              <a:rPr lang="ru-RU" dirty="0" err="1" smtClean="0"/>
              <a:t>його</a:t>
            </a:r>
            <a:r>
              <a:rPr lang="ru-RU" dirty="0" smtClean="0"/>
              <a:t> </a:t>
            </a:r>
            <a:r>
              <a:rPr lang="ru-RU" dirty="0" err="1" smtClean="0"/>
              <a:t>розгинання</a:t>
            </a:r>
            <a:r>
              <a:rPr lang="ru-RU" dirty="0" smtClean="0"/>
              <a:t>);</a:t>
            </a:r>
          </a:p>
          <a:p>
            <a:pPr lvl="0"/>
            <a:r>
              <a:rPr lang="ru-RU" dirty="0" smtClean="0"/>
              <a:t>► </a:t>
            </a:r>
            <a:r>
              <a:rPr lang="ru-RU" b="1" dirty="0" err="1" smtClean="0"/>
              <a:t>активні</a:t>
            </a:r>
            <a:r>
              <a:rPr lang="ru-RU" b="1" dirty="0" smtClean="0"/>
              <a:t> </a:t>
            </a:r>
            <a:r>
              <a:rPr lang="ru-RU" b="1" dirty="0" err="1" smtClean="0"/>
              <a:t>рухи</a:t>
            </a:r>
            <a:r>
              <a:rPr lang="ru-RU" dirty="0" smtClean="0"/>
              <a:t> (</a:t>
            </a:r>
            <a:r>
              <a:rPr lang="ru-RU" dirty="0" err="1" smtClean="0"/>
              <a:t>наприклад</a:t>
            </a:r>
            <a:r>
              <a:rPr lang="ru-RU" dirty="0" smtClean="0"/>
              <a:t>, </a:t>
            </a:r>
            <a:r>
              <a:rPr lang="ru-RU" dirty="0" err="1" smtClean="0"/>
              <a:t>витягування</a:t>
            </a:r>
            <a:r>
              <a:rPr lang="ru-RU" dirty="0" smtClean="0"/>
              <a:t> руки вперед з </a:t>
            </a:r>
            <a:r>
              <a:rPr lang="ru-RU" dirty="0" err="1" smtClean="0"/>
              <a:t>випрямленням</a:t>
            </a:r>
            <a:r>
              <a:rPr lang="ru-RU" dirty="0" smtClean="0"/>
              <a:t> </a:t>
            </a:r>
            <a:r>
              <a:rPr lang="ru-RU" dirty="0" err="1" smtClean="0"/>
              <a:t>кисті</a:t>
            </a:r>
            <a:r>
              <a:rPr lang="ru-RU" dirty="0" smtClean="0"/>
              <a:t>);</a:t>
            </a:r>
          </a:p>
          <a:p>
            <a:pPr lvl="0"/>
            <a:r>
              <a:rPr lang="ru-RU" dirty="0" smtClean="0"/>
              <a:t>► </a:t>
            </a:r>
            <a:r>
              <a:rPr lang="ru-RU" b="1" dirty="0" err="1" smtClean="0"/>
              <a:t>розгойдування</a:t>
            </a:r>
            <a:r>
              <a:rPr lang="ru-RU" b="1" dirty="0" smtClean="0"/>
              <a:t> </a:t>
            </a:r>
            <a:r>
              <a:rPr lang="ru-RU" dirty="0" smtClean="0"/>
              <a:t>назад, вперед і з боку в </a:t>
            </a:r>
            <a:r>
              <a:rPr lang="ru-RU" dirty="0" err="1" smtClean="0"/>
              <a:t>бік</a:t>
            </a:r>
            <a:r>
              <a:rPr lang="ru-RU" dirty="0" smtClean="0"/>
              <a:t>;</a:t>
            </a:r>
          </a:p>
          <a:p>
            <a:pPr lvl="0"/>
            <a:r>
              <a:rPr lang="ru-RU" dirty="0" smtClean="0"/>
              <a:t>► </a:t>
            </a:r>
            <a:r>
              <a:rPr lang="ru-RU" b="1" dirty="0" err="1" smtClean="0"/>
              <a:t>повзання</a:t>
            </a:r>
            <a:r>
              <a:rPr lang="ru-RU" b="1" dirty="0" smtClean="0"/>
              <a:t> рачки:</a:t>
            </a:r>
            <a:r>
              <a:rPr lang="ru-RU" dirty="0" smtClean="0"/>
              <a:t> </a:t>
            </a:r>
            <a:r>
              <a:rPr lang="ru-RU" dirty="0" err="1" smtClean="0"/>
              <a:t>навчіть</a:t>
            </a:r>
            <a:r>
              <a:rPr lang="ru-RU" dirty="0" smtClean="0"/>
              <a:t> </a:t>
            </a:r>
            <a:r>
              <a:rPr lang="ru-RU" dirty="0" err="1" smtClean="0"/>
              <a:t>пацієнта</a:t>
            </a:r>
            <a:r>
              <a:rPr lang="ru-RU" dirty="0" smtClean="0"/>
              <a:t> </a:t>
            </a:r>
            <a:r>
              <a:rPr lang="ru-RU" dirty="0" err="1" smtClean="0"/>
              <a:t>рухати</a:t>
            </a:r>
            <a:r>
              <a:rPr lang="ru-RU" dirty="0" smtClean="0"/>
              <a:t> </a:t>
            </a:r>
            <a:r>
              <a:rPr lang="ru-RU" dirty="0" err="1" smtClean="0"/>
              <a:t>своїми</a:t>
            </a:r>
            <a:r>
              <a:rPr lang="ru-RU" dirty="0" smtClean="0"/>
              <a:t> </a:t>
            </a:r>
            <a:r>
              <a:rPr lang="ru-RU" dirty="0" err="1" smtClean="0"/>
              <a:t>кінцівками</a:t>
            </a:r>
            <a:r>
              <a:rPr lang="ru-RU" dirty="0" smtClean="0"/>
              <a:t> </a:t>
            </a:r>
            <a:r>
              <a:rPr lang="ru-RU" dirty="0" err="1" smtClean="0"/>
              <a:t>ритмічно</a:t>
            </a:r>
            <a:r>
              <a:rPr lang="ru-RU" dirty="0" smtClean="0"/>
              <a:t>;</a:t>
            </a:r>
          </a:p>
          <a:p>
            <a:r>
              <a:rPr lang="ru-RU" dirty="0" smtClean="0"/>
              <a:t>► </a:t>
            </a:r>
            <a:r>
              <a:rPr lang="ru-RU" b="1" dirty="0" err="1" smtClean="0"/>
              <a:t>балансування</a:t>
            </a:r>
            <a:r>
              <a:rPr lang="ru-RU" b="1" dirty="0" smtClean="0"/>
              <a:t> </a:t>
            </a:r>
            <a:r>
              <a:rPr lang="ru-RU" dirty="0" smtClean="0"/>
              <a:t>з опорою на одну руку і </a:t>
            </a:r>
            <a:r>
              <a:rPr lang="ru-RU" dirty="0" err="1" smtClean="0"/>
              <a:t>протилежне</a:t>
            </a:r>
            <a:r>
              <a:rPr lang="ru-RU" dirty="0" smtClean="0"/>
              <a:t> </a:t>
            </a:r>
            <a:r>
              <a:rPr lang="ru-RU" dirty="0" err="1" smtClean="0"/>
              <a:t>коліно</a:t>
            </a:r>
            <a:r>
              <a:rPr lang="ru-RU" dirty="0" smtClean="0"/>
              <a:t>. </a:t>
            </a:r>
            <a:r>
              <a:rPr lang="ru-RU" dirty="0" err="1" smtClean="0"/>
              <a:t>Вільні</a:t>
            </a:r>
            <a:r>
              <a:rPr lang="ru-RU" dirty="0" smtClean="0"/>
              <a:t> </a:t>
            </a:r>
            <a:r>
              <a:rPr lang="ru-RU" dirty="0" err="1" smtClean="0"/>
              <a:t>кінцівки</a:t>
            </a:r>
            <a:r>
              <a:rPr lang="ru-RU" dirty="0" smtClean="0"/>
              <a:t> при цьому </a:t>
            </a:r>
            <a:r>
              <a:rPr lang="ru-RU" dirty="0" err="1" smtClean="0"/>
              <a:t>витягуються</a:t>
            </a:r>
            <a:r>
              <a:rPr lang="ru-RU" dirty="0" smtClean="0"/>
              <a:t> </a:t>
            </a:r>
            <a:r>
              <a:rPr lang="ru-RU" dirty="0" err="1" smtClean="0"/>
              <a:t>паралельно</a:t>
            </a:r>
            <a:r>
              <a:rPr lang="ru-RU" dirty="0" smtClean="0"/>
              <a:t> </a:t>
            </a:r>
            <a:r>
              <a:rPr lang="ru-RU" dirty="0" err="1" smtClean="0"/>
              <a:t>підлозі</a:t>
            </a:r>
            <a:r>
              <a:rPr lang="ru-RU" dirty="0" smtClean="0"/>
              <a:t>: рука вперед, нога назад (</a:t>
            </a:r>
            <a:r>
              <a:rPr lang="ru-RU" dirty="0" err="1" smtClean="0"/>
              <a:t>р</a:t>
            </a:r>
            <a:r>
              <a:rPr lang="uk-UA" dirty="0" smtClean="0"/>
              <a:t>и</a:t>
            </a:r>
            <a:r>
              <a:rPr lang="ru-RU" dirty="0" smtClean="0"/>
              <a:t>с.76.2).</a:t>
            </a:r>
          </a:p>
          <a:p>
            <a:pPr lvl="0"/>
            <a:endParaRPr lang="ru-RU" dirty="0" smtClean="0"/>
          </a:p>
          <a:p>
            <a:endParaRPr lang="ru-RU" dirty="0"/>
          </a:p>
        </p:txBody>
      </p:sp>
      <p:pic>
        <p:nvPicPr>
          <p:cNvPr id="71682" name="Picture 2" descr="image16"/>
          <p:cNvPicPr>
            <a:picLocks noChangeAspect="1" noChangeArrowheads="1"/>
          </p:cNvPicPr>
          <p:nvPr/>
        </p:nvPicPr>
        <p:blipFill>
          <a:blip r:embed="rId2"/>
          <a:srcRect/>
          <a:stretch>
            <a:fillRect/>
          </a:stretch>
        </p:blipFill>
        <p:spPr bwMode="auto">
          <a:xfrm>
            <a:off x="2857488" y="3571876"/>
            <a:ext cx="4424365" cy="2818331"/>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5852" y="857232"/>
            <a:ext cx="7406640" cy="1571636"/>
          </a:xfrm>
        </p:spPr>
        <p:txBody>
          <a:bodyPr>
            <a:normAutofit fontScale="55000" lnSpcReduction="20000"/>
          </a:bodyPr>
          <a:lstStyle/>
          <a:p>
            <a:r>
              <a:rPr lang="ru-RU" dirty="0" err="1" smtClean="0">
                <a:latin typeface="Times New Roman" pitchFamily="18" charset="0"/>
                <a:cs typeface="Times New Roman" pitchFamily="18" charset="0"/>
              </a:rPr>
              <a:t>Стійка</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колінах</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відразуза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освоєнням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повзання</a:t>
            </a:r>
            <a:r>
              <a:rPr lang="ru-RU" dirty="0" smtClean="0">
                <a:latin typeface="Times New Roman" pitchFamily="18" charset="0"/>
                <a:cs typeface="Times New Roman" pitchFamily="18" charset="0"/>
              </a:rPr>
              <a:t>. Для переходу в </a:t>
            </a:r>
            <a:r>
              <a:rPr lang="ru-RU" dirty="0" err="1" smtClean="0">
                <a:latin typeface="Times New Roman" pitchFamily="18" charset="0"/>
                <a:cs typeface="Times New Roman" pitchFamily="18" charset="0"/>
              </a:rPr>
              <a:t>цей</a:t>
            </a:r>
            <a:r>
              <a:rPr lang="ru-RU" dirty="0" smtClean="0">
                <a:latin typeface="Times New Roman" pitchFamily="18" charset="0"/>
                <a:cs typeface="Times New Roman" pitchFamily="18" charset="0"/>
              </a:rPr>
              <a:t> стан </a:t>
            </a:r>
            <a:r>
              <a:rPr lang="ru-RU" dirty="0" err="1" smtClean="0">
                <a:latin typeface="Times New Roman" pitchFamily="18" charset="0"/>
                <a:cs typeface="Times New Roman" pitchFamily="18" charset="0"/>
              </a:rPr>
              <a:t>спочаткузазвичай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потрібна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допомога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Встаньте </a:t>
            </a:r>
            <a:r>
              <a:rPr lang="ru-RU" dirty="0" err="1" smtClean="0">
                <a:latin typeface="Times New Roman" pitchFamily="18" charset="0"/>
                <a:cs typeface="Times New Roman" pitchFamily="18" charset="0"/>
              </a:rPr>
              <a:t>позаду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пацієнта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Зігніть</a:t>
            </a:r>
            <a:r>
              <a:rPr lang="ru-RU" dirty="0" smtClean="0">
                <a:latin typeface="Times New Roman" pitchFamily="18" charset="0"/>
                <a:cs typeface="Times New Roman" pitchFamily="18" charset="0"/>
              </a:rPr>
              <a:t> ноги таким чином, </a:t>
            </a:r>
            <a:r>
              <a:rPr lang="ru-RU" dirty="0" err="1" smtClean="0">
                <a:latin typeface="Times New Roman" pitchFamily="18" charset="0"/>
                <a:cs typeface="Times New Roman" pitchFamily="18" charset="0"/>
              </a:rPr>
              <a:t>щоб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ваші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коліна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упиралися</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всідниці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пацієнта</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Нахиліться</a:t>
            </a:r>
            <a:r>
              <a:rPr lang="ru-RU" dirty="0" smtClean="0">
                <a:latin typeface="Times New Roman" pitchFamily="18" charset="0"/>
                <a:cs typeface="Times New Roman" pitchFamily="18" charset="0"/>
              </a:rPr>
              <a:t> вперед і </a:t>
            </a:r>
            <a:r>
              <a:rPr lang="ru-RU" dirty="0" err="1" smtClean="0">
                <a:latin typeface="Times New Roman" pitchFamily="18" charset="0"/>
                <a:cs typeface="Times New Roman" pitchFamily="18" charset="0"/>
              </a:rPr>
              <a:t>покладіть</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свої</a:t>
            </a:r>
            <a:r>
              <a:rPr lang="ru-RU" dirty="0" smtClean="0">
                <a:latin typeface="Times New Roman" pitchFamily="18" charset="0"/>
                <a:cs typeface="Times New Roman" pitchFamily="18" charset="0"/>
              </a:rPr>
              <a:t> руки на </a:t>
            </a:r>
            <a:r>
              <a:rPr lang="ru-RU" dirty="0" err="1" smtClean="0">
                <a:latin typeface="Times New Roman" pitchFamily="18" charset="0"/>
                <a:cs typeface="Times New Roman" pitchFamily="18" charset="0"/>
              </a:rPr>
              <a:t>його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плечі</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Тепер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a:t>
            </a:r>
            <a:r>
              <a:rPr lang="ru-RU" dirty="0" smtClean="0">
                <a:latin typeface="Times New Roman" pitchFamily="18" charset="0"/>
                <a:cs typeface="Times New Roman" pitchFamily="18" charset="0"/>
              </a:rPr>
              <a:t> можете </a:t>
            </a:r>
            <a:r>
              <a:rPr lang="ru-RU" dirty="0" err="1" smtClean="0">
                <a:latin typeface="Times New Roman" pitchFamily="18" charset="0"/>
                <a:cs typeface="Times New Roman" pitchFamily="18" charset="0"/>
              </a:rPr>
              <a:t>допомогти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йогопереходу</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стійку</a:t>
            </a:r>
            <a:r>
              <a:rPr lang="ru-RU" dirty="0" smtClean="0">
                <a:latin typeface="Times New Roman" pitchFamily="18" charset="0"/>
                <a:cs typeface="Times New Roman" pitchFamily="18" charset="0"/>
              </a:rPr>
              <a:t> на </a:t>
            </a:r>
            <a:r>
              <a:rPr lang="ru-RU" dirty="0" err="1" smtClean="0">
                <a:latin typeface="Times New Roman" pitchFamily="18" charset="0"/>
                <a:cs typeface="Times New Roman" pitchFamily="18" charset="0"/>
              </a:rPr>
              <a:t>колінах</a:t>
            </a:r>
            <a:r>
              <a:rPr lang="ru-RU" dirty="0" smtClean="0">
                <a:latin typeface="Times New Roman" pitchFamily="18" charset="0"/>
                <a:cs typeface="Times New Roman" pitchFamily="18" charset="0"/>
              </a:rPr>
              <a:t> у вертикальному </a:t>
            </a:r>
            <a:r>
              <a:rPr lang="ru-RU" dirty="0" err="1" smtClean="0">
                <a:latin typeface="Times New Roman" pitchFamily="18" charset="0"/>
                <a:cs typeface="Times New Roman" pitchFamily="18" charset="0"/>
              </a:rPr>
              <a:t>положенні</a:t>
            </a:r>
            <a:r>
              <a:rPr lang="ru-RU" dirty="0" smtClean="0">
                <a:latin typeface="Times New Roman" pitchFamily="18" charset="0"/>
                <a:cs typeface="Times New Roman" pitchFamily="18" charset="0"/>
              </a:rPr>
              <a:t>(Рис. 77).</a:t>
            </a:r>
          </a:p>
          <a:p>
            <a:endParaRPr lang="ru-RU" dirty="0"/>
          </a:p>
        </p:txBody>
      </p:sp>
      <p:graphicFrame>
        <p:nvGraphicFramePr>
          <p:cNvPr id="4" name="Таблица 3"/>
          <p:cNvGraphicFramePr>
            <a:graphicFrameLocks noGrp="1"/>
          </p:cNvGraphicFramePr>
          <p:nvPr/>
        </p:nvGraphicFramePr>
        <p:xfrm>
          <a:off x="1785918" y="428604"/>
          <a:ext cx="6167438" cy="214314"/>
        </p:xfrm>
        <a:graphic>
          <a:graphicData uri="http://schemas.openxmlformats.org/drawingml/2006/table">
            <a:tbl>
              <a:tblPr/>
              <a:tblGrid>
                <a:gridCol w="6167438">
                  <a:extLst>
                    <a:ext uri="{9D8B030D-6E8A-4147-A177-3AD203B41FA5}">
                      <a16:colId xmlns:a16="http://schemas.microsoft.com/office/drawing/2014/main" val="20000"/>
                    </a:ext>
                  </a:extLst>
                </a:gridCol>
              </a:tblGrid>
              <a:tr h="214314">
                <a:tc>
                  <a:txBody>
                    <a:bodyPr/>
                    <a:lstStyle/>
                    <a:p>
                      <a:pPr marL="177800" indent="-177800" algn="just">
                        <a:lnSpc>
                          <a:spcPts val="1200"/>
                        </a:lnSpc>
                        <a:spcBef>
                          <a:spcPts val="1500"/>
                        </a:spcBef>
                        <a:spcAft>
                          <a:spcPts val="0"/>
                        </a:spcAft>
                      </a:pPr>
                      <a:r>
                        <a:rPr lang="ru-RU" sz="1600" b="1" i="0" dirty="0" smtClean="0">
                          <a:latin typeface="Times New Roman" pitchFamily="18" charset="0"/>
                          <a:ea typeface="Arial"/>
                          <a:cs typeface="Times New Roman" pitchFamily="18" charset="0"/>
                        </a:rPr>
                        <a:t>                                        </a:t>
                      </a:r>
                      <a:r>
                        <a:rPr lang="ru-RU" sz="1600" b="1" i="0" dirty="0" err="1" smtClean="0">
                          <a:latin typeface="Times New Roman" pitchFamily="18" charset="0"/>
                          <a:ea typeface="Arial"/>
                          <a:cs typeface="Times New Roman" pitchFamily="18" charset="0"/>
                        </a:rPr>
                        <a:t>Положення</a:t>
                      </a:r>
                      <a:r>
                        <a:rPr lang="ru-RU" sz="1600" b="1" i="0" dirty="0" smtClean="0">
                          <a:latin typeface="Times New Roman" pitchFamily="18" charset="0"/>
                          <a:ea typeface="Arial"/>
                          <a:cs typeface="Times New Roman" pitchFamily="18" charset="0"/>
                        </a:rPr>
                        <a:t> </a:t>
                      </a:r>
                      <a:r>
                        <a:rPr lang="ru-RU" sz="1600" b="1" i="0" dirty="0">
                          <a:latin typeface="Times New Roman" pitchFamily="18" charset="0"/>
                          <a:ea typeface="Arial"/>
                          <a:cs typeface="Times New Roman" pitchFamily="18" charset="0"/>
                        </a:rPr>
                        <a:t>стоячи на </a:t>
                      </a:r>
                      <a:r>
                        <a:rPr lang="ru-RU" sz="1600" b="1" i="0" dirty="0" err="1">
                          <a:latin typeface="Times New Roman" pitchFamily="18" charset="0"/>
                          <a:ea typeface="Arial"/>
                          <a:cs typeface="Times New Roman" pitchFamily="18" charset="0"/>
                        </a:rPr>
                        <a:t>колінах</a:t>
                      </a:r>
                      <a:endParaRPr lang="ru-RU" sz="1600" b="1" i="0" dirty="0">
                        <a:latin typeface="Times New Roman" pitchFamily="18" charset="0"/>
                        <a:ea typeface="Arial"/>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27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228528" tIns="228528" rIns="228528" bIns="228528"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72705" name="Picture 1" descr="C:\Users\Natasha\Downloads\media\image17.jpeg"/>
          <p:cNvPicPr>
            <a:picLocks noChangeAspect="1" noChangeArrowheads="1"/>
          </p:cNvPicPr>
          <p:nvPr/>
        </p:nvPicPr>
        <p:blipFill>
          <a:blip r:embed="rId2" r:link="rId3"/>
          <a:srcRect/>
          <a:stretch>
            <a:fillRect/>
          </a:stretch>
        </p:blipFill>
        <p:spPr bwMode="auto">
          <a:xfrm>
            <a:off x="6286512" y="3143248"/>
            <a:ext cx="2500330" cy="2843215"/>
          </a:xfrm>
          <a:prstGeom prst="rect">
            <a:avLst/>
          </a:prstGeom>
          <a:noFill/>
        </p:spPr>
      </p:pic>
      <p:sp>
        <p:nvSpPr>
          <p:cNvPr id="72707" name="Rectangle 3"/>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78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endParaRPr>
          </a:p>
          <a:p>
            <a:pPr marL="0" marR="0" lvl="0" indent="177800" algn="l" defTabSz="914400" rtl="0" eaLnBrk="0" fontAlgn="base" latinLnBrk="0" hangingPunct="0">
              <a:lnSpc>
                <a:spcPct val="100000"/>
              </a:lnSpc>
              <a:spcBef>
                <a:spcPct val="0"/>
              </a:spcBef>
              <a:spcAft>
                <a:spcPct val="0"/>
              </a:spcAft>
              <a:buClrTx/>
              <a:buSzTx/>
              <a:buFontTx/>
              <a:buNone/>
              <a:tabLst/>
            </a:pPr>
            <a:r>
              <a:rPr kumimoji="0" lang="ru-RU" sz="1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t/>
            </a:r>
            <a:br>
              <a:rPr kumimoji="0" lang="ru-RU" sz="100" b="0" i="0" u="none" strike="noStrike" cap="none" normalizeH="0" baseline="0" smtClean="0">
                <a:ln>
                  <a:noFill/>
                </a:ln>
                <a:solidFill>
                  <a:srgbClr val="000000"/>
                </a:solidFill>
                <a:effectLst/>
                <a:latin typeface="Arial Unicode MS" pitchFamily="34" charset="-128"/>
                <a:ea typeface="Arial Unicode MS" pitchFamily="34" charset="-128"/>
                <a:cs typeface="Arial Unicode MS" pitchFamily="34" charset="-128"/>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Таблица 9"/>
          <p:cNvGraphicFramePr>
            <a:graphicFrameLocks noGrp="1"/>
          </p:cNvGraphicFramePr>
          <p:nvPr/>
        </p:nvGraphicFramePr>
        <p:xfrm>
          <a:off x="1214414" y="2857496"/>
          <a:ext cx="4500594" cy="4000504"/>
        </p:xfrm>
        <a:graphic>
          <a:graphicData uri="http://schemas.openxmlformats.org/drawingml/2006/table">
            <a:tbl>
              <a:tblPr/>
              <a:tblGrid>
                <a:gridCol w="4500594">
                  <a:extLst>
                    <a:ext uri="{9D8B030D-6E8A-4147-A177-3AD203B41FA5}">
                      <a16:colId xmlns:a16="http://schemas.microsoft.com/office/drawing/2014/main" val="20000"/>
                    </a:ext>
                  </a:extLst>
                </a:gridCol>
              </a:tblGrid>
              <a:tr h="4000504">
                <a:tc>
                  <a:txBody>
                    <a:bodyPr/>
                    <a:lstStyle/>
                    <a:p>
                      <a:pPr marR="114300" indent="-254000" algn="just">
                        <a:lnSpc>
                          <a:spcPts val="1380"/>
                        </a:lnSpc>
                        <a:spcAft>
                          <a:spcPts val="0"/>
                        </a:spcAft>
                        <a:tabLst>
                          <a:tab pos="140335" algn="l"/>
                        </a:tabLst>
                      </a:pPr>
                      <a:r>
                        <a:rPr lang="ru-RU" sz="1200" dirty="0">
                          <a:latin typeface="Times New Roman"/>
                          <a:ea typeface="Times New Roman"/>
                        </a:rPr>
                        <a:t>► </a:t>
                      </a:r>
                      <a:r>
                        <a:rPr lang="ru-RU" sz="1200" dirty="0" smtClean="0">
                          <a:latin typeface="Times New Roman"/>
                          <a:ea typeface="Times New Roman"/>
                        </a:rPr>
                        <a:t> Перший </a:t>
                      </a:r>
                      <a:r>
                        <a:rPr lang="ru-RU" sz="1200" dirty="0">
                          <a:latin typeface="Times New Roman"/>
                          <a:ea typeface="Times New Roman"/>
                        </a:rPr>
                        <a:t>час для </a:t>
                      </a:r>
                      <a:r>
                        <a:rPr lang="ru-RU" sz="1200" dirty="0" err="1">
                          <a:latin typeface="Times New Roman"/>
                          <a:ea typeface="Times New Roman"/>
                        </a:rPr>
                        <a:t>утримання</a:t>
                      </a:r>
                      <a:r>
                        <a:rPr lang="ru-RU" sz="1200" dirty="0">
                          <a:latin typeface="Times New Roman"/>
                          <a:ea typeface="Times New Roman"/>
                        </a:rPr>
                        <a:t> </a:t>
                      </a:r>
                      <a:r>
                        <a:rPr lang="ru-RU" sz="1200" dirty="0" err="1">
                          <a:latin typeface="Times New Roman"/>
                          <a:ea typeface="Times New Roman"/>
                        </a:rPr>
                        <a:t>пацієнта</a:t>
                      </a:r>
                      <a:r>
                        <a:rPr lang="ru-RU" sz="1200" dirty="0">
                          <a:latin typeface="Times New Roman"/>
                          <a:ea typeface="Times New Roman"/>
                        </a:rPr>
                        <a:t> в такому </a:t>
                      </a:r>
                      <a:r>
                        <a:rPr lang="ru-RU" sz="1200" dirty="0" err="1">
                          <a:latin typeface="Times New Roman"/>
                          <a:ea typeface="Times New Roman"/>
                        </a:rPr>
                        <a:t>положенні</a:t>
                      </a:r>
                      <a:r>
                        <a:rPr lang="ru-RU" sz="1200" dirty="0">
                          <a:latin typeface="Times New Roman"/>
                          <a:ea typeface="Times New Roman"/>
                        </a:rPr>
                        <a:t> (і для </a:t>
                      </a:r>
                      <a:r>
                        <a:rPr lang="ru-RU" sz="1200" dirty="0" smtClean="0">
                          <a:latin typeface="Times New Roman"/>
                          <a:ea typeface="Times New Roman"/>
                        </a:rPr>
                        <a:t>  </a:t>
                      </a:r>
                      <a:r>
                        <a:rPr lang="ru-RU" sz="1200" dirty="0" err="1" smtClean="0">
                          <a:latin typeface="Times New Roman"/>
                          <a:ea typeface="Times New Roman"/>
                        </a:rPr>
                        <a:t>його</a:t>
                      </a:r>
                      <a:r>
                        <a:rPr lang="ru-RU" sz="1200" dirty="0" smtClean="0">
                          <a:latin typeface="Times New Roman"/>
                          <a:ea typeface="Times New Roman"/>
                        </a:rPr>
                        <a:t> </a:t>
                      </a:r>
                      <a:r>
                        <a:rPr lang="ru-RU" sz="1200" dirty="0" err="1">
                          <a:latin typeface="Times New Roman"/>
                          <a:ea typeface="Times New Roman"/>
                        </a:rPr>
                        <a:t>підйому</a:t>
                      </a:r>
                      <a:r>
                        <a:rPr lang="ru-RU" sz="1200" dirty="0">
                          <a:latin typeface="Times New Roman"/>
                          <a:ea typeface="Times New Roman"/>
                        </a:rPr>
                        <a:t>) </a:t>
                      </a:r>
                      <a:r>
                        <a:rPr lang="ru-RU" sz="1200" dirty="0" err="1">
                          <a:latin typeface="Times New Roman"/>
                          <a:ea typeface="Times New Roman"/>
                        </a:rPr>
                        <a:t>попросіть</a:t>
                      </a:r>
                      <a:r>
                        <a:rPr lang="ru-RU" sz="1200" dirty="0">
                          <a:latin typeface="Times New Roman"/>
                          <a:ea typeface="Times New Roman"/>
                        </a:rPr>
                        <a:t> </a:t>
                      </a:r>
                      <a:r>
                        <a:rPr lang="ru-RU" sz="1200" dirty="0" err="1">
                          <a:latin typeface="Times New Roman"/>
                          <a:ea typeface="Times New Roman"/>
                        </a:rPr>
                        <a:t>пацієнта</a:t>
                      </a:r>
                      <a:r>
                        <a:rPr lang="ru-RU" sz="1200" dirty="0">
                          <a:latin typeface="Times New Roman"/>
                          <a:ea typeface="Times New Roman"/>
                        </a:rPr>
                        <a:t> </a:t>
                      </a:r>
                      <a:r>
                        <a:rPr lang="ru-RU" sz="1200" dirty="0" err="1">
                          <a:latin typeface="Times New Roman"/>
                          <a:ea typeface="Times New Roman"/>
                        </a:rPr>
                        <a:t>покласти</a:t>
                      </a:r>
                      <a:r>
                        <a:rPr lang="ru-RU" sz="1200" dirty="0">
                          <a:latin typeface="Times New Roman"/>
                          <a:ea typeface="Times New Roman"/>
                        </a:rPr>
                        <a:t> </a:t>
                      </a:r>
                      <a:r>
                        <a:rPr lang="ru-RU" sz="1200" dirty="0" err="1">
                          <a:latin typeface="Times New Roman"/>
                          <a:ea typeface="Times New Roman"/>
                        </a:rPr>
                        <a:t>свої</a:t>
                      </a:r>
                      <a:r>
                        <a:rPr lang="ru-RU" sz="1200" dirty="0">
                          <a:latin typeface="Times New Roman"/>
                          <a:ea typeface="Times New Roman"/>
                        </a:rPr>
                        <a:t> руки (</a:t>
                      </a:r>
                      <a:r>
                        <a:rPr lang="ru-RU" sz="1200" dirty="0" err="1">
                          <a:latin typeface="Times New Roman"/>
                          <a:ea typeface="Times New Roman"/>
                        </a:rPr>
                        <a:t>зчепивши</a:t>
                      </a:r>
                      <a:r>
                        <a:rPr lang="ru-RU" sz="1200" dirty="0">
                          <a:latin typeface="Times New Roman"/>
                          <a:ea typeface="Times New Roman"/>
                        </a:rPr>
                        <a:t> </a:t>
                      </a:r>
                      <a:endParaRPr lang="ru-RU" sz="1200" dirty="0" smtClean="0">
                        <a:latin typeface="Times New Roman"/>
                        <a:ea typeface="Times New Roman"/>
                      </a:endParaRPr>
                    </a:p>
                    <a:p>
                      <a:pPr marR="114300" indent="-254000" algn="just">
                        <a:lnSpc>
                          <a:spcPts val="1380"/>
                        </a:lnSpc>
                        <a:spcAft>
                          <a:spcPts val="0"/>
                        </a:spcAft>
                        <a:tabLst>
                          <a:tab pos="140335" algn="l"/>
                        </a:tabLst>
                      </a:pPr>
                      <a:r>
                        <a:rPr lang="ru-RU" sz="1200" dirty="0" err="1" smtClean="0">
                          <a:latin typeface="Times New Roman"/>
                          <a:ea typeface="Times New Roman"/>
                        </a:rPr>
                        <a:t>кисті</a:t>
                      </a:r>
                      <a:r>
                        <a:rPr lang="ru-RU" sz="1200" dirty="0" smtClean="0">
                          <a:latin typeface="Times New Roman"/>
                          <a:ea typeface="Times New Roman"/>
                        </a:rPr>
                        <a:t> </a:t>
                      </a:r>
                      <a:r>
                        <a:rPr lang="ru-RU" sz="1200" dirty="0">
                          <a:latin typeface="Times New Roman"/>
                          <a:ea typeface="Times New Roman"/>
                        </a:rPr>
                        <a:t>і </a:t>
                      </a:r>
                      <a:r>
                        <a:rPr lang="ru-RU" sz="1200" dirty="0" err="1">
                          <a:latin typeface="Times New Roman"/>
                          <a:ea typeface="Times New Roman"/>
                        </a:rPr>
                        <a:t>випрямивши</a:t>
                      </a:r>
                      <a:r>
                        <a:rPr lang="ru-RU" sz="1200" dirty="0">
                          <a:latin typeface="Times New Roman"/>
                          <a:ea typeface="Times New Roman"/>
                        </a:rPr>
                        <a:t> руки в </a:t>
                      </a:r>
                      <a:r>
                        <a:rPr lang="ru-RU" sz="1200" dirty="0" err="1">
                          <a:latin typeface="Times New Roman"/>
                          <a:ea typeface="Times New Roman"/>
                        </a:rPr>
                        <a:t>ліктях</a:t>
                      </a:r>
                      <a:r>
                        <a:rPr lang="ru-RU" sz="1200" dirty="0">
                          <a:latin typeface="Times New Roman"/>
                          <a:ea typeface="Times New Roman"/>
                        </a:rPr>
                        <a:t>) на </a:t>
                      </a:r>
                      <a:r>
                        <a:rPr lang="ru-RU" sz="1200" dirty="0" err="1">
                          <a:latin typeface="Times New Roman"/>
                          <a:ea typeface="Times New Roman"/>
                        </a:rPr>
                        <a:t>поставлене</a:t>
                      </a:r>
                      <a:r>
                        <a:rPr lang="ru-RU" sz="1200" dirty="0">
                          <a:latin typeface="Times New Roman"/>
                          <a:ea typeface="Times New Roman"/>
                        </a:rPr>
                        <a:t> перед ним </a:t>
                      </a:r>
                      <a:r>
                        <a:rPr lang="ru-RU" sz="1200" dirty="0" err="1">
                          <a:latin typeface="Times New Roman"/>
                          <a:ea typeface="Times New Roman"/>
                        </a:rPr>
                        <a:t>стілець</a:t>
                      </a:r>
                      <a:r>
                        <a:rPr lang="ru-RU" sz="1200" dirty="0">
                          <a:latin typeface="Times New Roman"/>
                          <a:ea typeface="Times New Roman"/>
                        </a:rPr>
                        <a:t>. </a:t>
                      </a:r>
                      <a:r>
                        <a:rPr lang="ru-RU" sz="1200" dirty="0" err="1">
                          <a:latin typeface="Times New Roman"/>
                          <a:ea typeface="Times New Roman"/>
                        </a:rPr>
                        <a:t>Потім</a:t>
                      </a:r>
                      <a:r>
                        <a:rPr lang="ru-RU" sz="1200" dirty="0">
                          <a:latin typeface="Times New Roman"/>
                          <a:ea typeface="Times New Roman"/>
                        </a:rPr>
                        <a:t> </a:t>
                      </a:r>
                      <a:r>
                        <a:rPr lang="ru-RU" sz="1200" dirty="0" err="1">
                          <a:latin typeface="Times New Roman"/>
                          <a:ea typeface="Times New Roman"/>
                        </a:rPr>
                        <a:t>навчіть</a:t>
                      </a:r>
                      <a:r>
                        <a:rPr lang="ru-RU" sz="1200" dirty="0">
                          <a:latin typeface="Times New Roman"/>
                          <a:ea typeface="Times New Roman"/>
                        </a:rPr>
                        <a:t> </a:t>
                      </a:r>
                      <a:r>
                        <a:rPr lang="ru-RU" sz="1200" dirty="0" err="1">
                          <a:latin typeface="Times New Roman"/>
                          <a:ea typeface="Times New Roman"/>
                        </a:rPr>
                        <a:t>його</a:t>
                      </a:r>
                      <a:r>
                        <a:rPr lang="ru-RU" sz="1200" dirty="0">
                          <a:latin typeface="Times New Roman"/>
                          <a:ea typeface="Times New Roman"/>
                        </a:rPr>
                        <a:t> </a:t>
                      </a:r>
                      <a:r>
                        <a:rPr lang="ru-RU" sz="1200" dirty="0" err="1">
                          <a:latin typeface="Times New Roman"/>
                          <a:ea typeface="Times New Roman"/>
                        </a:rPr>
                        <a:t>отри¬вать</a:t>
                      </a:r>
                      <a:r>
                        <a:rPr lang="ru-RU" sz="1200" dirty="0">
                          <a:latin typeface="Times New Roman"/>
                          <a:ea typeface="Times New Roman"/>
                        </a:rPr>
                        <a:t> руки від </a:t>
                      </a:r>
                      <a:r>
                        <a:rPr lang="ru-RU" sz="1200" dirty="0" err="1">
                          <a:latin typeface="Times New Roman"/>
                          <a:ea typeface="Times New Roman"/>
                        </a:rPr>
                        <a:t>стільця</a:t>
                      </a:r>
                      <a:r>
                        <a:rPr lang="ru-RU" sz="1200" dirty="0">
                          <a:latin typeface="Times New Roman"/>
                          <a:ea typeface="Times New Roman"/>
                        </a:rPr>
                        <a:t> і ​​</a:t>
                      </a:r>
                      <a:r>
                        <a:rPr lang="ru-RU" sz="1200" dirty="0" err="1">
                          <a:latin typeface="Times New Roman"/>
                          <a:ea typeface="Times New Roman"/>
                        </a:rPr>
                        <a:t>піднімати</a:t>
                      </a:r>
                      <a:r>
                        <a:rPr lang="ru-RU" sz="1200" dirty="0">
                          <a:latin typeface="Times New Roman"/>
                          <a:ea typeface="Times New Roman"/>
                        </a:rPr>
                        <a:t> їх </a:t>
                      </a:r>
                      <a:r>
                        <a:rPr lang="ru-RU" sz="1200" dirty="0" err="1">
                          <a:latin typeface="Times New Roman"/>
                          <a:ea typeface="Times New Roman"/>
                        </a:rPr>
                        <a:t>вгору</a:t>
                      </a:r>
                      <a:r>
                        <a:rPr lang="ru-RU" sz="1200" dirty="0">
                          <a:latin typeface="Times New Roman"/>
                          <a:ea typeface="Times New Roman"/>
                        </a:rPr>
                        <a:t>.</a:t>
                      </a:r>
                    </a:p>
                    <a:p>
                      <a:pPr marL="342900" marR="114300" lvl="0" indent="-342900" algn="just">
                        <a:lnSpc>
                          <a:spcPts val="1380"/>
                        </a:lnSpc>
                        <a:spcAft>
                          <a:spcPts val="0"/>
                        </a:spcAft>
                        <a:buClr>
                          <a:srgbClr val="000000"/>
                        </a:buClr>
                        <a:buSzPts val="1200"/>
                        <a:buFont typeface="Arial"/>
                        <a:buNone/>
                        <a:tabLst>
                          <a:tab pos="140335" algn="l"/>
                        </a:tabLst>
                      </a:pP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Спочатку</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пацієнтові</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може</a:t>
                      </a:r>
                      <a:r>
                        <a:rPr lang="ru-RU" sz="1200" u="none" strike="noStrike" spc="0" dirty="0">
                          <a:latin typeface="Times New Roman"/>
                          <a:ea typeface="Times New Roman"/>
                          <a:cs typeface="Times New Roman"/>
                        </a:rPr>
                        <a:t> бути </a:t>
                      </a:r>
                      <a:r>
                        <a:rPr lang="ru-RU" sz="1200" u="none" strike="noStrike" spc="0" dirty="0" err="1">
                          <a:latin typeface="Times New Roman"/>
                          <a:ea typeface="Times New Roman"/>
                          <a:cs typeface="Times New Roman"/>
                        </a:rPr>
                        <a:t>важко</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тримати</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свої</a:t>
                      </a:r>
                      <a:r>
                        <a:rPr lang="ru-RU" sz="1200" u="none" strike="noStrike" spc="0" dirty="0">
                          <a:latin typeface="Times New Roman"/>
                          <a:ea typeface="Times New Roman"/>
                          <a:cs typeface="Times New Roman"/>
                        </a:rPr>
                        <a:t> </a:t>
                      </a:r>
                      <a:r>
                        <a:rPr lang="ru-RU" sz="1200" b="1" u="none" strike="noStrike" spc="0" dirty="0">
                          <a:latin typeface="Times New Roman"/>
                          <a:ea typeface="Times New Roman"/>
                          <a:cs typeface="Times New Roman"/>
                        </a:rPr>
                        <a:t>стегна в </a:t>
                      </a:r>
                      <a:r>
                        <a:rPr lang="ru-RU" sz="1200" b="1" u="none" strike="noStrike" spc="0" dirty="0" err="1">
                          <a:latin typeface="Times New Roman"/>
                          <a:ea typeface="Times New Roman"/>
                          <a:cs typeface="Times New Roman"/>
                        </a:rPr>
                        <a:t>випрямленій</a:t>
                      </a:r>
                      <a:r>
                        <a:rPr lang="ru-RU" sz="1200" b="1" u="none" strike="noStrike" spc="0" dirty="0">
                          <a:latin typeface="Times New Roman"/>
                          <a:ea typeface="Times New Roman"/>
                          <a:cs typeface="Times New Roman"/>
                        </a:rPr>
                        <a:t> </a:t>
                      </a:r>
                      <a:r>
                        <a:rPr lang="ru-RU" sz="1200" b="1" u="none" strike="noStrike" spc="0" dirty="0" err="1">
                          <a:latin typeface="Times New Roman"/>
                          <a:ea typeface="Times New Roman"/>
                          <a:cs typeface="Times New Roman"/>
                        </a:rPr>
                        <a:t>положенні</a:t>
                      </a:r>
                      <a:r>
                        <a:rPr lang="ru-RU" sz="1200" u="none" strike="noStrike" spc="0" dirty="0">
                          <a:latin typeface="Times New Roman"/>
                          <a:ea typeface="Times New Roman"/>
                          <a:cs typeface="Times New Roman"/>
                        </a:rPr>
                        <a:t> і вони </a:t>
                      </a:r>
                      <a:r>
                        <a:rPr lang="ru-RU" sz="1200" u="none" strike="noStrike" spc="0" dirty="0" err="1">
                          <a:latin typeface="Times New Roman"/>
                          <a:ea typeface="Times New Roman"/>
                          <a:cs typeface="Times New Roman"/>
                        </a:rPr>
                        <a:t>будуть</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мимоволі</a:t>
                      </a:r>
                      <a:r>
                        <a:rPr lang="ru-RU" sz="1200" u="none" strike="noStrike" spc="0" dirty="0">
                          <a:latin typeface="Times New Roman"/>
                          <a:ea typeface="Times New Roman"/>
                          <a:cs typeface="Times New Roman"/>
                        </a:rPr>
                        <a:t> </a:t>
                      </a:r>
                      <a:r>
                        <a:rPr lang="ru-RU" sz="1200" u="none" strike="noStrike" spc="0" dirty="0" err="1" smtClean="0">
                          <a:latin typeface="Times New Roman"/>
                          <a:ea typeface="Times New Roman"/>
                          <a:cs typeface="Times New Roman"/>
                        </a:rPr>
                        <a:t>згинатися</a:t>
                      </a:r>
                      <a:r>
                        <a:rPr lang="ru-RU" sz="1200" u="none" strike="noStrike" spc="0" dirty="0" smtClean="0">
                          <a:latin typeface="Times New Roman"/>
                          <a:ea typeface="Times New Roman"/>
                          <a:cs typeface="Times New Roman"/>
                        </a:rPr>
                        <a:t>.</a:t>
                      </a:r>
                      <a:r>
                        <a:rPr lang="ru-RU" sz="1200" u="none" strike="noStrike" spc="0" baseline="0" dirty="0" smtClean="0">
                          <a:latin typeface="Times New Roman"/>
                          <a:ea typeface="Times New Roman"/>
                          <a:cs typeface="Times New Roman"/>
                        </a:rPr>
                        <a:t> </a:t>
                      </a:r>
                      <a:r>
                        <a:rPr lang="ru-RU" sz="1200" u="none" strike="noStrike" spc="0" dirty="0" smtClean="0">
                          <a:latin typeface="Times New Roman"/>
                          <a:ea typeface="Times New Roman"/>
                          <a:cs typeface="Times New Roman"/>
                        </a:rPr>
                        <a:t>У </a:t>
                      </a:r>
                      <a:r>
                        <a:rPr lang="ru-RU" sz="1200" u="none" strike="noStrike" spc="0" dirty="0">
                          <a:latin typeface="Times New Roman"/>
                          <a:ea typeface="Times New Roman"/>
                          <a:cs typeface="Times New Roman"/>
                        </a:rPr>
                        <a:t>таких </a:t>
                      </a:r>
                      <a:r>
                        <a:rPr lang="ru-RU" sz="1200" u="none" strike="noStrike" spc="0" dirty="0" err="1">
                          <a:latin typeface="Times New Roman"/>
                          <a:ea typeface="Times New Roman"/>
                          <a:cs typeface="Times New Roman"/>
                        </a:rPr>
                        <a:t>ситуаціях</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ви</a:t>
                      </a:r>
                      <a:r>
                        <a:rPr lang="ru-RU" sz="1200" u="none" strike="noStrike" spc="0" dirty="0">
                          <a:latin typeface="Times New Roman"/>
                          <a:ea typeface="Times New Roman"/>
                          <a:cs typeface="Times New Roman"/>
                        </a:rPr>
                        <a:t> можете за допомогою </a:t>
                      </a:r>
                      <a:r>
                        <a:rPr lang="ru-RU" sz="1200" u="none" strike="noStrike" spc="0" dirty="0" err="1">
                          <a:latin typeface="Times New Roman"/>
                          <a:ea typeface="Times New Roman"/>
                          <a:cs typeface="Times New Roman"/>
                        </a:rPr>
                        <a:t>своїх</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колін</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створити</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невелику</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тверду</a:t>
                      </a:r>
                      <a:r>
                        <a:rPr lang="ru-RU" sz="1200" u="none" strike="noStrike" spc="0" dirty="0">
                          <a:latin typeface="Times New Roman"/>
                          <a:ea typeface="Times New Roman"/>
                          <a:cs typeface="Times New Roman"/>
                        </a:rPr>
                        <a:t> опору для </a:t>
                      </a:r>
                      <a:r>
                        <a:rPr lang="ru-RU" sz="1200" u="none" strike="noStrike" spc="0" dirty="0" err="1">
                          <a:latin typeface="Times New Roman"/>
                          <a:ea typeface="Times New Roman"/>
                          <a:cs typeface="Times New Roman"/>
                        </a:rPr>
                        <a:t>його</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сідниць</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можна</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також</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застосувати</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постукування</a:t>
                      </a:r>
                      <a:r>
                        <a:rPr lang="ru-RU" sz="1200" u="none" strike="noStrike" spc="0" dirty="0">
                          <a:latin typeface="Times New Roman"/>
                          <a:ea typeface="Times New Roman"/>
                          <a:cs typeface="Times New Roman"/>
                        </a:rPr>
                        <a:t> по </a:t>
                      </a:r>
                      <a:r>
                        <a:rPr lang="ru-RU" sz="1200" u="none" strike="noStrike" spc="0" dirty="0" err="1">
                          <a:latin typeface="Times New Roman"/>
                          <a:ea typeface="Times New Roman"/>
                          <a:cs typeface="Times New Roman"/>
                        </a:rPr>
                        <a:t>сідницях</a:t>
                      </a:r>
                      <a:r>
                        <a:rPr lang="ru-RU" sz="1200" u="none" strike="noStrike" spc="0" dirty="0">
                          <a:latin typeface="Times New Roman"/>
                          <a:ea typeface="Times New Roman"/>
                          <a:cs typeface="Times New Roman"/>
                        </a:rPr>
                        <a:t>).</a:t>
                      </a:r>
                    </a:p>
                    <a:p>
                      <a:pPr marL="342900" marR="114300" lvl="0" indent="-342900" algn="just">
                        <a:lnSpc>
                          <a:spcPts val="1380"/>
                        </a:lnSpc>
                        <a:spcAft>
                          <a:spcPts val="0"/>
                        </a:spcAft>
                        <a:buClr>
                          <a:srgbClr val="000000"/>
                        </a:buClr>
                        <a:buSzPts val="1200"/>
                        <a:buFont typeface="Arial"/>
                        <a:buNone/>
                        <a:tabLst>
                          <a:tab pos="140335" algn="l"/>
                        </a:tabLst>
                      </a:pPr>
                      <a:r>
                        <a:rPr lang="ru-RU" sz="1200" u="none" strike="noStrike" spc="0" dirty="0">
                          <a:latin typeface="Times New Roman"/>
                          <a:ea typeface="Times New Roman"/>
                          <a:cs typeface="Times New Roman"/>
                        </a:rPr>
                        <a:t>► Для </a:t>
                      </a:r>
                      <a:r>
                        <a:rPr lang="ru-RU" sz="1200" u="none" strike="noStrike" spc="0" dirty="0" err="1">
                          <a:latin typeface="Times New Roman"/>
                          <a:ea typeface="Times New Roman"/>
                          <a:cs typeface="Times New Roman"/>
                        </a:rPr>
                        <a:t>поліпшення</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сенсорних</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функцій</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пацієнта</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можна</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використовувати</a:t>
                      </a:r>
                      <a:r>
                        <a:rPr lang="ru-RU" sz="1200" u="none" strike="noStrike" spc="0" dirty="0">
                          <a:latin typeface="Times New Roman"/>
                          <a:ea typeface="Times New Roman"/>
                          <a:cs typeface="Times New Roman"/>
                        </a:rPr>
                        <a:t> </a:t>
                      </a:r>
                      <a:r>
                        <a:rPr lang="ru-RU" sz="1200" u="none" strike="noStrike" spc="0" dirty="0" err="1">
                          <a:latin typeface="Times New Roman"/>
                          <a:ea typeface="Times New Roman"/>
                          <a:cs typeface="Times New Roman"/>
                        </a:rPr>
                        <a:t>візуальний</a:t>
                      </a:r>
                      <a:r>
                        <a:rPr lang="ru-RU" sz="1200" u="none" strike="noStrike" spc="0" dirty="0">
                          <a:latin typeface="Times New Roman"/>
                          <a:ea typeface="Times New Roman"/>
                          <a:cs typeface="Times New Roman"/>
                        </a:rPr>
                        <a:t> контроль за допомогою </a:t>
                      </a:r>
                      <a:r>
                        <a:rPr lang="ru-RU" sz="1200" b="1" u="none" strike="noStrike" spc="0" dirty="0" err="1">
                          <a:latin typeface="Times New Roman"/>
                          <a:ea typeface="Times New Roman"/>
                          <a:cs typeface="Times New Roman"/>
                        </a:rPr>
                        <a:t>дзеркала</a:t>
                      </a:r>
                      <a:r>
                        <a:rPr lang="ru-RU" sz="1200" b="1" u="none" strike="noStrike" spc="0" dirty="0">
                          <a:latin typeface="Times New Roman"/>
                          <a:ea typeface="Times New Roman"/>
                          <a:cs typeface="Times New Roman"/>
                        </a:rPr>
                        <a:t>.</a:t>
                      </a:r>
                      <a:endParaRPr lang="ru-RU" sz="1200" u="none" strike="noStrike" spc="0" dirty="0">
                        <a:latin typeface="Times New Roman"/>
                        <a:ea typeface="Times New Roman"/>
                        <a:cs typeface="Times New Roman"/>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27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32560" y="1071546"/>
            <a:ext cx="7406640" cy="2531118"/>
          </a:xfrm>
        </p:spPr>
        <p:txBody>
          <a:bodyPr>
            <a:normAutofit fontScale="77500" lnSpcReduction="20000"/>
          </a:bodyPr>
          <a:lstStyle/>
          <a:p>
            <a:pPr lvl="0"/>
            <a:r>
              <a:rPr lang="ru-RU" b="1" dirty="0" err="1" smtClean="0"/>
              <a:t>Підйом</a:t>
            </a:r>
            <a:r>
              <a:rPr lang="ru-RU" b="1" dirty="0" smtClean="0"/>
              <a:t> з </a:t>
            </a:r>
            <a:r>
              <a:rPr lang="ru-RU" b="1" dirty="0" err="1" smtClean="0"/>
              <a:t>положення</a:t>
            </a:r>
            <a:r>
              <a:rPr lang="ru-RU" b="1" dirty="0" smtClean="0"/>
              <a:t> стоячи на </a:t>
            </a:r>
            <a:r>
              <a:rPr lang="ru-RU" b="1" dirty="0" err="1" smtClean="0"/>
              <a:t>колінах</a:t>
            </a:r>
            <a:r>
              <a:rPr lang="ru-RU" b="1" dirty="0" smtClean="0"/>
              <a:t> в </a:t>
            </a:r>
            <a:r>
              <a:rPr lang="ru-RU" b="1" dirty="0" err="1" smtClean="0"/>
              <a:t>положення</a:t>
            </a:r>
            <a:r>
              <a:rPr lang="ru-RU" b="1" dirty="0" smtClean="0"/>
              <a:t> стоячи на одному </a:t>
            </a:r>
            <a:r>
              <a:rPr lang="ru-RU" b="1" dirty="0" err="1" smtClean="0"/>
              <a:t>коліні</a:t>
            </a:r>
            <a:endParaRPr lang="ru-RU" b="1" dirty="0" smtClean="0"/>
          </a:p>
          <a:p>
            <a:pPr lvl="0"/>
            <a:endParaRPr lang="ru-RU" dirty="0" smtClean="0"/>
          </a:p>
          <a:p>
            <a:pPr lvl="0"/>
            <a:r>
              <a:rPr lang="ru-RU" dirty="0" smtClean="0"/>
              <a:t>• Для переходу в це </a:t>
            </a:r>
            <a:r>
              <a:rPr lang="ru-RU" dirty="0" err="1" smtClean="0"/>
              <a:t>положення</a:t>
            </a:r>
            <a:r>
              <a:rPr lang="ru-RU" dirty="0" smtClean="0"/>
              <a:t> </a:t>
            </a:r>
            <a:r>
              <a:rPr lang="ru-RU" dirty="0" err="1" smtClean="0"/>
              <a:t>пацієнт</a:t>
            </a:r>
            <a:r>
              <a:rPr lang="ru-RU" dirty="0" smtClean="0"/>
              <a:t> переносить вагу </a:t>
            </a:r>
            <a:r>
              <a:rPr lang="ru-RU" dirty="0" err="1" smtClean="0"/>
              <a:t>тіла</a:t>
            </a:r>
            <a:r>
              <a:rPr lang="ru-RU" dirty="0" smtClean="0"/>
              <a:t> на </a:t>
            </a:r>
            <a:r>
              <a:rPr lang="ru-RU" dirty="0" err="1" smtClean="0"/>
              <a:t>паралізовану</a:t>
            </a:r>
            <a:r>
              <a:rPr lang="ru-RU" dirty="0" smtClean="0"/>
              <a:t> ногу, а </a:t>
            </a:r>
            <a:r>
              <a:rPr lang="ru-RU" dirty="0" err="1" smtClean="0"/>
              <a:t>здорову</a:t>
            </a:r>
            <a:r>
              <a:rPr lang="ru-RU" dirty="0" smtClean="0"/>
              <a:t> ногу </a:t>
            </a:r>
            <a:r>
              <a:rPr lang="ru-RU" dirty="0" err="1" smtClean="0"/>
              <a:t>піднімає</a:t>
            </a:r>
            <a:r>
              <a:rPr lang="ru-RU" dirty="0" smtClean="0"/>
              <a:t> і </a:t>
            </a:r>
            <a:r>
              <a:rPr lang="ru-RU" dirty="0" err="1" smtClean="0"/>
              <a:t>виставляє</a:t>
            </a:r>
            <a:r>
              <a:rPr lang="ru-RU" dirty="0" smtClean="0"/>
              <a:t> вперед.</a:t>
            </a:r>
          </a:p>
          <a:p>
            <a:pPr lvl="0"/>
            <a:r>
              <a:rPr lang="ru-RU" dirty="0" smtClean="0"/>
              <a:t>• </a:t>
            </a:r>
            <a:r>
              <a:rPr lang="ru-RU" dirty="0" err="1" smtClean="0"/>
              <a:t>Візьміться</a:t>
            </a:r>
            <a:r>
              <a:rPr lang="ru-RU" dirty="0" smtClean="0"/>
              <a:t> за </a:t>
            </a:r>
            <a:r>
              <a:rPr lang="ru-RU" dirty="0" err="1" smtClean="0"/>
              <a:t>своїми</a:t>
            </a:r>
            <a:r>
              <a:rPr lang="ru-RU" dirty="0" smtClean="0"/>
              <a:t> руками таз </a:t>
            </a:r>
            <a:r>
              <a:rPr lang="ru-RU" dirty="0" err="1" smtClean="0"/>
              <a:t>пацієнта</a:t>
            </a:r>
            <a:r>
              <a:rPr lang="ru-RU" dirty="0" smtClean="0"/>
              <a:t>. </a:t>
            </a:r>
            <a:r>
              <a:rPr lang="ru-RU" dirty="0" err="1" smtClean="0"/>
              <a:t>Ви</a:t>
            </a:r>
            <a:r>
              <a:rPr lang="ru-RU" dirty="0" smtClean="0"/>
              <a:t> </a:t>
            </a:r>
            <a:r>
              <a:rPr lang="ru-RU" dirty="0" err="1" smtClean="0"/>
              <a:t>допоможете</a:t>
            </a:r>
            <a:r>
              <a:rPr lang="ru-RU" dirty="0" smtClean="0"/>
              <a:t> </a:t>
            </a:r>
            <a:r>
              <a:rPr lang="ru-RU" dirty="0" err="1" smtClean="0"/>
              <a:t>його</a:t>
            </a:r>
            <a:r>
              <a:rPr lang="ru-RU" dirty="0" smtClean="0"/>
              <a:t> </a:t>
            </a:r>
            <a:r>
              <a:rPr lang="ru-RU" dirty="0" err="1" smtClean="0"/>
              <a:t>рухам</a:t>
            </a:r>
            <a:r>
              <a:rPr lang="ru-RU" dirty="0" smtClean="0"/>
              <a:t>, </a:t>
            </a:r>
            <a:r>
              <a:rPr lang="ru-RU" dirty="0" err="1" smtClean="0"/>
              <a:t>підтримуючи</a:t>
            </a:r>
            <a:r>
              <a:rPr lang="ru-RU" dirty="0" smtClean="0"/>
              <a:t> і </a:t>
            </a:r>
            <a:r>
              <a:rPr lang="ru-RU" dirty="0" err="1" smtClean="0"/>
              <a:t>контролюючи</a:t>
            </a:r>
            <a:r>
              <a:rPr lang="ru-RU" dirty="0" smtClean="0"/>
              <a:t> </a:t>
            </a:r>
            <a:r>
              <a:rPr lang="ru-RU" dirty="0" err="1" smtClean="0"/>
              <a:t>положення</a:t>
            </a:r>
            <a:r>
              <a:rPr lang="ru-RU" dirty="0" smtClean="0"/>
              <a:t> тазу і </a:t>
            </a:r>
            <a:r>
              <a:rPr lang="ru-RU" dirty="0" err="1" smtClean="0"/>
              <a:t>допомагаючи</a:t>
            </a:r>
            <a:r>
              <a:rPr lang="ru-RU" dirty="0" smtClean="0"/>
              <a:t> </a:t>
            </a:r>
            <a:r>
              <a:rPr lang="ru-RU" dirty="0" err="1" smtClean="0"/>
              <a:t>переносити</a:t>
            </a:r>
            <a:r>
              <a:rPr lang="ru-RU" dirty="0" smtClean="0"/>
              <a:t> вагу </a:t>
            </a:r>
            <a:r>
              <a:rPr lang="ru-RU" dirty="0" err="1" smtClean="0"/>
              <a:t>тіла</a:t>
            </a:r>
            <a:r>
              <a:rPr lang="ru-RU" dirty="0" smtClean="0"/>
              <a:t> на </a:t>
            </a:r>
            <a:r>
              <a:rPr lang="ru-RU" dirty="0" err="1" smtClean="0"/>
              <a:t>паралізовану</a:t>
            </a:r>
            <a:r>
              <a:rPr lang="ru-RU" dirty="0" smtClean="0"/>
              <a:t> ногу  (рис.78).</a:t>
            </a:r>
          </a:p>
          <a:p>
            <a:endParaRPr lang="ru-RU" dirty="0"/>
          </a:p>
        </p:txBody>
      </p:sp>
      <p:pic>
        <p:nvPicPr>
          <p:cNvPr id="73729" name="Picture 1" descr="image18"/>
          <p:cNvPicPr>
            <a:picLocks noChangeAspect="1" noChangeArrowheads="1"/>
          </p:cNvPicPr>
          <p:nvPr/>
        </p:nvPicPr>
        <p:blipFill>
          <a:blip r:embed="rId2"/>
          <a:srcRect/>
          <a:stretch>
            <a:fillRect/>
          </a:stretch>
        </p:blipFill>
        <p:spPr bwMode="auto">
          <a:xfrm>
            <a:off x="2857488" y="4000500"/>
            <a:ext cx="2324100" cy="28575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5852" y="428604"/>
            <a:ext cx="7406640" cy="2721944"/>
          </a:xfrm>
        </p:spPr>
        <p:txBody>
          <a:bodyPr>
            <a:normAutofit fontScale="62500" lnSpcReduction="20000"/>
          </a:bodyPr>
          <a:lstStyle/>
          <a:p>
            <a:r>
              <a:rPr lang="ru-RU" dirty="0" smtClean="0"/>
              <a:t>► </a:t>
            </a:r>
            <a:r>
              <a:rPr lang="ru-RU" b="1" dirty="0" err="1" smtClean="0"/>
              <a:t>тренування</a:t>
            </a:r>
            <a:r>
              <a:rPr lang="ru-RU" b="1" dirty="0" smtClean="0"/>
              <a:t> </a:t>
            </a:r>
            <a:r>
              <a:rPr lang="ru-RU" b="1" dirty="0" err="1" smtClean="0"/>
              <a:t>стійкості</a:t>
            </a:r>
            <a:r>
              <a:rPr lang="ru-RU" b="1" dirty="0" smtClean="0"/>
              <a:t> </a:t>
            </a:r>
            <a:r>
              <a:rPr lang="ru-RU" b="1" dirty="0" err="1" smtClean="0"/>
              <a:t>положеннятаза</a:t>
            </a:r>
            <a:r>
              <a:rPr lang="ru-RU" b="1" dirty="0" smtClean="0"/>
              <a:t>:</a:t>
            </a:r>
            <a:r>
              <a:rPr lang="ru-RU" dirty="0" smtClean="0"/>
              <a:t> </a:t>
            </a:r>
            <a:r>
              <a:rPr lang="ru-RU" dirty="0" err="1" smtClean="0"/>
              <a:t>навчіть</a:t>
            </a:r>
            <a:r>
              <a:rPr lang="ru-RU" dirty="0" smtClean="0"/>
              <a:t> </a:t>
            </a:r>
            <a:r>
              <a:rPr lang="ru-RU" dirty="0" err="1" smtClean="0"/>
              <a:t>пацієнта</a:t>
            </a:r>
            <a:r>
              <a:rPr lang="ru-RU" dirty="0" smtClean="0"/>
              <a:t> </a:t>
            </a:r>
            <a:r>
              <a:rPr lang="ru-RU" dirty="0" err="1" smtClean="0"/>
              <a:t>утримуватице</a:t>
            </a:r>
            <a:r>
              <a:rPr lang="ru-RU" dirty="0" smtClean="0"/>
              <a:t> </a:t>
            </a:r>
            <a:r>
              <a:rPr lang="ru-RU" dirty="0" err="1" smtClean="0"/>
              <a:t>положення</a:t>
            </a:r>
            <a:r>
              <a:rPr lang="ru-RU" dirty="0" smtClean="0"/>
              <a:t>, в той час як </a:t>
            </a:r>
            <a:r>
              <a:rPr lang="ru-RU" dirty="0" err="1" smtClean="0"/>
              <a:t>вибудете</a:t>
            </a:r>
            <a:r>
              <a:rPr lang="ru-RU" dirty="0" smtClean="0"/>
              <a:t> </a:t>
            </a:r>
            <a:r>
              <a:rPr lang="ru-RU" dirty="0" err="1" smtClean="0"/>
              <a:t>намагатися</a:t>
            </a:r>
            <a:r>
              <a:rPr lang="ru-RU" dirty="0" smtClean="0"/>
              <a:t> </a:t>
            </a:r>
            <a:r>
              <a:rPr lang="ru-RU" dirty="0" err="1" smtClean="0"/>
              <a:t>обережно</a:t>
            </a:r>
            <a:r>
              <a:rPr lang="ru-RU" dirty="0" smtClean="0"/>
              <a:t> </a:t>
            </a:r>
            <a:r>
              <a:rPr lang="ru-RU" dirty="0" err="1" smtClean="0"/>
              <a:t>вивести</a:t>
            </a:r>
            <a:r>
              <a:rPr lang="ru-RU" dirty="0" smtClean="0"/>
              <a:t> </a:t>
            </a:r>
            <a:r>
              <a:rPr lang="ru-RU" dirty="0" err="1" smtClean="0"/>
              <a:t>його</a:t>
            </a:r>
            <a:r>
              <a:rPr lang="ru-RU" dirty="0" smtClean="0"/>
              <a:t> з </a:t>
            </a:r>
            <a:r>
              <a:rPr lang="ru-RU" dirty="0" err="1" smtClean="0"/>
              <a:t>рівноваги</a:t>
            </a:r>
            <a:r>
              <a:rPr lang="ru-RU" dirty="0" smtClean="0"/>
              <a:t> (рис. 78.2);</a:t>
            </a:r>
          </a:p>
          <a:p>
            <a:r>
              <a:rPr lang="ru-RU" dirty="0" smtClean="0"/>
              <a:t>► </a:t>
            </a:r>
            <a:r>
              <a:rPr lang="ru-RU" b="1" dirty="0" err="1" smtClean="0"/>
              <a:t>бічні</a:t>
            </a:r>
            <a:r>
              <a:rPr lang="ru-RU" b="1" dirty="0" smtClean="0"/>
              <a:t> переноси ваги </a:t>
            </a:r>
            <a:r>
              <a:rPr lang="ru-RU" b="1" dirty="0" err="1" smtClean="0"/>
              <a:t>тіла</a:t>
            </a:r>
            <a:r>
              <a:rPr lang="ru-RU" dirty="0" smtClean="0"/>
              <a:t> </a:t>
            </a:r>
            <a:r>
              <a:rPr lang="ru-RU" dirty="0" err="1" smtClean="0"/>
              <a:t>зодного</a:t>
            </a:r>
            <a:r>
              <a:rPr lang="ru-RU" dirty="0" smtClean="0"/>
              <a:t> </a:t>
            </a:r>
            <a:r>
              <a:rPr lang="ru-RU" dirty="0" err="1" smtClean="0"/>
              <a:t>коліна</a:t>
            </a:r>
            <a:r>
              <a:rPr lang="ru-RU" dirty="0" smtClean="0"/>
              <a:t> на </a:t>
            </a:r>
            <a:r>
              <a:rPr lang="ru-RU" dirty="0" err="1" smtClean="0"/>
              <a:t>інше</a:t>
            </a:r>
            <a:r>
              <a:rPr lang="ru-RU" dirty="0" smtClean="0"/>
              <a:t>;</a:t>
            </a:r>
          </a:p>
          <a:p>
            <a:r>
              <a:rPr lang="ru-RU" dirty="0" smtClean="0"/>
              <a:t>► </a:t>
            </a:r>
            <a:r>
              <a:rPr lang="ru-RU" b="1" dirty="0" smtClean="0"/>
              <a:t>ходьба на </a:t>
            </a:r>
            <a:r>
              <a:rPr lang="ru-RU" b="1" dirty="0" err="1" smtClean="0"/>
              <a:t>колінах</a:t>
            </a:r>
            <a:r>
              <a:rPr lang="ru-RU" dirty="0" smtClean="0"/>
              <a:t>;</a:t>
            </a:r>
          </a:p>
          <a:p>
            <a:r>
              <a:rPr lang="ru-RU" dirty="0" smtClean="0"/>
              <a:t>► </a:t>
            </a:r>
            <a:r>
              <a:rPr lang="ru-RU" b="1" dirty="0" err="1" smtClean="0"/>
              <a:t>розподіл</a:t>
            </a:r>
            <a:r>
              <a:rPr lang="ru-RU" b="1" dirty="0" smtClean="0"/>
              <a:t> ваги </a:t>
            </a:r>
            <a:r>
              <a:rPr lang="ru-RU" b="1" dirty="0" err="1" smtClean="0"/>
              <a:t>тіла</a:t>
            </a:r>
            <a:r>
              <a:rPr lang="ru-RU" dirty="0" smtClean="0"/>
              <a:t> з </a:t>
            </a:r>
            <a:r>
              <a:rPr lang="ru-RU" dirty="0" err="1" smtClean="0"/>
              <a:t>плечана</a:t>
            </a:r>
            <a:r>
              <a:rPr lang="ru-RU" dirty="0" smtClean="0"/>
              <a:t> </a:t>
            </a:r>
            <a:r>
              <a:rPr lang="ru-RU" dirty="0" err="1" smtClean="0"/>
              <a:t>коліно</a:t>
            </a:r>
            <a:r>
              <a:rPr lang="ru-RU" dirty="0" smtClean="0"/>
              <a:t> через </a:t>
            </a:r>
            <a:r>
              <a:rPr lang="ru-RU" dirty="0" err="1" smtClean="0"/>
              <a:t>контрольоване</a:t>
            </a:r>
            <a:r>
              <a:rPr lang="uk-UA" dirty="0" smtClean="0"/>
              <a:t> (п</a:t>
            </a:r>
            <a:r>
              <a:rPr lang="ru-RU" dirty="0" err="1" smtClean="0"/>
              <a:t>ідтримуване</a:t>
            </a:r>
            <a:r>
              <a:rPr lang="ru-RU" dirty="0" smtClean="0"/>
              <a:t>) стегно або з </a:t>
            </a:r>
            <a:r>
              <a:rPr lang="ru-RU" dirty="0" err="1" smtClean="0"/>
              <a:t>тазуна</a:t>
            </a:r>
            <a:r>
              <a:rPr lang="ru-RU" dirty="0" smtClean="0"/>
              <a:t> </a:t>
            </a:r>
            <a:r>
              <a:rPr lang="ru-RU" dirty="0" err="1" smtClean="0"/>
              <a:t>коліно</a:t>
            </a:r>
            <a:r>
              <a:rPr lang="ru-RU" dirty="0" smtClean="0"/>
              <a:t> </a:t>
            </a:r>
            <a:r>
              <a:rPr lang="ru-RU" dirty="0" err="1" smtClean="0"/>
              <a:t>з</a:t>
            </a:r>
            <a:r>
              <a:rPr lang="ru-RU" dirty="0" smtClean="0"/>
              <a:t> </a:t>
            </a:r>
            <a:r>
              <a:rPr lang="ru-RU" dirty="0" err="1" smtClean="0"/>
              <a:t>додатковою</a:t>
            </a:r>
            <a:r>
              <a:rPr lang="ru-RU" dirty="0" smtClean="0"/>
              <a:t> ручной нагрузкой;</a:t>
            </a:r>
          </a:p>
          <a:p>
            <a:r>
              <a:rPr lang="ru-RU" dirty="0" smtClean="0"/>
              <a:t> ► </a:t>
            </a:r>
            <a:r>
              <a:rPr lang="ru-RU" b="1" dirty="0" err="1" smtClean="0"/>
              <a:t>бічні</a:t>
            </a:r>
            <a:r>
              <a:rPr lang="ru-RU" b="1" dirty="0" smtClean="0"/>
              <a:t> переноси ваги </a:t>
            </a:r>
            <a:r>
              <a:rPr lang="ru-RU" b="1" dirty="0" err="1" smtClean="0"/>
              <a:t>тіла</a:t>
            </a:r>
            <a:r>
              <a:rPr lang="ru-RU" dirty="0" smtClean="0"/>
              <a:t> з опорою на </a:t>
            </a:r>
            <a:r>
              <a:rPr lang="ru-RU" dirty="0" err="1" smtClean="0"/>
              <a:t>контрольовані</a:t>
            </a:r>
            <a:r>
              <a:rPr lang="ru-RU" dirty="0" smtClean="0"/>
              <a:t> (</a:t>
            </a:r>
            <a:r>
              <a:rPr lang="ru-RU" dirty="0" err="1" smtClean="0"/>
              <a:t>підтримувані</a:t>
            </a:r>
            <a:r>
              <a:rPr lang="ru-RU" dirty="0" smtClean="0"/>
              <a:t>) стегна зі </a:t>
            </a:r>
            <a:r>
              <a:rPr lang="ru-RU" dirty="0" err="1" smtClean="0"/>
              <a:t>зчепленими</a:t>
            </a:r>
            <a:r>
              <a:rPr lang="ru-RU" dirty="0" smtClean="0"/>
              <a:t> і </a:t>
            </a:r>
            <a:r>
              <a:rPr lang="ru-RU" dirty="0" err="1" smtClean="0"/>
              <a:t>піднятими</a:t>
            </a:r>
            <a:r>
              <a:rPr lang="ru-RU" dirty="0" smtClean="0"/>
              <a:t> </a:t>
            </a:r>
            <a:r>
              <a:rPr lang="ru-RU" dirty="0" err="1" smtClean="0"/>
              <a:t>вгору</a:t>
            </a:r>
            <a:r>
              <a:rPr lang="ru-RU" dirty="0" smtClean="0"/>
              <a:t> руками;</a:t>
            </a:r>
          </a:p>
          <a:p>
            <a:pPr lvl="0"/>
            <a:r>
              <a:rPr lang="ru-RU" dirty="0" smtClean="0"/>
              <a:t>► </a:t>
            </a:r>
            <a:r>
              <a:rPr lang="ru-RU" dirty="0" err="1" smtClean="0"/>
              <a:t>попеременное</a:t>
            </a:r>
            <a:r>
              <a:rPr lang="ru-RU" b="1" dirty="0" err="1" smtClean="0"/>
              <a:t>балансування</a:t>
            </a:r>
            <a:r>
              <a:rPr lang="ru-RU" dirty="0" smtClean="0"/>
              <a:t> на кожному з </a:t>
            </a:r>
            <a:r>
              <a:rPr lang="ru-RU" dirty="0" err="1" smtClean="0"/>
              <a:t>колін</a:t>
            </a:r>
            <a:r>
              <a:rPr lang="ru-RU" dirty="0" smtClean="0"/>
              <a:t> </a:t>
            </a:r>
            <a:r>
              <a:rPr lang="ru-RU" dirty="0" err="1" smtClean="0"/>
              <a:t>з</a:t>
            </a:r>
            <a:r>
              <a:rPr lang="ru-RU" dirty="0" smtClean="0"/>
              <a:t> </a:t>
            </a:r>
            <a:r>
              <a:rPr lang="ru-RU" dirty="0" err="1" smtClean="0"/>
              <a:t>утриманням</a:t>
            </a:r>
            <a:r>
              <a:rPr lang="ru-RU" dirty="0" smtClean="0"/>
              <a:t> </a:t>
            </a:r>
            <a:r>
              <a:rPr lang="ru-RU" dirty="0" err="1" smtClean="0"/>
              <a:t>положення</a:t>
            </a:r>
            <a:r>
              <a:rPr lang="ru-RU" dirty="0" smtClean="0"/>
              <a:t> тазу і з контролем </a:t>
            </a:r>
            <a:r>
              <a:rPr lang="ru-RU" dirty="0" err="1" smtClean="0"/>
              <a:t>положення</a:t>
            </a:r>
            <a:r>
              <a:rPr lang="ru-RU" dirty="0" smtClean="0"/>
              <a:t> стегна (рис. 78.3).</a:t>
            </a:r>
          </a:p>
          <a:p>
            <a:endParaRPr lang="ru-RU" dirty="0" smtClean="0"/>
          </a:p>
          <a:p>
            <a:endParaRPr lang="ru-RU" dirty="0" smtClean="0"/>
          </a:p>
          <a:p>
            <a:endParaRPr lang="ru-RU" dirty="0" smtClean="0"/>
          </a:p>
          <a:p>
            <a:endParaRPr lang="ru-RU" dirty="0"/>
          </a:p>
        </p:txBody>
      </p:sp>
      <p:sp>
        <p:nvSpPr>
          <p:cNvPr id="747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74754" name="Picture 2" descr="C:\Users\Юля\Desktop\IMG_20211019_172641.jpg"/>
          <p:cNvPicPr>
            <a:picLocks noChangeAspect="1" noChangeArrowheads="1"/>
          </p:cNvPicPr>
          <p:nvPr/>
        </p:nvPicPr>
        <p:blipFill>
          <a:blip r:embed="rId2"/>
          <a:srcRect/>
          <a:stretch>
            <a:fillRect/>
          </a:stretch>
        </p:blipFill>
        <p:spPr bwMode="auto">
          <a:xfrm>
            <a:off x="1214414" y="3286124"/>
            <a:ext cx="2705125" cy="3413139"/>
          </a:xfrm>
          <a:prstGeom prst="rect">
            <a:avLst/>
          </a:prstGeom>
          <a:noFill/>
        </p:spPr>
      </p:pic>
      <p:pic>
        <p:nvPicPr>
          <p:cNvPr id="74755" name="Picture 3" descr="image21"/>
          <p:cNvPicPr>
            <a:picLocks noChangeAspect="1" noChangeArrowheads="1"/>
          </p:cNvPicPr>
          <p:nvPr/>
        </p:nvPicPr>
        <p:blipFill>
          <a:blip r:embed="rId3"/>
          <a:srcRect/>
          <a:stretch>
            <a:fillRect/>
          </a:stretch>
        </p:blipFill>
        <p:spPr bwMode="auto">
          <a:xfrm>
            <a:off x="4463290" y="3643314"/>
            <a:ext cx="4209227" cy="240030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D0B2B2-BD64-4D7A-94E4-1014C200F028}"/>
              </a:ext>
            </a:extLst>
          </p:cNvPr>
          <p:cNvSpPr>
            <a:spLocks noGrp="1"/>
          </p:cNvSpPr>
          <p:nvPr>
            <p:ph type="title"/>
          </p:nvPr>
        </p:nvSpPr>
        <p:spPr>
          <a:xfrm>
            <a:off x="1187624" y="188640"/>
            <a:ext cx="7956376" cy="1368152"/>
          </a:xfrm>
        </p:spPr>
        <p:txBody>
          <a:bodyPr>
            <a:normAutofit/>
          </a:bodyPr>
          <a:lstStyle/>
          <a:p>
            <a:r>
              <a:rPr lang="ru-RU" sz="3200" dirty="0"/>
              <a:t>Значення   рухових навиків визначається наступними особливостями</a:t>
            </a:r>
            <a:r>
              <a:rPr lang="ru-RU" sz="2800" dirty="0"/>
              <a:t>:</a:t>
            </a:r>
          </a:p>
        </p:txBody>
      </p:sp>
      <p:sp>
        <p:nvSpPr>
          <p:cNvPr id="3" name="Объект 2">
            <a:extLst>
              <a:ext uri="{FF2B5EF4-FFF2-40B4-BE49-F238E27FC236}">
                <a16:creationId xmlns:a16="http://schemas.microsoft.com/office/drawing/2014/main" id="{51683776-5D50-45D4-B0AD-32D8DEBC91EF}"/>
              </a:ext>
            </a:extLst>
          </p:cNvPr>
          <p:cNvSpPr>
            <a:spLocks noGrp="1"/>
          </p:cNvSpPr>
          <p:nvPr>
            <p:ph idx="1"/>
          </p:nvPr>
        </p:nvSpPr>
        <p:spPr>
          <a:xfrm>
            <a:off x="1043608" y="1556792"/>
            <a:ext cx="8100392" cy="4691608"/>
          </a:xfrm>
        </p:spPr>
        <p:txBody>
          <a:bodyPr/>
          <a:lstStyle/>
          <a:p>
            <a:r>
              <a:rPr lang="ru-RU" dirty="0"/>
              <a:t>Автоматизоване управління рухами</a:t>
            </a:r>
          </a:p>
          <a:p>
            <a:r>
              <a:rPr lang="ru-RU" dirty="0"/>
              <a:t> Концентрація уваги на цілі та умови дії</a:t>
            </a:r>
          </a:p>
          <a:p>
            <a:r>
              <a:rPr lang="ru-RU" dirty="0"/>
              <a:t>Стійкість, надійність дії</a:t>
            </a:r>
          </a:p>
          <a:p>
            <a:r>
              <a:rPr lang="ru-RU" dirty="0"/>
              <a:t> Стабільність</a:t>
            </a:r>
          </a:p>
        </p:txBody>
      </p:sp>
    </p:spTree>
    <p:extLst>
      <p:ext uri="{BB962C8B-B14F-4D97-AF65-F5344CB8AC3E}">
        <p14:creationId xmlns:p14="http://schemas.microsoft.com/office/powerpoint/2010/main" val="522121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500042"/>
            <a:ext cx="8786842" cy="4000528"/>
          </a:xfrm>
        </p:spPr>
        <p:txBody>
          <a:bodyPr>
            <a:normAutofit fontScale="47500" lnSpcReduction="20000"/>
          </a:bodyPr>
          <a:lstStyle/>
          <a:p>
            <a:r>
              <a:rPr lang="uk-UA" i="1" dirty="0" smtClean="0"/>
              <a:t>Розподіл ваги тіла, або зіставлення</a:t>
            </a:r>
            <a:endParaRPr lang="ru-RU" b="1" i="1" dirty="0" smtClean="0"/>
          </a:p>
          <a:p>
            <a:r>
              <a:rPr lang="uk-UA" b="1" dirty="0" smtClean="0"/>
              <a:t>Термін «зіставлення» означає стан, коли на два суглоби і більш </a:t>
            </a:r>
            <a:r>
              <a:rPr lang="uk-UA" dirty="0" smtClean="0"/>
              <a:t>виявляється </a:t>
            </a:r>
            <a:r>
              <a:rPr lang="uk-UA" dirty="0" err="1" smtClean="0"/>
              <a:t>сближающее</a:t>
            </a:r>
            <a:r>
              <a:rPr lang="uk-UA" dirty="0" smtClean="0"/>
              <a:t> їх тиск, спрямований уздовж однієї загальної для цих суглобів осі</a:t>
            </a:r>
            <a:r>
              <a:rPr lang="uk-UA" b="1" dirty="0" smtClean="0"/>
              <a:t>.</a:t>
            </a:r>
            <a:endParaRPr lang="ru-RU" b="1" dirty="0" smtClean="0"/>
          </a:p>
          <a:p>
            <a:r>
              <a:rPr lang="uk-UA" dirty="0" smtClean="0"/>
              <a:t>► Зіставлення має місце при розподілі ваги тіла, </a:t>
            </a:r>
            <a:r>
              <a:rPr lang="uk-UA" dirty="0" err="1" smtClean="0"/>
              <a:t>обумовленомуг</a:t>
            </a:r>
            <a:r>
              <a:rPr lang="uk-UA" dirty="0" smtClean="0"/>
              <a:t> </a:t>
            </a:r>
            <a:r>
              <a:rPr lang="uk-UA" dirty="0" err="1" smtClean="0"/>
              <a:t>равітацією</a:t>
            </a:r>
            <a:r>
              <a:rPr lang="uk-UA" dirty="0" smtClean="0"/>
              <a:t> </a:t>
            </a:r>
            <a:r>
              <a:rPr lang="ru-RU" dirty="0" smtClean="0"/>
              <a:t>(рис. 80).  Прав</a:t>
            </a:r>
            <a:r>
              <a:rPr lang="uk-UA" dirty="0" smtClean="0"/>
              <a:t>и</a:t>
            </a:r>
            <a:r>
              <a:rPr lang="ru-RU" dirty="0" err="1" smtClean="0"/>
              <a:t>льний</a:t>
            </a:r>
            <a:r>
              <a:rPr lang="ru-RU" dirty="0" smtClean="0"/>
              <a:t> </a:t>
            </a:r>
            <a:r>
              <a:rPr lang="ru-RU" dirty="0" err="1" smtClean="0"/>
              <a:t>перерозподіл</a:t>
            </a:r>
            <a:r>
              <a:rPr lang="ru-RU" dirty="0" smtClean="0"/>
              <a:t> ваги </a:t>
            </a:r>
            <a:r>
              <a:rPr lang="ru-RU" dirty="0" err="1" smtClean="0"/>
              <a:t>тіла</a:t>
            </a:r>
            <a:r>
              <a:rPr lang="ru-RU" dirty="0" smtClean="0"/>
              <a:t> на </a:t>
            </a:r>
            <a:r>
              <a:rPr lang="ru-RU" dirty="0" err="1" smtClean="0"/>
              <a:t>паралізовані</a:t>
            </a:r>
            <a:r>
              <a:rPr lang="ru-RU" dirty="0" smtClean="0"/>
              <a:t> </a:t>
            </a:r>
            <a:r>
              <a:rPr lang="ru-RU" dirty="0" err="1" smtClean="0"/>
              <a:t>кінцівки</a:t>
            </a:r>
            <a:r>
              <a:rPr lang="ru-RU" dirty="0" smtClean="0"/>
              <a:t> є </a:t>
            </a:r>
            <a:r>
              <a:rPr lang="ru-RU" dirty="0" err="1" smtClean="0"/>
              <a:t>важливою</a:t>
            </a:r>
            <a:r>
              <a:rPr lang="ru-RU" dirty="0" smtClean="0"/>
              <a:t>  </a:t>
            </a:r>
            <a:r>
              <a:rPr lang="ru-RU" dirty="0" err="1" smtClean="0"/>
              <a:t>частиною</a:t>
            </a:r>
            <a:r>
              <a:rPr lang="ru-RU" dirty="0" smtClean="0"/>
              <a:t>  </a:t>
            </a:r>
            <a:r>
              <a:rPr lang="ru-RU" dirty="0" err="1" smtClean="0"/>
              <a:t>відновного</a:t>
            </a:r>
            <a:r>
              <a:rPr lang="ru-RU" dirty="0" smtClean="0"/>
              <a:t>  </a:t>
            </a:r>
            <a:r>
              <a:rPr lang="ru-RU" dirty="0" err="1" smtClean="0"/>
              <a:t>лікування</a:t>
            </a:r>
            <a:r>
              <a:rPr lang="ru-RU" dirty="0" smtClean="0"/>
              <a:t>.</a:t>
            </a:r>
          </a:p>
          <a:p>
            <a:r>
              <a:rPr lang="ru-RU" dirty="0" err="1" smtClean="0"/>
              <a:t>Нормальне</a:t>
            </a:r>
            <a:r>
              <a:rPr lang="ru-RU" dirty="0" smtClean="0"/>
              <a:t> </a:t>
            </a:r>
            <a:r>
              <a:rPr lang="ru-RU" dirty="0" err="1" smtClean="0"/>
              <a:t>зіставлення</a:t>
            </a:r>
            <a:r>
              <a:rPr lang="ru-RU" dirty="0" smtClean="0"/>
              <a:t>  </a:t>
            </a:r>
            <a:r>
              <a:rPr lang="ru-RU" dirty="0" err="1" smtClean="0"/>
              <a:t>плечового</a:t>
            </a:r>
            <a:r>
              <a:rPr lang="ru-RU" dirty="0" smtClean="0"/>
              <a:t> і </a:t>
            </a:r>
            <a:r>
              <a:rPr lang="ru-RU" dirty="0" err="1" smtClean="0"/>
              <a:t>ліктьового</a:t>
            </a:r>
            <a:r>
              <a:rPr lang="ru-RU" dirty="0" smtClean="0"/>
              <a:t>  </a:t>
            </a:r>
            <a:r>
              <a:rPr lang="ru-RU" dirty="0" err="1" smtClean="0"/>
              <a:t>суглобів</a:t>
            </a:r>
            <a:r>
              <a:rPr lang="ru-RU" dirty="0" smtClean="0"/>
              <a:t> в </a:t>
            </a:r>
            <a:r>
              <a:rPr lang="ru-RU" dirty="0" err="1" smtClean="0"/>
              <a:t>результаті</a:t>
            </a:r>
            <a:r>
              <a:rPr lang="ru-RU" dirty="0" smtClean="0"/>
              <a:t> </a:t>
            </a:r>
            <a:r>
              <a:rPr lang="ru-RU" dirty="0" err="1" smtClean="0"/>
              <a:t>розподілу</a:t>
            </a:r>
            <a:r>
              <a:rPr lang="ru-RU" dirty="0" smtClean="0"/>
              <a:t> ваги </a:t>
            </a:r>
            <a:r>
              <a:rPr lang="ru-RU" dirty="0" err="1" smtClean="0"/>
              <a:t>тіла</a:t>
            </a:r>
            <a:r>
              <a:rPr lang="ru-RU" dirty="0" smtClean="0"/>
              <a:t> </a:t>
            </a:r>
            <a:r>
              <a:rPr lang="ru-RU" dirty="0" err="1" smtClean="0"/>
              <a:t>під</a:t>
            </a:r>
            <a:r>
              <a:rPr lang="ru-RU" dirty="0" smtClean="0"/>
              <a:t> </a:t>
            </a:r>
            <a:r>
              <a:rPr lang="ru-RU" dirty="0" err="1" smtClean="0"/>
              <a:t>впливом</a:t>
            </a:r>
            <a:r>
              <a:rPr lang="ru-RU" dirty="0" smtClean="0"/>
              <a:t> </a:t>
            </a:r>
            <a:r>
              <a:rPr lang="ru-RU" dirty="0" err="1" smtClean="0"/>
              <a:t>гравітації</a:t>
            </a:r>
            <a:r>
              <a:rPr lang="ru-RU" dirty="0" smtClean="0"/>
              <a:t>.</a:t>
            </a:r>
          </a:p>
          <a:p>
            <a:r>
              <a:rPr lang="uk-UA" dirty="0" smtClean="0"/>
              <a:t>► Зіставлення </a:t>
            </a:r>
            <a:r>
              <a:rPr lang="uk-UA" dirty="0" err="1" smtClean="0"/>
              <a:t>можнапосилити</a:t>
            </a:r>
            <a:r>
              <a:rPr lang="uk-UA" dirty="0" smtClean="0"/>
              <a:t> тиском ззовні. Цей спосіб збільшення сили тяжіння шляхом тиску </a:t>
            </a:r>
            <a:r>
              <a:rPr lang="uk-UA" dirty="0" err="1" smtClean="0"/>
              <a:t>рукамизастосовується</a:t>
            </a:r>
            <a:r>
              <a:rPr lang="uk-UA" dirty="0" smtClean="0"/>
              <a:t> </a:t>
            </a:r>
            <a:r>
              <a:rPr lang="uk-UA" dirty="0" err="1" smtClean="0"/>
              <a:t>повторнопри</a:t>
            </a:r>
            <a:r>
              <a:rPr lang="uk-UA" dirty="0" smtClean="0"/>
              <a:t> виконанні програми </a:t>
            </a:r>
            <a:r>
              <a:rPr lang="uk-UA" dirty="0" err="1" smtClean="0"/>
              <a:t>реабілітації.Ви</a:t>
            </a:r>
            <a:r>
              <a:rPr lang="uk-UA" dirty="0" smtClean="0"/>
              <a:t> можете здійснювати «зіставлення»,</a:t>
            </a:r>
            <a:r>
              <a:rPr lang="uk-UA" b="1" dirty="0" smtClean="0"/>
              <a:t>застосовуючи змінно-спрямований тиск(або переривчасте тиск, чергування тиску з розтягуванням)</a:t>
            </a:r>
            <a:r>
              <a:rPr lang="uk-UA" dirty="0" smtClean="0"/>
              <a:t>на суглобові поверхні потрібних зчленувань</a:t>
            </a:r>
            <a:br>
              <a:rPr lang="uk-UA" dirty="0" smtClean="0"/>
            </a:br>
            <a:r>
              <a:rPr lang="uk-UA" dirty="0" smtClean="0"/>
              <a:t>(рис. 81)</a:t>
            </a:r>
            <a:endParaRPr lang="ru-RU" dirty="0" smtClean="0"/>
          </a:p>
          <a:p>
            <a:r>
              <a:rPr lang="ru-RU" dirty="0" err="1" smtClean="0"/>
              <a:t>Однією</a:t>
            </a:r>
            <a:r>
              <a:rPr lang="ru-RU" dirty="0" smtClean="0"/>
              <a:t> рукою </a:t>
            </a:r>
            <a:r>
              <a:rPr lang="ru-RU" dirty="0" err="1" smtClean="0"/>
              <a:t>ви</a:t>
            </a:r>
            <a:r>
              <a:rPr lang="ru-RU" dirty="0" smtClean="0"/>
              <a:t> можете </a:t>
            </a:r>
            <a:r>
              <a:rPr lang="ru-RU" dirty="0" err="1" smtClean="0"/>
              <a:t>підтримувати</a:t>
            </a:r>
            <a:r>
              <a:rPr lang="ru-RU" dirty="0" smtClean="0"/>
              <a:t> </a:t>
            </a:r>
            <a:r>
              <a:rPr lang="ru-RU" dirty="0" err="1" smtClean="0"/>
              <a:t>паралізова</a:t>
            </a:r>
            <a:r>
              <a:rPr lang="uk-UA" dirty="0" smtClean="0"/>
              <a:t>-</a:t>
            </a:r>
            <a:endParaRPr lang="ru-RU" dirty="0" smtClean="0"/>
          </a:p>
          <a:p>
            <a:r>
              <a:rPr lang="ru-RU" dirty="0" smtClean="0"/>
              <a:t>ну кисть </a:t>
            </a:r>
            <a:r>
              <a:rPr lang="ru-RU" dirty="0" err="1" smtClean="0"/>
              <a:t>пацієнта</a:t>
            </a:r>
            <a:r>
              <a:rPr lang="ru-RU" dirty="0" smtClean="0"/>
              <a:t> в </a:t>
            </a:r>
            <a:r>
              <a:rPr lang="ru-RU" dirty="0" err="1" smtClean="0"/>
              <a:t>розігнут</a:t>
            </a:r>
            <a:r>
              <a:rPr lang="uk-UA" dirty="0" smtClean="0"/>
              <a:t>ом</a:t>
            </a:r>
            <a:r>
              <a:rPr lang="ru-RU" dirty="0" smtClean="0"/>
              <a:t> </a:t>
            </a:r>
            <a:r>
              <a:rPr lang="ru-RU" dirty="0" err="1" smtClean="0"/>
              <a:t>положенні</a:t>
            </a:r>
            <a:r>
              <a:rPr lang="ru-RU" dirty="0" smtClean="0"/>
              <a:t> з </a:t>
            </a:r>
            <a:r>
              <a:rPr lang="ru-RU" dirty="0" err="1" smtClean="0"/>
              <a:t>відведеним</a:t>
            </a:r>
            <a:r>
              <a:rPr lang="ru-RU" dirty="0" smtClean="0"/>
              <a:t> великим пальцем. </a:t>
            </a:r>
            <a:r>
              <a:rPr lang="ru-RU" dirty="0" err="1" smtClean="0"/>
              <a:t>Іншою</a:t>
            </a:r>
            <a:r>
              <a:rPr lang="ru-RU" dirty="0" smtClean="0"/>
              <a:t> рукою </a:t>
            </a:r>
            <a:r>
              <a:rPr lang="ru-RU" dirty="0" err="1" smtClean="0"/>
              <a:t>ви</a:t>
            </a:r>
            <a:r>
              <a:rPr lang="ru-RU" dirty="0" smtClean="0"/>
              <a:t> </a:t>
            </a:r>
            <a:r>
              <a:rPr lang="ru-RU" dirty="0" err="1" smtClean="0"/>
              <a:t>утримуєте</a:t>
            </a:r>
            <a:r>
              <a:rPr lang="ru-RU" dirty="0" smtClean="0"/>
              <a:t> </a:t>
            </a:r>
            <a:r>
              <a:rPr lang="ru-RU" dirty="0" err="1" smtClean="0"/>
              <a:t>ліктьовий</a:t>
            </a:r>
            <a:r>
              <a:rPr lang="ru-RU" dirty="0" smtClean="0"/>
              <a:t> </a:t>
            </a:r>
            <a:r>
              <a:rPr lang="ru-RU" dirty="0" err="1" smtClean="0"/>
              <a:t>суглоб</a:t>
            </a:r>
            <a:r>
              <a:rPr lang="ru-RU" dirty="0" smtClean="0"/>
              <a:t> в </a:t>
            </a:r>
            <a:r>
              <a:rPr lang="ru-RU" dirty="0" err="1" smtClean="0"/>
              <a:t>випрямленій</a:t>
            </a:r>
            <a:r>
              <a:rPr lang="ru-RU" dirty="0" smtClean="0"/>
              <a:t> </a:t>
            </a:r>
            <a:r>
              <a:rPr lang="ru-RU" dirty="0" err="1" smtClean="0"/>
              <a:t>положенні</a:t>
            </a:r>
            <a:r>
              <a:rPr lang="ru-RU" dirty="0" smtClean="0"/>
              <a:t> (</a:t>
            </a:r>
            <a:r>
              <a:rPr lang="ru-RU" dirty="0" err="1" smtClean="0"/>
              <a:t>відведення</a:t>
            </a:r>
            <a:r>
              <a:rPr lang="ru-RU" dirty="0" smtClean="0"/>
              <a:t> великого </a:t>
            </a:r>
            <a:r>
              <a:rPr lang="ru-RU" dirty="0" err="1" smtClean="0"/>
              <a:t>пальця</a:t>
            </a:r>
            <a:r>
              <a:rPr lang="ru-RU" dirty="0" smtClean="0"/>
              <a:t> і ​​</a:t>
            </a:r>
            <a:r>
              <a:rPr lang="ru-RU" dirty="0" err="1" smtClean="0"/>
              <a:t>тиск</a:t>
            </a:r>
            <a:r>
              <a:rPr lang="ru-RU" dirty="0" smtClean="0"/>
              <a:t> на </a:t>
            </a:r>
            <a:r>
              <a:rPr lang="ru-RU" dirty="0" err="1" smtClean="0"/>
              <a:t>підставу</a:t>
            </a:r>
            <a:r>
              <a:rPr lang="ru-RU" dirty="0" smtClean="0"/>
              <a:t> </a:t>
            </a:r>
            <a:r>
              <a:rPr lang="ru-RU" dirty="0" err="1" smtClean="0"/>
              <a:t>долоні</a:t>
            </a:r>
            <a:r>
              <a:rPr lang="ru-RU" dirty="0" smtClean="0"/>
              <a:t> </a:t>
            </a:r>
            <a:r>
              <a:rPr lang="ru-RU" dirty="0" err="1" smtClean="0"/>
              <a:t>допомагають</a:t>
            </a:r>
            <a:r>
              <a:rPr lang="ru-RU" dirty="0" smtClean="0"/>
              <a:t> </a:t>
            </a:r>
            <a:r>
              <a:rPr lang="ru-RU" dirty="0" err="1" smtClean="0"/>
              <a:t>розслаблен</a:t>
            </a:r>
            <a:r>
              <a:rPr lang="uk-UA" dirty="0" smtClean="0"/>
              <a:t>-</a:t>
            </a:r>
            <a:endParaRPr lang="ru-RU" dirty="0" smtClean="0"/>
          </a:p>
          <a:p>
            <a:r>
              <a:rPr lang="ru-RU" dirty="0" smtClean="0"/>
              <a:t>ню і </a:t>
            </a:r>
            <a:r>
              <a:rPr lang="ru-RU" dirty="0" err="1" smtClean="0"/>
              <a:t>випрямляння</a:t>
            </a:r>
            <a:r>
              <a:rPr lang="ru-RU" dirty="0" smtClean="0"/>
              <a:t> </a:t>
            </a:r>
            <a:r>
              <a:rPr lang="ru-RU" dirty="0" err="1" smtClean="0"/>
              <a:t>пальців</a:t>
            </a:r>
            <a:r>
              <a:rPr lang="ru-RU" dirty="0" smtClean="0"/>
              <a:t> </a:t>
            </a:r>
            <a:r>
              <a:rPr lang="ru-RU" dirty="0" err="1" smtClean="0"/>
              <a:t>паралізованою</a:t>
            </a:r>
            <a:r>
              <a:rPr lang="ru-RU" dirty="0" smtClean="0"/>
              <a:t> руки).</a:t>
            </a:r>
          </a:p>
          <a:p>
            <a:r>
              <a:rPr lang="ru-RU" dirty="0" smtClean="0"/>
              <a:t>• </a:t>
            </a:r>
            <a:r>
              <a:rPr lang="ru-RU" dirty="0" err="1" smtClean="0"/>
              <a:t>Ви</a:t>
            </a:r>
            <a:r>
              <a:rPr lang="ru-RU" dirty="0" smtClean="0"/>
              <a:t> можете </a:t>
            </a:r>
            <a:r>
              <a:rPr lang="ru-RU" dirty="0" err="1" smtClean="0"/>
              <a:t>виконати</a:t>
            </a:r>
            <a:r>
              <a:rPr lang="ru-RU" dirty="0" smtClean="0"/>
              <a:t> </a:t>
            </a:r>
            <a:r>
              <a:rPr lang="ru-RU" dirty="0" err="1" smtClean="0"/>
              <a:t>зіставлення</a:t>
            </a:r>
            <a:r>
              <a:rPr lang="ru-RU" dirty="0" smtClean="0"/>
              <a:t>, </a:t>
            </a:r>
            <a:r>
              <a:rPr lang="ru-RU" dirty="0" err="1" smtClean="0"/>
              <a:t>починаючи</a:t>
            </a:r>
            <a:r>
              <a:rPr lang="ru-RU" dirty="0" smtClean="0"/>
              <a:t> від </a:t>
            </a:r>
            <a:r>
              <a:rPr lang="ru-RU" dirty="0" err="1" smtClean="0"/>
              <a:t>основи</a:t>
            </a:r>
            <a:r>
              <a:rPr lang="ru-RU" dirty="0" smtClean="0"/>
              <a:t> </a:t>
            </a:r>
            <a:r>
              <a:rPr lang="ru-RU" dirty="0" err="1" smtClean="0"/>
              <a:t>долоні</a:t>
            </a:r>
            <a:r>
              <a:rPr lang="ru-RU" dirty="0" smtClean="0"/>
              <a:t> через </a:t>
            </a:r>
            <a:r>
              <a:rPr lang="ru-RU" dirty="0" err="1" smtClean="0"/>
              <a:t>випрямленний</a:t>
            </a:r>
            <a:r>
              <a:rPr lang="ru-RU" dirty="0" smtClean="0"/>
              <a:t> </a:t>
            </a:r>
            <a:r>
              <a:rPr lang="ru-RU" dirty="0" err="1" smtClean="0"/>
              <a:t>ліктьовий</a:t>
            </a:r>
            <a:r>
              <a:rPr lang="ru-RU" dirty="0" smtClean="0"/>
              <a:t> </a:t>
            </a:r>
            <a:r>
              <a:rPr lang="ru-RU" dirty="0" err="1" smtClean="0"/>
              <a:t>суглоб</a:t>
            </a:r>
            <a:r>
              <a:rPr lang="ru-RU" dirty="0" smtClean="0"/>
              <a:t> до самого </a:t>
            </a:r>
            <a:r>
              <a:rPr lang="ru-RU" dirty="0" err="1" smtClean="0"/>
              <a:t>плечового</a:t>
            </a:r>
            <a:r>
              <a:rPr lang="ru-RU" dirty="0" smtClean="0"/>
              <a:t> </a:t>
            </a:r>
            <a:r>
              <a:rPr lang="ru-RU" dirty="0" err="1" smtClean="0"/>
              <a:t>суглоба</a:t>
            </a:r>
            <a:r>
              <a:rPr lang="ru-RU" dirty="0" smtClean="0"/>
              <a:t> </a:t>
            </a:r>
            <a:r>
              <a:rPr lang="ru-RU" dirty="0" err="1" smtClean="0"/>
              <a:t>розгорнутої</a:t>
            </a:r>
            <a:r>
              <a:rPr lang="ru-RU" dirty="0" smtClean="0"/>
              <a:t> </a:t>
            </a:r>
            <a:r>
              <a:rPr lang="ru-RU" dirty="0" err="1" smtClean="0"/>
              <a:t>назовні</a:t>
            </a:r>
            <a:r>
              <a:rPr lang="ru-RU" dirty="0" smtClean="0"/>
              <a:t> руки.</a:t>
            </a:r>
          </a:p>
          <a:p>
            <a:r>
              <a:rPr lang="ru-RU" dirty="0" smtClean="0"/>
              <a:t>• </a:t>
            </a:r>
            <a:r>
              <a:rPr lang="ru-RU" dirty="0" err="1" smtClean="0"/>
              <a:t>Зіставлення</a:t>
            </a:r>
            <a:r>
              <a:rPr lang="ru-RU" dirty="0" smtClean="0"/>
              <a:t> </a:t>
            </a:r>
            <a:r>
              <a:rPr lang="ru-RU" dirty="0" err="1" smtClean="0"/>
              <a:t>може</a:t>
            </a:r>
            <a:r>
              <a:rPr lang="ru-RU" dirty="0" smtClean="0"/>
              <a:t> </a:t>
            </a:r>
            <a:r>
              <a:rPr lang="ru-RU" dirty="0" err="1" smtClean="0"/>
              <a:t>виконуватися</a:t>
            </a:r>
            <a:r>
              <a:rPr lang="ru-RU" dirty="0" smtClean="0"/>
              <a:t> шляхом </a:t>
            </a:r>
            <a:r>
              <a:rPr lang="ru-RU" dirty="0" err="1" smtClean="0"/>
              <a:t>дозованого</a:t>
            </a:r>
            <a:r>
              <a:rPr lang="ru-RU" dirty="0" smtClean="0"/>
              <a:t> </a:t>
            </a:r>
            <a:r>
              <a:rPr lang="ru-RU" dirty="0" err="1" smtClean="0"/>
              <a:t>тиску</a:t>
            </a:r>
            <a:r>
              <a:rPr lang="ru-RU" dirty="0" smtClean="0"/>
              <a:t> (</a:t>
            </a:r>
            <a:r>
              <a:rPr lang="ru-RU" dirty="0" err="1" smtClean="0"/>
              <a:t>пам'ятаєте</a:t>
            </a:r>
            <a:r>
              <a:rPr lang="ru-RU" dirty="0" smtClean="0"/>
              <a:t>, що </a:t>
            </a:r>
            <a:r>
              <a:rPr lang="ru-RU" dirty="0" err="1" smtClean="0"/>
              <a:t>тиск</a:t>
            </a:r>
            <a:r>
              <a:rPr lang="ru-RU" dirty="0" smtClean="0"/>
              <a:t> і </a:t>
            </a:r>
            <a:r>
              <a:rPr lang="ru-RU" dirty="0" err="1" smtClean="0"/>
              <a:t>розтягнення</a:t>
            </a:r>
            <a:r>
              <a:rPr lang="ru-RU" dirty="0" smtClean="0"/>
              <a:t> </a:t>
            </a:r>
            <a:r>
              <a:rPr lang="ru-RU" dirty="0" err="1" smtClean="0"/>
              <a:t>повинні</a:t>
            </a:r>
            <a:r>
              <a:rPr lang="ru-RU" dirty="0" smtClean="0"/>
              <a:t> </a:t>
            </a:r>
            <a:r>
              <a:rPr lang="ru-RU" dirty="0" err="1" smtClean="0"/>
              <a:t>виконуватися</a:t>
            </a:r>
            <a:r>
              <a:rPr lang="ru-RU" dirty="0" smtClean="0"/>
              <a:t> </a:t>
            </a:r>
            <a:r>
              <a:rPr lang="ru-RU" dirty="0" err="1" smtClean="0"/>
              <a:t>повільно</a:t>
            </a:r>
            <a:r>
              <a:rPr lang="ru-RU" dirty="0" smtClean="0"/>
              <a:t> </a:t>
            </a:r>
            <a:r>
              <a:rPr lang="ru-RU" dirty="0" err="1" smtClean="0"/>
              <a:t>і</a:t>
            </a:r>
            <a:r>
              <a:rPr lang="ru-RU" dirty="0" smtClean="0"/>
              <a:t> </a:t>
            </a:r>
            <a:r>
              <a:rPr lang="ru-RU" dirty="0" err="1" smtClean="0"/>
              <a:t>ритмічно</a:t>
            </a:r>
            <a:r>
              <a:rPr lang="ru-RU" dirty="0" smtClean="0"/>
              <a:t>).</a:t>
            </a:r>
          </a:p>
          <a:p>
            <a:endParaRPr lang="ru-RU" dirty="0"/>
          </a:p>
        </p:txBody>
      </p:sp>
      <p:graphicFrame>
        <p:nvGraphicFramePr>
          <p:cNvPr id="4" name="Таблица 3"/>
          <p:cNvGraphicFramePr>
            <a:graphicFrameLocks noGrp="1"/>
          </p:cNvGraphicFramePr>
          <p:nvPr/>
        </p:nvGraphicFramePr>
        <p:xfrm>
          <a:off x="1428728" y="142853"/>
          <a:ext cx="7358114" cy="571504"/>
        </p:xfrm>
        <a:graphic>
          <a:graphicData uri="http://schemas.openxmlformats.org/drawingml/2006/table">
            <a:tbl>
              <a:tblPr/>
              <a:tblGrid>
                <a:gridCol w="7358114">
                  <a:extLst>
                    <a:ext uri="{9D8B030D-6E8A-4147-A177-3AD203B41FA5}">
                      <a16:colId xmlns:a16="http://schemas.microsoft.com/office/drawing/2014/main" val="20000"/>
                    </a:ext>
                  </a:extLst>
                </a:gridCol>
              </a:tblGrid>
              <a:tr h="571504">
                <a:tc>
                  <a:txBody>
                    <a:bodyPr/>
                    <a:lstStyle/>
                    <a:p>
                      <a:pPr marL="180340" marR="596900" indent="-228600" algn="l">
                        <a:lnSpc>
                          <a:spcPts val="1625"/>
                        </a:lnSpc>
                        <a:spcBef>
                          <a:spcPts val="600"/>
                        </a:spcBef>
                        <a:spcAft>
                          <a:spcPts val="0"/>
                        </a:spcAft>
                      </a:pPr>
                      <a:r>
                        <a:rPr lang="ru-RU" sz="2000" b="1" dirty="0" smtClean="0">
                          <a:latin typeface="Times New Roman" pitchFamily="18" charset="0"/>
                          <a:ea typeface="Arial"/>
                          <a:cs typeface="Times New Roman" pitchFamily="18" charset="0"/>
                        </a:rPr>
                        <a:t> </a:t>
                      </a:r>
                      <a:r>
                        <a:rPr lang="ru-RU" sz="2000" b="1" dirty="0" err="1" smtClean="0">
                          <a:latin typeface="Times New Roman" pitchFamily="18" charset="0"/>
                          <a:ea typeface="Arial"/>
                          <a:cs typeface="Times New Roman" pitchFamily="18" charset="0"/>
                        </a:rPr>
                        <a:t>Спеціальні</a:t>
                      </a:r>
                      <a:r>
                        <a:rPr lang="ru-RU" sz="2000" b="1" dirty="0" smtClean="0">
                          <a:latin typeface="Times New Roman" pitchFamily="18" charset="0"/>
                          <a:ea typeface="Arial"/>
                          <a:cs typeface="Times New Roman" pitchFamily="18" charset="0"/>
                        </a:rPr>
                        <a:t> </a:t>
                      </a:r>
                      <a:r>
                        <a:rPr lang="ru-RU" sz="2000" b="1" dirty="0">
                          <a:latin typeface="Times New Roman" pitchFamily="18" charset="0"/>
                          <a:ea typeface="Arial"/>
                          <a:cs typeface="Times New Roman" pitchFamily="18" charset="0"/>
                        </a:rPr>
                        <a:t>методики для </a:t>
                      </a:r>
                      <a:r>
                        <a:rPr lang="ru-RU" sz="2000" b="1" dirty="0" err="1" smtClean="0">
                          <a:latin typeface="Times New Roman" pitchFamily="18" charset="0"/>
                          <a:ea typeface="Arial"/>
                          <a:cs typeface="Times New Roman" pitchFamily="18" charset="0"/>
                        </a:rPr>
                        <a:t>тренування</a:t>
                      </a:r>
                      <a:r>
                        <a:rPr lang="ru-RU" sz="2000" b="1" dirty="0" smtClean="0">
                          <a:latin typeface="Times New Roman" pitchFamily="18" charset="0"/>
                          <a:ea typeface="Arial"/>
                          <a:cs typeface="Times New Roman" pitchFamily="18" charset="0"/>
                        </a:rPr>
                        <a:t> </a:t>
                      </a:r>
                      <a:r>
                        <a:rPr lang="ru-RU" sz="2000" b="1" dirty="0" err="1" smtClean="0">
                          <a:latin typeface="Times New Roman" pitchFamily="18" charset="0"/>
                          <a:ea typeface="Arial"/>
                          <a:cs typeface="Times New Roman" pitchFamily="18" charset="0"/>
                        </a:rPr>
                        <a:t>окремих</a:t>
                      </a:r>
                      <a:r>
                        <a:rPr lang="ru-RU" sz="2000" b="1" dirty="0" smtClean="0">
                          <a:latin typeface="Times New Roman" pitchFamily="18" charset="0"/>
                          <a:ea typeface="Arial"/>
                          <a:cs typeface="Times New Roman" pitchFamily="18" charset="0"/>
                        </a:rPr>
                        <a:t> </a:t>
                      </a:r>
                      <a:r>
                        <a:rPr lang="ru-RU" sz="2000" b="1" dirty="0" err="1">
                          <a:latin typeface="Times New Roman" pitchFamily="18" charset="0"/>
                          <a:ea typeface="Arial"/>
                          <a:cs typeface="Times New Roman" pitchFamily="18" charset="0"/>
                        </a:rPr>
                        <a:t>функцій</a:t>
                      </a:r>
                      <a:endParaRPr lang="ru-RU" sz="2000" b="1" dirty="0">
                        <a:latin typeface="Times New Roman" pitchFamily="18" charset="0"/>
                        <a:ea typeface="Arial"/>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57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75778" name="Picture 2" descr="image23"/>
          <p:cNvPicPr>
            <a:picLocks noChangeAspect="1" noChangeArrowheads="1"/>
          </p:cNvPicPr>
          <p:nvPr/>
        </p:nvPicPr>
        <p:blipFill>
          <a:blip r:embed="rId2"/>
          <a:srcRect/>
          <a:stretch>
            <a:fillRect/>
          </a:stretch>
        </p:blipFill>
        <p:spPr bwMode="auto">
          <a:xfrm>
            <a:off x="1142976" y="5143512"/>
            <a:ext cx="2901950" cy="1233488"/>
          </a:xfrm>
          <a:prstGeom prst="rect">
            <a:avLst/>
          </a:prstGeom>
          <a:noFill/>
          <a:ln w="9525">
            <a:noFill/>
            <a:miter lim="800000"/>
            <a:headEnd/>
            <a:tailEnd/>
          </a:ln>
        </p:spPr>
      </p:pic>
      <p:pic>
        <p:nvPicPr>
          <p:cNvPr id="75779" name="Picture 3" descr="image24"/>
          <p:cNvPicPr>
            <a:picLocks noChangeAspect="1" noChangeArrowheads="1"/>
          </p:cNvPicPr>
          <p:nvPr/>
        </p:nvPicPr>
        <p:blipFill>
          <a:blip r:embed="rId3"/>
          <a:srcRect/>
          <a:stretch>
            <a:fillRect/>
          </a:stretch>
        </p:blipFill>
        <p:spPr bwMode="auto">
          <a:xfrm>
            <a:off x="5643570" y="3929066"/>
            <a:ext cx="2127250" cy="271145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0100" y="4572008"/>
            <a:ext cx="7715304" cy="1785950"/>
          </a:xfrm>
        </p:spPr>
        <p:txBody>
          <a:bodyPr>
            <a:normAutofit fontScale="62500" lnSpcReduction="20000"/>
          </a:bodyPr>
          <a:lstStyle/>
          <a:p>
            <a:r>
              <a:rPr lang="ru-RU" dirty="0" smtClean="0"/>
              <a:t>►</a:t>
            </a:r>
            <a:r>
              <a:rPr lang="ru-RU" dirty="0" err="1" smtClean="0"/>
              <a:t>збільшуючи</a:t>
            </a:r>
            <a:r>
              <a:rPr lang="ru-RU" dirty="0" smtClean="0"/>
              <a:t> </a:t>
            </a:r>
            <a:r>
              <a:rPr lang="ru-RU" dirty="0" err="1" smtClean="0"/>
              <a:t>рухливість</a:t>
            </a:r>
            <a:r>
              <a:rPr lang="ru-RU" dirty="0" smtClean="0"/>
              <a:t> в </a:t>
            </a:r>
            <a:r>
              <a:rPr lang="ru-RU" dirty="0" err="1" smtClean="0"/>
              <a:t>суглобах</a:t>
            </a:r>
            <a:r>
              <a:rPr lang="ru-RU" dirty="0" smtClean="0"/>
              <a:t>, </a:t>
            </a:r>
            <a:r>
              <a:rPr lang="ru-RU" dirty="0" err="1" smtClean="0"/>
              <a:t>поліпшити</a:t>
            </a:r>
            <a:r>
              <a:rPr lang="ru-RU" dirty="0" smtClean="0"/>
              <a:t> </a:t>
            </a:r>
            <a:r>
              <a:rPr lang="ru-RU" dirty="0" err="1" smtClean="0"/>
              <a:t>проприоцептивну</a:t>
            </a:r>
            <a:r>
              <a:rPr lang="ru-RU" dirty="0" smtClean="0"/>
              <a:t> чутливість;</a:t>
            </a:r>
          </a:p>
          <a:p>
            <a:pPr lvl="0"/>
            <a:r>
              <a:rPr lang="ru-RU" dirty="0" smtClean="0"/>
              <a:t>► </a:t>
            </a:r>
            <a:r>
              <a:rPr lang="ru-RU" dirty="0" err="1" smtClean="0"/>
              <a:t>придушити</a:t>
            </a:r>
            <a:r>
              <a:rPr lang="ru-RU" dirty="0" smtClean="0"/>
              <a:t> </a:t>
            </a:r>
            <a:r>
              <a:rPr lang="ru-RU" dirty="0" err="1" smtClean="0"/>
              <a:t>надмірний</a:t>
            </a:r>
            <a:r>
              <a:rPr lang="ru-RU" dirty="0" smtClean="0"/>
              <a:t> </a:t>
            </a:r>
            <a:r>
              <a:rPr lang="ru-RU" dirty="0" err="1" smtClean="0"/>
              <a:t>м'язовий</a:t>
            </a:r>
            <a:r>
              <a:rPr lang="ru-RU" dirty="0" smtClean="0"/>
              <a:t> тонус і </a:t>
            </a:r>
            <a:r>
              <a:rPr lang="ru-RU" dirty="0" err="1" smtClean="0"/>
              <a:t>зменшити</a:t>
            </a:r>
            <a:r>
              <a:rPr lang="ru-RU" dirty="0" smtClean="0"/>
              <a:t> </a:t>
            </a:r>
            <a:r>
              <a:rPr lang="ru-RU" dirty="0" err="1" smtClean="0"/>
              <a:t>спастичність</a:t>
            </a:r>
            <a:r>
              <a:rPr lang="ru-RU" dirty="0" smtClean="0"/>
              <a:t>;</a:t>
            </a:r>
          </a:p>
          <a:p>
            <a:pPr lvl="0"/>
            <a:r>
              <a:rPr lang="ru-RU" dirty="0" smtClean="0"/>
              <a:t>► </a:t>
            </a:r>
            <a:r>
              <a:rPr lang="ru-RU" dirty="0" err="1" smtClean="0"/>
              <a:t>підготувати</a:t>
            </a:r>
            <a:r>
              <a:rPr lang="ru-RU" dirty="0" smtClean="0"/>
              <a:t> </a:t>
            </a:r>
            <a:r>
              <a:rPr lang="ru-RU" dirty="0" err="1" smtClean="0"/>
              <a:t>пацієнта</a:t>
            </a:r>
            <a:r>
              <a:rPr lang="ru-RU" dirty="0" smtClean="0"/>
              <a:t> до </a:t>
            </a:r>
            <a:r>
              <a:rPr lang="ru-RU" dirty="0" err="1" smtClean="0"/>
              <a:t>досягнення</a:t>
            </a:r>
            <a:r>
              <a:rPr lang="ru-RU" dirty="0" smtClean="0"/>
              <a:t> і </a:t>
            </a:r>
            <a:r>
              <a:rPr lang="ru-RU" dirty="0" err="1" smtClean="0"/>
              <a:t>підтримання</a:t>
            </a:r>
            <a:r>
              <a:rPr lang="ru-RU" dirty="0" smtClean="0"/>
              <a:t> </a:t>
            </a:r>
            <a:r>
              <a:rPr lang="ru-RU" dirty="0" err="1" smtClean="0"/>
              <a:t>потрібних</a:t>
            </a:r>
            <a:r>
              <a:rPr lang="ru-RU" dirty="0" smtClean="0"/>
              <a:t> </a:t>
            </a:r>
            <a:r>
              <a:rPr lang="ru-RU" dirty="0" err="1" smtClean="0"/>
              <a:t>позицій</a:t>
            </a:r>
            <a:r>
              <a:rPr lang="ru-RU" dirty="0" smtClean="0"/>
              <a:t> (рис. 82.1.а і рис. 82.1.в);</a:t>
            </a:r>
          </a:p>
          <a:p>
            <a:pPr lvl="0"/>
            <a:r>
              <a:rPr lang="ru-RU" dirty="0" smtClean="0"/>
              <a:t>► </a:t>
            </a:r>
            <a:r>
              <a:rPr lang="ru-RU" dirty="0" err="1" smtClean="0"/>
              <a:t>посилити</a:t>
            </a:r>
            <a:r>
              <a:rPr lang="ru-RU" dirty="0" smtClean="0"/>
              <a:t> тонус </a:t>
            </a:r>
            <a:r>
              <a:rPr lang="ru-RU" dirty="0" err="1" smtClean="0"/>
              <a:t>ослаблених</a:t>
            </a:r>
            <a:r>
              <a:rPr lang="ru-RU" dirty="0" smtClean="0"/>
              <a:t> </a:t>
            </a:r>
            <a:r>
              <a:rPr lang="ru-RU" dirty="0" err="1" smtClean="0"/>
              <a:t>м'язів</a:t>
            </a:r>
            <a:r>
              <a:rPr lang="ru-RU" dirty="0" smtClean="0"/>
              <a:t> (рис. 82.1.с);</a:t>
            </a:r>
          </a:p>
          <a:p>
            <a:pPr lvl="0"/>
            <a:r>
              <a:rPr lang="ru-RU" dirty="0" smtClean="0"/>
              <a:t>► </a:t>
            </a:r>
            <a:r>
              <a:rPr lang="ru-RU" dirty="0" err="1" smtClean="0"/>
              <a:t>стабілізувати</a:t>
            </a:r>
            <a:r>
              <a:rPr lang="ru-RU" dirty="0" smtClean="0"/>
              <a:t> становище </a:t>
            </a:r>
            <a:r>
              <a:rPr lang="ru-RU" dirty="0" err="1" smtClean="0"/>
              <a:t>пацієнта</a:t>
            </a:r>
            <a:r>
              <a:rPr lang="ru-RU" dirty="0" smtClean="0"/>
              <a:t> (рис. 82.1.</a:t>
            </a:r>
            <a:r>
              <a:rPr lang="en-US" dirty="0" smtClean="0"/>
              <a:t> d</a:t>
            </a:r>
            <a:r>
              <a:rPr lang="ru-RU" dirty="0" smtClean="0"/>
              <a:t>).</a:t>
            </a:r>
          </a:p>
          <a:p>
            <a:endParaRPr lang="ru-RU" dirty="0"/>
          </a:p>
        </p:txBody>
      </p:sp>
      <p:graphicFrame>
        <p:nvGraphicFramePr>
          <p:cNvPr id="4" name="Таблица 3"/>
          <p:cNvGraphicFramePr>
            <a:graphicFrameLocks noGrp="1"/>
          </p:cNvGraphicFramePr>
          <p:nvPr/>
        </p:nvGraphicFramePr>
        <p:xfrm>
          <a:off x="1285852" y="428604"/>
          <a:ext cx="7572428" cy="609600"/>
        </p:xfrm>
        <a:graphic>
          <a:graphicData uri="http://schemas.openxmlformats.org/drawingml/2006/table">
            <a:tbl>
              <a:tblPr/>
              <a:tblGrid>
                <a:gridCol w="7572428">
                  <a:extLst>
                    <a:ext uri="{9D8B030D-6E8A-4147-A177-3AD203B41FA5}">
                      <a16:colId xmlns:a16="http://schemas.microsoft.com/office/drawing/2014/main" val="20000"/>
                    </a:ext>
                  </a:extLst>
                </a:gridCol>
              </a:tblGrid>
              <a:tr h="609600">
                <a:tc>
                  <a:txBody>
                    <a:bodyPr/>
                    <a:lstStyle/>
                    <a:p>
                      <a:pPr algn="l">
                        <a:lnSpc>
                          <a:spcPts val="1480"/>
                        </a:lnSpc>
                        <a:spcAft>
                          <a:spcPts val="0"/>
                        </a:spcAft>
                      </a:pPr>
                      <a:r>
                        <a:rPr lang="ru-RU" sz="1600" b="1" i="1" dirty="0" err="1">
                          <a:solidFill>
                            <a:schemeClr val="tx1"/>
                          </a:solidFill>
                          <a:latin typeface="Times New Roman" pitchFamily="18" charset="0"/>
                          <a:ea typeface="Times New Roman"/>
                          <a:cs typeface="Times New Roman" pitchFamily="18" charset="0"/>
                        </a:rPr>
                        <a:t>Зіставлення</a:t>
                      </a:r>
                      <a:r>
                        <a:rPr lang="ru-RU" sz="1600" b="1" i="1" dirty="0">
                          <a:solidFill>
                            <a:schemeClr val="tx1"/>
                          </a:solidFill>
                          <a:latin typeface="Times New Roman" pitchFamily="18" charset="0"/>
                          <a:ea typeface="Times New Roman"/>
                          <a:cs typeface="Times New Roman" pitchFamily="18" charset="0"/>
                        </a:rPr>
                        <a:t> </a:t>
                      </a:r>
                      <a:r>
                        <a:rPr lang="ru-RU" sz="1600" b="1" i="1" dirty="0" err="1">
                          <a:solidFill>
                            <a:schemeClr val="tx1"/>
                          </a:solidFill>
                          <a:latin typeface="Times New Roman" pitchFamily="18" charset="0"/>
                          <a:ea typeface="Times New Roman"/>
                          <a:cs typeface="Times New Roman" pitchFamily="18" charset="0"/>
                        </a:rPr>
                        <a:t>може</a:t>
                      </a:r>
                      <a:r>
                        <a:rPr lang="ru-RU" sz="1600" b="1" i="1" dirty="0">
                          <a:solidFill>
                            <a:schemeClr val="tx1"/>
                          </a:solidFill>
                          <a:latin typeface="Times New Roman" pitchFamily="18" charset="0"/>
                          <a:ea typeface="Times New Roman"/>
                          <a:cs typeface="Times New Roman" pitchFamily="18" charset="0"/>
                        </a:rPr>
                        <a:t> </a:t>
                      </a:r>
                      <a:r>
                        <a:rPr lang="ru-RU" sz="1600" b="1" i="1" dirty="0" err="1">
                          <a:solidFill>
                            <a:schemeClr val="tx1"/>
                          </a:solidFill>
                          <a:latin typeface="Times New Roman" pitchFamily="18" charset="0"/>
                          <a:ea typeface="Times New Roman"/>
                          <a:cs typeface="Times New Roman" pitchFamily="18" charset="0"/>
                        </a:rPr>
                        <a:t>використовуватися</a:t>
                      </a:r>
                      <a:r>
                        <a:rPr lang="ru-RU" sz="1600" b="1" i="1" dirty="0">
                          <a:solidFill>
                            <a:schemeClr val="tx1"/>
                          </a:solidFill>
                          <a:latin typeface="Times New Roman" pitchFamily="18" charset="0"/>
                          <a:ea typeface="Times New Roman"/>
                          <a:cs typeface="Times New Roman" pitchFamily="18" charset="0"/>
                        </a:rPr>
                        <a:t> </a:t>
                      </a:r>
                      <a:r>
                        <a:rPr lang="ru-RU" sz="1600" b="1" i="1" dirty="0" err="1">
                          <a:solidFill>
                            <a:schemeClr val="tx1"/>
                          </a:solidFill>
                          <a:latin typeface="Times New Roman" pitchFamily="18" charset="0"/>
                          <a:ea typeface="Times New Roman"/>
                          <a:cs typeface="Times New Roman" pitchFamily="18" charset="0"/>
                        </a:rPr>
                        <a:t>дляформування</a:t>
                      </a:r>
                      <a:r>
                        <a:rPr lang="ru-RU" sz="1600" b="1" i="1" dirty="0">
                          <a:solidFill>
                            <a:schemeClr val="tx1"/>
                          </a:solidFill>
                          <a:latin typeface="Times New Roman" pitchFamily="18" charset="0"/>
                          <a:ea typeface="Times New Roman"/>
                          <a:cs typeface="Times New Roman" pitchFamily="18" charset="0"/>
                        </a:rPr>
                        <a:t> </a:t>
                      </a:r>
                      <a:r>
                        <a:rPr lang="ru-RU" sz="1600" b="1" i="1" dirty="0" err="1">
                          <a:solidFill>
                            <a:schemeClr val="tx1"/>
                          </a:solidFill>
                          <a:latin typeface="Times New Roman" pitchFamily="18" charset="0"/>
                          <a:ea typeface="Times New Roman"/>
                          <a:cs typeface="Times New Roman" pitchFamily="18" charset="0"/>
                        </a:rPr>
                        <a:t>різних</a:t>
                      </a:r>
                      <a:r>
                        <a:rPr lang="ru-RU" sz="1600" b="1" i="1" dirty="0">
                          <a:solidFill>
                            <a:schemeClr val="tx1"/>
                          </a:solidFill>
                          <a:latin typeface="Times New Roman" pitchFamily="18" charset="0"/>
                          <a:ea typeface="Times New Roman"/>
                          <a:cs typeface="Times New Roman" pitchFamily="18" charset="0"/>
                        </a:rPr>
                        <a:t> і </a:t>
                      </a:r>
                      <a:r>
                        <a:rPr lang="ru-RU" sz="1600" b="1" i="1" dirty="0" err="1">
                          <a:solidFill>
                            <a:schemeClr val="tx1"/>
                          </a:solidFill>
                          <a:latin typeface="Times New Roman" pitchFamily="18" charset="0"/>
                          <a:ea typeface="Times New Roman"/>
                          <a:cs typeface="Times New Roman" pitchFamily="18" charset="0"/>
                        </a:rPr>
                        <a:t>специфічних</a:t>
                      </a:r>
                      <a:r>
                        <a:rPr lang="ru-RU" sz="1600" b="1" i="1" dirty="0">
                          <a:solidFill>
                            <a:schemeClr val="tx1"/>
                          </a:solidFill>
                          <a:latin typeface="Times New Roman" pitchFamily="18" charset="0"/>
                          <a:ea typeface="Times New Roman"/>
                          <a:cs typeface="Times New Roman" pitchFamily="18" charset="0"/>
                        </a:rPr>
                        <a:t> </a:t>
                      </a:r>
                      <a:r>
                        <a:rPr lang="ru-RU" sz="1600" b="1" i="1" dirty="0" err="1">
                          <a:solidFill>
                            <a:schemeClr val="tx1"/>
                          </a:solidFill>
                          <a:latin typeface="Times New Roman" pitchFamily="18" charset="0"/>
                          <a:ea typeface="Times New Roman"/>
                          <a:cs typeface="Times New Roman" pitchFamily="18" charset="0"/>
                        </a:rPr>
                        <a:t>реакцій</a:t>
                      </a:r>
                      <a:r>
                        <a:rPr lang="uk-UA" sz="1600" b="1" i="0" spc="0" dirty="0">
                          <a:solidFill>
                            <a:schemeClr val="tx1"/>
                          </a:solidFill>
                          <a:latin typeface="Times New Roman" pitchFamily="18" charset="0"/>
                          <a:ea typeface="Times New Roman"/>
                          <a:cs typeface="Times New Roman" pitchFamily="18" charset="0"/>
                        </a:rPr>
                        <a:t>(</a:t>
                      </a:r>
                      <a:r>
                        <a:rPr lang="ru-RU" sz="1600" b="1" i="0" spc="0" dirty="0">
                          <a:solidFill>
                            <a:schemeClr val="tx1"/>
                          </a:solidFill>
                          <a:latin typeface="Times New Roman" pitchFamily="18" charset="0"/>
                          <a:ea typeface="Times New Roman"/>
                          <a:cs typeface="Times New Roman" pitchFamily="18" charset="0"/>
                        </a:rPr>
                        <a:t>рис. 82.1):</a:t>
                      </a:r>
                      <a:endParaRPr lang="ru-RU" sz="1600" b="1" i="1" dirty="0">
                        <a:solidFill>
                          <a:schemeClr val="tx1"/>
                        </a:solidFill>
                        <a:latin typeface="Times New Roman" pitchFamily="18" charset="0"/>
                        <a:ea typeface="Times New Roman"/>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6801"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76802" name="Picture 2" descr="image26"/>
          <p:cNvPicPr>
            <a:picLocks noChangeAspect="1" noChangeArrowheads="1"/>
          </p:cNvPicPr>
          <p:nvPr/>
        </p:nvPicPr>
        <p:blipFill>
          <a:blip r:embed="rId2"/>
          <a:srcRect/>
          <a:stretch>
            <a:fillRect/>
          </a:stretch>
        </p:blipFill>
        <p:spPr bwMode="auto">
          <a:xfrm>
            <a:off x="2786050" y="928670"/>
            <a:ext cx="4273550" cy="31686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85852" y="214290"/>
            <a:ext cx="7858148" cy="4071966"/>
          </a:xfrm>
        </p:spPr>
        <p:txBody>
          <a:bodyPr>
            <a:normAutofit fontScale="55000" lnSpcReduction="20000"/>
          </a:bodyPr>
          <a:lstStyle/>
          <a:p>
            <a:r>
              <a:rPr lang="uk-UA" b="1" dirty="0" smtClean="0"/>
              <a:t>                                                                                   Постукування </a:t>
            </a:r>
          </a:p>
          <a:p>
            <a:endParaRPr lang="uk-UA" dirty="0" smtClean="0"/>
          </a:p>
          <a:p>
            <a:r>
              <a:rPr lang="ru-RU" dirty="0" smtClean="0"/>
              <a:t>Цим </a:t>
            </a:r>
            <a:r>
              <a:rPr lang="ru-RU" dirty="0" err="1" smtClean="0"/>
              <a:t>терміном</a:t>
            </a:r>
            <a:r>
              <a:rPr lang="ru-RU" dirty="0" smtClean="0"/>
              <a:t> </a:t>
            </a:r>
            <a:r>
              <a:rPr lang="ru-RU" dirty="0" err="1" smtClean="0"/>
              <a:t>позначають</a:t>
            </a:r>
            <a:r>
              <a:rPr lang="ru-RU" dirty="0" smtClean="0"/>
              <a:t> </a:t>
            </a:r>
            <a:r>
              <a:rPr lang="ru-RU" dirty="0" err="1" smtClean="0"/>
              <a:t>короткі</a:t>
            </a:r>
            <a:r>
              <a:rPr lang="ru-RU" dirty="0" smtClean="0"/>
              <a:t> </a:t>
            </a:r>
            <a:r>
              <a:rPr lang="ru-RU" dirty="0" err="1" smtClean="0"/>
              <a:t>різкі</a:t>
            </a:r>
            <a:r>
              <a:rPr lang="ru-RU" dirty="0" smtClean="0"/>
              <a:t> </a:t>
            </a:r>
            <a:r>
              <a:rPr lang="ru-RU" dirty="0" err="1" smtClean="0"/>
              <a:t>поштовхи</a:t>
            </a:r>
            <a:r>
              <a:rPr lang="ru-RU" dirty="0" smtClean="0"/>
              <a:t>, </a:t>
            </a:r>
            <a:r>
              <a:rPr lang="ru-RU" dirty="0" err="1" smtClean="0"/>
              <a:t>виконуючи</a:t>
            </a:r>
            <a:r>
              <a:rPr lang="ru-RU" dirty="0" smtClean="0"/>
              <a:t> які </a:t>
            </a:r>
            <a:r>
              <a:rPr lang="ru-RU" dirty="0" err="1" smtClean="0"/>
              <a:t>можна</a:t>
            </a:r>
            <a:r>
              <a:rPr lang="ru-RU" dirty="0" smtClean="0"/>
              <a:t> </a:t>
            </a:r>
            <a:r>
              <a:rPr lang="ru-RU" dirty="0" err="1" smtClean="0"/>
              <a:t>викликати</a:t>
            </a:r>
            <a:r>
              <a:rPr lang="ru-RU" dirty="0" smtClean="0"/>
              <a:t> </a:t>
            </a:r>
            <a:r>
              <a:rPr lang="ru-RU" dirty="0" err="1" smtClean="0"/>
              <a:t>специфічну</a:t>
            </a:r>
            <a:r>
              <a:rPr lang="ru-RU" dirty="0" smtClean="0"/>
              <a:t> </a:t>
            </a:r>
            <a:r>
              <a:rPr lang="ru-RU" dirty="0" err="1" smtClean="0"/>
              <a:t>реакцію</a:t>
            </a:r>
            <a:r>
              <a:rPr lang="ru-RU" dirty="0" smtClean="0"/>
              <a:t> у </a:t>
            </a:r>
            <a:r>
              <a:rPr lang="ru-RU" dirty="0" err="1" smtClean="0"/>
              <a:t>пацієнта</a:t>
            </a:r>
            <a:r>
              <a:rPr lang="ru-RU" dirty="0" smtClean="0"/>
              <a:t>, </a:t>
            </a:r>
            <a:r>
              <a:rPr lang="ru-RU" dirty="0" err="1" smtClean="0"/>
              <a:t>який</a:t>
            </a:r>
            <a:r>
              <a:rPr lang="ru-RU" dirty="0" smtClean="0"/>
              <a:t> </a:t>
            </a:r>
            <a:r>
              <a:rPr lang="ru-RU" dirty="0" err="1" smtClean="0"/>
              <a:t>переніс</a:t>
            </a:r>
            <a:r>
              <a:rPr lang="ru-RU" dirty="0" smtClean="0"/>
              <a:t> </a:t>
            </a:r>
            <a:r>
              <a:rPr lang="ru-RU" dirty="0" err="1" smtClean="0"/>
              <a:t>інсульт</a:t>
            </a:r>
            <a:r>
              <a:rPr lang="ru-RU" dirty="0" smtClean="0"/>
              <a:t>. </a:t>
            </a:r>
            <a:r>
              <a:rPr lang="ru-RU" dirty="0" err="1" smtClean="0"/>
              <a:t>Постукування</a:t>
            </a:r>
            <a:r>
              <a:rPr lang="ru-RU" dirty="0" smtClean="0"/>
              <a:t>, як правило, </a:t>
            </a:r>
            <a:r>
              <a:rPr lang="ru-RU" dirty="0" err="1" smtClean="0"/>
              <a:t>поєднується</a:t>
            </a:r>
            <a:r>
              <a:rPr lang="ru-RU" dirty="0" smtClean="0"/>
              <a:t> з іншими способами </a:t>
            </a:r>
            <a:r>
              <a:rPr lang="ru-RU" dirty="0" err="1" smtClean="0"/>
              <a:t>впливу</a:t>
            </a:r>
            <a:r>
              <a:rPr lang="ru-RU" dirty="0" smtClean="0"/>
              <a:t>. </a:t>
            </a:r>
          </a:p>
          <a:p>
            <a:r>
              <a:rPr lang="ru-RU" dirty="0" err="1" smtClean="0"/>
              <a:t>Воно</a:t>
            </a:r>
            <a:r>
              <a:rPr lang="ru-RU" dirty="0" smtClean="0"/>
              <a:t> </a:t>
            </a:r>
            <a:r>
              <a:rPr lang="ru-RU" dirty="0" err="1" smtClean="0"/>
              <a:t>може</a:t>
            </a:r>
            <a:r>
              <a:rPr lang="ru-RU" dirty="0" smtClean="0"/>
              <a:t> </a:t>
            </a:r>
            <a:r>
              <a:rPr lang="ru-RU" dirty="0" err="1" smtClean="0"/>
              <a:t>використовуватися</a:t>
            </a:r>
            <a:r>
              <a:rPr lang="ru-RU" dirty="0" smtClean="0"/>
              <a:t> як </a:t>
            </a:r>
            <a:r>
              <a:rPr lang="ru-RU" dirty="0" err="1" smtClean="0"/>
              <a:t>сенсорний</a:t>
            </a:r>
            <a:r>
              <a:rPr lang="ru-RU" dirty="0" smtClean="0"/>
              <a:t> стимул, </a:t>
            </a:r>
            <a:r>
              <a:rPr lang="ru-RU" dirty="0" err="1" smtClean="0"/>
              <a:t>який</a:t>
            </a:r>
            <a:r>
              <a:rPr lang="ru-RU" dirty="0" smtClean="0"/>
              <a:t> </a:t>
            </a:r>
            <a:r>
              <a:rPr lang="ru-RU" dirty="0" err="1" smtClean="0"/>
              <a:t>вказує</a:t>
            </a:r>
            <a:r>
              <a:rPr lang="ru-RU" dirty="0" smtClean="0"/>
              <a:t> на </a:t>
            </a:r>
            <a:r>
              <a:rPr lang="ru-RU" dirty="0" err="1" smtClean="0"/>
              <a:t>необхідність</a:t>
            </a:r>
            <a:r>
              <a:rPr lang="ru-RU" dirty="0" smtClean="0"/>
              <a:t> </a:t>
            </a:r>
            <a:r>
              <a:rPr lang="ru-RU" dirty="0" err="1" smtClean="0"/>
              <a:t>переміщення</a:t>
            </a:r>
            <a:r>
              <a:rPr lang="ru-RU" dirty="0" smtClean="0"/>
              <a:t> </a:t>
            </a:r>
            <a:r>
              <a:rPr lang="ru-RU" dirty="0" err="1" smtClean="0"/>
              <a:t>кінцівки</a:t>
            </a:r>
            <a:r>
              <a:rPr lang="ru-RU" dirty="0" smtClean="0"/>
              <a:t> в </a:t>
            </a:r>
            <a:r>
              <a:rPr lang="ru-RU" dirty="0" err="1" smtClean="0"/>
              <a:t>потрібному</a:t>
            </a:r>
            <a:r>
              <a:rPr lang="ru-RU" dirty="0" smtClean="0"/>
              <a:t> </a:t>
            </a:r>
            <a:r>
              <a:rPr lang="ru-RU" dirty="0" err="1" smtClean="0"/>
              <a:t>напрямку</a:t>
            </a:r>
            <a:r>
              <a:rPr lang="ru-RU" dirty="0" smtClean="0"/>
              <a:t> або для </a:t>
            </a:r>
            <a:r>
              <a:rPr lang="ru-RU" dirty="0" err="1" smtClean="0"/>
              <a:t>отримання</a:t>
            </a:r>
            <a:r>
              <a:rPr lang="ru-RU" dirty="0" smtClean="0"/>
              <a:t> </a:t>
            </a:r>
            <a:r>
              <a:rPr lang="ru-RU" dirty="0" err="1" smtClean="0"/>
              <a:t>відповідної</a:t>
            </a:r>
            <a:r>
              <a:rPr lang="ru-RU" dirty="0" smtClean="0"/>
              <a:t> </a:t>
            </a:r>
            <a:r>
              <a:rPr lang="ru-RU" dirty="0" err="1" smtClean="0"/>
              <a:t>реакції</a:t>
            </a:r>
            <a:r>
              <a:rPr lang="ru-RU" dirty="0" smtClean="0"/>
              <a:t> при </a:t>
            </a:r>
            <a:r>
              <a:rPr lang="ru-RU" dirty="0" err="1" smtClean="0"/>
              <a:t>порушеннях</a:t>
            </a:r>
            <a:r>
              <a:rPr lang="ru-RU" dirty="0" smtClean="0"/>
              <a:t> </a:t>
            </a:r>
            <a:r>
              <a:rPr lang="ru-RU" dirty="0" err="1" smtClean="0"/>
              <a:t>рівноваги</a:t>
            </a:r>
            <a:r>
              <a:rPr lang="ru-RU" dirty="0" smtClean="0"/>
              <a:t>.</a:t>
            </a:r>
          </a:p>
          <a:p>
            <a:r>
              <a:rPr lang="uk-UA" dirty="0" smtClean="0"/>
              <a:t> </a:t>
            </a:r>
            <a:endParaRPr lang="ru-RU" dirty="0" smtClean="0"/>
          </a:p>
          <a:p>
            <a:r>
              <a:rPr lang="ru-RU" dirty="0" smtClean="0"/>
              <a:t>На двох </a:t>
            </a:r>
            <a:r>
              <a:rPr lang="ru-RU" dirty="0" err="1" smtClean="0"/>
              <a:t>розташованих</a:t>
            </a:r>
            <a:r>
              <a:rPr lang="ru-RU" dirty="0" smtClean="0"/>
              <a:t> </a:t>
            </a:r>
            <a:r>
              <a:rPr lang="ru-RU" dirty="0" err="1" smtClean="0"/>
              <a:t>нижче</a:t>
            </a:r>
            <a:r>
              <a:rPr lang="ru-RU" dirty="0" smtClean="0"/>
              <a:t> </a:t>
            </a:r>
            <a:r>
              <a:rPr lang="ru-RU" dirty="0" err="1" smtClean="0"/>
              <a:t>малюнках</a:t>
            </a:r>
            <a:r>
              <a:rPr lang="ru-RU" dirty="0" smtClean="0"/>
              <a:t> показано </a:t>
            </a:r>
            <a:r>
              <a:rPr lang="ru-RU" dirty="0" err="1" smtClean="0"/>
              <a:t>способи</a:t>
            </a:r>
            <a:r>
              <a:rPr lang="ru-RU" dirty="0" smtClean="0"/>
              <a:t> </a:t>
            </a:r>
            <a:r>
              <a:rPr lang="ru-RU" dirty="0" err="1" smtClean="0"/>
              <a:t>поєднання</a:t>
            </a:r>
            <a:r>
              <a:rPr lang="ru-RU" dirty="0" smtClean="0"/>
              <a:t> </a:t>
            </a:r>
            <a:r>
              <a:rPr lang="ru-RU" dirty="0" err="1" smtClean="0"/>
              <a:t>постукування</a:t>
            </a:r>
            <a:r>
              <a:rPr lang="ru-RU" dirty="0" smtClean="0"/>
              <a:t> з іншими </a:t>
            </a:r>
            <a:r>
              <a:rPr lang="ru-RU" dirty="0" err="1" smtClean="0"/>
              <a:t>варіантами</a:t>
            </a:r>
            <a:r>
              <a:rPr lang="ru-RU" dirty="0" smtClean="0"/>
              <a:t> </a:t>
            </a:r>
            <a:r>
              <a:rPr lang="ru-RU" dirty="0" err="1" smtClean="0"/>
              <a:t>впливу</a:t>
            </a:r>
            <a:r>
              <a:rPr lang="ru-RU" dirty="0" smtClean="0"/>
              <a:t>.</a:t>
            </a:r>
          </a:p>
          <a:p>
            <a:r>
              <a:rPr lang="ru-RU" b="1" dirty="0" err="1" smtClean="0"/>
              <a:t>Положення</a:t>
            </a:r>
            <a:r>
              <a:rPr lang="ru-RU" b="1" dirty="0" smtClean="0"/>
              <a:t> «</a:t>
            </a:r>
            <a:r>
              <a:rPr lang="ru-RU" b="1" dirty="0" err="1" smtClean="0"/>
              <a:t>місток</a:t>
            </a:r>
            <a:r>
              <a:rPr lang="ru-RU" b="1" dirty="0" smtClean="0"/>
              <a:t>»</a:t>
            </a:r>
            <a:r>
              <a:rPr lang="ru-RU" dirty="0" smtClean="0"/>
              <a:t> (рис. 83):</a:t>
            </a:r>
          </a:p>
          <a:p>
            <a:r>
              <a:rPr lang="ru-RU" dirty="0" smtClean="0"/>
              <a:t>• </a:t>
            </a:r>
            <a:r>
              <a:rPr lang="ru-RU" dirty="0" err="1" smtClean="0"/>
              <a:t>попросіть</a:t>
            </a:r>
            <a:r>
              <a:rPr lang="ru-RU" dirty="0" smtClean="0"/>
              <a:t> </a:t>
            </a:r>
            <a:r>
              <a:rPr lang="ru-RU" dirty="0" err="1" smtClean="0"/>
              <a:t>пацієнта</a:t>
            </a:r>
            <a:r>
              <a:rPr lang="ru-RU" dirty="0" smtClean="0"/>
              <a:t> </a:t>
            </a:r>
            <a:r>
              <a:rPr lang="ru-RU" dirty="0" err="1" smtClean="0"/>
              <a:t>підняти</a:t>
            </a:r>
            <a:r>
              <a:rPr lang="ru-RU" dirty="0" smtClean="0"/>
              <a:t> </a:t>
            </a:r>
            <a:r>
              <a:rPr lang="ru-RU" dirty="0" err="1" smtClean="0"/>
              <a:t>сідниці</a:t>
            </a:r>
            <a:r>
              <a:rPr lang="ru-RU" dirty="0" smtClean="0"/>
              <a:t>;</a:t>
            </a:r>
          </a:p>
          <a:p>
            <a:r>
              <a:rPr lang="ru-RU" dirty="0" smtClean="0"/>
              <a:t>• </a:t>
            </a:r>
            <a:r>
              <a:rPr lang="ru-RU" dirty="0" err="1" smtClean="0"/>
              <a:t>він</a:t>
            </a:r>
            <a:r>
              <a:rPr lang="ru-RU" dirty="0" smtClean="0"/>
              <a:t> </a:t>
            </a:r>
            <a:r>
              <a:rPr lang="ru-RU" dirty="0" err="1" smtClean="0"/>
              <a:t>може</a:t>
            </a:r>
            <a:r>
              <a:rPr lang="ru-RU" dirty="0" smtClean="0"/>
              <a:t> </a:t>
            </a:r>
            <a:r>
              <a:rPr lang="ru-RU" dirty="0" err="1" smtClean="0"/>
              <a:t>захопити</a:t>
            </a:r>
            <a:r>
              <a:rPr lang="ru-RU" dirty="0" smtClean="0"/>
              <a:t> в «замок» </a:t>
            </a:r>
            <a:r>
              <a:rPr lang="ru-RU" dirty="0" err="1" smtClean="0"/>
              <a:t>підняті</a:t>
            </a:r>
            <a:r>
              <a:rPr lang="ru-RU" dirty="0" smtClean="0"/>
              <a:t> </a:t>
            </a:r>
            <a:r>
              <a:rPr lang="ru-RU" dirty="0" err="1" smtClean="0"/>
              <a:t>вгору</a:t>
            </a:r>
            <a:r>
              <a:rPr lang="ru-RU" dirty="0" smtClean="0"/>
              <a:t> руки, </a:t>
            </a:r>
            <a:r>
              <a:rPr lang="ru-RU" dirty="0" err="1" smtClean="0"/>
              <a:t>підтримуючи</a:t>
            </a:r>
            <a:r>
              <a:rPr lang="ru-RU" dirty="0" smtClean="0"/>
              <a:t> </a:t>
            </a:r>
            <a:r>
              <a:rPr lang="ru-RU" dirty="0" err="1" smtClean="0"/>
              <a:t>уражену</a:t>
            </a:r>
            <a:r>
              <a:rPr lang="ru-RU" dirty="0" smtClean="0"/>
              <a:t> руку в </a:t>
            </a:r>
            <a:r>
              <a:rPr lang="ru-RU" dirty="0" err="1" smtClean="0"/>
              <a:t>випрямленій</a:t>
            </a:r>
            <a:r>
              <a:rPr lang="ru-RU" dirty="0" smtClean="0"/>
              <a:t> </a:t>
            </a:r>
            <a:r>
              <a:rPr lang="ru-RU" dirty="0" err="1" smtClean="0"/>
              <a:t>положенні</a:t>
            </a:r>
            <a:r>
              <a:rPr lang="ru-RU" dirty="0" smtClean="0"/>
              <a:t>.</a:t>
            </a:r>
          </a:p>
          <a:p>
            <a:r>
              <a:rPr lang="ru-RU" b="1" dirty="0" err="1" smtClean="0"/>
              <a:t>Ви</a:t>
            </a:r>
            <a:r>
              <a:rPr lang="ru-RU" b="1" dirty="0" smtClean="0"/>
              <a:t> можете </a:t>
            </a:r>
            <a:r>
              <a:rPr lang="ru-RU" b="1" dirty="0" err="1" smtClean="0"/>
              <a:t>застосувати</a:t>
            </a:r>
            <a:r>
              <a:rPr lang="ru-RU" dirty="0" smtClean="0"/>
              <a:t> </a:t>
            </a:r>
            <a:r>
              <a:rPr lang="ru-RU" dirty="0" err="1" smtClean="0"/>
              <a:t>зіставлення</a:t>
            </a:r>
            <a:r>
              <a:rPr lang="ru-RU" dirty="0" smtClean="0"/>
              <a:t>, </a:t>
            </a:r>
            <a:r>
              <a:rPr lang="ru-RU" dirty="0" err="1" smtClean="0"/>
              <a:t>натискаючи</a:t>
            </a:r>
            <a:r>
              <a:rPr lang="ru-RU" dirty="0" smtClean="0"/>
              <a:t> </a:t>
            </a:r>
            <a:r>
              <a:rPr lang="ru-RU" dirty="0" err="1" smtClean="0"/>
              <a:t>своєї</a:t>
            </a:r>
            <a:endParaRPr lang="ru-RU" dirty="0" smtClean="0"/>
          </a:p>
          <a:p>
            <a:r>
              <a:rPr lang="ru-RU" dirty="0" smtClean="0"/>
              <a:t>рукою на </a:t>
            </a:r>
            <a:r>
              <a:rPr lang="ru-RU" dirty="0" err="1" smtClean="0"/>
              <a:t>паралізоване</a:t>
            </a:r>
            <a:r>
              <a:rPr lang="ru-RU" dirty="0" smtClean="0"/>
              <a:t> </a:t>
            </a:r>
            <a:r>
              <a:rPr lang="ru-RU" dirty="0" err="1" smtClean="0"/>
              <a:t>коліно</a:t>
            </a:r>
            <a:r>
              <a:rPr lang="ru-RU" dirty="0" smtClean="0"/>
              <a:t> </a:t>
            </a:r>
            <a:r>
              <a:rPr lang="ru-RU" dirty="0" err="1" smtClean="0"/>
              <a:t>пацієнта</a:t>
            </a:r>
            <a:r>
              <a:rPr lang="ru-RU" dirty="0" smtClean="0"/>
              <a:t> в </a:t>
            </a:r>
            <a:r>
              <a:rPr lang="ru-RU" dirty="0" err="1" smtClean="0"/>
              <a:t>напрямку</a:t>
            </a:r>
            <a:r>
              <a:rPr lang="ru-RU" dirty="0" smtClean="0"/>
              <a:t> </a:t>
            </a:r>
            <a:r>
              <a:rPr lang="ru-RU" dirty="0" err="1" smtClean="0"/>
              <a:t>п'яти</a:t>
            </a:r>
            <a:r>
              <a:rPr lang="ru-RU" dirty="0" smtClean="0"/>
              <a:t>.</a:t>
            </a:r>
          </a:p>
          <a:p>
            <a:endParaRPr lang="ru-RU" dirty="0" smtClean="0"/>
          </a:p>
          <a:p>
            <a:r>
              <a:rPr lang="ru-RU" dirty="0" smtClean="0"/>
              <a:t>Для </a:t>
            </a:r>
            <a:r>
              <a:rPr lang="ru-RU" dirty="0" err="1" smtClean="0"/>
              <a:t>сенсорної</a:t>
            </a:r>
            <a:r>
              <a:rPr lang="ru-RU" dirty="0" smtClean="0"/>
              <a:t> </a:t>
            </a:r>
            <a:r>
              <a:rPr lang="ru-RU" dirty="0" err="1" smtClean="0"/>
              <a:t>стимуляції</a:t>
            </a:r>
            <a:r>
              <a:rPr lang="ru-RU" dirty="0" smtClean="0"/>
              <a:t> </a:t>
            </a:r>
            <a:r>
              <a:rPr lang="ru-RU" dirty="0" err="1" smtClean="0"/>
              <a:t>можна</a:t>
            </a:r>
            <a:r>
              <a:rPr lang="ru-RU" dirty="0" smtClean="0"/>
              <a:t> </a:t>
            </a:r>
            <a:r>
              <a:rPr lang="ru-RU" dirty="0" err="1" smtClean="0"/>
              <a:t>використовувати</a:t>
            </a:r>
            <a:r>
              <a:rPr lang="ru-RU" dirty="0" smtClean="0"/>
              <a:t> </a:t>
            </a:r>
            <a:r>
              <a:rPr lang="ru-RU" dirty="0" err="1" smtClean="0"/>
              <a:t>легке</a:t>
            </a:r>
            <a:r>
              <a:rPr lang="ru-RU" dirty="0" smtClean="0"/>
              <a:t> </a:t>
            </a:r>
            <a:r>
              <a:rPr lang="ru-RU" dirty="0" err="1" smtClean="0"/>
              <a:t>постукування</a:t>
            </a:r>
            <a:r>
              <a:rPr lang="ru-RU" dirty="0" smtClean="0"/>
              <a:t> по </a:t>
            </a:r>
            <a:r>
              <a:rPr lang="ru-RU" dirty="0" err="1" smtClean="0"/>
              <a:t>сідницях</a:t>
            </a:r>
            <a:r>
              <a:rPr lang="ru-RU" dirty="0" smtClean="0"/>
              <a:t> </a:t>
            </a:r>
            <a:r>
              <a:rPr lang="ru-RU" dirty="0" err="1" smtClean="0"/>
              <a:t>пацієнта</a:t>
            </a:r>
            <a:endParaRPr lang="ru-RU" dirty="0"/>
          </a:p>
        </p:txBody>
      </p:sp>
      <p:pic>
        <p:nvPicPr>
          <p:cNvPr id="77826" name="Picture 2" descr="image30"/>
          <p:cNvPicPr>
            <a:picLocks noChangeAspect="1" noChangeArrowheads="1"/>
          </p:cNvPicPr>
          <p:nvPr/>
        </p:nvPicPr>
        <p:blipFill>
          <a:blip r:embed="rId2"/>
          <a:srcRect/>
          <a:stretch>
            <a:fillRect/>
          </a:stretch>
        </p:blipFill>
        <p:spPr bwMode="auto">
          <a:xfrm>
            <a:off x="2714612" y="4454525"/>
            <a:ext cx="3976688" cy="24034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285728"/>
            <a:ext cx="7624786" cy="3214710"/>
          </a:xfrm>
        </p:spPr>
        <p:txBody>
          <a:bodyPr>
            <a:normAutofit fontScale="62500" lnSpcReduction="20000"/>
          </a:bodyPr>
          <a:lstStyle/>
          <a:p>
            <a:r>
              <a:rPr lang="ru-RU" b="1" i="1" dirty="0" err="1" smtClean="0"/>
              <a:t>Положення</a:t>
            </a:r>
            <a:r>
              <a:rPr lang="ru-RU" b="1" i="1" dirty="0" smtClean="0"/>
              <a:t> </a:t>
            </a:r>
            <a:r>
              <a:rPr lang="ru-RU" b="1" i="1" dirty="0" err="1" smtClean="0"/>
              <a:t>лежачи</a:t>
            </a:r>
            <a:r>
              <a:rPr lang="ru-RU" b="1" i="1" dirty="0" smtClean="0"/>
              <a:t> на </a:t>
            </a:r>
            <a:r>
              <a:rPr lang="ru-RU" b="1" i="1" dirty="0" err="1" smtClean="0"/>
              <a:t>спині</a:t>
            </a:r>
            <a:r>
              <a:rPr lang="ru-RU" b="1" i="1" dirty="0" smtClean="0"/>
              <a:t>, </a:t>
            </a:r>
            <a:r>
              <a:rPr lang="ru-RU" b="1" i="1" dirty="0" err="1" smtClean="0"/>
              <a:t>зігнувшись</a:t>
            </a:r>
            <a:r>
              <a:rPr lang="ru-RU" b="1" dirty="0" smtClean="0"/>
              <a:t>(рис. 83.1):</a:t>
            </a:r>
            <a:endParaRPr lang="ru-RU" b="1" i="1" dirty="0" smtClean="0"/>
          </a:p>
          <a:p>
            <a:r>
              <a:rPr lang="ru-RU" dirty="0" smtClean="0"/>
              <a:t>В </a:t>
            </a:r>
            <a:r>
              <a:rPr lang="ru-RU" dirty="0" err="1" smtClean="0"/>
              <a:t>данн</a:t>
            </a:r>
            <a:r>
              <a:rPr lang="uk-UA" dirty="0" smtClean="0"/>
              <a:t>і</a:t>
            </a:r>
            <a:r>
              <a:rPr lang="ru-RU" dirty="0" err="1" smtClean="0"/>
              <a:t>й</a:t>
            </a:r>
            <a:r>
              <a:rPr lang="ru-RU" dirty="0" smtClean="0"/>
              <a:t> </a:t>
            </a:r>
            <a:r>
              <a:rPr lang="ru-RU" dirty="0" err="1" smtClean="0"/>
              <a:t>позиц</a:t>
            </a:r>
            <a:r>
              <a:rPr lang="uk-UA" dirty="0" err="1" smtClean="0"/>
              <a:t>ії</a:t>
            </a:r>
            <a:r>
              <a:rPr lang="ru-RU" dirty="0" smtClean="0"/>
              <a:t>:</a:t>
            </a:r>
          </a:p>
          <a:p>
            <a:r>
              <a:rPr lang="ru-RU" dirty="0" smtClean="0"/>
              <a:t>• </a:t>
            </a:r>
            <a:r>
              <a:rPr lang="ru-RU" dirty="0" err="1" smtClean="0"/>
              <a:t>паралізована</a:t>
            </a:r>
            <a:r>
              <a:rPr lang="ru-RU" dirty="0" smtClean="0"/>
              <a:t> рука </a:t>
            </a:r>
            <a:r>
              <a:rPr lang="ru-RU" dirty="0" err="1" smtClean="0"/>
              <a:t>випрямлена</a:t>
            </a:r>
            <a:r>
              <a:rPr lang="ru-RU" dirty="0" smtClean="0"/>
              <a:t>. руки </a:t>
            </a:r>
            <a:r>
              <a:rPr lang="ru-RU" dirty="0" err="1" smtClean="0"/>
              <a:t>витягнуті</a:t>
            </a:r>
            <a:r>
              <a:rPr lang="ru-RU" dirty="0" smtClean="0"/>
              <a:t> </a:t>
            </a:r>
            <a:r>
              <a:rPr lang="ru-RU" dirty="0" err="1" smtClean="0"/>
              <a:t>вгору</a:t>
            </a:r>
            <a:r>
              <a:rPr lang="ru-RU" dirty="0" smtClean="0"/>
              <a:t> (вперед);</a:t>
            </a:r>
          </a:p>
          <a:p>
            <a:r>
              <a:rPr lang="ru-RU" dirty="0" smtClean="0"/>
              <a:t>• </a:t>
            </a:r>
            <a:r>
              <a:rPr lang="ru-RU" dirty="0" err="1" smtClean="0"/>
              <a:t>згинання</a:t>
            </a:r>
            <a:r>
              <a:rPr lang="ru-RU" dirty="0" smtClean="0"/>
              <a:t> </a:t>
            </a:r>
            <a:r>
              <a:rPr lang="ru-RU" dirty="0" err="1" smtClean="0"/>
              <a:t>паралізованої</a:t>
            </a:r>
            <a:r>
              <a:rPr lang="ru-RU" dirty="0" smtClean="0"/>
              <a:t> ноги </a:t>
            </a:r>
            <a:r>
              <a:rPr lang="ru-RU" dirty="0" err="1" smtClean="0"/>
              <a:t>полегшується</a:t>
            </a:r>
            <a:r>
              <a:rPr lang="ru-RU" dirty="0" smtClean="0"/>
              <a:t> </a:t>
            </a:r>
            <a:r>
              <a:rPr lang="ru-RU" dirty="0" err="1" smtClean="0"/>
              <a:t>згинанням</a:t>
            </a:r>
            <a:r>
              <a:rPr lang="ru-RU" dirty="0" smtClean="0"/>
              <a:t> </a:t>
            </a:r>
            <a:r>
              <a:rPr lang="ru-RU" dirty="0" err="1" smtClean="0"/>
              <a:t>здорової</a:t>
            </a:r>
            <a:r>
              <a:rPr lang="ru-RU" dirty="0" smtClean="0"/>
              <a:t> </a:t>
            </a:r>
            <a:r>
              <a:rPr lang="ru-RU" dirty="0" err="1" smtClean="0"/>
              <a:t>ноги</a:t>
            </a:r>
            <a:r>
              <a:rPr lang="ru-RU" dirty="0" smtClean="0"/>
              <a:t>, що </a:t>
            </a:r>
            <a:r>
              <a:rPr lang="ru-RU" dirty="0" err="1" smtClean="0"/>
              <a:t>сприяє</a:t>
            </a:r>
            <a:r>
              <a:rPr lang="ru-RU" dirty="0" smtClean="0"/>
              <a:t> </a:t>
            </a:r>
            <a:r>
              <a:rPr lang="ru-RU" dirty="0" err="1" smtClean="0"/>
              <a:t>підведення</a:t>
            </a:r>
            <a:r>
              <a:rPr lang="ru-RU" dirty="0" smtClean="0"/>
              <a:t> тазу;</a:t>
            </a:r>
          </a:p>
          <a:p>
            <a:r>
              <a:rPr lang="ru-RU" dirty="0" smtClean="0"/>
              <a:t>• </a:t>
            </a:r>
            <a:r>
              <a:rPr lang="ru-RU" dirty="0" err="1" smtClean="0"/>
              <a:t>пацієнт</a:t>
            </a:r>
            <a:r>
              <a:rPr lang="ru-RU" dirty="0" smtClean="0"/>
              <a:t> </a:t>
            </a:r>
            <a:r>
              <a:rPr lang="ru-RU" dirty="0" err="1" smtClean="0"/>
              <a:t>зв'язує</a:t>
            </a:r>
            <a:r>
              <a:rPr lang="ru-RU" dirty="0" smtClean="0"/>
              <a:t> </a:t>
            </a:r>
            <a:r>
              <a:rPr lang="ru-RU" dirty="0" err="1" smtClean="0"/>
              <a:t>кисті</a:t>
            </a:r>
            <a:r>
              <a:rPr lang="ru-RU" dirty="0" smtClean="0"/>
              <a:t> рук в «Замок» і </a:t>
            </a:r>
            <a:r>
              <a:rPr lang="ru-RU" dirty="0" err="1" smtClean="0"/>
              <a:t>охоплює</a:t>
            </a:r>
            <a:r>
              <a:rPr lang="ru-RU" dirty="0" smtClean="0"/>
              <a:t> ними </a:t>
            </a:r>
            <a:r>
              <a:rPr lang="ru-RU" dirty="0" err="1" smtClean="0"/>
              <a:t>здорове</a:t>
            </a:r>
            <a:r>
              <a:rPr lang="ru-RU" dirty="0" smtClean="0"/>
              <a:t> </a:t>
            </a:r>
            <a:r>
              <a:rPr lang="ru-RU" dirty="0" err="1" smtClean="0"/>
              <a:t>коліно</a:t>
            </a:r>
            <a:r>
              <a:rPr lang="ru-RU" dirty="0" smtClean="0"/>
              <a:t>;</a:t>
            </a:r>
          </a:p>
          <a:p>
            <a:r>
              <a:rPr lang="ru-RU" dirty="0" smtClean="0"/>
              <a:t>• </a:t>
            </a:r>
            <a:r>
              <a:rPr lang="ru-RU" dirty="0" err="1" smtClean="0"/>
              <a:t>щоб</a:t>
            </a:r>
            <a:r>
              <a:rPr lang="ru-RU" dirty="0" smtClean="0"/>
              <a:t> </a:t>
            </a:r>
            <a:r>
              <a:rPr lang="ru-RU" dirty="0" err="1" smtClean="0"/>
              <a:t>пацієнт</a:t>
            </a:r>
            <a:r>
              <a:rPr lang="ru-RU" dirty="0" smtClean="0"/>
              <a:t> </a:t>
            </a:r>
            <a:r>
              <a:rPr lang="ru-RU" dirty="0" err="1" smtClean="0"/>
              <a:t>міг</a:t>
            </a:r>
            <a:r>
              <a:rPr lang="ru-RU" dirty="0" smtClean="0"/>
              <a:t> сам </a:t>
            </a:r>
            <a:r>
              <a:rPr lang="ru-RU" dirty="0" err="1" smtClean="0"/>
              <a:t>згинати</a:t>
            </a:r>
            <a:r>
              <a:rPr lang="ru-RU" dirty="0" smtClean="0"/>
              <a:t> </a:t>
            </a:r>
            <a:r>
              <a:rPr lang="ru-RU" dirty="0" err="1" smtClean="0"/>
              <a:t>паралізовану</a:t>
            </a:r>
            <a:r>
              <a:rPr lang="ru-RU" dirty="0" smtClean="0"/>
              <a:t> ногу, </a:t>
            </a:r>
            <a:r>
              <a:rPr lang="ru-RU" dirty="0" err="1" smtClean="0"/>
              <a:t>він</a:t>
            </a:r>
            <a:r>
              <a:rPr lang="ru-RU" dirty="0" smtClean="0"/>
              <a:t> повинен </a:t>
            </a:r>
            <a:r>
              <a:rPr lang="ru-RU" dirty="0" err="1" smtClean="0"/>
              <a:t>спочатку</a:t>
            </a:r>
            <a:r>
              <a:rPr lang="ru-RU" dirty="0" smtClean="0"/>
              <a:t> </a:t>
            </a:r>
            <a:r>
              <a:rPr lang="ru-RU" dirty="0" err="1" smtClean="0"/>
              <a:t>освоїти</a:t>
            </a:r>
            <a:r>
              <a:rPr lang="ru-RU" dirty="0" smtClean="0"/>
              <a:t> </a:t>
            </a:r>
            <a:r>
              <a:rPr lang="ru-RU" dirty="0" err="1" smtClean="0"/>
              <a:t>таке</a:t>
            </a:r>
            <a:r>
              <a:rPr lang="ru-RU" dirty="0" smtClean="0"/>
              <a:t> її </a:t>
            </a:r>
            <a:r>
              <a:rPr lang="ru-RU" dirty="0" err="1" smtClean="0"/>
              <a:t>положення</a:t>
            </a:r>
            <a:r>
              <a:rPr lang="ru-RU" dirty="0" smtClean="0"/>
              <a:t>, коли </a:t>
            </a:r>
            <a:r>
              <a:rPr lang="ru-RU" dirty="0" err="1" smtClean="0"/>
              <a:t>коліно</a:t>
            </a:r>
            <a:r>
              <a:rPr lang="ru-RU" dirty="0" smtClean="0"/>
              <a:t> </a:t>
            </a:r>
            <a:r>
              <a:rPr lang="ru-RU" dirty="0" err="1" smtClean="0"/>
              <a:t>зігнуте</a:t>
            </a:r>
            <a:r>
              <a:rPr lang="ru-RU" dirty="0" smtClean="0"/>
              <a:t> на 90 °, а </a:t>
            </a:r>
            <a:r>
              <a:rPr lang="ru-RU" dirty="0" err="1" smtClean="0"/>
              <a:t>потім</a:t>
            </a:r>
            <a:r>
              <a:rPr lang="ru-RU" dirty="0" smtClean="0"/>
              <a:t> </a:t>
            </a:r>
            <a:r>
              <a:rPr lang="ru-RU" dirty="0" err="1" smtClean="0"/>
              <a:t>навчитися</a:t>
            </a:r>
            <a:r>
              <a:rPr lang="ru-RU" dirty="0" smtClean="0"/>
              <a:t> </a:t>
            </a:r>
            <a:r>
              <a:rPr lang="ru-RU" dirty="0" err="1" smtClean="0"/>
              <a:t>утримувати</a:t>
            </a:r>
            <a:r>
              <a:rPr lang="ru-RU" dirty="0" smtClean="0"/>
              <a:t> це </a:t>
            </a:r>
            <a:r>
              <a:rPr lang="ru-RU" dirty="0" err="1" smtClean="0"/>
              <a:t>положення</a:t>
            </a:r>
            <a:r>
              <a:rPr lang="ru-RU" dirty="0" smtClean="0"/>
              <a:t>.</a:t>
            </a:r>
          </a:p>
          <a:p>
            <a:r>
              <a:rPr lang="ru-RU" dirty="0" err="1" smtClean="0"/>
              <a:t>Можна</a:t>
            </a:r>
            <a:r>
              <a:rPr lang="ru-RU" dirty="0" smtClean="0"/>
              <a:t> </a:t>
            </a:r>
            <a:r>
              <a:rPr lang="ru-RU" dirty="0" err="1" smtClean="0"/>
              <a:t>виконати</a:t>
            </a:r>
            <a:r>
              <a:rPr lang="ru-RU" dirty="0" smtClean="0"/>
              <a:t> </a:t>
            </a:r>
            <a:r>
              <a:rPr lang="ru-RU" dirty="0" err="1" smtClean="0"/>
              <a:t>зіставленняв</a:t>
            </a:r>
            <a:r>
              <a:rPr lang="ru-RU" dirty="0" smtClean="0"/>
              <a:t> </a:t>
            </a:r>
            <a:r>
              <a:rPr lang="ru-RU" dirty="0" err="1" smtClean="0"/>
              <a:t>напрямку</a:t>
            </a:r>
            <a:r>
              <a:rPr lang="ru-RU" dirty="0" smtClean="0"/>
              <a:t> від </a:t>
            </a:r>
            <a:r>
              <a:rPr lang="ru-RU" dirty="0" err="1" smtClean="0"/>
              <a:t>колінного</a:t>
            </a:r>
            <a:r>
              <a:rPr lang="ru-RU" dirty="0" smtClean="0"/>
              <a:t> </a:t>
            </a:r>
            <a:r>
              <a:rPr lang="ru-RU" dirty="0" err="1" smtClean="0"/>
              <a:t>суглоба</a:t>
            </a:r>
            <a:r>
              <a:rPr lang="ru-RU" dirty="0" smtClean="0"/>
              <a:t> до </a:t>
            </a:r>
            <a:r>
              <a:rPr lang="ru-RU" dirty="0" err="1" smtClean="0"/>
              <a:t>стегнового</a:t>
            </a:r>
            <a:r>
              <a:rPr lang="ru-RU" dirty="0" smtClean="0"/>
              <a:t>.</a:t>
            </a:r>
          </a:p>
          <a:p>
            <a:r>
              <a:rPr lang="ru-RU" dirty="0" err="1" smtClean="0"/>
              <a:t>Якщо</a:t>
            </a:r>
            <a:r>
              <a:rPr lang="ru-RU" dirty="0" smtClean="0"/>
              <a:t> </a:t>
            </a:r>
            <a:r>
              <a:rPr lang="ru-RU" dirty="0" err="1" smtClean="0"/>
              <a:t>паралізоване</a:t>
            </a:r>
            <a:r>
              <a:rPr lang="ru-RU" dirty="0" smtClean="0"/>
              <a:t> стегно </a:t>
            </a:r>
            <a:r>
              <a:rPr lang="ru-RU" dirty="0" err="1" smtClean="0"/>
              <a:t>прагне</a:t>
            </a:r>
            <a:r>
              <a:rPr lang="ru-RU" dirty="0" smtClean="0"/>
              <a:t> </a:t>
            </a:r>
            <a:r>
              <a:rPr lang="ru-RU" dirty="0" err="1" smtClean="0"/>
              <a:t>повернутися</a:t>
            </a:r>
            <a:r>
              <a:rPr lang="ru-RU" dirty="0" smtClean="0"/>
              <a:t> </a:t>
            </a:r>
            <a:r>
              <a:rPr lang="ru-RU" dirty="0" err="1" smtClean="0"/>
              <a:t>назовні</a:t>
            </a:r>
            <a:r>
              <a:rPr lang="ru-RU" dirty="0" smtClean="0"/>
              <a:t>, </a:t>
            </a:r>
            <a:r>
              <a:rPr lang="ru-RU" dirty="0" err="1" smtClean="0"/>
              <a:t>ви</a:t>
            </a:r>
            <a:r>
              <a:rPr lang="ru-RU" dirty="0" smtClean="0"/>
              <a:t> можете </a:t>
            </a:r>
            <a:r>
              <a:rPr lang="ru-RU" dirty="0" err="1" smtClean="0"/>
              <a:t>полегшити</a:t>
            </a:r>
            <a:r>
              <a:rPr lang="ru-RU" dirty="0" smtClean="0"/>
              <a:t> </a:t>
            </a:r>
            <a:r>
              <a:rPr lang="ru-RU" dirty="0" err="1" smtClean="0"/>
              <a:t>його</a:t>
            </a:r>
            <a:r>
              <a:rPr lang="ru-RU" dirty="0" smtClean="0"/>
              <a:t> поворот </a:t>
            </a:r>
            <a:r>
              <a:rPr lang="ru-RU" dirty="0" err="1" smtClean="0"/>
              <a:t>всередину</a:t>
            </a:r>
            <a:r>
              <a:rPr lang="ru-RU" dirty="0" smtClean="0"/>
              <a:t> і </a:t>
            </a:r>
            <a:r>
              <a:rPr lang="ru-RU" dirty="0" err="1" smtClean="0"/>
              <a:t>утримувати</a:t>
            </a:r>
            <a:r>
              <a:rPr lang="ru-RU" dirty="0" smtClean="0"/>
              <a:t> в </a:t>
            </a:r>
            <a:r>
              <a:rPr lang="ru-RU" dirty="0" err="1" smtClean="0"/>
              <a:t>потрібному</a:t>
            </a:r>
            <a:r>
              <a:rPr lang="ru-RU" dirty="0" smtClean="0"/>
              <a:t> </a:t>
            </a:r>
            <a:r>
              <a:rPr lang="ru-RU" dirty="0" err="1" smtClean="0"/>
              <a:t>положенні</a:t>
            </a:r>
            <a:r>
              <a:rPr lang="ru-RU" dirty="0" smtClean="0"/>
              <a:t>, </a:t>
            </a:r>
            <a:r>
              <a:rPr lang="ru-RU" dirty="0" err="1" smtClean="0"/>
              <a:t>застосовуючи</a:t>
            </a:r>
            <a:r>
              <a:rPr lang="ru-RU" dirty="0" smtClean="0"/>
              <a:t> </a:t>
            </a:r>
            <a:r>
              <a:rPr lang="ru-RU" dirty="0" err="1" smtClean="0"/>
              <a:t>короткі</a:t>
            </a:r>
            <a:r>
              <a:rPr lang="ru-RU" dirty="0" smtClean="0"/>
              <a:t> </a:t>
            </a:r>
            <a:r>
              <a:rPr lang="ru-RU" dirty="0" err="1" smtClean="0"/>
              <a:t>різкі</a:t>
            </a:r>
            <a:r>
              <a:rPr lang="ru-RU" dirty="0" smtClean="0"/>
              <a:t> </a:t>
            </a:r>
            <a:r>
              <a:rPr lang="ru-RU" b="1" dirty="0" err="1" smtClean="0"/>
              <a:t>постукування</a:t>
            </a:r>
            <a:r>
              <a:rPr lang="ru-RU" dirty="0" smtClean="0"/>
              <a:t> по </a:t>
            </a:r>
            <a:r>
              <a:rPr lang="ru-RU" dirty="0" err="1" smtClean="0"/>
              <a:t>внутрішній</a:t>
            </a:r>
            <a:r>
              <a:rPr lang="ru-RU" dirty="0" smtClean="0"/>
              <a:t> </a:t>
            </a:r>
            <a:r>
              <a:rPr lang="ru-RU" dirty="0" err="1" smtClean="0"/>
              <a:t>поверхні</a:t>
            </a:r>
            <a:r>
              <a:rPr lang="ru-RU" dirty="0" smtClean="0"/>
              <a:t> </a:t>
            </a:r>
            <a:r>
              <a:rPr lang="ru-RU" dirty="0" err="1" smtClean="0"/>
              <a:t>колінного</a:t>
            </a:r>
            <a:r>
              <a:rPr lang="ru-RU" dirty="0" smtClean="0"/>
              <a:t> </a:t>
            </a:r>
            <a:r>
              <a:rPr lang="ru-RU" dirty="0" err="1" smtClean="0"/>
              <a:t>суглоба</a:t>
            </a:r>
            <a:r>
              <a:rPr lang="ru-RU" dirty="0" smtClean="0"/>
              <a:t>.</a:t>
            </a:r>
          </a:p>
          <a:p>
            <a:endParaRPr lang="ru-RU" dirty="0"/>
          </a:p>
        </p:txBody>
      </p:sp>
      <p:pic>
        <p:nvPicPr>
          <p:cNvPr id="78850" name="Picture 2" descr="C:\Users\Юля\Desktop\IMG_20211019_174644.jpg"/>
          <p:cNvPicPr>
            <a:picLocks noChangeAspect="1" noChangeArrowheads="1"/>
          </p:cNvPicPr>
          <p:nvPr/>
        </p:nvPicPr>
        <p:blipFill>
          <a:blip r:embed="rId2"/>
          <a:srcRect/>
          <a:stretch>
            <a:fillRect/>
          </a:stretch>
        </p:blipFill>
        <p:spPr bwMode="auto">
          <a:xfrm>
            <a:off x="3214678" y="3643314"/>
            <a:ext cx="3214677" cy="292257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285728"/>
            <a:ext cx="7406640" cy="3929090"/>
          </a:xfrm>
        </p:spPr>
        <p:txBody>
          <a:bodyPr>
            <a:normAutofit fontScale="55000" lnSpcReduction="20000"/>
          </a:bodyPr>
          <a:lstStyle/>
          <a:p>
            <a:r>
              <a:rPr lang="uk-UA" b="1" i="1" dirty="0" smtClean="0"/>
              <a:t>                                                                                    Тиск руками</a:t>
            </a:r>
          </a:p>
          <a:p>
            <a:endParaRPr lang="ru-RU" b="1" i="1" dirty="0" smtClean="0"/>
          </a:p>
          <a:p>
            <a:r>
              <a:rPr lang="uk-UA" dirty="0" smtClean="0"/>
              <a:t>Тиск руками може використовуватися для </a:t>
            </a:r>
            <a:r>
              <a:rPr lang="uk-UA" b="1" dirty="0" smtClean="0"/>
              <a:t>стабілізації</a:t>
            </a:r>
            <a:r>
              <a:rPr lang="uk-UA" dirty="0" smtClean="0"/>
              <a:t> становища при навчанні пацієнта утриманню даної позиції і / або для вироблення специфічних реакцій (</a:t>
            </a:r>
            <a:r>
              <a:rPr lang="uk-UA" b="1" dirty="0" err="1" smtClean="0"/>
              <a:t>реакцій</a:t>
            </a:r>
            <a:r>
              <a:rPr lang="uk-UA" b="1" dirty="0" smtClean="0"/>
              <a:t> збереження рівноваги</a:t>
            </a:r>
            <a:r>
              <a:rPr lang="uk-UA" dirty="0" smtClean="0"/>
              <a:t>) при порушеннях стійкості. </a:t>
            </a:r>
            <a:r>
              <a:rPr lang="ru-RU" b="1" dirty="0" err="1" smtClean="0"/>
              <a:t>Спосіб</a:t>
            </a:r>
            <a:r>
              <a:rPr lang="ru-RU" b="1" dirty="0" smtClean="0"/>
              <a:t> </a:t>
            </a:r>
            <a:r>
              <a:rPr lang="ru-RU" b="1" dirty="0" err="1" smtClean="0"/>
              <a:t>тиску</a:t>
            </a:r>
            <a:r>
              <a:rPr lang="ru-RU" b="1" dirty="0" smtClean="0"/>
              <a:t> руками </a:t>
            </a:r>
            <a:r>
              <a:rPr lang="ru-RU" b="1" dirty="0" err="1" smtClean="0"/>
              <a:t>відрізняється</a:t>
            </a:r>
            <a:r>
              <a:rPr lang="ru-RU" b="1" dirty="0" smtClean="0"/>
              <a:t> від способу коротких </a:t>
            </a:r>
            <a:r>
              <a:rPr lang="ru-RU" b="1" dirty="0" err="1" smtClean="0"/>
              <a:t>поштовхових</a:t>
            </a:r>
            <a:r>
              <a:rPr lang="ru-RU" b="1" dirty="0" smtClean="0"/>
              <a:t> </a:t>
            </a:r>
            <a:r>
              <a:rPr lang="ru-RU" b="1" dirty="0" err="1" smtClean="0"/>
              <a:t>рухів</a:t>
            </a:r>
            <a:r>
              <a:rPr lang="ru-RU" b="1" dirty="0" smtClean="0"/>
              <a:t>.</a:t>
            </a:r>
          </a:p>
          <a:p>
            <a:r>
              <a:rPr lang="ru-RU" dirty="0" err="1" smtClean="0"/>
              <a:t>Тиск</a:t>
            </a:r>
            <a:r>
              <a:rPr lang="ru-RU" dirty="0" smtClean="0"/>
              <a:t> руками повинно </a:t>
            </a:r>
            <a:r>
              <a:rPr lang="ru-RU" dirty="0" err="1" smtClean="0"/>
              <a:t>застосовуватися</a:t>
            </a:r>
            <a:r>
              <a:rPr lang="ru-RU" dirty="0" smtClean="0"/>
              <a:t> тільки в тому </a:t>
            </a:r>
            <a:r>
              <a:rPr lang="ru-RU" dirty="0" err="1" smtClean="0"/>
              <a:t>випадку</a:t>
            </a:r>
            <a:r>
              <a:rPr lang="ru-RU" dirty="0" smtClean="0"/>
              <a:t>, коли </a:t>
            </a:r>
            <a:r>
              <a:rPr lang="ru-RU" dirty="0" err="1" smtClean="0"/>
              <a:t>положення</a:t>
            </a:r>
            <a:r>
              <a:rPr lang="ru-RU" dirty="0" smtClean="0"/>
              <a:t> </a:t>
            </a:r>
            <a:r>
              <a:rPr lang="ru-RU" dirty="0" err="1" smtClean="0"/>
              <a:t>пацієнта</a:t>
            </a:r>
            <a:r>
              <a:rPr lang="ru-RU" dirty="0" smtClean="0"/>
              <a:t> </a:t>
            </a:r>
            <a:r>
              <a:rPr lang="ru-RU" dirty="0" err="1" smtClean="0"/>
              <a:t>стійко</a:t>
            </a:r>
            <a:r>
              <a:rPr lang="ru-RU" dirty="0" smtClean="0"/>
              <a:t>, а сам </a:t>
            </a:r>
            <a:r>
              <a:rPr lang="ru-RU" dirty="0" err="1" smtClean="0"/>
              <a:t>він</a:t>
            </a:r>
            <a:r>
              <a:rPr lang="ru-RU" dirty="0" smtClean="0"/>
              <a:t> </a:t>
            </a:r>
            <a:r>
              <a:rPr lang="ru-RU" dirty="0" err="1" smtClean="0"/>
              <a:t>спокійний</a:t>
            </a:r>
            <a:r>
              <a:rPr lang="ru-RU" dirty="0" smtClean="0"/>
              <a:t> і </a:t>
            </a:r>
            <a:r>
              <a:rPr lang="ru-RU" dirty="0" err="1" smtClean="0"/>
              <a:t>розслаблений</a:t>
            </a:r>
            <a:r>
              <a:rPr lang="ru-RU" dirty="0" smtClean="0"/>
              <a:t>. </a:t>
            </a:r>
            <a:r>
              <a:rPr lang="ru-RU" dirty="0" err="1" smtClean="0"/>
              <a:t>Якщо</a:t>
            </a:r>
            <a:r>
              <a:rPr lang="ru-RU" dirty="0" smtClean="0"/>
              <a:t> </a:t>
            </a:r>
            <a:r>
              <a:rPr lang="ru-RU" dirty="0" err="1" smtClean="0"/>
              <a:t>пацієнт</a:t>
            </a:r>
            <a:r>
              <a:rPr lang="ru-RU" dirty="0" smtClean="0"/>
              <a:t> </a:t>
            </a:r>
            <a:r>
              <a:rPr lang="ru-RU" dirty="0" err="1" smtClean="0"/>
              <a:t>напружений</a:t>
            </a:r>
            <a:r>
              <a:rPr lang="ru-RU" dirty="0" smtClean="0"/>
              <a:t> або </a:t>
            </a:r>
            <a:r>
              <a:rPr lang="ru-RU" dirty="0" err="1" smtClean="0"/>
              <a:t>наляканий</a:t>
            </a:r>
            <a:r>
              <a:rPr lang="ru-RU" dirty="0" smtClean="0"/>
              <a:t>, </a:t>
            </a:r>
            <a:r>
              <a:rPr lang="ru-RU" dirty="0" err="1" smtClean="0"/>
              <a:t>він</a:t>
            </a:r>
            <a:r>
              <a:rPr lang="ru-RU" dirty="0" smtClean="0"/>
              <a:t> </a:t>
            </a:r>
            <a:r>
              <a:rPr lang="ru-RU" dirty="0" err="1" smtClean="0"/>
              <a:t>відповість</a:t>
            </a:r>
            <a:r>
              <a:rPr lang="ru-RU" dirty="0" smtClean="0"/>
              <a:t> на </a:t>
            </a:r>
            <a:r>
              <a:rPr lang="ru-RU" dirty="0" err="1" smtClean="0"/>
              <a:t>тиск</a:t>
            </a:r>
            <a:r>
              <a:rPr lang="ru-RU" dirty="0" smtClean="0"/>
              <a:t> руками </a:t>
            </a:r>
            <a:r>
              <a:rPr lang="ru-RU" dirty="0" err="1" smtClean="0"/>
              <a:t>посиленням</a:t>
            </a:r>
            <a:r>
              <a:rPr lang="ru-RU" dirty="0" smtClean="0"/>
              <a:t> </a:t>
            </a:r>
            <a:r>
              <a:rPr lang="ru-RU" dirty="0" err="1" smtClean="0"/>
              <a:t>скутості</a:t>
            </a:r>
            <a:r>
              <a:rPr lang="ru-RU" dirty="0" smtClean="0"/>
              <a:t> або </a:t>
            </a:r>
            <a:r>
              <a:rPr lang="ru-RU" dirty="0" err="1" smtClean="0"/>
              <a:t>збільшенням</a:t>
            </a:r>
            <a:r>
              <a:rPr lang="ru-RU" dirty="0" smtClean="0"/>
              <a:t> </a:t>
            </a:r>
            <a:r>
              <a:rPr lang="ru-RU" dirty="0" err="1" smtClean="0"/>
              <a:t>спастичності</a:t>
            </a:r>
            <a:r>
              <a:rPr lang="ru-RU" dirty="0" smtClean="0"/>
              <a:t> </a:t>
            </a:r>
            <a:r>
              <a:rPr lang="ru-RU" dirty="0" err="1" smtClean="0"/>
              <a:t>м'язів</a:t>
            </a:r>
            <a:r>
              <a:rPr lang="ru-RU" dirty="0" smtClean="0"/>
              <a:t> на </a:t>
            </a:r>
            <a:r>
              <a:rPr lang="ru-RU" dirty="0" err="1" smtClean="0"/>
              <a:t>боці</a:t>
            </a:r>
            <a:r>
              <a:rPr lang="ru-RU" dirty="0" smtClean="0"/>
              <a:t> </a:t>
            </a:r>
            <a:r>
              <a:rPr lang="ru-RU" dirty="0" err="1" smtClean="0"/>
              <a:t>ураження</a:t>
            </a:r>
            <a:r>
              <a:rPr lang="ru-RU" dirty="0" smtClean="0"/>
              <a:t>.</a:t>
            </a:r>
          </a:p>
          <a:p>
            <a:r>
              <a:rPr lang="ru-RU" dirty="0" err="1" smtClean="0"/>
              <a:t>Попросіть</a:t>
            </a:r>
            <a:r>
              <a:rPr lang="ru-RU" dirty="0" smtClean="0"/>
              <a:t> </a:t>
            </a:r>
            <a:r>
              <a:rPr lang="ru-RU" dirty="0" err="1" smtClean="0"/>
              <a:t>пацієнта</a:t>
            </a:r>
            <a:r>
              <a:rPr lang="ru-RU" dirty="0" smtClean="0"/>
              <a:t> «</a:t>
            </a:r>
            <a:r>
              <a:rPr lang="ru-RU" dirty="0" err="1" smtClean="0"/>
              <a:t>тримати</a:t>
            </a:r>
            <a:r>
              <a:rPr lang="ru-RU" dirty="0" smtClean="0"/>
              <a:t>» </a:t>
            </a:r>
            <a:r>
              <a:rPr lang="ru-RU" dirty="0" err="1" smtClean="0"/>
              <a:t>положення</a:t>
            </a:r>
            <a:r>
              <a:rPr lang="ru-RU" dirty="0" smtClean="0"/>
              <a:t>, </a:t>
            </a:r>
            <a:r>
              <a:rPr lang="ru-RU" dirty="0" err="1" smtClean="0"/>
              <a:t>використовуючи</a:t>
            </a:r>
            <a:r>
              <a:rPr lang="ru-RU" dirty="0" smtClean="0"/>
              <a:t> </a:t>
            </a:r>
            <a:r>
              <a:rPr lang="ru-RU" dirty="0" err="1" smtClean="0"/>
              <a:t>короткі</a:t>
            </a:r>
            <a:r>
              <a:rPr lang="ru-RU" dirty="0" smtClean="0"/>
              <a:t> </a:t>
            </a:r>
            <a:r>
              <a:rPr lang="ru-RU" dirty="0" err="1" smtClean="0"/>
              <a:t>команди</a:t>
            </a:r>
            <a:r>
              <a:rPr lang="ru-RU" dirty="0" smtClean="0"/>
              <a:t>, </a:t>
            </a:r>
            <a:r>
              <a:rPr lang="ru-RU" dirty="0" err="1" smtClean="0"/>
              <a:t>наприклад</a:t>
            </a:r>
            <a:r>
              <a:rPr lang="ru-RU" dirty="0" smtClean="0"/>
              <a:t>: «</a:t>
            </a:r>
            <a:r>
              <a:rPr lang="ru-RU" dirty="0" err="1" smtClean="0"/>
              <a:t>Тримай</a:t>
            </a:r>
            <a:r>
              <a:rPr lang="ru-RU" dirty="0" smtClean="0"/>
              <a:t> ... </a:t>
            </a:r>
            <a:r>
              <a:rPr lang="ru-RU" dirty="0" err="1" smtClean="0"/>
              <a:t>стій</a:t>
            </a:r>
            <a:r>
              <a:rPr lang="ru-RU" dirty="0" smtClean="0"/>
              <a:t>, як </a:t>
            </a:r>
            <a:r>
              <a:rPr lang="ru-RU" dirty="0" err="1" smtClean="0"/>
              <a:t>стоїш</a:t>
            </a:r>
            <a:r>
              <a:rPr lang="ru-RU" dirty="0" smtClean="0"/>
              <a:t> ... не дозволяй </a:t>
            </a:r>
            <a:r>
              <a:rPr lang="ru-RU" dirty="0" err="1" smtClean="0"/>
              <a:t>зрушити</a:t>
            </a:r>
            <a:r>
              <a:rPr lang="ru-RU" dirty="0" smtClean="0"/>
              <a:t> себе з </a:t>
            </a:r>
            <a:r>
              <a:rPr lang="ru-RU" dirty="0" err="1" smtClean="0"/>
              <a:t>місця</a:t>
            </a:r>
            <a:r>
              <a:rPr lang="ru-RU" dirty="0" smtClean="0"/>
              <a:t> ...».</a:t>
            </a:r>
          </a:p>
          <a:p>
            <a:r>
              <a:rPr lang="ru-RU" b="1" dirty="0" err="1" smtClean="0"/>
              <a:t>Після</a:t>
            </a:r>
            <a:r>
              <a:rPr lang="ru-RU" b="1" dirty="0" smtClean="0"/>
              <a:t> </a:t>
            </a:r>
            <a:r>
              <a:rPr lang="ru-RU" b="1" dirty="0" err="1" smtClean="0"/>
              <a:t>такої</a:t>
            </a:r>
            <a:r>
              <a:rPr lang="ru-RU" b="1" dirty="0" smtClean="0"/>
              <a:t> </a:t>
            </a:r>
            <a:r>
              <a:rPr lang="ru-RU" b="1" dirty="0" err="1" smtClean="0"/>
              <a:t>команди</a:t>
            </a:r>
            <a:r>
              <a:rPr lang="ru-RU" b="1" dirty="0" smtClean="0"/>
              <a:t> </a:t>
            </a:r>
            <a:r>
              <a:rPr lang="ru-RU" b="1" dirty="0" err="1" smtClean="0"/>
              <a:t>можна</a:t>
            </a:r>
            <a:r>
              <a:rPr lang="ru-RU" b="1" dirty="0" smtClean="0"/>
              <a:t> </a:t>
            </a:r>
            <a:r>
              <a:rPr lang="ru-RU" b="1" dirty="0" err="1" smtClean="0"/>
              <a:t>обережно</a:t>
            </a:r>
            <a:r>
              <a:rPr lang="ru-RU" b="1" dirty="0" smtClean="0"/>
              <a:t>, але твердо </a:t>
            </a:r>
            <a:r>
              <a:rPr lang="ru-RU" b="1" dirty="0" err="1" smtClean="0"/>
              <a:t>починати</a:t>
            </a:r>
            <a:r>
              <a:rPr lang="ru-RU" b="1" dirty="0" smtClean="0"/>
              <a:t> </a:t>
            </a:r>
            <a:r>
              <a:rPr lang="ru-RU" b="1" dirty="0" err="1" smtClean="0"/>
              <a:t>тиск</a:t>
            </a:r>
            <a:r>
              <a:rPr lang="ru-RU" b="1" dirty="0" smtClean="0"/>
              <a:t> руками. Сила </a:t>
            </a:r>
            <a:r>
              <a:rPr lang="ru-RU" b="1" dirty="0" err="1" smtClean="0"/>
              <a:t>тиску</a:t>
            </a:r>
            <a:r>
              <a:rPr lang="ru-RU" b="1" dirty="0" smtClean="0"/>
              <a:t> повинна </a:t>
            </a:r>
            <a:r>
              <a:rPr lang="ru-RU" b="1" dirty="0" err="1" smtClean="0"/>
              <a:t>наростати</a:t>
            </a:r>
            <a:r>
              <a:rPr lang="ru-RU" b="1" dirty="0" smtClean="0"/>
              <a:t> </a:t>
            </a:r>
            <a:r>
              <a:rPr lang="ru-RU" b="1" dirty="0" err="1" smtClean="0"/>
              <a:t>поступово</a:t>
            </a:r>
            <a:r>
              <a:rPr lang="ru-RU" dirty="0" smtClean="0"/>
              <a:t>. Для </a:t>
            </a:r>
            <a:r>
              <a:rPr lang="ru-RU" dirty="0" err="1" smtClean="0"/>
              <a:t>отримання</a:t>
            </a:r>
            <a:r>
              <a:rPr lang="ru-RU" dirty="0" smtClean="0"/>
              <a:t> </a:t>
            </a:r>
            <a:r>
              <a:rPr lang="ru-RU" dirty="0" err="1" smtClean="0"/>
              <a:t>відповідної</a:t>
            </a:r>
            <a:r>
              <a:rPr lang="ru-RU" dirty="0" smtClean="0"/>
              <a:t> </a:t>
            </a:r>
            <a:r>
              <a:rPr lang="ru-RU" dirty="0" err="1" smtClean="0"/>
              <a:t>реакції</a:t>
            </a:r>
            <a:r>
              <a:rPr lang="ru-RU" dirty="0" smtClean="0"/>
              <a:t> повинен бути </a:t>
            </a:r>
            <a:r>
              <a:rPr lang="ru-RU" dirty="0" err="1" smtClean="0"/>
              <a:t>доданий</a:t>
            </a:r>
            <a:r>
              <a:rPr lang="ru-RU" dirty="0" smtClean="0"/>
              <a:t> </a:t>
            </a:r>
            <a:r>
              <a:rPr lang="ru-RU" dirty="0" err="1" smtClean="0"/>
              <a:t>достатнє</a:t>
            </a:r>
            <a:r>
              <a:rPr lang="ru-RU" dirty="0" smtClean="0"/>
              <a:t> </a:t>
            </a:r>
            <a:r>
              <a:rPr lang="ru-RU" dirty="0" err="1" smtClean="0"/>
              <a:t>зусилля</a:t>
            </a:r>
            <a:r>
              <a:rPr lang="ru-RU" dirty="0" smtClean="0"/>
              <a:t>. Для </a:t>
            </a:r>
            <a:r>
              <a:rPr lang="ru-RU" dirty="0" err="1" smtClean="0"/>
              <a:t>формування</a:t>
            </a:r>
            <a:r>
              <a:rPr lang="ru-RU" dirty="0" smtClean="0"/>
              <a:t> </a:t>
            </a:r>
            <a:r>
              <a:rPr lang="ru-RU" dirty="0" err="1" smtClean="0"/>
              <a:t>повноцінної</a:t>
            </a:r>
            <a:r>
              <a:rPr lang="ru-RU" dirty="0" smtClean="0"/>
              <a:t> </a:t>
            </a:r>
            <a:r>
              <a:rPr lang="ru-RU" dirty="0" err="1" smtClean="0"/>
              <a:t>відповідної</a:t>
            </a:r>
            <a:r>
              <a:rPr lang="ru-RU" dirty="0" smtClean="0"/>
              <a:t> </a:t>
            </a:r>
            <a:r>
              <a:rPr lang="ru-RU" dirty="0" err="1" smtClean="0"/>
              <a:t>реакції</a:t>
            </a:r>
            <a:r>
              <a:rPr lang="ru-RU" dirty="0" smtClean="0"/>
              <a:t> буде </a:t>
            </a:r>
            <a:r>
              <a:rPr lang="ru-RU" dirty="0" err="1" smtClean="0"/>
              <a:t>потрібно</a:t>
            </a:r>
            <a:r>
              <a:rPr lang="ru-RU" dirty="0" smtClean="0"/>
              <a:t> </a:t>
            </a:r>
            <a:r>
              <a:rPr lang="ru-RU" dirty="0" err="1" smtClean="0"/>
              <a:t>якийсь</a:t>
            </a:r>
            <a:r>
              <a:rPr lang="ru-RU" dirty="0" smtClean="0"/>
              <a:t> час.</a:t>
            </a:r>
          </a:p>
          <a:p>
            <a:r>
              <a:rPr lang="ru-RU" dirty="0" err="1" smtClean="0"/>
              <a:t>Мануальне</a:t>
            </a:r>
            <a:r>
              <a:rPr lang="ru-RU" dirty="0" smtClean="0"/>
              <a:t> </a:t>
            </a:r>
            <a:r>
              <a:rPr lang="ru-RU" dirty="0" err="1" smtClean="0"/>
              <a:t>тиск</a:t>
            </a:r>
            <a:r>
              <a:rPr lang="ru-RU" dirty="0" smtClean="0"/>
              <a:t> </a:t>
            </a:r>
            <a:r>
              <a:rPr lang="ru-RU" dirty="0" err="1" smtClean="0"/>
              <a:t>зазвичай</a:t>
            </a:r>
            <a:r>
              <a:rPr lang="ru-RU" dirty="0" smtClean="0"/>
              <a:t> </a:t>
            </a:r>
            <a:r>
              <a:rPr lang="ru-RU" dirty="0" err="1" smtClean="0"/>
              <a:t>здійснюється</a:t>
            </a:r>
            <a:r>
              <a:rPr lang="ru-RU" dirty="0" smtClean="0"/>
              <a:t> на </a:t>
            </a:r>
            <a:r>
              <a:rPr lang="ru-RU" dirty="0" err="1" smtClean="0"/>
              <a:t>певні</a:t>
            </a:r>
            <a:r>
              <a:rPr lang="ru-RU" dirty="0" smtClean="0"/>
              <a:t> </a:t>
            </a:r>
            <a:r>
              <a:rPr lang="ru-RU" dirty="0" err="1" smtClean="0"/>
              <a:t>ділянки</a:t>
            </a:r>
            <a:r>
              <a:rPr lang="ru-RU" dirty="0" smtClean="0"/>
              <a:t> </a:t>
            </a:r>
            <a:r>
              <a:rPr lang="ru-RU" dirty="0" err="1" smtClean="0"/>
              <a:t>тіла</a:t>
            </a:r>
            <a:r>
              <a:rPr lang="ru-RU" dirty="0" smtClean="0"/>
              <a:t> </a:t>
            </a:r>
            <a:r>
              <a:rPr lang="ru-RU" dirty="0" err="1" smtClean="0"/>
              <a:t>пацієнта</a:t>
            </a:r>
            <a:r>
              <a:rPr lang="ru-RU" dirty="0" smtClean="0"/>
              <a:t> ( </a:t>
            </a:r>
            <a:r>
              <a:rPr lang="ru-RU" b="1" dirty="0" smtClean="0"/>
              <a:t>«точки </a:t>
            </a:r>
            <a:r>
              <a:rPr lang="ru-RU" b="1" dirty="0" err="1" smtClean="0"/>
              <a:t>впливу</a:t>
            </a:r>
            <a:r>
              <a:rPr lang="ru-RU" b="1" dirty="0" smtClean="0"/>
              <a:t>»</a:t>
            </a:r>
            <a:r>
              <a:rPr lang="ru-RU" dirty="0" smtClean="0"/>
              <a:t>), через які </a:t>
            </a:r>
            <a:r>
              <a:rPr lang="ru-RU" dirty="0" err="1" smtClean="0"/>
              <a:t>можна</a:t>
            </a:r>
            <a:r>
              <a:rPr lang="ru-RU" dirty="0" smtClean="0"/>
              <a:t> </a:t>
            </a:r>
            <a:r>
              <a:rPr lang="ru-RU" dirty="0" err="1" smtClean="0"/>
              <a:t>впливати</a:t>
            </a:r>
            <a:r>
              <a:rPr lang="ru-RU" dirty="0" smtClean="0"/>
              <a:t> на </a:t>
            </a:r>
            <a:r>
              <a:rPr lang="ru-RU" dirty="0" err="1" smtClean="0"/>
              <a:t>вираженість</a:t>
            </a:r>
            <a:r>
              <a:rPr lang="ru-RU" dirty="0" smtClean="0"/>
              <a:t> і </a:t>
            </a:r>
            <a:r>
              <a:rPr lang="ru-RU" dirty="0" err="1" smtClean="0"/>
              <a:t>розподіл</a:t>
            </a:r>
            <a:r>
              <a:rPr lang="ru-RU" dirty="0" smtClean="0"/>
              <a:t> </a:t>
            </a:r>
            <a:r>
              <a:rPr lang="ru-RU" dirty="0" err="1" smtClean="0"/>
              <a:t>м'язового</a:t>
            </a:r>
            <a:r>
              <a:rPr lang="ru-RU" dirty="0" smtClean="0"/>
              <a:t> тонусу в </a:t>
            </a:r>
            <a:r>
              <a:rPr lang="ru-RU" dirty="0" err="1" smtClean="0"/>
              <a:t>інших</a:t>
            </a:r>
            <a:r>
              <a:rPr lang="ru-RU" dirty="0" smtClean="0"/>
              <a:t> </a:t>
            </a:r>
            <a:r>
              <a:rPr lang="ru-RU" dirty="0" err="1" smtClean="0"/>
              <a:t>частинах</a:t>
            </a:r>
            <a:r>
              <a:rPr lang="ru-RU" dirty="0" smtClean="0"/>
              <a:t> </a:t>
            </a:r>
            <a:r>
              <a:rPr lang="ru-RU" dirty="0" err="1" smtClean="0"/>
              <a:t>тіла</a:t>
            </a:r>
            <a:r>
              <a:rPr lang="ru-RU" dirty="0" smtClean="0"/>
              <a:t> (див. Рис. 84). </a:t>
            </a:r>
            <a:r>
              <a:rPr lang="ru-RU" dirty="0" err="1" smtClean="0"/>
              <a:t>Цими</a:t>
            </a:r>
            <a:r>
              <a:rPr lang="ru-RU" dirty="0" smtClean="0"/>
              <a:t> </a:t>
            </a:r>
            <a:r>
              <a:rPr lang="ru-RU" dirty="0" err="1" smtClean="0"/>
              <a:t>ключовими</a:t>
            </a:r>
            <a:r>
              <a:rPr lang="ru-RU" dirty="0" smtClean="0"/>
              <a:t> точками є </a:t>
            </a:r>
            <a:r>
              <a:rPr lang="ru-RU" dirty="0" err="1" smtClean="0"/>
              <a:t>потилицю</a:t>
            </a:r>
            <a:r>
              <a:rPr lang="ru-RU" dirty="0" smtClean="0"/>
              <a:t>, </a:t>
            </a:r>
            <a:r>
              <a:rPr lang="ru-RU" dirty="0" err="1" smtClean="0"/>
              <a:t>задньобічні</a:t>
            </a:r>
            <a:r>
              <a:rPr lang="ru-RU" dirty="0" smtClean="0"/>
              <a:t> </a:t>
            </a:r>
            <a:r>
              <a:rPr lang="ru-RU" dirty="0" err="1" smtClean="0"/>
              <a:t>поверхні</a:t>
            </a:r>
            <a:r>
              <a:rPr lang="ru-RU" dirty="0" smtClean="0"/>
              <a:t> таза і </a:t>
            </a:r>
            <a:r>
              <a:rPr lang="ru-RU" dirty="0" err="1" smtClean="0"/>
              <a:t>плечовий</a:t>
            </a:r>
            <a:r>
              <a:rPr lang="ru-RU" dirty="0" smtClean="0"/>
              <a:t> пояс.</a:t>
            </a:r>
          </a:p>
          <a:p>
            <a:endParaRPr lang="ru-RU" dirty="0" smtClean="0"/>
          </a:p>
          <a:p>
            <a:endParaRPr lang="ru-RU" dirty="0"/>
          </a:p>
        </p:txBody>
      </p:sp>
      <p:pic>
        <p:nvPicPr>
          <p:cNvPr id="79874" name="Picture 2" descr="C:\Users\Юля\Desktop\IMG_20211019_175015.jpg"/>
          <p:cNvPicPr>
            <a:picLocks noChangeAspect="1" noChangeArrowheads="1"/>
          </p:cNvPicPr>
          <p:nvPr/>
        </p:nvPicPr>
        <p:blipFill>
          <a:blip r:embed="rId2"/>
          <a:srcRect/>
          <a:stretch>
            <a:fillRect/>
          </a:stretch>
        </p:blipFill>
        <p:spPr bwMode="auto">
          <a:xfrm>
            <a:off x="3714744" y="4143380"/>
            <a:ext cx="2789253" cy="238981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214290"/>
            <a:ext cx="8482042" cy="1000132"/>
          </a:xfrm>
        </p:spPr>
        <p:txBody>
          <a:bodyPr/>
          <a:lstStyle/>
          <a:p>
            <a:r>
              <a:rPr lang="ru-RU" sz="3600" dirty="0"/>
              <a:t>                        Переміщення пацієнта </a:t>
            </a:r>
          </a:p>
          <a:p>
            <a:endParaRPr lang="ru-RU" dirty="0"/>
          </a:p>
        </p:txBody>
      </p:sp>
      <p:pic>
        <p:nvPicPr>
          <p:cNvPr id="4" name="Рисунок 3" descr="uhod-peremeshhenie-video-6.png"/>
          <p:cNvPicPr>
            <a:picLocks noChangeAspect="1"/>
          </p:cNvPicPr>
          <p:nvPr/>
        </p:nvPicPr>
        <p:blipFill>
          <a:blip r:embed="rId2"/>
          <a:stretch>
            <a:fillRect/>
          </a:stretch>
        </p:blipFill>
        <p:spPr>
          <a:xfrm>
            <a:off x="2500298" y="1285860"/>
            <a:ext cx="5079365" cy="507936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1538" y="142852"/>
            <a:ext cx="8072462" cy="6715148"/>
          </a:xfrm>
        </p:spPr>
        <p:txBody>
          <a:bodyPr>
            <a:normAutofit fontScale="85000" lnSpcReduction="20000"/>
          </a:bodyPr>
          <a:lstStyle/>
          <a:p>
            <a:r>
              <a:rPr lang="uk-UA" b="1" dirty="0"/>
              <a:t>Переміщення </a:t>
            </a:r>
            <a:r>
              <a:rPr lang="uk-UA" dirty="0"/>
              <a:t>- це  безпечне  пересування  особи  з  однієї  поверхні  або  з  одного місця  знаходження  до  іншого  або  перехід  з  однієї  позиції  у  іншу. </a:t>
            </a:r>
          </a:p>
          <a:p>
            <a:endParaRPr lang="uk-UA" dirty="0"/>
          </a:p>
          <a:p>
            <a:r>
              <a:rPr lang="uk-UA" dirty="0"/>
              <a:t> Залежно  від розумових і фізичних здатностей пацієнта переміщення може здійснюватись незалежно ним  самим,  за  безпосередньої  допомоги  однієї  чи  кількох  осіб  (тобто  залежно)  чи  за опосередкованої  допомоги  однієї  особи  (наприклад,  згідно  отримуваних  усних вказівок).</a:t>
            </a:r>
          </a:p>
          <a:p>
            <a:endParaRPr lang="uk-UA" dirty="0"/>
          </a:p>
          <a:p>
            <a:r>
              <a:rPr lang="uk-UA" dirty="0"/>
              <a:t> Здатність  пересуватись  догори,  донизу,  з  боку  на  бік, перекочуватись,  перевертатись,  переходити  з  сидячої  пози  у  стоячу  або  лежачу  є важливими видами діяльності для пацієнта, що  забезпечують  його  незалежність. Дуже часто  ці  рухи  є  попередниками  власне  переміщення  з  ліжка  чи  мата  на  візок.  Вони також потрібні, щоб допомогти пацієнту змінити свою позицію на більш комфортну та уникнути розвитку контрактур чи пошкоджень шкіри.</a:t>
            </a:r>
          </a:p>
          <a:p>
            <a:r>
              <a:rPr lang="ru-RU" dirty="0"/>
              <a:t>Підготовча  діяльність  може включати  розвиток  сили  м`язів,  рухливості  суглобів  (збільшення  амплітуди  рухів)  та витривалості.</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57290" y="214290"/>
            <a:ext cx="7786710" cy="1785950"/>
          </a:xfrm>
        </p:spPr>
        <p:txBody>
          <a:bodyPr>
            <a:normAutofit fontScale="62500" lnSpcReduction="20000"/>
          </a:bodyPr>
          <a:lstStyle/>
          <a:p>
            <a:r>
              <a:rPr lang="ru-RU" dirty="0"/>
              <a:t>Для  допомоги  під  час  здійснення  переміщення  можуть  бути  використані  такі пристосування  і  обладнання  як  дошка  для  ковзання,  гідравлічний  або  пневматичний ліфт,  канат,  вмонтована  над  ліжком  рама  чи  перекладина  (“трапеція”).  Ці пристосування можуть закріпити у пацієнта залежність від них, тому  їх  рекомендують використовувати  лише  тими  пацієнтами,  що  не  можуть  здійснити  без  них  безпечне переміщення  або  у  випадку,  коли  реабілітолог  не  може  сам  допомогти  пацієнту безпечно здійснити переміщення.</a:t>
            </a:r>
          </a:p>
        </p:txBody>
      </p:sp>
      <p:pic>
        <p:nvPicPr>
          <p:cNvPr id="1026" name="Picture 2" descr="D:\аниме\6d2324be13a16cfdbfa68afbffd8a66c.jpg"/>
          <p:cNvPicPr>
            <a:picLocks noChangeAspect="1" noChangeArrowheads="1"/>
          </p:cNvPicPr>
          <p:nvPr/>
        </p:nvPicPr>
        <p:blipFill>
          <a:blip r:embed="rId2"/>
          <a:srcRect/>
          <a:stretch>
            <a:fillRect/>
          </a:stretch>
        </p:blipFill>
        <p:spPr bwMode="auto">
          <a:xfrm>
            <a:off x="3929058" y="1714488"/>
            <a:ext cx="2643175" cy="1982382"/>
          </a:xfrm>
          <a:prstGeom prst="rect">
            <a:avLst/>
          </a:prstGeom>
          <a:noFill/>
        </p:spPr>
      </p:pic>
      <p:pic>
        <p:nvPicPr>
          <p:cNvPr id="1027" name="Picture 3" descr="D:\аниме\1690.0x340@2x.jpg"/>
          <p:cNvPicPr>
            <a:picLocks noChangeAspect="1" noChangeArrowheads="1"/>
          </p:cNvPicPr>
          <p:nvPr/>
        </p:nvPicPr>
        <p:blipFill>
          <a:blip r:embed="rId3"/>
          <a:srcRect/>
          <a:stretch>
            <a:fillRect/>
          </a:stretch>
        </p:blipFill>
        <p:spPr bwMode="auto">
          <a:xfrm>
            <a:off x="0" y="3619500"/>
            <a:ext cx="2786082" cy="3238500"/>
          </a:xfrm>
          <a:prstGeom prst="rect">
            <a:avLst/>
          </a:prstGeom>
          <a:noFill/>
        </p:spPr>
      </p:pic>
      <p:pic>
        <p:nvPicPr>
          <p:cNvPr id="1028" name="Picture 4" descr="D:\аниме\htmlconvd-N5pOhH_html_951f4166b2d85c03.png"/>
          <p:cNvPicPr>
            <a:picLocks noChangeAspect="1" noChangeArrowheads="1"/>
          </p:cNvPicPr>
          <p:nvPr/>
        </p:nvPicPr>
        <p:blipFill>
          <a:blip r:embed="rId4"/>
          <a:srcRect/>
          <a:stretch>
            <a:fillRect/>
          </a:stretch>
        </p:blipFill>
        <p:spPr bwMode="auto">
          <a:xfrm>
            <a:off x="1357290" y="1571612"/>
            <a:ext cx="2500330" cy="2028839"/>
          </a:xfrm>
          <a:prstGeom prst="rect">
            <a:avLst/>
          </a:prstGeom>
          <a:noFill/>
        </p:spPr>
      </p:pic>
      <p:pic>
        <p:nvPicPr>
          <p:cNvPr id="1029" name="Picture 5" descr="D:\аниме\image_cdada12b-2019-4f46-a28c-22ffcb028db4_600x.jpg"/>
          <p:cNvPicPr>
            <a:picLocks noChangeAspect="1" noChangeArrowheads="1"/>
          </p:cNvPicPr>
          <p:nvPr/>
        </p:nvPicPr>
        <p:blipFill>
          <a:blip r:embed="rId5"/>
          <a:srcRect/>
          <a:stretch>
            <a:fillRect/>
          </a:stretch>
        </p:blipFill>
        <p:spPr bwMode="auto">
          <a:xfrm>
            <a:off x="3714744" y="4214818"/>
            <a:ext cx="2330447" cy="2313003"/>
          </a:xfrm>
          <a:prstGeom prst="rect">
            <a:avLst/>
          </a:prstGeom>
          <a:noFill/>
        </p:spPr>
      </p:pic>
      <p:pic>
        <p:nvPicPr>
          <p:cNvPr id="1030" name="Picture 6" descr="D:\аниме\unnamed (1).jpg"/>
          <p:cNvPicPr>
            <a:picLocks noChangeAspect="1" noChangeArrowheads="1"/>
          </p:cNvPicPr>
          <p:nvPr/>
        </p:nvPicPr>
        <p:blipFill>
          <a:blip r:embed="rId6"/>
          <a:srcRect/>
          <a:stretch>
            <a:fillRect/>
          </a:stretch>
        </p:blipFill>
        <p:spPr bwMode="auto">
          <a:xfrm>
            <a:off x="6429388" y="2500306"/>
            <a:ext cx="2428892" cy="3357586"/>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00100" y="214290"/>
            <a:ext cx="8143900" cy="6643710"/>
          </a:xfrm>
        </p:spPr>
        <p:txBody>
          <a:bodyPr>
            <a:normAutofit fontScale="62500" lnSpcReduction="20000"/>
          </a:bodyPr>
          <a:lstStyle/>
          <a:p>
            <a:r>
              <a:rPr lang="ru-RU" dirty="0"/>
              <a:t>Переміщення  вимагає  належного  планування  ще  до  того,  як  пацієнт  починає пробувати  його  здійснити.  Пацієнта  потрібно  проінформувати  про  здійснення переміщення  і  дати  інструкцію,  як  допомогти  його  здійснити  чи  як  він  сам  має  його здійснити. Можливо,  буде потрібно  демонстрування переміщення іншим пацієнтом чи самим реабілітологом. Суворе дотримання правил техніки безпеки під час переміщення зміцнить впевненість пацієнта і забезпечить більшу його ефективність.</a:t>
            </a:r>
          </a:p>
          <a:p>
            <a:endParaRPr lang="ru-RU" dirty="0"/>
          </a:p>
          <a:p>
            <a:r>
              <a:rPr lang="ru-RU" b="1" i="1" dirty="0"/>
              <a:t>Підготовка до перем</a:t>
            </a:r>
            <a:r>
              <a:rPr lang="uk-UA" b="1" i="1" dirty="0"/>
              <a:t>і</a:t>
            </a:r>
            <a:r>
              <a:rPr lang="ru-RU" b="1" i="1" dirty="0"/>
              <a:t>щення</a:t>
            </a:r>
          </a:p>
          <a:p>
            <a:r>
              <a:rPr lang="ru-RU" dirty="0"/>
              <a:t>Вам  потрібно  буде  підготувати  пацієнта,  оточуюче  середовище,  підготуватися самому  та,  можливо,  забезпечити  підготовку  інших  осіб,  перед  тим,  як  розпочати переміщення. Насамперед,  потрібно перечитати медичну картку і провести опитування  пацієнта,  щоб  допомогти  собі  у  плануванні  переміщення.</a:t>
            </a:r>
          </a:p>
          <a:p>
            <a:r>
              <a:rPr lang="ru-RU" dirty="0"/>
              <a:t>Підготуйте пацієнта до переміщення, пояснивши йому, що буде виконуватись, а у  випадку  потреби,  продемонструвавши  як  саме.  Потрібно  проінформувати  і проінструктувати  пацієнта,  якою  буде  його  роль  та  як  він  може  допомогти  під  час здійснення  переміщення  чи  як  він  сам  може  його  здійснити.  Пацієнт  повинен  бути </a:t>
            </a:r>
            <a:r>
              <a:rPr lang="ru-RU" dirty="0" err="1"/>
              <a:t>одягнутий</a:t>
            </a:r>
            <a:r>
              <a:rPr lang="ru-RU" dirty="0"/>
              <a:t>  належним  чином.  Слід  уникати  занадто  вільного  одягу;  занадто  довгих штанів,  чи піжам;  взуття  з  слизькою підошвою,  занадто  вільного  чи  затісного  взуття. </a:t>
            </a:r>
          </a:p>
          <a:p>
            <a:r>
              <a:rPr lang="ru-RU" dirty="0"/>
              <a:t>Необхідне використання спеціального поясу для ходи чи переміщень, особливо, якщо пацієнт  переміщатиметься  з  однієї  поверхні  на  іншу  на  ранніх  етапах  реабілітації. </a:t>
            </a:r>
          </a:p>
          <a:p>
            <a:r>
              <a:rPr lang="ru-RU" dirty="0"/>
              <a:t>Навіть, якщо ви впевнені у згоді пацієнта на пропоноване йому переміщення, потрібно отримати  його  згоду  після  того  як  ви  пояснили,  що  буде  відбуватися  і  можливу наявність ризикованих моментів чи факторів, пов`язаних з переміщенням.</a:t>
            </a:r>
          </a:p>
        </p:txBody>
      </p:sp>
      <p:pic>
        <p:nvPicPr>
          <p:cNvPr id="4" name="Рисунок 3" descr="1710.650.jpg"/>
          <p:cNvPicPr>
            <a:picLocks noChangeAspect="1"/>
          </p:cNvPicPr>
          <p:nvPr/>
        </p:nvPicPr>
        <p:blipFill>
          <a:blip r:embed="rId2"/>
          <a:stretch>
            <a:fillRect/>
          </a:stretch>
        </p:blipFill>
        <p:spPr>
          <a:xfrm>
            <a:off x="7747397" y="5000636"/>
            <a:ext cx="1396603" cy="1857364"/>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214414" y="214290"/>
            <a:ext cx="7929586" cy="2500330"/>
          </a:xfrm>
        </p:spPr>
        <p:txBody>
          <a:bodyPr>
            <a:normAutofit fontScale="70000" lnSpcReduction="20000"/>
          </a:bodyPr>
          <a:lstStyle/>
          <a:p>
            <a:r>
              <a:rPr lang="ru-RU" dirty="0"/>
              <a:t>Спеціаліст  з  реабілітації  повинен  займати  позицію,  яка  найкращим  чином дозволить  страхувати  і  допомагати  пацієнту.  Щоб  запобігти  травмуванню  пацієнта внаслідок падіння, найкраще бути спереду і трохи збоку від пацієнта, коли він стоїть. </a:t>
            </a:r>
          </a:p>
          <a:p>
            <a:r>
              <a:rPr lang="ru-RU" dirty="0"/>
              <a:t>У  ході  завершення  переміщення  пацієнт  може  бути підстрахований  за  допомогою  використання  підколінного  поясу,  використанням поручнів  ліжка,  шляхом  розташування  у  центрі  ліжка  чи за  допомогою  використання інших подібних методів. Не залишайте пацієнта без нагляду, хіба що у випадку, коли йому  забезпечена  належна  страховка,  стабілізація  та  захист,  щоб  уникнути пошкодження.</a:t>
            </a:r>
          </a:p>
        </p:txBody>
      </p:sp>
      <p:pic>
        <p:nvPicPr>
          <p:cNvPr id="4" name="Рисунок 3" descr="imgonline-com-ua-Resize-BkzKnQLzNOA.jpg"/>
          <p:cNvPicPr>
            <a:picLocks noChangeAspect="1"/>
          </p:cNvPicPr>
          <p:nvPr/>
        </p:nvPicPr>
        <p:blipFill>
          <a:blip r:embed="rId2"/>
          <a:stretch>
            <a:fillRect/>
          </a:stretch>
        </p:blipFill>
        <p:spPr>
          <a:xfrm>
            <a:off x="0" y="2786058"/>
            <a:ext cx="3016216" cy="3891892"/>
          </a:xfrm>
          <a:prstGeom prst="rect">
            <a:avLst/>
          </a:prstGeom>
        </p:spPr>
      </p:pic>
      <p:pic>
        <p:nvPicPr>
          <p:cNvPr id="5" name="Рисунок 4" descr="slide-82.jpg"/>
          <p:cNvPicPr>
            <a:picLocks noChangeAspect="1"/>
          </p:cNvPicPr>
          <p:nvPr/>
        </p:nvPicPr>
        <p:blipFill>
          <a:blip r:embed="rId3"/>
          <a:stretch>
            <a:fillRect/>
          </a:stretch>
        </p:blipFill>
        <p:spPr>
          <a:xfrm>
            <a:off x="3786182" y="2857496"/>
            <a:ext cx="4932529" cy="36945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AAA533-6D9B-4BCE-8124-BF1C9B945614}"/>
              </a:ext>
            </a:extLst>
          </p:cNvPr>
          <p:cNvSpPr>
            <a:spLocks noGrp="1"/>
          </p:cNvSpPr>
          <p:nvPr>
            <p:ph type="title"/>
          </p:nvPr>
        </p:nvSpPr>
        <p:spPr>
          <a:xfrm>
            <a:off x="1187624" y="0"/>
            <a:ext cx="7956376" cy="1417638"/>
          </a:xfrm>
        </p:spPr>
        <p:txBody>
          <a:bodyPr>
            <a:normAutofit fontScale="90000"/>
          </a:bodyPr>
          <a:lstStyle/>
          <a:p>
            <a:r>
              <a:rPr lang="ru-RU" dirty="0"/>
              <a:t>До закономірностей формування рухових навичок відносять:</a:t>
            </a:r>
          </a:p>
        </p:txBody>
      </p:sp>
      <p:sp>
        <p:nvSpPr>
          <p:cNvPr id="3" name="Объект 2">
            <a:extLst>
              <a:ext uri="{FF2B5EF4-FFF2-40B4-BE49-F238E27FC236}">
                <a16:creationId xmlns:a16="http://schemas.microsoft.com/office/drawing/2014/main" id="{8269223A-2388-4565-875C-19977297F711}"/>
              </a:ext>
            </a:extLst>
          </p:cNvPr>
          <p:cNvSpPr>
            <a:spLocks noGrp="1"/>
          </p:cNvSpPr>
          <p:nvPr>
            <p:ph idx="1"/>
          </p:nvPr>
        </p:nvSpPr>
        <p:spPr>
          <a:xfrm>
            <a:off x="1187624" y="1417638"/>
            <a:ext cx="7956376" cy="5440362"/>
          </a:xfrm>
        </p:spPr>
        <p:txBody>
          <a:bodyPr>
            <a:normAutofit lnSpcReduction="10000"/>
          </a:bodyPr>
          <a:lstStyle/>
          <a:p>
            <a:r>
              <a:rPr lang="ru-RU" dirty="0"/>
              <a:t>Фазовість (формування динамічного стереотипу)</a:t>
            </a:r>
          </a:p>
          <a:p>
            <a:r>
              <a:rPr lang="ru-RU" dirty="0"/>
              <a:t>Волнообразность, нерівномірність (формування навички з «негативним прискоренням», з «позитивним прискоренням», уповільнення в розвитку навику), затримка в розвитку навику «плато».</a:t>
            </a:r>
          </a:p>
          <a:p>
            <a:r>
              <a:rPr lang="ru-RU" dirty="0"/>
              <a:t>Перенесення(формуючись одночасно або послідовно, рухові навички надають один на одного вплив).</a:t>
            </a:r>
          </a:p>
        </p:txBody>
      </p:sp>
    </p:spTree>
    <p:extLst>
      <p:ext uri="{BB962C8B-B14F-4D97-AF65-F5344CB8AC3E}">
        <p14:creationId xmlns:p14="http://schemas.microsoft.com/office/powerpoint/2010/main" val="30696617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214290"/>
            <a:ext cx="9144000" cy="6429420"/>
          </a:xfrm>
        </p:spPr>
        <p:txBody>
          <a:bodyPr>
            <a:normAutofit fontScale="55000" lnSpcReduction="20000"/>
          </a:bodyPr>
          <a:lstStyle/>
          <a:p>
            <a:r>
              <a:rPr lang="ru-RU" i="1" dirty="0"/>
              <a:t>Стани пацієнта, які потребують  спеціальних  застережних  заходів  під  час  його  переміщення </a:t>
            </a:r>
          </a:p>
          <a:p>
            <a:endParaRPr lang="ru-RU" dirty="0"/>
          </a:p>
          <a:p>
            <a:r>
              <a:rPr lang="ru-RU" dirty="0"/>
              <a:t>1.  Повна  заміна  кульшового  суглоба,  особливо  у  перші  два  тижні  після  операції.</a:t>
            </a:r>
          </a:p>
          <a:p>
            <a:r>
              <a:rPr lang="ru-RU" dirty="0"/>
              <a:t> Стегно  після  проведення  заміни  кульшового  суглоба  не  можна   приводити  чи обертати,  згинати  більше,  ніж  на  60  градусів  чи  розгинатись далі, ніж  нейтральна позиція згинання-розгинання. Це означає, що ви не повинні переносити п`яту ноги, яка  була  оперована,  над  протилежною  кінцівкою;  тягнути  за  оперовану  ногу;  чи дозволяти  пацієнту  лежати  на  оперованій  кінцівці.  Ви  повинні  підтримувати прооперовану кінцівку у відведеній позиції при переході до пози лежання на боці і під час нього, а також коли пацієнт перевертається з боку на бік.</a:t>
            </a:r>
          </a:p>
          <a:p>
            <a:r>
              <a:rPr lang="ru-RU" dirty="0"/>
              <a:t>Такі  ж застережні заходи чинні і для пацієнта зі свіжим переломом стегна чи його вивихом.</a:t>
            </a:r>
          </a:p>
          <a:p>
            <a:endParaRPr lang="ru-RU" dirty="0"/>
          </a:p>
          <a:p>
            <a:r>
              <a:rPr lang="ru-RU" dirty="0"/>
              <a:t>2.  Травма чи відчуття дискомфорту у нижній частині спини.  </a:t>
            </a:r>
          </a:p>
          <a:p>
            <a:r>
              <a:rPr lang="ru-RU" dirty="0"/>
              <a:t>Такі пацієнти повинні  уникати  надмірного  обертання  у  крижовому  відділі,  згинання  тулуба  в  боки  та  нахиляння  тулуба  вперед.  Вони  будуть  відчувати  менше  дискомфорту  при перевертанні,  якщо  будуть  перекочуватись  одночасно  всім  тілом,  а  не  почергово повертаючи  різні  сегменти  (тобто,  насамперед  обертаючи  плечі  і  верхню  частину тіла, тоді таз і тоді нижні кінцівки). Вони можуть відчувати себе комфортніше під час  лежання  на  боці  або  лежанні  горілиць  якщо  ноги  будуть  трохи  зігнуті  у кульшових та колінних суглобах.</a:t>
            </a:r>
          </a:p>
          <a:p>
            <a:endParaRPr lang="ru-RU" dirty="0"/>
          </a:p>
          <a:p>
            <a:r>
              <a:rPr lang="ru-RU" dirty="0"/>
              <a:t>3.  Пошкодження  спинного  мозку. </a:t>
            </a:r>
          </a:p>
          <a:p>
            <a:r>
              <a:rPr lang="ru-RU" dirty="0"/>
              <a:t> У  пацієнта,  який  має  ще  свіжий  перелом  хребта, місце  пошкодження  може  бути  захищене  якимось  чином  за  допомогою  зовнішніх  пристосувань  (гіпсовою  чи  пластиковою  пов`язкою,  скобами),  внутрішніх  фіксаторів  (металевих  пластин  чи  дротів,  пересадкою  кістки)  чи  за  допомогою комбінування  цих  методів.  Слід  уникати  моментів  сили  спрямованих  на скручування і дистракцію, отже ви не повинні тягнути пацієнта за нижні кінцівки і його  можна  обертати  лише  цілком  відразу.  Коли  такий  пацієнт  сидить  без  підтримки  ззаду  чи  лежить  на  боці,  необхідне  застосування  запобіжних  поз  або обмежувачів.  При  роботі  з  людиною  з  травмою,  яка  сталася  декілька  місяців  чи років  тому,  слід  пам`ятати  про  остеопороз,  особливо,  у  довгих  кістках  нижніх кінцівок  та  тілах  хребців.  Навіть,  незначний  стресовий  вплив  чи  напруження, спрямоване  на  ці  кості,  може  спричинити  перелом.  У  деяких  пацієнтів  перелом може виникнути під час переміщення з візка на підлогу чи на інший об</a:t>
            </a:r>
            <a:r>
              <a:rPr lang="en-US" dirty="0"/>
              <a:t>’</a:t>
            </a:r>
            <a:r>
              <a:rPr lang="ru-RU" dirty="0"/>
              <a:t>єкт</a:t>
            </a:r>
            <a:r>
              <a:rPr lang="en-US" dirty="0"/>
              <a:t>.</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214290"/>
            <a:ext cx="9144000" cy="3071834"/>
          </a:xfrm>
        </p:spPr>
        <p:txBody>
          <a:bodyPr>
            <a:normAutofit fontScale="62500" lnSpcReduction="20000"/>
          </a:bodyPr>
          <a:lstStyle/>
          <a:p>
            <a:r>
              <a:rPr lang="ru-RU" dirty="0"/>
              <a:t>4.  Опіки. </a:t>
            </a:r>
          </a:p>
          <a:p>
            <a:r>
              <a:rPr lang="ru-RU" dirty="0"/>
              <a:t> Першочергове  застереження  –  слід  уникати  протягування  раневою поверхнею, місцем, куди була пересаджена шкіра, чи місцем звідки вона була взята, по  будь-якій  поверхні.  Під  час  протягування  виникає  тертя,  яке  може  зашкодити процесу загоєння. Пацієнта слід проінструктувати про необхідність піднімати тіло </a:t>
            </a:r>
          </a:p>
          <a:p>
            <a:r>
              <a:rPr lang="ru-RU" dirty="0"/>
              <a:t>під час переміщення, щоб не вникали тертя.</a:t>
            </a:r>
          </a:p>
          <a:p>
            <a:endParaRPr lang="ru-RU" dirty="0"/>
          </a:p>
          <a:p>
            <a:r>
              <a:rPr lang="ru-RU" dirty="0"/>
              <a:t>5.  Геміплегія.</a:t>
            </a:r>
          </a:p>
          <a:p>
            <a:r>
              <a:rPr lang="ru-RU" dirty="0"/>
              <a:t>  Для  того,  щоб  контролювати  чи  пересувати  пацієнта  не  потрібно тягнути  його  за  уражену  кінцівку.  Це  має  особливо  велике  значення  для  плеча, оскільки  м`язи,  внаслідок  свого  паралічу,  не  надаватимуть  йому  необхідної підтримки. Багато пацієнтів відчуватимуть біль чи дискомфорт під час лежання чи перекочування через уражене плече.</a:t>
            </a:r>
          </a:p>
        </p:txBody>
      </p:sp>
      <p:pic>
        <p:nvPicPr>
          <p:cNvPr id="4" name="Рисунок 3" descr="reabilitaciya-posle-insulta.jpg"/>
          <p:cNvPicPr>
            <a:picLocks noChangeAspect="1"/>
          </p:cNvPicPr>
          <p:nvPr/>
        </p:nvPicPr>
        <p:blipFill>
          <a:blip r:embed="rId2"/>
          <a:stretch>
            <a:fillRect/>
          </a:stretch>
        </p:blipFill>
        <p:spPr>
          <a:xfrm>
            <a:off x="4786314" y="3571876"/>
            <a:ext cx="4357686" cy="2905124"/>
          </a:xfrm>
          <a:prstGeom prst="rect">
            <a:avLst/>
          </a:prstGeom>
        </p:spPr>
      </p:pic>
      <p:pic>
        <p:nvPicPr>
          <p:cNvPr id="6" name="Рисунок 5" descr="1 (10).jpg"/>
          <p:cNvPicPr>
            <a:picLocks noChangeAspect="1"/>
          </p:cNvPicPr>
          <p:nvPr/>
        </p:nvPicPr>
        <p:blipFill>
          <a:blip r:embed="rId3" cstate="print"/>
          <a:stretch>
            <a:fillRect/>
          </a:stretch>
        </p:blipFill>
        <p:spPr>
          <a:xfrm>
            <a:off x="214282" y="3286124"/>
            <a:ext cx="3857652" cy="257176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2976" y="285728"/>
            <a:ext cx="7696224" cy="3643338"/>
          </a:xfrm>
        </p:spPr>
        <p:txBody>
          <a:bodyPr>
            <a:normAutofit fontScale="62500" lnSpcReduction="20000"/>
          </a:bodyPr>
          <a:lstStyle/>
          <a:p>
            <a:r>
              <a:rPr lang="uk-UA" b="1" dirty="0"/>
              <a:t>Класифікація переміщень :</a:t>
            </a:r>
          </a:p>
          <a:p>
            <a:endParaRPr lang="uk-UA" b="1" dirty="0"/>
          </a:p>
          <a:p>
            <a:r>
              <a:rPr lang="ru-RU" dirty="0"/>
              <a:t>1.Залежне переміщення у позі лежачи</a:t>
            </a:r>
          </a:p>
          <a:p>
            <a:r>
              <a:rPr lang="ru-RU" dirty="0"/>
              <a:t>Цей  вид  переміщення  застосовують  тоді,  коли  пацієнт  фізично  нездатний допомагати з переміщенням і його не  можна перевести  у позу  сидячи. Для того, щоб перемістити  пацієнта  з  однієї  поверхні  на  іншу  може  бути  потрібна  допомога  однієї, двох чи трьох осіб або спеціального обладнання.</a:t>
            </a:r>
          </a:p>
          <a:p>
            <a:endParaRPr lang="ru-RU" dirty="0"/>
          </a:p>
          <a:p>
            <a:r>
              <a:rPr lang="ru-RU" dirty="0"/>
              <a:t>2.Залежне сидіння і піднімання</a:t>
            </a:r>
          </a:p>
          <a:p>
            <a:r>
              <a:rPr lang="ru-RU" dirty="0"/>
              <a:t>Для того, щоб перемістити пацієнта з однієї поверхні на іншу може бути потрібна допомога  однієї,  двох  чи  трьох  осіб.  Можна  замінити  велику  кількість  помічників механічним  ліфтом,  у  цьому  випадку  допомагати  може  і  один  реабілітолог.  Цей  вид переміщення  застосовують, коли  пацієнт  цілком  не  може  фізично  допомогти  під  час переміщення.</a:t>
            </a:r>
          </a:p>
        </p:txBody>
      </p:sp>
      <p:pic>
        <p:nvPicPr>
          <p:cNvPr id="4" name="Рисунок 3" descr="htmlconvd-biO2MP_html_e1bb2adc7eb6d3f8.jpg"/>
          <p:cNvPicPr>
            <a:picLocks noChangeAspect="1"/>
          </p:cNvPicPr>
          <p:nvPr/>
        </p:nvPicPr>
        <p:blipFill>
          <a:blip r:embed="rId2"/>
          <a:stretch>
            <a:fillRect/>
          </a:stretch>
        </p:blipFill>
        <p:spPr>
          <a:xfrm>
            <a:off x="6429388" y="3431224"/>
            <a:ext cx="2482414" cy="3426776"/>
          </a:xfrm>
          <a:prstGeom prst="rect">
            <a:avLst/>
          </a:prstGeom>
        </p:spPr>
      </p:pic>
      <p:pic>
        <p:nvPicPr>
          <p:cNvPr id="5" name="Рисунок 4" descr="infarks.jpg"/>
          <p:cNvPicPr>
            <a:picLocks noChangeAspect="1"/>
          </p:cNvPicPr>
          <p:nvPr/>
        </p:nvPicPr>
        <p:blipFill>
          <a:blip r:embed="rId3"/>
          <a:stretch>
            <a:fillRect/>
          </a:stretch>
        </p:blipFill>
        <p:spPr>
          <a:xfrm>
            <a:off x="428596" y="4000504"/>
            <a:ext cx="3119129" cy="2147887"/>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42976" y="214290"/>
            <a:ext cx="8001024" cy="3500462"/>
          </a:xfrm>
        </p:spPr>
        <p:txBody>
          <a:bodyPr>
            <a:normAutofit fontScale="62500" lnSpcReduction="20000"/>
          </a:bodyPr>
          <a:lstStyle/>
          <a:p>
            <a:r>
              <a:rPr lang="ru-RU" dirty="0"/>
              <a:t>3.Залежне переміщення у позі сидячи</a:t>
            </a:r>
          </a:p>
          <a:p>
            <a:r>
              <a:rPr lang="ru-RU" dirty="0"/>
              <a:t>Пацієнт  може  переміщатись  з  однієї  поверхні  на  іншу,  перебуваючи  у  сидячому положенні,  за  допомогою  хоча  б  однієї  сторонньої  особи.  Таке  переміщення  може вимагати  наявності  дошки  для  ковзання,  рами  чи  перекладини над  ліжком  чи  іншого обладнання.  Ці  знаряддя  дозволяють  навести  місток  між  двома  поверхнями  або дозволяють  пацієнту  використати  верхні  кінцівки  для  допомоги  при  переміщенні. Пацієнт може бути спроможний допомагати фізично під час переміщення, але вимагає допомоги при переміщенні і його слід підстраховувати протягом усього переміщення. </a:t>
            </a:r>
          </a:p>
          <a:p>
            <a:endParaRPr lang="ru-RU" dirty="0"/>
          </a:p>
          <a:p>
            <a:r>
              <a:rPr lang="ru-RU" dirty="0"/>
              <a:t>4.Незалежне переміщення у позі сидячи</a:t>
            </a:r>
          </a:p>
          <a:p>
            <a:r>
              <a:rPr lang="ru-RU" dirty="0"/>
              <a:t>Пацієнт  може  безпечно  і  ефективно  переміщатись  з  однієї  поверхні  на  іншу перебуваючи у сидячому положенні без допомоги сторонньої особи. Для пацієнта може бути доцільним використання дошки для переміщень, рами чи перекладини над ліжком чи іншого обладнання.</a:t>
            </a:r>
          </a:p>
        </p:txBody>
      </p:sp>
      <p:pic>
        <p:nvPicPr>
          <p:cNvPr id="4" name="Рисунок 3" descr="image004.png"/>
          <p:cNvPicPr>
            <a:picLocks noChangeAspect="1"/>
          </p:cNvPicPr>
          <p:nvPr/>
        </p:nvPicPr>
        <p:blipFill>
          <a:blip r:embed="rId2"/>
          <a:stretch>
            <a:fillRect/>
          </a:stretch>
        </p:blipFill>
        <p:spPr>
          <a:xfrm>
            <a:off x="3500430" y="3500438"/>
            <a:ext cx="4143404" cy="314702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071538" y="214290"/>
            <a:ext cx="8072462" cy="4000528"/>
          </a:xfrm>
        </p:spPr>
        <p:txBody>
          <a:bodyPr>
            <a:normAutofit fontScale="55000" lnSpcReduction="20000"/>
          </a:bodyPr>
          <a:lstStyle/>
          <a:p>
            <a:r>
              <a:rPr lang="ru-RU" dirty="0"/>
              <a:t>5.Залежне стояння і обертання.</a:t>
            </a:r>
          </a:p>
          <a:p>
            <a:r>
              <a:rPr lang="ru-RU" dirty="0"/>
              <a:t>Цей вид переміщення вимагає присутності хоча б ще однієї особи, щоб асистувати пацієнту.  Пацієнт  з  сторонньою  допомогою  переходить  у  позу  стоячи,  зазвичай,  з ліжка, кушетки, туалетного сидіння чи візка і повертається таким чином, що його спина </a:t>
            </a:r>
            <a:r>
              <a:rPr lang="uk-UA" dirty="0"/>
              <a:t>скерована</a:t>
            </a:r>
            <a:r>
              <a:rPr lang="ru-RU" dirty="0"/>
              <a:t>  до  того  об`єкту,  на  який  його  слід  перемістити.  Від  вас  може  вимагатись підняти  пацієнта  у  позу  стоячи,  стабілізувати  його  колінні  і  кульшові  суглоби  для виконання  повороту  і  допомогти  сісти.  Деякі  пацієнти  можуть  допомагати, використовуючи  свої  верхні  кінцівки,  інші  –  можуть  бути  цілком  залежні  від сторонньої допомоги.</a:t>
            </a:r>
          </a:p>
          <a:p>
            <a:endParaRPr lang="ru-RU" dirty="0"/>
          </a:p>
          <a:p>
            <a:r>
              <a:rPr lang="ru-RU" dirty="0"/>
              <a:t>6.Напівзалежне переміщення у позі стоячи</a:t>
            </a:r>
          </a:p>
          <a:p>
            <a:r>
              <a:rPr lang="ru-RU" dirty="0"/>
              <a:t>Цей  вид  переміщення  може  потребувати  часткової  фізичної  допомоги  або страхування з боку іншої особи. Деякі пацієнти під час виконання цього переміщення можуть бути здатними стояти, повертатись і сідати, переміщаючись з одного об`єкту на інший  з  мінімальною  сторонньою  допомогою.  Допомога,  якої  вони потребують  може коливатись  від  подачі  консультативних  реплік  до страхування  або  до  стабілізації  і підтримки.  Тут,  так  само  як  і  у  попередньому  випадку,  велике  значення  має забезпечення належної безпеки при виконанні переміщення.</a:t>
            </a:r>
          </a:p>
          <a:p>
            <a:endParaRPr lang="ru-RU" dirty="0"/>
          </a:p>
          <a:p>
            <a:r>
              <a:rPr lang="ru-RU" dirty="0"/>
              <a:t>7.Незалежне переміщення у позі стоячи</a:t>
            </a:r>
          </a:p>
          <a:p>
            <a:r>
              <a:rPr lang="ru-RU" dirty="0"/>
              <a:t>Пацієнт може виконати переміщення безпечно і ефективно без будь-якої сторонньої словесної чи фізичної допомоги.</a:t>
            </a:r>
          </a:p>
        </p:txBody>
      </p:sp>
      <p:pic>
        <p:nvPicPr>
          <p:cNvPr id="4" name="Рисунок 3" descr="htmlconvd-Agq2Ke_html_93709fbf7b0ae339.jpg"/>
          <p:cNvPicPr>
            <a:picLocks noChangeAspect="1"/>
          </p:cNvPicPr>
          <p:nvPr/>
        </p:nvPicPr>
        <p:blipFill>
          <a:blip r:embed="rId2"/>
          <a:stretch>
            <a:fillRect/>
          </a:stretch>
        </p:blipFill>
        <p:spPr>
          <a:xfrm>
            <a:off x="5214942" y="4071942"/>
            <a:ext cx="3929058" cy="2786058"/>
          </a:xfrm>
          <a:prstGeom prst="rect">
            <a:avLst/>
          </a:prstGeom>
        </p:spPr>
      </p:pic>
      <p:pic>
        <p:nvPicPr>
          <p:cNvPr id="5" name="Рисунок 4" descr="22724574-nurse-and-a-patient-standing.jpg"/>
          <p:cNvPicPr>
            <a:picLocks noChangeAspect="1"/>
          </p:cNvPicPr>
          <p:nvPr/>
        </p:nvPicPr>
        <p:blipFill>
          <a:blip r:embed="rId3"/>
          <a:stretch>
            <a:fillRect/>
          </a:stretch>
        </p:blipFill>
        <p:spPr>
          <a:xfrm>
            <a:off x="285719" y="4357694"/>
            <a:ext cx="3399195" cy="214314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44E6C7C0-8943-4760-8CA2-FE750CF5EFDE}"/>
              </a:ext>
            </a:extLst>
          </p:cNvPr>
          <p:cNvPicPr>
            <a:picLocks noChangeAspect="1"/>
          </p:cNvPicPr>
          <p:nvPr/>
        </p:nvPicPr>
        <p:blipFill>
          <a:blip r:embed="rId2"/>
          <a:stretch>
            <a:fillRect/>
          </a:stretch>
        </p:blipFill>
        <p:spPr>
          <a:xfrm>
            <a:off x="1043608" y="0"/>
            <a:ext cx="8100392" cy="6858000"/>
          </a:xfrm>
          <a:prstGeom prst="rect">
            <a:avLst/>
          </a:prstGeom>
        </p:spPr>
      </p:pic>
    </p:spTree>
    <p:extLst>
      <p:ext uri="{BB962C8B-B14F-4D97-AF65-F5344CB8AC3E}">
        <p14:creationId xmlns:p14="http://schemas.microsoft.com/office/powerpoint/2010/main" val="20883177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7E8E9D94-EE06-4241-B32A-0675C5786330}"/>
              </a:ext>
            </a:extLst>
          </p:cNvPr>
          <p:cNvPicPr>
            <a:picLocks noChangeAspect="1"/>
          </p:cNvPicPr>
          <p:nvPr/>
        </p:nvPicPr>
        <p:blipFill>
          <a:blip r:embed="rId2"/>
          <a:stretch>
            <a:fillRect/>
          </a:stretch>
        </p:blipFill>
        <p:spPr>
          <a:xfrm>
            <a:off x="1043608" y="0"/>
            <a:ext cx="8100392" cy="6857999"/>
          </a:xfrm>
          <a:prstGeom prst="rect">
            <a:avLst/>
          </a:prstGeom>
        </p:spPr>
      </p:pic>
    </p:spTree>
    <p:extLst>
      <p:ext uri="{BB962C8B-B14F-4D97-AF65-F5344CB8AC3E}">
        <p14:creationId xmlns:p14="http://schemas.microsoft.com/office/powerpoint/2010/main" val="174455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199F968-DE36-4743-9FE1-810905FCE10C}"/>
              </a:ext>
            </a:extLst>
          </p:cNvPr>
          <p:cNvPicPr>
            <a:picLocks noChangeAspect="1"/>
          </p:cNvPicPr>
          <p:nvPr/>
        </p:nvPicPr>
        <p:blipFill>
          <a:blip r:embed="rId2"/>
          <a:stretch>
            <a:fillRect/>
          </a:stretch>
        </p:blipFill>
        <p:spPr>
          <a:xfrm>
            <a:off x="1043608" y="0"/>
            <a:ext cx="8100392" cy="6857999"/>
          </a:xfrm>
          <a:prstGeom prst="rect">
            <a:avLst/>
          </a:prstGeom>
        </p:spPr>
      </p:pic>
    </p:spTree>
    <p:extLst>
      <p:ext uri="{BB962C8B-B14F-4D97-AF65-F5344CB8AC3E}">
        <p14:creationId xmlns:p14="http://schemas.microsoft.com/office/powerpoint/2010/main" val="2927356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03DE467-D616-48C6-A640-08D7A855ACFD}"/>
              </a:ext>
            </a:extLst>
          </p:cNvPr>
          <p:cNvPicPr>
            <a:picLocks noChangeAspect="1"/>
          </p:cNvPicPr>
          <p:nvPr/>
        </p:nvPicPr>
        <p:blipFill>
          <a:blip r:embed="rId2"/>
          <a:stretch>
            <a:fillRect/>
          </a:stretch>
        </p:blipFill>
        <p:spPr>
          <a:xfrm>
            <a:off x="971600" y="0"/>
            <a:ext cx="8064896" cy="6857999"/>
          </a:xfrm>
          <a:prstGeom prst="rect">
            <a:avLst/>
          </a:prstGeom>
        </p:spPr>
      </p:pic>
    </p:spTree>
    <p:extLst>
      <p:ext uri="{BB962C8B-B14F-4D97-AF65-F5344CB8AC3E}">
        <p14:creationId xmlns:p14="http://schemas.microsoft.com/office/powerpoint/2010/main" val="2539382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B230EC4-60BB-4311-A64D-0615FC1AD77E}"/>
              </a:ext>
            </a:extLst>
          </p:cNvPr>
          <p:cNvPicPr>
            <a:picLocks noChangeAspect="1"/>
          </p:cNvPicPr>
          <p:nvPr/>
        </p:nvPicPr>
        <p:blipFill>
          <a:blip r:embed="rId2"/>
          <a:stretch>
            <a:fillRect/>
          </a:stretch>
        </p:blipFill>
        <p:spPr>
          <a:xfrm>
            <a:off x="971600" y="0"/>
            <a:ext cx="8172400" cy="6857999"/>
          </a:xfrm>
          <a:prstGeom prst="rect">
            <a:avLst/>
          </a:prstGeom>
        </p:spPr>
      </p:pic>
    </p:spTree>
    <p:extLst>
      <p:ext uri="{BB962C8B-B14F-4D97-AF65-F5344CB8AC3E}">
        <p14:creationId xmlns:p14="http://schemas.microsoft.com/office/powerpoint/2010/main" val="308945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072F9E8-8318-472C-9159-6A9AE3992B9C}"/>
              </a:ext>
            </a:extLst>
          </p:cNvPr>
          <p:cNvSpPr>
            <a:spLocks noGrp="1"/>
          </p:cNvSpPr>
          <p:nvPr>
            <p:ph type="title"/>
          </p:nvPr>
        </p:nvSpPr>
        <p:spPr>
          <a:xfrm>
            <a:off x="1187624" y="0"/>
            <a:ext cx="7746064" cy="1417638"/>
          </a:xfrm>
        </p:spPr>
        <p:txBody>
          <a:bodyPr>
            <a:normAutofit/>
          </a:bodyPr>
          <a:lstStyle/>
          <a:p>
            <a:r>
              <a:rPr lang="ru-RU" sz="3200" dirty="0"/>
              <a:t>Навчаючи руховим діям, вирішуються наступні конкретні завдання:</a:t>
            </a:r>
          </a:p>
        </p:txBody>
      </p:sp>
      <p:sp>
        <p:nvSpPr>
          <p:cNvPr id="3" name="Объект 2">
            <a:extLst>
              <a:ext uri="{FF2B5EF4-FFF2-40B4-BE49-F238E27FC236}">
                <a16:creationId xmlns:a16="http://schemas.microsoft.com/office/drawing/2014/main" id="{98A3DE51-484F-4AEE-A718-4DF864AAF198}"/>
              </a:ext>
            </a:extLst>
          </p:cNvPr>
          <p:cNvSpPr>
            <a:spLocks noGrp="1"/>
          </p:cNvSpPr>
          <p:nvPr>
            <p:ph idx="1"/>
          </p:nvPr>
        </p:nvSpPr>
        <p:spPr>
          <a:xfrm>
            <a:off x="1187624" y="1417638"/>
            <a:ext cx="7746064" cy="5440362"/>
          </a:xfrm>
        </p:spPr>
        <p:txBody>
          <a:bodyPr>
            <a:normAutofit lnSpcReduction="10000"/>
          </a:bodyPr>
          <a:lstStyle/>
          <a:p>
            <a:pPr marL="82296" indent="0">
              <a:buNone/>
            </a:pPr>
            <a:r>
              <a:rPr lang="ru-RU" dirty="0"/>
              <a:t>1. Формувати «початкову школу рухів», тобто «навчити керувати рух, виконуваними основними ланками рухового апарату, на основі чого буде створена база для більш складних форм рухової діяльності.</a:t>
            </a:r>
          </a:p>
          <a:p>
            <a:pPr marL="82296" indent="0">
              <a:buNone/>
            </a:pPr>
            <a:r>
              <a:rPr lang="ru-RU" dirty="0"/>
              <a:t>2. Навчити тим діям, які будуть використовуватися як</a:t>
            </a:r>
            <a:r>
              <a:rPr lang="uk-UA" dirty="0"/>
              <a:t> </a:t>
            </a:r>
            <a:r>
              <a:rPr lang="ru-RU" dirty="0"/>
              <a:t> «підводящ</a:t>
            </a:r>
            <a:r>
              <a:rPr lang="uk-UA" dirty="0"/>
              <a:t>і</a:t>
            </a:r>
            <a:r>
              <a:rPr lang="ru-RU" dirty="0"/>
              <a:t>» вправи або як засоби підготовчі, що вибірково діють на розвиток фізичних якостей.</a:t>
            </a:r>
          </a:p>
        </p:txBody>
      </p:sp>
    </p:spTree>
    <p:extLst>
      <p:ext uri="{BB962C8B-B14F-4D97-AF65-F5344CB8AC3E}">
        <p14:creationId xmlns:p14="http://schemas.microsoft.com/office/powerpoint/2010/main" val="30606424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71793C5-2A4C-486A-BE90-ADF42D269748}"/>
              </a:ext>
            </a:extLst>
          </p:cNvPr>
          <p:cNvPicPr>
            <a:picLocks noChangeAspect="1"/>
          </p:cNvPicPr>
          <p:nvPr/>
        </p:nvPicPr>
        <p:blipFill>
          <a:blip r:embed="rId2"/>
          <a:stretch>
            <a:fillRect/>
          </a:stretch>
        </p:blipFill>
        <p:spPr>
          <a:xfrm>
            <a:off x="1043608" y="0"/>
            <a:ext cx="8100392" cy="6741367"/>
          </a:xfrm>
          <a:prstGeom prst="rect">
            <a:avLst/>
          </a:prstGeom>
        </p:spPr>
      </p:pic>
    </p:spTree>
    <p:extLst>
      <p:ext uri="{BB962C8B-B14F-4D97-AF65-F5344CB8AC3E}">
        <p14:creationId xmlns:p14="http://schemas.microsoft.com/office/powerpoint/2010/main" val="5466010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A8B61EC-A919-47A4-9F8E-1C4CC7A41345}"/>
              </a:ext>
            </a:extLst>
          </p:cNvPr>
          <p:cNvPicPr>
            <a:picLocks noChangeAspect="1"/>
          </p:cNvPicPr>
          <p:nvPr/>
        </p:nvPicPr>
        <p:blipFill>
          <a:blip r:embed="rId2"/>
          <a:stretch>
            <a:fillRect/>
          </a:stretch>
        </p:blipFill>
        <p:spPr>
          <a:xfrm>
            <a:off x="1043608" y="0"/>
            <a:ext cx="8100392" cy="6857999"/>
          </a:xfrm>
          <a:prstGeom prst="rect">
            <a:avLst/>
          </a:prstGeom>
        </p:spPr>
      </p:pic>
    </p:spTree>
    <p:extLst>
      <p:ext uri="{BB962C8B-B14F-4D97-AF65-F5344CB8AC3E}">
        <p14:creationId xmlns:p14="http://schemas.microsoft.com/office/powerpoint/2010/main" val="41747283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C84070CB-4CF1-45DA-A8B1-F38713B4E3D8}"/>
              </a:ext>
            </a:extLst>
          </p:cNvPr>
          <p:cNvPicPr>
            <a:picLocks noChangeAspect="1"/>
          </p:cNvPicPr>
          <p:nvPr/>
        </p:nvPicPr>
        <p:blipFill>
          <a:blip r:embed="rId2"/>
          <a:stretch>
            <a:fillRect/>
          </a:stretch>
        </p:blipFill>
        <p:spPr>
          <a:xfrm>
            <a:off x="1043608" y="1"/>
            <a:ext cx="8100392" cy="6858000"/>
          </a:xfrm>
          <a:prstGeom prst="rect">
            <a:avLst/>
          </a:prstGeom>
        </p:spPr>
      </p:pic>
    </p:spTree>
    <p:extLst>
      <p:ext uri="{BB962C8B-B14F-4D97-AF65-F5344CB8AC3E}">
        <p14:creationId xmlns:p14="http://schemas.microsoft.com/office/powerpoint/2010/main" val="2319590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675F6F5-77A2-41A1-AAA8-18A0E7EA6764}"/>
              </a:ext>
            </a:extLst>
          </p:cNvPr>
          <p:cNvPicPr>
            <a:picLocks noChangeAspect="1"/>
          </p:cNvPicPr>
          <p:nvPr/>
        </p:nvPicPr>
        <p:blipFill>
          <a:blip r:embed="rId2"/>
          <a:stretch>
            <a:fillRect/>
          </a:stretch>
        </p:blipFill>
        <p:spPr>
          <a:xfrm>
            <a:off x="1043608" y="0"/>
            <a:ext cx="8100392" cy="6857999"/>
          </a:xfrm>
          <a:prstGeom prst="rect">
            <a:avLst/>
          </a:prstGeom>
        </p:spPr>
      </p:pic>
    </p:spTree>
    <p:extLst>
      <p:ext uri="{BB962C8B-B14F-4D97-AF65-F5344CB8AC3E}">
        <p14:creationId xmlns:p14="http://schemas.microsoft.com/office/powerpoint/2010/main" val="3504059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21DD3287-EDFF-49CB-911B-2374A45DB516}"/>
              </a:ext>
            </a:extLst>
          </p:cNvPr>
          <p:cNvPicPr>
            <a:picLocks noChangeAspect="1"/>
          </p:cNvPicPr>
          <p:nvPr/>
        </p:nvPicPr>
        <p:blipFill>
          <a:blip r:embed="rId2"/>
          <a:stretch>
            <a:fillRect/>
          </a:stretch>
        </p:blipFill>
        <p:spPr>
          <a:xfrm>
            <a:off x="1043608" y="0"/>
            <a:ext cx="8100392" cy="6857999"/>
          </a:xfrm>
          <a:prstGeom prst="rect">
            <a:avLst/>
          </a:prstGeom>
        </p:spPr>
      </p:pic>
    </p:spTree>
    <p:extLst>
      <p:ext uri="{BB962C8B-B14F-4D97-AF65-F5344CB8AC3E}">
        <p14:creationId xmlns:p14="http://schemas.microsoft.com/office/powerpoint/2010/main" val="12400708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DA70D73C-20D4-48BD-875E-680AA8499713}"/>
              </a:ext>
            </a:extLst>
          </p:cNvPr>
          <p:cNvPicPr>
            <a:picLocks noChangeAspect="1"/>
          </p:cNvPicPr>
          <p:nvPr/>
        </p:nvPicPr>
        <p:blipFill>
          <a:blip r:embed="rId2"/>
          <a:stretch>
            <a:fillRect/>
          </a:stretch>
        </p:blipFill>
        <p:spPr>
          <a:xfrm>
            <a:off x="1043608" y="0"/>
            <a:ext cx="8100392" cy="6741367"/>
          </a:xfrm>
          <a:prstGeom prst="rect">
            <a:avLst/>
          </a:prstGeom>
        </p:spPr>
      </p:pic>
    </p:spTree>
    <p:extLst>
      <p:ext uri="{BB962C8B-B14F-4D97-AF65-F5344CB8AC3E}">
        <p14:creationId xmlns:p14="http://schemas.microsoft.com/office/powerpoint/2010/main" val="38967245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82F078B-057F-492F-B25C-26A99DE7F48C}"/>
              </a:ext>
            </a:extLst>
          </p:cNvPr>
          <p:cNvPicPr>
            <a:picLocks noChangeAspect="1"/>
          </p:cNvPicPr>
          <p:nvPr/>
        </p:nvPicPr>
        <p:blipFill>
          <a:blip r:embed="rId2"/>
          <a:stretch>
            <a:fillRect/>
          </a:stretch>
        </p:blipFill>
        <p:spPr>
          <a:xfrm>
            <a:off x="1043608" y="0"/>
            <a:ext cx="8100392" cy="6857999"/>
          </a:xfrm>
          <a:prstGeom prst="rect">
            <a:avLst/>
          </a:prstGeom>
        </p:spPr>
      </p:pic>
    </p:spTree>
    <p:extLst>
      <p:ext uri="{BB962C8B-B14F-4D97-AF65-F5344CB8AC3E}">
        <p14:creationId xmlns:p14="http://schemas.microsoft.com/office/powerpoint/2010/main" val="274887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47D11D5-56DA-48EA-B951-56E8D4D27599}"/>
              </a:ext>
            </a:extLst>
          </p:cNvPr>
          <p:cNvSpPr>
            <a:spLocks noGrp="1"/>
          </p:cNvSpPr>
          <p:nvPr>
            <p:ph idx="1"/>
          </p:nvPr>
        </p:nvSpPr>
        <p:spPr>
          <a:xfrm>
            <a:off x="1043608" y="116632"/>
            <a:ext cx="8100392" cy="6624736"/>
          </a:xfrm>
        </p:spPr>
        <p:txBody>
          <a:bodyPr>
            <a:normAutofit/>
          </a:bodyPr>
          <a:lstStyle/>
          <a:p>
            <a:pPr marL="82296" indent="0">
              <a:buNone/>
            </a:pPr>
            <a:r>
              <a:rPr lang="ru-RU" sz="2800" dirty="0"/>
              <a:t>3</a:t>
            </a:r>
            <a:r>
              <a:rPr lang="ru-RU" sz="2400" dirty="0"/>
              <a:t>. Сформувати, а також довести до певного ступеня досконалості основні рухові вміння і навички, необхідні в повсякденному житті.</a:t>
            </a:r>
          </a:p>
          <a:p>
            <a:pPr marL="82296" indent="0">
              <a:buNone/>
            </a:pPr>
            <a:r>
              <a:rPr lang="ru-RU" sz="2400" dirty="0"/>
              <a:t>Залежно від особливостей досліджуваних рухових дій і характеру вищенаведених завдань для процесу навчання характерні такі особливості:</a:t>
            </a:r>
          </a:p>
          <a:p>
            <a:pPr marL="82296" indent="0">
              <a:buNone/>
            </a:pPr>
            <a:r>
              <a:rPr lang="ru-RU" sz="2400" dirty="0"/>
              <a:t>- неоднакові витрати на освоєння техніки;</a:t>
            </a:r>
          </a:p>
          <a:p>
            <a:pPr>
              <a:buFontTx/>
              <a:buChar char="-"/>
            </a:pPr>
            <a:r>
              <a:rPr lang="ru-RU" sz="2400" dirty="0"/>
              <a:t>залежність методів і особливостей побудови процесу навчання від структурної складності формованих дій.</a:t>
            </a:r>
          </a:p>
          <a:p>
            <a:pPr marL="82296" indent="0">
              <a:buNone/>
            </a:pPr>
            <a:r>
              <a:rPr lang="ru-RU" sz="2400" dirty="0"/>
              <a:t>При розучуванні простих дій обирається метод розучування в цілому; при розучуванні складних - по частинах. Іноді розучування рухів йде з основної фази (відштовхування в стрибках у висоту), в інших з підготовчої, іноді з завершальної фази - навчання приземленню в стрибках дітей молодшого віку.</a:t>
            </a:r>
          </a:p>
        </p:txBody>
      </p:sp>
    </p:spTree>
    <p:extLst>
      <p:ext uri="{BB962C8B-B14F-4D97-AF65-F5344CB8AC3E}">
        <p14:creationId xmlns:p14="http://schemas.microsoft.com/office/powerpoint/2010/main" val="363967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5F29E8-9A23-42CB-98AA-47CBE4DF13F8}"/>
              </a:ext>
            </a:extLst>
          </p:cNvPr>
          <p:cNvSpPr>
            <a:spLocks noGrp="1"/>
          </p:cNvSpPr>
          <p:nvPr>
            <p:ph type="title"/>
          </p:nvPr>
        </p:nvSpPr>
        <p:spPr>
          <a:xfrm>
            <a:off x="1043608" y="0"/>
            <a:ext cx="8100392" cy="670560"/>
          </a:xfrm>
        </p:spPr>
        <p:txBody>
          <a:bodyPr>
            <a:normAutofit fontScale="90000"/>
          </a:bodyPr>
          <a:lstStyle/>
          <a:p>
            <a:r>
              <a:rPr lang="ru-RU" dirty="0"/>
              <a:t>    Етап початкового розучування</a:t>
            </a:r>
          </a:p>
        </p:txBody>
      </p:sp>
      <p:sp>
        <p:nvSpPr>
          <p:cNvPr id="3" name="Объект 2">
            <a:extLst>
              <a:ext uri="{FF2B5EF4-FFF2-40B4-BE49-F238E27FC236}">
                <a16:creationId xmlns:a16="http://schemas.microsoft.com/office/drawing/2014/main" id="{6958BA48-D116-485F-9E13-6AC24B12BE28}"/>
              </a:ext>
            </a:extLst>
          </p:cNvPr>
          <p:cNvSpPr>
            <a:spLocks noGrp="1"/>
          </p:cNvSpPr>
          <p:nvPr>
            <p:ph sz="half" idx="1"/>
          </p:nvPr>
        </p:nvSpPr>
        <p:spPr>
          <a:xfrm>
            <a:off x="1043608" y="836712"/>
            <a:ext cx="4049600" cy="6021288"/>
          </a:xfrm>
        </p:spPr>
        <p:txBody>
          <a:bodyPr>
            <a:normAutofit lnSpcReduction="10000"/>
          </a:bodyPr>
          <a:lstStyle/>
          <a:p>
            <a:pPr marL="82296" indent="0" algn="just">
              <a:buNone/>
            </a:pPr>
            <a:r>
              <a:rPr lang="ru-RU" sz="2400" dirty="0"/>
              <a:t>Мета - навчити основам техніки рухової дії, сформувати вміння виконувати його в грубій формі.</a:t>
            </a:r>
          </a:p>
          <a:p>
            <a:pPr marL="82296" indent="0" algn="just">
              <a:buNone/>
            </a:pPr>
            <a:r>
              <a:rPr lang="ru-RU" sz="2400" dirty="0"/>
              <a:t>Завдання:</a:t>
            </a:r>
          </a:p>
          <a:p>
            <a:pPr marL="82296" indent="0" algn="just">
              <a:buNone/>
            </a:pPr>
            <a:r>
              <a:rPr lang="ru-RU" sz="2400" dirty="0"/>
              <a:t>а) створити загальне уявлення про досліджувану рухову дію;</a:t>
            </a:r>
          </a:p>
          <a:p>
            <a:pPr marL="82296" indent="0" algn="just">
              <a:buNone/>
            </a:pPr>
            <a:r>
              <a:rPr lang="ru-RU" sz="2400" dirty="0"/>
              <a:t>б) навчити частинам техніки дії, навіть не освоєним;</a:t>
            </a:r>
          </a:p>
          <a:p>
            <a:pPr marL="82296" indent="0" algn="just">
              <a:buNone/>
            </a:pPr>
            <a:r>
              <a:rPr lang="ru-RU" sz="2400" dirty="0"/>
              <a:t>в) сформувати загальний ритм рухового акту;</a:t>
            </a:r>
          </a:p>
          <a:p>
            <a:pPr marL="82296" indent="0" algn="just">
              <a:buNone/>
            </a:pPr>
            <a:r>
              <a:rPr lang="ru-RU" sz="2400" dirty="0"/>
              <a:t>г) усунути непотрібні дії;</a:t>
            </a:r>
          </a:p>
          <a:p>
            <a:pPr marL="82296" indent="0" algn="just">
              <a:buNone/>
            </a:pPr>
            <a:r>
              <a:rPr lang="ru-RU" sz="2400" dirty="0"/>
              <a:t>д) попередити спотворення техніки.</a:t>
            </a:r>
          </a:p>
          <a:p>
            <a:pPr marL="82296" indent="0" algn="just">
              <a:buNone/>
            </a:pPr>
            <a:endParaRPr lang="ru-RU" sz="1800" dirty="0"/>
          </a:p>
        </p:txBody>
      </p:sp>
      <p:sp>
        <p:nvSpPr>
          <p:cNvPr id="4" name="Объект 3">
            <a:extLst>
              <a:ext uri="{FF2B5EF4-FFF2-40B4-BE49-F238E27FC236}">
                <a16:creationId xmlns:a16="http://schemas.microsoft.com/office/drawing/2014/main" id="{361F1E04-0BE9-42EB-A6FA-421D91042838}"/>
              </a:ext>
            </a:extLst>
          </p:cNvPr>
          <p:cNvSpPr>
            <a:spLocks noGrp="1"/>
          </p:cNvSpPr>
          <p:nvPr>
            <p:ph sz="half" idx="2"/>
          </p:nvPr>
        </p:nvSpPr>
        <p:spPr>
          <a:xfrm>
            <a:off x="5220072" y="836712"/>
            <a:ext cx="3923928" cy="6021288"/>
          </a:xfrm>
        </p:spPr>
        <p:txBody>
          <a:bodyPr>
            <a:normAutofit lnSpcReduction="10000"/>
          </a:bodyPr>
          <a:lstStyle/>
          <a:p>
            <a:pPr marL="82296" indent="0">
              <a:buNone/>
            </a:pPr>
            <a:r>
              <a:rPr lang="ru-RU" sz="2400" dirty="0"/>
              <a:t>Методика етапу (для дошкільнят):</a:t>
            </a:r>
          </a:p>
          <a:p>
            <a:pPr marL="82296" indent="0">
              <a:buNone/>
            </a:pPr>
            <a:r>
              <a:rPr lang="ru-RU" sz="2400" dirty="0"/>
              <a:t>1. Правильний показ зразка вихователем.</a:t>
            </a:r>
          </a:p>
          <a:p>
            <a:pPr marL="82296" indent="0">
              <a:buNone/>
            </a:pPr>
            <a:r>
              <a:rPr lang="ru-RU" sz="2400" dirty="0"/>
              <a:t>2. Розчленований показ.</a:t>
            </a:r>
          </a:p>
          <a:p>
            <a:pPr marL="82296" indent="0">
              <a:buNone/>
            </a:pPr>
            <a:r>
              <a:rPr lang="ru-RU" sz="2400" dirty="0"/>
              <a:t>3. Відтворення дій дітьми під контролем педагога.</a:t>
            </a:r>
          </a:p>
          <a:p>
            <a:pPr marL="82296" indent="0" algn="just">
              <a:buNone/>
            </a:pPr>
            <a:r>
              <a:rPr lang="ru-RU" sz="2400" dirty="0"/>
              <a:t>Така методика використовується з середньої групи. Для молодших груп доцільні ігрові прийоми або ж показ зразка руху з одночасним його поясненням.</a:t>
            </a:r>
          </a:p>
        </p:txBody>
      </p:sp>
    </p:spTree>
    <p:extLst>
      <p:ext uri="{BB962C8B-B14F-4D97-AF65-F5344CB8AC3E}">
        <p14:creationId xmlns:p14="http://schemas.microsoft.com/office/powerpoint/2010/main" val="615861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7023F2-2035-48AF-A9E4-B54E8BE184A9}"/>
              </a:ext>
            </a:extLst>
          </p:cNvPr>
          <p:cNvSpPr>
            <a:spLocks noGrp="1"/>
          </p:cNvSpPr>
          <p:nvPr>
            <p:ph type="title"/>
          </p:nvPr>
        </p:nvSpPr>
        <p:spPr>
          <a:xfrm>
            <a:off x="1043608" y="0"/>
            <a:ext cx="8100392" cy="1417320"/>
          </a:xfrm>
        </p:spPr>
        <p:txBody>
          <a:bodyPr>
            <a:noAutofit/>
          </a:bodyPr>
          <a:lstStyle/>
          <a:p>
            <a:r>
              <a:rPr lang="ru-RU" sz="2800" dirty="0"/>
              <a:t>Інтервали між заняттями повинні бути короткими, щоб уникнути згасання ще нестійких рухових рефлексів.</a:t>
            </a:r>
          </a:p>
        </p:txBody>
      </p:sp>
      <p:sp>
        <p:nvSpPr>
          <p:cNvPr id="3" name="Объект 2">
            <a:extLst>
              <a:ext uri="{FF2B5EF4-FFF2-40B4-BE49-F238E27FC236}">
                <a16:creationId xmlns:a16="http://schemas.microsoft.com/office/drawing/2014/main" id="{F9425F96-167F-4AF9-B5E1-8C29C14B37AD}"/>
              </a:ext>
            </a:extLst>
          </p:cNvPr>
          <p:cNvSpPr>
            <a:spLocks noGrp="1"/>
          </p:cNvSpPr>
          <p:nvPr>
            <p:ph sz="half" idx="1"/>
          </p:nvPr>
        </p:nvSpPr>
        <p:spPr>
          <a:xfrm>
            <a:off x="1043608" y="1524000"/>
            <a:ext cx="3945632" cy="5334000"/>
          </a:xfrm>
        </p:spPr>
        <p:txBody>
          <a:bodyPr>
            <a:noAutofit/>
          </a:bodyPr>
          <a:lstStyle/>
          <a:p>
            <a:pPr marL="82296" indent="0">
              <a:buNone/>
            </a:pPr>
            <a:r>
              <a:rPr lang="ru-RU" sz="2000" dirty="0"/>
              <a:t>Мета - довести володіння технікою дії до досконалості, освоїти її деталі.</a:t>
            </a:r>
          </a:p>
          <a:p>
            <a:pPr marL="82296" indent="0">
              <a:buNone/>
            </a:pPr>
            <a:r>
              <a:rPr lang="ru-RU" sz="2000" dirty="0"/>
              <a:t>Завдання:</a:t>
            </a:r>
          </a:p>
          <a:p>
            <a:pPr marL="82296" indent="0">
              <a:buNone/>
            </a:pPr>
            <a:r>
              <a:rPr lang="ru-RU" sz="2000" dirty="0"/>
              <a:t>а) поглибити розуміння закономірностей розучуваного руху;</a:t>
            </a:r>
          </a:p>
          <a:p>
            <a:pPr marL="82296" indent="0">
              <a:buNone/>
            </a:pPr>
            <a:r>
              <a:rPr lang="ru-RU" sz="2000" dirty="0"/>
              <a:t>б) уточнити техніку рухової дії по всім його характеристикам відповідно до індивідуальних особливостей учнів;</a:t>
            </a:r>
          </a:p>
          <a:p>
            <a:pPr marL="82296" indent="0">
              <a:buNone/>
            </a:pPr>
            <a:r>
              <a:rPr lang="ru-RU" sz="2000" dirty="0"/>
              <a:t>в) домогтися злитого виконання дій, поліпшивши ритмічні характеристики;</a:t>
            </a:r>
          </a:p>
          <a:p>
            <a:pPr marL="82296" indent="0">
              <a:buNone/>
            </a:pPr>
            <a:r>
              <a:rPr lang="ru-RU" sz="2000" dirty="0"/>
              <a:t>г) створити передумови для варіативного виконання дії.</a:t>
            </a:r>
          </a:p>
        </p:txBody>
      </p:sp>
      <p:sp>
        <p:nvSpPr>
          <p:cNvPr id="4" name="Объект 3">
            <a:extLst>
              <a:ext uri="{FF2B5EF4-FFF2-40B4-BE49-F238E27FC236}">
                <a16:creationId xmlns:a16="http://schemas.microsoft.com/office/drawing/2014/main" id="{3C68B452-EBAC-44B8-8977-D4EA634F7C09}"/>
              </a:ext>
            </a:extLst>
          </p:cNvPr>
          <p:cNvSpPr>
            <a:spLocks noGrp="1"/>
          </p:cNvSpPr>
          <p:nvPr>
            <p:ph sz="half" idx="2"/>
          </p:nvPr>
        </p:nvSpPr>
        <p:spPr>
          <a:xfrm>
            <a:off x="5276088" y="1524000"/>
            <a:ext cx="3867912" cy="5334000"/>
          </a:xfrm>
        </p:spPr>
        <p:txBody>
          <a:bodyPr>
            <a:normAutofit fontScale="85000" lnSpcReduction="10000"/>
          </a:bodyPr>
          <a:lstStyle/>
          <a:p>
            <a:pPr marL="82296" indent="0">
              <a:buNone/>
            </a:pPr>
            <a:r>
              <a:rPr lang="ru-RU" dirty="0"/>
              <a:t>Методика</a:t>
            </a:r>
          </a:p>
          <a:p>
            <a:pPr marL="82296" indent="0">
              <a:buNone/>
            </a:pPr>
            <a:r>
              <a:rPr lang="ru-RU" dirty="0"/>
              <a:t>Основою методики тут є цілісне виконання вправи з виборчим відпрацюванням деталей техніки. Педагог повинен постійно звертати увагу на правильність виконання рухів, вказуючи при цьому на помилки виконання. Можна нагадати дітям вербально, як виконувати руху, а також використовувати елемент змагання на якість виконання дій.</a:t>
            </a:r>
          </a:p>
        </p:txBody>
      </p:sp>
    </p:spTree>
    <p:extLst>
      <p:ext uri="{BB962C8B-B14F-4D97-AF65-F5344CB8AC3E}">
        <p14:creationId xmlns:p14="http://schemas.microsoft.com/office/powerpoint/2010/main" val="9611969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463</TotalTime>
  <Words>5616</Words>
  <Application>Microsoft Office PowerPoint</Application>
  <PresentationFormat>Экран (4:3)</PresentationFormat>
  <Paragraphs>391</Paragraphs>
  <Slides>66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66</vt:i4>
      </vt:variant>
    </vt:vector>
  </HeadingPairs>
  <TitlesOfParts>
    <vt:vector size="74" baseType="lpstr">
      <vt:lpstr>Arial</vt:lpstr>
      <vt:lpstr>Arial Unicode MS</vt:lpstr>
      <vt:lpstr>Corbel</vt:lpstr>
      <vt:lpstr>Gill Sans MT</vt:lpstr>
      <vt:lpstr>Times New Roman</vt:lpstr>
      <vt:lpstr>Verdana</vt:lpstr>
      <vt:lpstr>Wingdings 2</vt:lpstr>
      <vt:lpstr>Солнцестояние</vt:lpstr>
      <vt:lpstr>Терапевтичні вправи з метою розвитку виконавчих умінь і навичок </vt:lpstr>
      <vt:lpstr>Презентация PowerPoint</vt:lpstr>
      <vt:lpstr>   Схема переходу вміння в навик.</vt:lpstr>
      <vt:lpstr>Значення   рухових навиків визначається наступними особливостями:</vt:lpstr>
      <vt:lpstr>До закономірностей формування рухових навичок відносять:</vt:lpstr>
      <vt:lpstr>Навчаючи руховим діям, вирішуються наступні конкретні завдання:</vt:lpstr>
      <vt:lpstr>Презентация PowerPoint</vt:lpstr>
      <vt:lpstr>    Етап початкового розучування</vt:lpstr>
      <vt:lpstr>Інтервали між заняттями повинні бути короткими, щоб уникнути згасання ще нестійких рухових рефлексів.</vt:lpstr>
      <vt:lpstr>Етап закріплення і вдосконалення</vt:lpstr>
      <vt:lpstr>   Використовують наступні методи:</vt:lpstr>
      <vt:lpstr>Презентация PowerPoint</vt:lpstr>
      <vt:lpstr>Презентация PowerPoint</vt:lpstr>
      <vt:lpstr> Розвиток  навичок мінімальної рухової  активності </vt:lpstr>
      <vt:lpstr>Презентация PowerPoint</vt:lpstr>
      <vt:lpstr>Презентация PowerPoint</vt:lpstr>
      <vt:lpstr>Презентация PowerPoint</vt:lpstr>
      <vt:lpstr>Оцінка функції верхніх кінцівок і програми втручання</vt:lpstr>
      <vt:lpstr>          Перший рівень MACS</vt:lpstr>
      <vt:lpstr>                    Другий рівень MACS </vt:lpstr>
      <vt:lpstr>           Третій рівень MACS</vt:lpstr>
      <vt:lpstr>                  Четвертий рівень MACS</vt:lpstr>
      <vt:lpstr>         П'ятий рівень MACS</vt:lpstr>
      <vt:lpstr>Програми втручання для верхніх кінцівок</vt:lpstr>
      <vt:lpstr>Індуцированная обмеженням                                     рухова терапія (CIMT)</vt:lpstr>
      <vt:lpstr>              Бімануальне тренування</vt:lpstr>
      <vt:lpstr>         Цілеспрямована терапія</vt:lpstr>
      <vt:lpstr>             Відновлення ноги </vt:lpstr>
      <vt:lpstr>          Підйом на ступені боком</vt:lpstr>
      <vt:lpstr>    Ходьба по сходах вгору і вниз</vt:lpstr>
      <vt:lpstr>Підйом ураженої ноги на низьку сходинку.</vt:lpstr>
      <vt:lpstr>           Положення лежачи на животі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Терапевтичні вправи з метою розвитку виконавчих умінь і навичок</dc:title>
  <dc:creator>Юля</dc:creator>
  <cp:lastModifiedBy>Пользователь</cp:lastModifiedBy>
  <cp:revision>52</cp:revision>
  <dcterms:created xsi:type="dcterms:W3CDTF">2021-10-18T09:34:50Z</dcterms:created>
  <dcterms:modified xsi:type="dcterms:W3CDTF">2022-10-17T20:06:13Z</dcterms:modified>
</cp:coreProperties>
</file>