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10/8/2024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10/8/2024</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10/8/2024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b="1" dirty="0"/>
              <a:t>Discussion Strategies – </a:t>
            </a:r>
            <a:endParaRPr lang="en-US" dirty="0"/>
          </a:p>
        </p:txBody>
      </p:sp>
      <p:sp>
        <p:nvSpPr>
          <p:cNvPr id="3" name="Подзаголовок 2"/>
          <p:cNvSpPr>
            <a:spLocks noGrp="1"/>
          </p:cNvSpPr>
          <p:nvPr>
            <p:ph type="subTitle" idx="1"/>
          </p:nvPr>
        </p:nvSpPr>
        <p:spPr/>
        <p:txBody>
          <a:bodyPr/>
          <a:lstStyle/>
          <a:p>
            <a:r>
              <a:rPr lang="en-US" b="1" dirty="0">
                <a:solidFill>
                  <a:schemeClr val="accent2">
                    <a:lumMod val="75000"/>
                  </a:schemeClr>
                </a:solidFill>
              </a:rPr>
              <a:t>Convincing and Suggesting</a:t>
            </a:r>
            <a:endParaRPr lang="en-US" dirty="0">
              <a:solidFill>
                <a:schemeClr val="accent2">
                  <a:lumMod val="75000"/>
                </a:schemeClr>
              </a:solidFill>
            </a:endParaRPr>
          </a:p>
          <a:p>
            <a:endParaRPr lang="en-US" dirty="0"/>
          </a:p>
        </p:txBody>
      </p:sp>
    </p:spTree>
    <p:extLst>
      <p:ext uri="{BB962C8B-B14F-4D97-AF65-F5344CB8AC3E}">
        <p14:creationId xmlns:p14="http://schemas.microsoft.com/office/powerpoint/2010/main" val="161682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Common Strategies for Avoiding Direct Answers</a:t>
            </a:r>
            <a:r>
              <a:rPr lang="en-US" sz="3200" dirty="0"/>
              <a:t/>
            </a:r>
            <a:br>
              <a:rPr lang="en-US" sz="3200" dirty="0"/>
            </a:br>
            <a:endParaRPr lang="en-US" dirty="0"/>
          </a:p>
        </p:txBody>
      </p:sp>
      <p:sp>
        <p:nvSpPr>
          <p:cNvPr id="3" name="Объект 2"/>
          <p:cNvSpPr>
            <a:spLocks noGrp="1"/>
          </p:cNvSpPr>
          <p:nvPr>
            <p:ph idx="1"/>
          </p:nvPr>
        </p:nvSpPr>
        <p:spPr>
          <a:xfrm>
            <a:off x="677334" y="1637211"/>
            <a:ext cx="9320106" cy="4807132"/>
          </a:xfrm>
        </p:spPr>
        <p:txBody>
          <a:bodyPr>
            <a:noAutofit/>
          </a:bodyPr>
          <a:lstStyle/>
          <a:p>
            <a:pPr lvl="0">
              <a:lnSpc>
                <a:spcPct val="120000"/>
              </a:lnSpc>
              <a:spcBef>
                <a:spcPts val="0"/>
              </a:spcBef>
            </a:pPr>
            <a:r>
              <a:rPr lang="en-US" sz="1100" b="1" dirty="0" smtClean="0"/>
              <a:t>Redirection</a:t>
            </a:r>
            <a:endParaRPr lang="en-US" sz="1100" dirty="0"/>
          </a:p>
          <a:p>
            <a:pPr lvl="2">
              <a:lnSpc>
                <a:spcPct val="120000"/>
              </a:lnSpc>
              <a:spcBef>
                <a:spcPts val="0"/>
              </a:spcBef>
            </a:pPr>
            <a:r>
              <a:rPr lang="en-US" sz="1100" b="1" dirty="0" smtClean="0"/>
              <a:t>Question</a:t>
            </a:r>
            <a:r>
              <a:rPr lang="en-US" sz="1100" dirty="0"/>
              <a:t>: “What do you think about the new policy changes?”</a:t>
            </a:r>
          </a:p>
          <a:p>
            <a:pPr lvl="2">
              <a:lnSpc>
                <a:spcPct val="120000"/>
              </a:lnSpc>
              <a:spcBef>
                <a:spcPts val="0"/>
              </a:spcBef>
            </a:pPr>
            <a:r>
              <a:rPr lang="en-US" sz="1100" b="1" dirty="0"/>
              <a:t>Response</a:t>
            </a:r>
            <a:r>
              <a:rPr lang="en-US" sz="1100" dirty="0"/>
              <a:t>: “That’s an interesting point, but have you considered how this impacts our overall strategy moving forward?”</a:t>
            </a:r>
          </a:p>
          <a:p>
            <a:pPr lvl="0">
              <a:lnSpc>
                <a:spcPct val="120000"/>
              </a:lnSpc>
              <a:spcBef>
                <a:spcPts val="0"/>
              </a:spcBef>
            </a:pPr>
            <a:r>
              <a:rPr lang="en-US" sz="1100" b="1" dirty="0"/>
              <a:t>Generalization</a:t>
            </a:r>
            <a:endParaRPr lang="en-US" sz="1100" dirty="0"/>
          </a:p>
          <a:p>
            <a:pPr lvl="2">
              <a:lnSpc>
                <a:spcPct val="120000"/>
              </a:lnSpc>
              <a:spcBef>
                <a:spcPts val="0"/>
              </a:spcBef>
            </a:pPr>
            <a:r>
              <a:rPr lang="en-US" sz="1100" b="1" dirty="0" smtClean="0"/>
              <a:t>Question</a:t>
            </a:r>
            <a:r>
              <a:rPr lang="en-US" sz="1100" dirty="0"/>
              <a:t>: “What specific steps are we taking to improve sales?”</a:t>
            </a:r>
          </a:p>
          <a:p>
            <a:pPr lvl="2">
              <a:lnSpc>
                <a:spcPct val="120000"/>
              </a:lnSpc>
              <a:spcBef>
                <a:spcPts val="0"/>
              </a:spcBef>
            </a:pPr>
            <a:r>
              <a:rPr lang="en-US" sz="1100" b="1" dirty="0"/>
              <a:t>Response</a:t>
            </a:r>
            <a:r>
              <a:rPr lang="en-US" sz="1100" dirty="0"/>
              <a:t>: “We’re generally looking to enhance our customer engagement and optimize our resources.”</a:t>
            </a:r>
          </a:p>
          <a:p>
            <a:pPr lvl="0">
              <a:lnSpc>
                <a:spcPct val="120000"/>
              </a:lnSpc>
              <a:spcBef>
                <a:spcPts val="0"/>
              </a:spcBef>
            </a:pPr>
            <a:r>
              <a:rPr lang="en-US" sz="1100" b="1" dirty="0"/>
              <a:t>Questioning Back</a:t>
            </a:r>
            <a:endParaRPr lang="en-US" sz="1100" dirty="0"/>
          </a:p>
          <a:p>
            <a:pPr lvl="2">
              <a:lnSpc>
                <a:spcPct val="120000"/>
              </a:lnSpc>
              <a:spcBef>
                <a:spcPts val="0"/>
              </a:spcBef>
            </a:pPr>
            <a:r>
              <a:rPr lang="en-US" sz="1100" b="1" dirty="0" smtClean="0"/>
              <a:t>Question</a:t>
            </a:r>
            <a:r>
              <a:rPr lang="en-US" sz="1100" dirty="0"/>
              <a:t>: “Do you think we’re on track to meet our goals?”</a:t>
            </a:r>
          </a:p>
          <a:p>
            <a:pPr lvl="2">
              <a:lnSpc>
                <a:spcPct val="120000"/>
              </a:lnSpc>
              <a:spcBef>
                <a:spcPts val="0"/>
              </a:spcBef>
            </a:pPr>
            <a:r>
              <a:rPr lang="en-US" sz="1100" b="1" dirty="0"/>
              <a:t>Response</a:t>
            </a:r>
            <a:r>
              <a:rPr lang="en-US" sz="1100" dirty="0"/>
              <a:t>: “What do you think our main challenges are in achieving those goals?”</a:t>
            </a:r>
          </a:p>
          <a:p>
            <a:pPr lvl="0">
              <a:lnSpc>
                <a:spcPct val="120000"/>
              </a:lnSpc>
              <a:spcBef>
                <a:spcPts val="0"/>
              </a:spcBef>
            </a:pPr>
            <a:r>
              <a:rPr lang="en-US" sz="1100" b="1" dirty="0"/>
              <a:t>Vagueness</a:t>
            </a:r>
            <a:endParaRPr lang="en-US" sz="1100" dirty="0"/>
          </a:p>
          <a:p>
            <a:pPr lvl="2">
              <a:lnSpc>
                <a:spcPct val="120000"/>
              </a:lnSpc>
              <a:spcBef>
                <a:spcPts val="0"/>
              </a:spcBef>
            </a:pPr>
            <a:r>
              <a:rPr lang="en-US" sz="1100" b="1" dirty="0" smtClean="0"/>
              <a:t>Question</a:t>
            </a:r>
            <a:r>
              <a:rPr lang="en-US" sz="1100" dirty="0"/>
              <a:t>: “Can you clarify your stance on the budget cuts?”</a:t>
            </a:r>
          </a:p>
          <a:p>
            <a:pPr lvl="2">
              <a:lnSpc>
                <a:spcPct val="120000"/>
              </a:lnSpc>
              <a:spcBef>
                <a:spcPts val="0"/>
              </a:spcBef>
            </a:pPr>
            <a:r>
              <a:rPr lang="en-US" sz="1100" b="1" dirty="0"/>
              <a:t>Response</a:t>
            </a:r>
            <a:r>
              <a:rPr lang="en-US" sz="1100" dirty="0"/>
              <a:t>: “Well, budgets are always a bit tricky, aren’t they? It’s all about balancing priorities.”</a:t>
            </a:r>
          </a:p>
          <a:p>
            <a:pPr lvl="0">
              <a:lnSpc>
                <a:spcPct val="120000"/>
              </a:lnSpc>
              <a:spcBef>
                <a:spcPts val="0"/>
              </a:spcBef>
            </a:pPr>
            <a:r>
              <a:rPr lang="en-US" sz="1100" b="1" dirty="0"/>
              <a:t>Using Humor</a:t>
            </a:r>
            <a:endParaRPr lang="en-US" sz="1100" dirty="0"/>
          </a:p>
          <a:p>
            <a:pPr lvl="2">
              <a:lnSpc>
                <a:spcPct val="120000"/>
              </a:lnSpc>
              <a:spcBef>
                <a:spcPts val="0"/>
              </a:spcBef>
            </a:pPr>
            <a:r>
              <a:rPr lang="en-US" sz="1100" b="1" dirty="0" smtClean="0"/>
              <a:t>Question</a:t>
            </a:r>
            <a:r>
              <a:rPr lang="en-US" sz="1100" dirty="0"/>
              <a:t>: “What’s your take on the recent failures in the project?”</a:t>
            </a:r>
          </a:p>
          <a:p>
            <a:pPr lvl="2">
              <a:lnSpc>
                <a:spcPct val="120000"/>
              </a:lnSpc>
              <a:spcBef>
                <a:spcPts val="0"/>
              </a:spcBef>
            </a:pPr>
            <a:r>
              <a:rPr lang="en-US" sz="1100" b="1" dirty="0"/>
              <a:t>Response</a:t>
            </a:r>
            <a:r>
              <a:rPr lang="en-US" sz="1100" dirty="0"/>
              <a:t>: “Failures? Oh, I prefer to call them ‘unexpected learning opportunities!’”</a:t>
            </a:r>
          </a:p>
          <a:p>
            <a:pPr lvl="0">
              <a:lnSpc>
                <a:spcPct val="120000"/>
              </a:lnSpc>
              <a:spcBef>
                <a:spcPts val="0"/>
              </a:spcBef>
            </a:pPr>
            <a:r>
              <a:rPr lang="en-US" sz="1100" b="1" dirty="0"/>
              <a:t>Citing Authority or Evidence</a:t>
            </a:r>
            <a:endParaRPr lang="en-US" sz="1100" dirty="0"/>
          </a:p>
          <a:p>
            <a:pPr lvl="2">
              <a:lnSpc>
                <a:spcPct val="120000"/>
              </a:lnSpc>
              <a:spcBef>
                <a:spcPts val="0"/>
              </a:spcBef>
            </a:pPr>
            <a:r>
              <a:rPr lang="en-US" sz="1100" b="1" dirty="0" smtClean="0"/>
              <a:t>Question</a:t>
            </a:r>
            <a:r>
              <a:rPr lang="en-US" sz="1100" dirty="0"/>
              <a:t>: “What do you think about the effectiveness of our current strategy?”</a:t>
            </a:r>
          </a:p>
          <a:p>
            <a:pPr lvl="2">
              <a:lnSpc>
                <a:spcPct val="120000"/>
              </a:lnSpc>
              <a:spcBef>
                <a:spcPts val="0"/>
              </a:spcBef>
            </a:pPr>
            <a:r>
              <a:rPr lang="en-US" sz="1100" b="1" dirty="0"/>
              <a:t>Response</a:t>
            </a:r>
            <a:r>
              <a:rPr lang="en-US" sz="1100" dirty="0"/>
              <a:t>: “Well, according to several market analyses, many companies are seeing varied results with similar strategies.”</a:t>
            </a:r>
          </a:p>
          <a:p>
            <a:pPr lvl="0">
              <a:lnSpc>
                <a:spcPct val="120000"/>
              </a:lnSpc>
              <a:spcBef>
                <a:spcPts val="0"/>
              </a:spcBef>
            </a:pPr>
            <a:r>
              <a:rPr lang="en-US" sz="1100" b="1" dirty="0"/>
              <a:t>Emotional </a:t>
            </a:r>
            <a:r>
              <a:rPr lang="en-US" sz="1100" b="1" dirty="0" smtClean="0"/>
              <a:t>Appeal</a:t>
            </a:r>
            <a:endParaRPr lang="en-US" sz="1100" dirty="0"/>
          </a:p>
          <a:p>
            <a:pPr lvl="2">
              <a:lnSpc>
                <a:spcPct val="120000"/>
              </a:lnSpc>
              <a:spcBef>
                <a:spcPts val="0"/>
              </a:spcBef>
            </a:pPr>
            <a:r>
              <a:rPr lang="en-US" sz="1100" b="1" dirty="0"/>
              <a:t>Question</a:t>
            </a:r>
            <a:r>
              <a:rPr lang="en-US" sz="1100" dirty="0"/>
              <a:t>: “How do you feel about the criticism we received?”</a:t>
            </a:r>
          </a:p>
          <a:p>
            <a:pPr lvl="2">
              <a:lnSpc>
                <a:spcPct val="120000"/>
              </a:lnSpc>
              <a:spcBef>
                <a:spcPts val="0"/>
              </a:spcBef>
            </a:pPr>
            <a:r>
              <a:rPr lang="en-US" sz="1100" b="1" dirty="0"/>
              <a:t>Response</a:t>
            </a:r>
            <a:r>
              <a:rPr lang="en-US" sz="1100" dirty="0"/>
              <a:t>: “I think it’s really tough for everyone involved. We all want to succeed and make the best choices for our team.”</a:t>
            </a:r>
          </a:p>
          <a:p>
            <a:endParaRPr lang="en-US" sz="1100" dirty="0"/>
          </a:p>
        </p:txBody>
      </p:sp>
    </p:spTree>
    <p:extLst>
      <p:ext uri="{BB962C8B-B14F-4D97-AF65-F5344CB8AC3E}">
        <p14:creationId xmlns:p14="http://schemas.microsoft.com/office/powerpoint/2010/main" val="3214492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The Impact of Avoidance</a:t>
            </a:r>
            <a:r>
              <a:rPr lang="en-US" dirty="0"/>
              <a:t/>
            </a:r>
            <a:br>
              <a:rPr lang="en-US" dirty="0"/>
            </a:br>
            <a:endParaRPr lang="en-US" dirty="0"/>
          </a:p>
        </p:txBody>
      </p:sp>
      <p:pic>
        <p:nvPicPr>
          <p:cNvPr id="4" name="Объект 3"/>
          <p:cNvPicPr>
            <a:picLocks noGrp="1" noChangeAspect="1"/>
          </p:cNvPicPr>
          <p:nvPr>
            <p:ph idx="1"/>
          </p:nvPr>
        </p:nvPicPr>
        <p:blipFill>
          <a:blip r:embed="rId2"/>
          <a:stretch>
            <a:fillRect/>
          </a:stretch>
        </p:blipFill>
        <p:spPr>
          <a:xfrm>
            <a:off x="3118385" y="2229383"/>
            <a:ext cx="3715268" cy="3743847"/>
          </a:xfrm>
          <a:prstGeom prst="rect">
            <a:avLst/>
          </a:prstGeom>
        </p:spPr>
      </p:pic>
    </p:spTree>
    <p:extLst>
      <p:ext uri="{BB962C8B-B14F-4D97-AF65-F5344CB8AC3E}">
        <p14:creationId xmlns:p14="http://schemas.microsoft.com/office/powerpoint/2010/main" val="2842518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Elements of Convincing</a:t>
            </a:r>
            <a:endParaRPr lang="en-US" dirty="0"/>
          </a:p>
        </p:txBody>
      </p:sp>
      <p:sp>
        <p:nvSpPr>
          <p:cNvPr id="3" name="Объект 2"/>
          <p:cNvSpPr>
            <a:spLocks noGrp="1"/>
          </p:cNvSpPr>
          <p:nvPr>
            <p:ph idx="1"/>
          </p:nvPr>
        </p:nvSpPr>
        <p:spPr>
          <a:xfrm>
            <a:off x="677334" y="1645921"/>
            <a:ext cx="8596668" cy="4395442"/>
          </a:xfrm>
        </p:spPr>
        <p:txBody>
          <a:bodyPr>
            <a:normAutofit fontScale="92500" lnSpcReduction="10000"/>
          </a:bodyPr>
          <a:lstStyle/>
          <a:p>
            <a:pPr lvl="0"/>
            <a:r>
              <a:rPr lang="en-US" b="1" dirty="0" smtClean="0"/>
              <a:t>Clear </a:t>
            </a:r>
            <a:r>
              <a:rPr lang="en-US" b="1" dirty="0"/>
              <a:t>and Logical Argumentation</a:t>
            </a:r>
            <a:r>
              <a:rPr lang="en-US" dirty="0"/>
              <a:t>:</a:t>
            </a:r>
            <a:br>
              <a:rPr lang="en-US" dirty="0"/>
            </a:br>
            <a:r>
              <a:rPr lang="en-US" b="1" dirty="0" smtClean="0"/>
              <a:t>Example</a:t>
            </a:r>
            <a:r>
              <a:rPr lang="en-US" dirty="0"/>
              <a:t>:</a:t>
            </a:r>
            <a:br>
              <a:rPr lang="en-US" dirty="0"/>
            </a:br>
            <a:r>
              <a:rPr lang="en-US" dirty="0"/>
              <a:t>“Our sales have declined by 20% over the past year. If we continue with our current marketing strategy, we risk losing even more market share. Therefore, I propose we shift our focus to digital marketing, which has proven effective in reaching our target audience.”</a:t>
            </a:r>
          </a:p>
          <a:p>
            <a:pPr lvl="0"/>
            <a:r>
              <a:rPr lang="en-US" b="1" dirty="0"/>
              <a:t>Appealing to Reason and Emotion</a:t>
            </a:r>
            <a:r>
              <a:rPr lang="en-US" dirty="0"/>
              <a:t>:</a:t>
            </a:r>
            <a:br>
              <a:rPr lang="en-US" dirty="0"/>
            </a:br>
            <a:r>
              <a:rPr lang="en-US" b="1" dirty="0" smtClean="0"/>
              <a:t>Example</a:t>
            </a:r>
            <a:r>
              <a:rPr lang="en-US" dirty="0"/>
              <a:t>:</a:t>
            </a:r>
            <a:br>
              <a:rPr lang="en-US" dirty="0"/>
            </a:br>
            <a:r>
              <a:rPr lang="en-US" dirty="0"/>
              <a:t>“Think of the impact our decision could have on the community. By investing in sustainable practices, we not only boost our profits but also help protect the environment for future generations.”</a:t>
            </a:r>
          </a:p>
          <a:p>
            <a:pPr lvl="0"/>
            <a:r>
              <a:rPr lang="en-US" b="1" dirty="0"/>
              <a:t>Use of Authority and Credibility</a:t>
            </a:r>
            <a:r>
              <a:rPr lang="en-US" dirty="0"/>
              <a:t>:</a:t>
            </a:r>
            <a:br>
              <a:rPr lang="en-US" dirty="0"/>
            </a:br>
            <a:r>
              <a:rPr lang="en-US" b="1" dirty="0" smtClean="0"/>
              <a:t>Example</a:t>
            </a:r>
            <a:r>
              <a:rPr lang="en-US" dirty="0"/>
              <a:t>:</a:t>
            </a:r>
            <a:br>
              <a:rPr lang="en-US" dirty="0"/>
            </a:br>
            <a:r>
              <a:rPr lang="en-US" dirty="0"/>
              <a:t>“According to a study by Harvard Business School, companies that prioritize employee well-being experience 30% higher productivity. As someone with over a decade of experience in human resources, I can attest to the benefits of investing in our team’s health.”</a:t>
            </a:r>
          </a:p>
          <a:p>
            <a:endParaRPr lang="en-US" dirty="0"/>
          </a:p>
        </p:txBody>
      </p:sp>
    </p:spTree>
    <p:extLst>
      <p:ext uri="{BB962C8B-B14F-4D97-AF65-F5344CB8AC3E}">
        <p14:creationId xmlns:p14="http://schemas.microsoft.com/office/powerpoint/2010/main" val="336049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Techniques for Convincing</a:t>
            </a:r>
            <a:r>
              <a:rPr lang="en-US" dirty="0"/>
              <a:t/>
            </a:r>
            <a:br>
              <a:rPr lang="en-US" dirty="0"/>
            </a:br>
            <a:endParaRPr lang="en-US" dirty="0"/>
          </a:p>
        </p:txBody>
      </p:sp>
      <p:sp>
        <p:nvSpPr>
          <p:cNvPr id="3" name="Объект 2"/>
          <p:cNvSpPr>
            <a:spLocks noGrp="1"/>
          </p:cNvSpPr>
          <p:nvPr>
            <p:ph idx="1"/>
          </p:nvPr>
        </p:nvSpPr>
        <p:spPr/>
        <p:txBody>
          <a:bodyPr>
            <a:normAutofit fontScale="92500" lnSpcReduction="10000"/>
          </a:bodyPr>
          <a:lstStyle/>
          <a:p>
            <a:pPr lvl="0"/>
            <a:r>
              <a:rPr lang="en-US" b="1" dirty="0" smtClean="0">
                <a:solidFill>
                  <a:schemeClr val="tx1"/>
                </a:solidFill>
              </a:rPr>
              <a:t>Presenting </a:t>
            </a:r>
            <a:r>
              <a:rPr lang="en-US" b="1" dirty="0">
                <a:solidFill>
                  <a:schemeClr val="tx1"/>
                </a:solidFill>
              </a:rPr>
              <a:t>Strong Evidence</a:t>
            </a:r>
            <a:r>
              <a:rPr lang="en-US" dirty="0">
                <a:solidFill>
                  <a:schemeClr val="tx1"/>
                </a:solidFill>
              </a:rPr>
              <a:t>:</a:t>
            </a:r>
            <a:br>
              <a:rPr lang="en-US" dirty="0">
                <a:solidFill>
                  <a:schemeClr val="tx1"/>
                </a:solidFill>
              </a:rPr>
            </a:br>
            <a:r>
              <a:rPr lang="en-US" b="1" dirty="0" smtClean="0">
                <a:solidFill>
                  <a:schemeClr val="tx1"/>
                </a:solidFill>
              </a:rPr>
              <a:t>Example</a:t>
            </a:r>
            <a:r>
              <a:rPr lang="en-US" dirty="0">
                <a:solidFill>
                  <a:schemeClr val="tx1"/>
                </a:solidFill>
              </a:rPr>
              <a:t>:</a:t>
            </a:r>
            <a:br>
              <a:rPr lang="en-US" dirty="0">
                <a:solidFill>
                  <a:schemeClr val="tx1"/>
                </a:solidFill>
              </a:rPr>
            </a:br>
            <a:r>
              <a:rPr lang="en-US" dirty="0">
                <a:solidFill>
                  <a:schemeClr val="tx1"/>
                </a:solidFill>
              </a:rPr>
              <a:t>“Research shows that organizations that implement flexible work arrangements see a 25% increase in employee satisfaction. This is a trend we should consider adopting.”</a:t>
            </a:r>
          </a:p>
          <a:p>
            <a:pPr lvl="0"/>
            <a:r>
              <a:rPr lang="en-US" b="1" dirty="0">
                <a:solidFill>
                  <a:schemeClr val="tx1"/>
                </a:solidFill>
              </a:rPr>
              <a:t>Addressing Counterarguments</a:t>
            </a:r>
            <a:r>
              <a:rPr lang="en-US" dirty="0">
                <a:solidFill>
                  <a:schemeClr val="tx1"/>
                </a:solidFill>
              </a:rPr>
              <a:t>:</a:t>
            </a:r>
            <a:br>
              <a:rPr lang="en-US" dirty="0">
                <a:solidFill>
                  <a:schemeClr val="tx1"/>
                </a:solidFill>
              </a:rPr>
            </a:br>
            <a:r>
              <a:rPr lang="en-US" b="1" dirty="0" smtClean="0">
                <a:solidFill>
                  <a:schemeClr val="tx1"/>
                </a:solidFill>
              </a:rPr>
              <a:t>Example</a:t>
            </a:r>
            <a:r>
              <a:rPr lang="en-US" dirty="0">
                <a:solidFill>
                  <a:schemeClr val="tx1"/>
                </a:solidFill>
              </a:rPr>
              <a:t>:</a:t>
            </a:r>
            <a:br>
              <a:rPr lang="en-US" dirty="0">
                <a:solidFill>
                  <a:schemeClr val="tx1"/>
                </a:solidFill>
              </a:rPr>
            </a:br>
            <a:r>
              <a:rPr lang="en-US" dirty="0">
                <a:solidFill>
                  <a:schemeClr val="tx1"/>
                </a:solidFill>
              </a:rPr>
              <a:t>“I understand that some may feel traditional marketing is more reliable, but studies indicate that digital marketing provides a better return on investment, particularly among younger consumers.”</a:t>
            </a:r>
          </a:p>
          <a:p>
            <a:pPr lvl="0"/>
            <a:r>
              <a:rPr lang="en-US" b="1" dirty="0">
                <a:solidFill>
                  <a:schemeClr val="tx1"/>
                </a:solidFill>
              </a:rPr>
              <a:t>Repetition and Emphasis</a:t>
            </a:r>
            <a:r>
              <a:rPr lang="en-US" dirty="0">
                <a:solidFill>
                  <a:schemeClr val="tx1"/>
                </a:solidFill>
              </a:rPr>
              <a:t>:</a:t>
            </a:r>
            <a:br>
              <a:rPr lang="en-US" dirty="0">
                <a:solidFill>
                  <a:schemeClr val="tx1"/>
                </a:solidFill>
              </a:rPr>
            </a:br>
            <a:r>
              <a:rPr lang="en-US" b="1" dirty="0" smtClean="0">
                <a:solidFill>
                  <a:schemeClr val="tx1"/>
                </a:solidFill>
              </a:rPr>
              <a:t>Example</a:t>
            </a:r>
            <a:r>
              <a:rPr lang="en-US" dirty="0">
                <a:solidFill>
                  <a:schemeClr val="tx1"/>
                </a:solidFill>
              </a:rPr>
              <a:t>:</a:t>
            </a:r>
            <a:br>
              <a:rPr lang="en-US" dirty="0">
                <a:solidFill>
                  <a:schemeClr val="tx1"/>
                </a:solidFill>
              </a:rPr>
            </a:br>
            <a:r>
              <a:rPr lang="en-US" dirty="0">
                <a:solidFill>
                  <a:schemeClr val="tx1"/>
                </a:solidFill>
              </a:rPr>
              <a:t>“In summary, enhancing our digital marketing strategy will increase our reach. Increasing our reach is essential for driving sales growth. Therefore, it is crucial that we focus on enhancing our digital marketing.”</a:t>
            </a:r>
          </a:p>
          <a:p>
            <a:endParaRPr lang="en-US" dirty="0"/>
          </a:p>
        </p:txBody>
      </p:sp>
    </p:spTree>
    <p:extLst>
      <p:ext uri="{BB962C8B-B14F-4D97-AF65-F5344CB8AC3E}">
        <p14:creationId xmlns:p14="http://schemas.microsoft.com/office/powerpoint/2010/main" val="3006614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Elements of Suggesting</a:t>
            </a:r>
            <a:r>
              <a:rPr lang="en-US" dirty="0"/>
              <a:t/>
            </a:r>
            <a:br>
              <a:rPr lang="en-US" dirty="0"/>
            </a:br>
            <a:endParaRPr lang="en-US" dirty="0"/>
          </a:p>
        </p:txBody>
      </p:sp>
      <p:sp>
        <p:nvSpPr>
          <p:cNvPr id="3" name="Объект 2"/>
          <p:cNvSpPr>
            <a:spLocks noGrp="1"/>
          </p:cNvSpPr>
          <p:nvPr>
            <p:ph idx="1"/>
          </p:nvPr>
        </p:nvSpPr>
        <p:spPr/>
        <p:txBody>
          <a:bodyPr>
            <a:normAutofit/>
          </a:bodyPr>
          <a:lstStyle/>
          <a:p>
            <a:pPr lvl="0"/>
            <a:r>
              <a:rPr lang="en-US" b="1" dirty="0" smtClean="0"/>
              <a:t>Politeness </a:t>
            </a:r>
            <a:r>
              <a:rPr lang="en-US" b="1" dirty="0"/>
              <a:t>and Soft Language</a:t>
            </a:r>
            <a:r>
              <a:rPr lang="en-US" dirty="0"/>
              <a:t>:</a:t>
            </a:r>
            <a:br>
              <a:rPr lang="en-US" dirty="0"/>
            </a:br>
            <a:r>
              <a:rPr lang="en-US" b="1" dirty="0" smtClean="0"/>
              <a:t>Example</a:t>
            </a:r>
            <a:r>
              <a:rPr lang="en-US" dirty="0"/>
              <a:t>:</a:t>
            </a:r>
            <a:br>
              <a:rPr lang="en-US" dirty="0"/>
            </a:br>
            <a:r>
              <a:rPr lang="en-US" dirty="0"/>
              <a:t>“Perhaps we could consider adjusting the timeline for our project to ensure we meet all quality standards?”</a:t>
            </a:r>
          </a:p>
          <a:p>
            <a:pPr lvl="0"/>
            <a:r>
              <a:rPr lang="en-US" b="1" dirty="0"/>
              <a:t>Offering Choices</a:t>
            </a:r>
            <a:r>
              <a:rPr lang="en-US" dirty="0"/>
              <a:t>:</a:t>
            </a:r>
            <a:br>
              <a:rPr lang="en-US" dirty="0"/>
            </a:br>
            <a:r>
              <a:rPr lang="en-US" b="1" dirty="0" smtClean="0"/>
              <a:t>Example</a:t>
            </a:r>
            <a:r>
              <a:rPr lang="en-US" dirty="0"/>
              <a:t>:</a:t>
            </a:r>
            <a:br>
              <a:rPr lang="en-US" dirty="0"/>
            </a:br>
            <a:r>
              <a:rPr lang="en-US" dirty="0"/>
              <a:t>“What if we looked into both options A and B to see which aligns better with our goals?”</a:t>
            </a:r>
          </a:p>
          <a:p>
            <a:pPr lvl="0"/>
            <a:r>
              <a:rPr lang="en-US" b="1" dirty="0"/>
              <a:t>Focus on Mutual Benefits</a:t>
            </a:r>
            <a:r>
              <a:rPr lang="en-US" dirty="0"/>
              <a:t>:</a:t>
            </a:r>
            <a:br>
              <a:rPr lang="en-US" dirty="0"/>
            </a:br>
            <a:r>
              <a:rPr lang="en-US" b="1" dirty="0" smtClean="0"/>
              <a:t>Example</a:t>
            </a:r>
            <a:r>
              <a:rPr lang="en-US" dirty="0"/>
              <a:t>:</a:t>
            </a:r>
            <a:br>
              <a:rPr lang="en-US" dirty="0"/>
            </a:br>
            <a:r>
              <a:rPr lang="en-US" dirty="0"/>
              <a:t>“If we collaborate on this initiative, it could strengthen our partnership and help us achieve our shared objectives more efficiently.”</a:t>
            </a:r>
          </a:p>
          <a:p>
            <a:endParaRPr lang="en-US" dirty="0"/>
          </a:p>
        </p:txBody>
      </p:sp>
    </p:spTree>
    <p:extLst>
      <p:ext uri="{BB962C8B-B14F-4D97-AF65-F5344CB8AC3E}">
        <p14:creationId xmlns:p14="http://schemas.microsoft.com/office/powerpoint/2010/main" val="4058183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Techniques for Suggesting</a:t>
            </a:r>
            <a:r>
              <a:rPr lang="en-US" dirty="0"/>
              <a:t/>
            </a:r>
            <a:br>
              <a:rPr lang="en-US" dirty="0"/>
            </a:br>
            <a:endParaRPr lang="en-US" dirty="0"/>
          </a:p>
        </p:txBody>
      </p:sp>
      <p:sp>
        <p:nvSpPr>
          <p:cNvPr id="3" name="Объект 2"/>
          <p:cNvSpPr>
            <a:spLocks noGrp="1"/>
          </p:cNvSpPr>
          <p:nvPr>
            <p:ph idx="1"/>
          </p:nvPr>
        </p:nvSpPr>
        <p:spPr/>
        <p:txBody>
          <a:bodyPr>
            <a:normAutofit/>
          </a:bodyPr>
          <a:lstStyle/>
          <a:p>
            <a:pPr lvl="0"/>
            <a:r>
              <a:rPr lang="en-US" b="1" dirty="0" smtClean="0"/>
              <a:t>Framing </a:t>
            </a:r>
            <a:r>
              <a:rPr lang="en-US" b="1" dirty="0"/>
              <a:t>with Questions</a:t>
            </a:r>
            <a:r>
              <a:rPr lang="en-US" dirty="0"/>
              <a:t>:</a:t>
            </a:r>
            <a:br>
              <a:rPr lang="en-US" dirty="0"/>
            </a:br>
            <a:r>
              <a:rPr lang="en-US" b="1" dirty="0" smtClean="0"/>
              <a:t>Example</a:t>
            </a:r>
            <a:r>
              <a:rPr lang="en-US" dirty="0"/>
              <a:t>:</a:t>
            </a:r>
            <a:br>
              <a:rPr lang="en-US" dirty="0"/>
            </a:br>
            <a:r>
              <a:rPr lang="en-US" dirty="0"/>
              <a:t>“Have we thought about conducting a survey to gather feedback from our clients?”</a:t>
            </a:r>
          </a:p>
          <a:p>
            <a:pPr lvl="0"/>
            <a:r>
              <a:rPr lang="en-US" b="1" dirty="0"/>
              <a:t>Using Conditional Language</a:t>
            </a:r>
            <a:r>
              <a:rPr lang="en-US" dirty="0"/>
              <a:t>:</a:t>
            </a:r>
            <a:br>
              <a:rPr lang="en-US" dirty="0"/>
            </a:br>
            <a:r>
              <a:rPr lang="en-US" b="1" dirty="0" smtClean="0"/>
              <a:t>Example</a:t>
            </a:r>
            <a:r>
              <a:rPr lang="en-US" dirty="0"/>
              <a:t>:</a:t>
            </a:r>
            <a:br>
              <a:rPr lang="en-US" dirty="0"/>
            </a:br>
            <a:r>
              <a:rPr lang="en-US" dirty="0"/>
              <a:t>“We might want to try implementing the new software on a trial basis to see how it fits our workflow.”</a:t>
            </a:r>
          </a:p>
          <a:p>
            <a:pPr lvl="0"/>
            <a:r>
              <a:rPr lang="en-US" b="1" dirty="0"/>
              <a:t>Expressing Willingness to Explore</a:t>
            </a:r>
            <a:r>
              <a:rPr lang="en-US" dirty="0"/>
              <a:t>:</a:t>
            </a:r>
            <a:br>
              <a:rPr lang="en-US" dirty="0"/>
            </a:br>
            <a:r>
              <a:rPr lang="en-US" b="1" dirty="0" smtClean="0"/>
              <a:t>Example</a:t>
            </a:r>
            <a:r>
              <a:rPr lang="en-US" dirty="0"/>
              <a:t>:</a:t>
            </a:r>
            <a:br>
              <a:rPr lang="en-US" dirty="0"/>
            </a:br>
            <a:r>
              <a:rPr lang="en-US" dirty="0"/>
              <a:t>“I’d be happy to help analyze the results if we decide to implement a pilot program for this initiative.”</a:t>
            </a:r>
          </a:p>
          <a:p>
            <a:endParaRPr lang="en-US" dirty="0"/>
          </a:p>
        </p:txBody>
      </p:sp>
    </p:spTree>
    <p:extLst>
      <p:ext uri="{BB962C8B-B14F-4D97-AF65-F5344CB8AC3E}">
        <p14:creationId xmlns:p14="http://schemas.microsoft.com/office/powerpoint/2010/main" val="40502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Example of Suggesting</a:t>
            </a:r>
            <a:r>
              <a:rPr lang="en-US" dirty="0"/>
              <a:t/>
            </a:r>
            <a:br>
              <a:rPr lang="en-US" dirty="0"/>
            </a:br>
            <a:endParaRPr lang="en-US" dirty="0"/>
          </a:p>
        </p:txBody>
      </p:sp>
      <p:sp>
        <p:nvSpPr>
          <p:cNvPr id="3" name="Объект 2"/>
          <p:cNvSpPr>
            <a:spLocks noGrp="1"/>
          </p:cNvSpPr>
          <p:nvPr>
            <p:ph idx="1"/>
          </p:nvPr>
        </p:nvSpPr>
        <p:spPr/>
        <p:txBody>
          <a:bodyPr/>
          <a:lstStyle/>
          <a:p>
            <a:r>
              <a:rPr lang="en-US" dirty="0" smtClean="0"/>
              <a:t>Imagine </a:t>
            </a:r>
            <a:r>
              <a:rPr lang="en-US" dirty="0"/>
              <a:t>you are working on a project, and the current plan is facing challenges. You might suggest:</a:t>
            </a:r>
          </a:p>
          <a:p>
            <a:pPr lvl="0"/>
            <a:r>
              <a:rPr lang="en-US" dirty="0"/>
              <a:t>“Perhaps we could consider adjusting our timeline to better align with available resources?”</a:t>
            </a:r>
          </a:p>
          <a:p>
            <a:pPr lvl="0"/>
            <a:r>
              <a:rPr lang="en-US" dirty="0"/>
              <a:t>“It might be helpful to bring in an additional team member for support.”</a:t>
            </a:r>
          </a:p>
          <a:p>
            <a:pPr lvl="0"/>
            <a:r>
              <a:rPr lang="en-US" dirty="0"/>
              <a:t>“What if we prioritized these tasks first to ensure we meet the most urgent deadlines?”</a:t>
            </a:r>
          </a:p>
          <a:p>
            <a:endParaRPr lang="en-US" dirty="0"/>
          </a:p>
        </p:txBody>
      </p:sp>
    </p:spTree>
    <p:extLst>
      <p:ext uri="{BB962C8B-B14F-4D97-AF65-F5344CB8AC3E}">
        <p14:creationId xmlns:p14="http://schemas.microsoft.com/office/powerpoint/2010/main" val="4115048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When to Use Convincing vs. Suggesting</a:t>
            </a:r>
            <a:r>
              <a:rPr lang="en-US" dirty="0"/>
              <a:t/>
            </a:r>
            <a:br>
              <a:rPr lang="en-US" dirty="0"/>
            </a:br>
            <a:endParaRPr lang="en-US" dirty="0"/>
          </a:p>
        </p:txBody>
      </p:sp>
      <p:sp>
        <p:nvSpPr>
          <p:cNvPr id="3" name="Объект 2"/>
          <p:cNvSpPr>
            <a:spLocks noGrp="1"/>
          </p:cNvSpPr>
          <p:nvPr>
            <p:ph idx="1"/>
          </p:nvPr>
        </p:nvSpPr>
        <p:spPr/>
        <p:txBody>
          <a:bodyPr>
            <a:normAutofit/>
          </a:bodyPr>
          <a:lstStyle/>
          <a:p>
            <a:pPr lvl="0"/>
            <a:r>
              <a:rPr lang="en-US" b="1" dirty="0" smtClean="0"/>
              <a:t>Use </a:t>
            </a:r>
            <a:r>
              <a:rPr lang="en-US" b="1" dirty="0"/>
              <a:t>convincing</a:t>
            </a:r>
            <a:r>
              <a:rPr lang="en-US" dirty="0"/>
              <a:t> </a:t>
            </a:r>
            <a:endParaRPr lang="en-US" dirty="0" smtClean="0"/>
          </a:p>
          <a:p>
            <a:pPr lvl="0"/>
            <a:r>
              <a:rPr lang="en-US" b="1" dirty="0" smtClean="0"/>
              <a:t>Example</a:t>
            </a:r>
            <a:r>
              <a:rPr lang="en-US" dirty="0"/>
              <a:t>:</a:t>
            </a:r>
            <a:br>
              <a:rPr lang="en-US" dirty="0"/>
            </a:br>
            <a:r>
              <a:rPr lang="en-US" dirty="0"/>
              <a:t>In a board meeting where you are proposing a significant budget increase for a new project, you would likely want to convince your colleagues of the merits and potential returns on this investment.</a:t>
            </a:r>
          </a:p>
          <a:p>
            <a:pPr lvl="0"/>
            <a:r>
              <a:rPr lang="en-US" b="1" dirty="0"/>
              <a:t>Use suggesting</a:t>
            </a:r>
            <a:r>
              <a:rPr lang="en-US" dirty="0"/>
              <a:t> </a:t>
            </a:r>
            <a:endParaRPr lang="en-US" dirty="0" smtClean="0"/>
          </a:p>
          <a:p>
            <a:pPr lvl="0"/>
            <a:r>
              <a:rPr lang="en-US" b="1" dirty="0" smtClean="0"/>
              <a:t>Example</a:t>
            </a:r>
            <a:r>
              <a:rPr lang="en-US" dirty="0"/>
              <a:t>:</a:t>
            </a:r>
            <a:br>
              <a:rPr lang="en-US" dirty="0"/>
            </a:br>
            <a:r>
              <a:rPr lang="en-US" dirty="0"/>
              <a:t>When brainstorming ideas with a team, you might suggest various strategies for a marketing campaign, encouraging others to contribute and collaborate</a:t>
            </a:r>
            <a:endParaRPr lang="en-US" dirty="0"/>
          </a:p>
        </p:txBody>
      </p:sp>
    </p:spTree>
    <p:extLst>
      <p:ext uri="{BB962C8B-B14F-4D97-AF65-F5344CB8AC3E}">
        <p14:creationId xmlns:p14="http://schemas.microsoft.com/office/powerpoint/2010/main" val="2744738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Combining Convincing and Suggesting</a:t>
            </a:r>
            <a:r>
              <a:rPr lang="en-US" dirty="0"/>
              <a:t/>
            </a:r>
            <a:br>
              <a:rPr lang="en-US" dirty="0"/>
            </a:br>
            <a:endParaRPr lang="en-US" dirty="0"/>
          </a:p>
        </p:txBody>
      </p:sp>
      <p:sp>
        <p:nvSpPr>
          <p:cNvPr id="3" name="Объект 2"/>
          <p:cNvSpPr>
            <a:spLocks noGrp="1"/>
          </p:cNvSpPr>
          <p:nvPr>
            <p:ph idx="1"/>
          </p:nvPr>
        </p:nvSpPr>
        <p:spPr/>
        <p:txBody>
          <a:bodyPr/>
          <a:lstStyle/>
          <a:p>
            <a:r>
              <a:rPr lang="en-US" b="1" dirty="0" smtClean="0"/>
              <a:t>Example</a:t>
            </a:r>
            <a:r>
              <a:rPr lang="en-US" dirty="0"/>
              <a:t>:</a:t>
            </a:r>
          </a:p>
          <a:p>
            <a:pPr lvl="0"/>
            <a:r>
              <a:rPr lang="en-US" dirty="0"/>
              <a:t>Start by saying, “What if we explored this option?” (suggesting).</a:t>
            </a:r>
          </a:p>
          <a:p>
            <a:r>
              <a:rPr lang="en-US" dirty="0"/>
              <a:t>Then follow up with, “I believe this could work because we’ve seen similar success in other departments” (convincing).</a:t>
            </a:r>
            <a:endParaRPr lang="en-US" dirty="0"/>
          </a:p>
        </p:txBody>
      </p:sp>
    </p:spTree>
    <p:extLst>
      <p:ext uri="{BB962C8B-B14F-4D97-AF65-F5344CB8AC3E}">
        <p14:creationId xmlns:p14="http://schemas.microsoft.com/office/powerpoint/2010/main" val="1751044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Discussion Strategies: Avoiding Answering Questions</a:t>
            </a:r>
            <a:r>
              <a:rPr lang="en-US" dirty="0"/>
              <a:t/>
            </a:r>
            <a:br>
              <a:rPr lang="en-US" dirty="0"/>
            </a:br>
            <a:endParaRPr lang="en-US" dirty="0"/>
          </a:p>
        </p:txBody>
      </p:sp>
      <p:sp>
        <p:nvSpPr>
          <p:cNvPr id="3" name="Объект 2"/>
          <p:cNvSpPr>
            <a:spLocks noGrp="1"/>
          </p:cNvSpPr>
          <p:nvPr>
            <p:ph idx="1"/>
          </p:nvPr>
        </p:nvSpPr>
        <p:spPr/>
        <p:txBody>
          <a:bodyPr/>
          <a:lstStyle/>
          <a:p>
            <a:pPr marL="0" indent="0">
              <a:buNone/>
            </a:pPr>
            <a:r>
              <a:rPr lang="en-US" b="1" dirty="0">
                <a:solidFill>
                  <a:srgbClr val="C00000"/>
                </a:solidFill>
              </a:rPr>
              <a:t>Why Avoid Answering Questions?</a:t>
            </a:r>
            <a:endParaRPr lang="en-US" dirty="0">
              <a:solidFill>
                <a:srgbClr val="C00000"/>
              </a:solidFill>
            </a:endParaRPr>
          </a:p>
          <a:p>
            <a:pPr lvl="0"/>
            <a:r>
              <a:rPr lang="en-US" b="1" dirty="0" smtClean="0"/>
              <a:t>Deflection</a:t>
            </a:r>
            <a:endParaRPr lang="en-US" dirty="0"/>
          </a:p>
          <a:p>
            <a:pPr lvl="0"/>
            <a:r>
              <a:rPr lang="en-US" b="1" dirty="0" smtClean="0"/>
              <a:t>Control </a:t>
            </a:r>
          </a:p>
          <a:p>
            <a:pPr lvl="0"/>
            <a:r>
              <a:rPr lang="en-US" b="1" dirty="0" smtClean="0"/>
              <a:t>Preservation</a:t>
            </a:r>
            <a:endParaRPr lang="en-US" dirty="0"/>
          </a:p>
          <a:p>
            <a:pPr lvl="0"/>
            <a:r>
              <a:rPr lang="en-US" b="1" dirty="0" smtClean="0"/>
              <a:t>Complexity </a:t>
            </a:r>
            <a:endParaRPr lang="en-US" dirty="0"/>
          </a:p>
        </p:txBody>
      </p:sp>
    </p:spTree>
    <p:extLst>
      <p:ext uri="{BB962C8B-B14F-4D97-AF65-F5344CB8AC3E}">
        <p14:creationId xmlns:p14="http://schemas.microsoft.com/office/powerpoint/2010/main" val="4283086462"/>
      </p:ext>
    </p:extLst>
  </p:cSld>
  <p:clrMapOvr>
    <a:masterClrMapping/>
  </p:clrMapOvr>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14</TotalTime>
  <Words>939</Words>
  <Application>Microsoft Office PowerPoint</Application>
  <PresentationFormat>Широкоэкранный</PresentationFormat>
  <Paragraphs>61</Paragraphs>
  <Slides>11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11</vt:i4>
      </vt:variant>
    </vt:vector>
  </HeadingPairs>
  <TitlesOfParts>
    <vt:vector size="15" baseType="lpstr">
      <vt:lpstr>Arial</vt:lpstr>
      <vt:lpstr>Trebuchet MS</vt:lpstr>
      <vt:lpstr>Wingdings 3</vt:lpstr>
      <vt:lpstr>Аспект</vt:lpstr>
      <vt:lpstr>Discussion Strategies – </vt:lpstr>
      <vt:lpstr>Elements of Convincing</vt:lpstr>
      <vt:lpstr>Techniques for Convincing </vt:lpstr>
      <vt:lpstr>Elements of Suggesting </vt:lpstr>
      <vt:lpstr>Techniques for Suggesting </vt:lpstr>
      <vt:lpstr>Example of Suggesting </vt:lpstr>
      <vt:lpstr>When to Use Convincing vs. Suggesting </vt:lpstr>
      <vt:lpstr>Combining Convincing and Suggesting </vt:lpstr>
      <vt:lpstr>Discussion Strategies: Avoiding Answering Questions </vt:lpstr>
      <vt:lpstr>Common Strategies for Avoiding Direct Answers </vt:lpstr>
      <vt:lpstr>The Impact of Avoidance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Strategies – </dc:title>
  <dc:creator>Света</dc:creator>
  <cp:lastModifiedBy>Света</cp:lastModifiedBy>
  <cp:revision>3</cp:revision>
  <dcterms:created xsi:type="dcterms:W3CDTF">2024-10-08T07:31:03Z</dcterms:created>
  <dcterms:modified xsi:type="dcterms:W3CDTF">2024-10-08T07:45:04Z</dcterms:modified>
</cp:coreProperties>
</file>