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55"/>
  </p:notesMasterIdLst>
  <p:sldIdLst>
    <p:sldId id="365" r:id="rId2"/>
    <p:sldId id="376" r:id="rId3"/>
    <p:sldId id="323" r:id="rId4"/>
    <p:sldId id="324" r:id="rId5"/>
    <p:sldId id="290" r:id="rId6"/>
    <p:sldId id="383" r:id="rId7"/>
    <p:sldId id="333" r:id="rId8"/>
    <p:sldId id="369" r:id="rId9"/>
    <p:sldId id="370" r:id="rId10"/>
    <p:sldId id="325" r:id="rId11"/>
    <p:sldId id="371" r:id="rId12"/>
    <p:sldId id="372" r:id="rId13"/>
    <p:sldId id="288" r:id="rId14"/>
    <p:sldId id="331" r:id="rId15"/>
    <p:sldId id="330" r:id="rId16"/>
    <p:sldId id="382" r:id="rId17"/>
    <p:sldId id="384" r:id="rId18"/>
    <p:sldId id="289" r:id="rId19"/>
    <p:sldId id="377" r:id="rId20"/>
    <p:sldId id="378" r:id="rId21"/>
    <p:sldId id="379" r:id="rId22"/>
    <p:sldId id="366" r:id="rId23"/>
    <p:sldId id="381" r:id="rId24"/>
    <p:sldId id="368" r:id="rId25"/>
    <p:sldId id="335" r:id="rId26"/>
    <p:sldId id="297" r:id="rId27"/>
    <p:sldId id="300" r:id="rId28"/>
    <p:sldId id="302" r:id="rId29"/>
    <p:sldId id="344" r:id="rId30"/>
    <p:sldId id="345" r:id="rId31"/>
    <p:sldId id="346" r:id="rId32"/>
    <p:sldId id="347" r:id="rId33"/>
    <p:sldId id="348" r:id="rId34"/>
    <p:sldId id="349" r:id="rId35"/>
    <p:sldId id="350" r:id="rId36"/>
    <p:sldId id="351" r:id="rId37"/>
    <p:sldId id="301" r:id="rId38"/>
    <p:sldId id="310" r:id="rId39"/>
    <p:sldId id="312" r:id="rId40"/>
    <p:sldId id="314" r:id="rId41"/>
    <p:sldId id="316" r:id="rId42"/>
    <p:sldId id="317" r:id="rId43"/>
    <p:sldId id="318" r:id="rId44"/>
    <p:sldId id="319" r:id="rId45"/>
    <p:sldId id="320" r:id="rId46"/>
    <p:sldId id="321" r:id="rId47"/>
    <p:sldId id="362" r:id="rId48"/>
    <p:sldId id="355" r:id="rId49"/>
    <p:sldId id="356" r:id="rId50"/>
    <p:sldId id="357" r:id="rId51"/>
    <p:sldId id="374" r:id="rId52"/>
    <p:sldId id="375" r:id="rId53"/>
    <p:sldId id="285" r:id="rId5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1744" autoAdjust="0"/>
  </p:normalViewPr>
  <p:slideViewPr>
    <p:cSldViewPr>
      <p:cViewPr varScale="1">
        <p:scale>
          <a:sx n="44" d="100"/>
          <a:sy n="44" d="100"/>
        </p:scale>
        <p:origin x="-21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6054496-C40A-425C-934E-BAFBB6DD57D7}" type="datetimeFigureOut">
              <a:rPr lang="ru-RU"/>
              <a:pPr>
                <a:defRPr/>
              </a:pPr>
              <a:t>14.10.2024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FBABD63-953E-48AF-AAF5-08B7013FD3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6969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BABD63-953E-48AF-AAF5-08B7013FD30B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9975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921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876A3F-C5D7-4E01-8004-11289EE8297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BABD63-953E-48AF-AAF5-08B7013FD30B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516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04A0D-CFB0-4B3B-A23F-F1FB6B912344}" type="datetimeFigureOut">
              <a:rPr lang="ru-RU"/>
              <a:pPr>
                <a:defRPr/>
              </a:pPr>
              <a:t>14.10.2024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DFBD9-67B9-478E-81C5-0F15F4F94B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01AA7-55EA-4650-90C8-68865C3EDE0E}" type="datetimeFigureOut">
              <a:rPr lang="ru-RU"/>
              <a:pPr>
                <a:defRPr/>
              </a:pPr>
              <a:t>14.10.2024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B16FE-382E-403D-90BE-7A52701D4D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358C5-CCD5-4451-84CC-8ACD23FD8488}" type="datetimeFigureOut">
              <a:rPr lang="ru-RU"/>
              <a:pPr>
                <a:defRPr/>
              </a:pPr>
              <a:t>14.10.2024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E2F08-87C1-4841-92A7-FC85483CF7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EE9ED-F072-4508-9E3B-7955FD0889AA}" type="datetimeFigureOut">
              <a:rPr lang="ru-RU"/>
              <a:pPr>
                <a:defRPr/>
              </a:pPr>
              <a:t>14.10.2024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86D8B-7344-4269-A4D0-5ED6E079CC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5E8DF-8B12-43B2-82D5-F3D3925FC901}" type="datetimeFigureOut">
              <a:rPr lang="ru-RU"/>
              <a:pPr>
                <a:defRPr/>
              </a:pPr>
              <a:t>14.10.2024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8AA35-D49B-487C-AC7B-4A6496907B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B5AD6-A098-40F9-914C-B725052B8E05}" type="datetimeFigureOut">
              <a:rPr lang="ru-RU"/>
              <a:pPr>
                <a:defRPr/>
              </a:pPr>
              <a:t>14.10.2024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D9761-AFD1-47E3-A8A5-48DA54887D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566B4-FEC1-47BC-B26C-F78338C79FD0}" type="datetimeFigureOut">
              <a:rPr lang="ru-RU"/>
              <a:pPr>
                <a:defRPr/>
              </a:pPr>
              <a:t>14.10.2024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3F1E0-CBF9-430A-A59C-6289486DBD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1C28F-D0D5-4676-941B-B38C5DD89B07}" type="datetimeFigureOut">
              <a:rPr lang="ru-RU"/>
              <a:pPr>
                <a:defRPr/>
              </a:pPr>
              <a:t>14.10.2024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123E8-482D-45C3-912C-0DA8CFFADB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423AD-078C-48CB-8814-D37E95DCDC17}" type="datetimeFigureOut">
              <a:rPr lang="ru-RU"/>
              <a:pPr>
                <a:defRPr/>
              </a:pPr>
              <a:t>14.10.2024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93BDE-618F-45E1-8A0F-79BC61222F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A1A2A-C2D5-4EFD-88B4-09D0B8F0FC97}" type="datetimeFigureOut">
              <a:rPr lang="ru-RU"/>
              <a:pPr>
                <a:defRPr/>
              </a:pPr>
              <a:t>14.10.2024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EF023-36FC-4337-A261-2CA5E18C9E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BB13C-3953-410E-9458-12D766F0F9E8}" type="datetimeFigureOut">
              <a:rPr lang="ru-RU"/>
              <a:pPr>
                <a:defRPr/>
              </a:pPr>
              <a:t>14.10.2024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AF46B-0D2C-4842-8A19-DA41444AB5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EA491D0-DB3D-44CB-B4A3-95A87968FBAE}" type="datetimeFigureOut">
              <a:rPr lang="ru-RU"/>
              <a:pPr>
                <a:defRPr/>
              </a:pPr>
              <a:t>14.10.2024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D2E8FAF-271F-4828-B5E1-D8834418B2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0" r:id="rId2"/>
    <p:sldLayoutId id="2147483722" r:id="rId3"/>
    <p:sldLayoutId id="2147483719" r:id="rId4"/>
    <p:sldLayoutId id="2147483718" r:id="rId5"/>
    <p:sldLayoutId id="2147483717" r:id="rId6"/>
    <p:sldLayoutId id="2147483716" r:id="rId7"/>
    <p:sldLayoutId id="2147483715" r:id="rId8"/>
    <p:sldLayoutId id="2147483714" r:id="rId9"/>
    <p:sldLayoutId id="2147483713" r:id="rId10"/>
    <p:sldLayoutId id="21474837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/>
          <p:cNvSpPr>
            <a:spLocks noGrp="1"/>
          </p:cNvSpPr>
          <p:nvPr>
            <p:ph type="body" idx="1"/>
          </p:nvPr>
        </p:nvSpPr>
        <p:spPr>
          <a:xfrm>
            <a:off x="457200" y="404664"/>
            <a:ext cx="8229600" cy="5904061"/>
          </a:xfrm>
        </p:spPr>
        <p:txBody>
          <a:bodyPr/>
          <a:lstStyle/>
          <a:p>
            <a:pPr marL="669925" indent="-533400" algn="ctr" eaLnBrk="1" hangingPunct="1">
              <a:buFont typeface="Wingdings 2" pitchFamily="18" charset="2"/>
              <a:buNone/>
            </a:pPr>
            <a:endParaRPr lang="en-US" sz="3600" dirty="0"/>
          </a:p>
          <a:p>
            <a:pPr marL="669925" indent="-533400" algn="ctr" eaLnBrk="1" hangingPunct="1">
              <a:buFont typeface="Wingdings 2" pitchFamily="18" charset="2"/>
              <a:buNone/>
            </a:pPr>
            <a:endParaRPr lang="ru-RU" sz="4800" dirty="0"/>
          </a:p>
          <a:p>
            <a:pPr marL="669925" indent="-533400" algn="ctr" eaLnBrk="1" hangingPunct="1">
              <a:buFont typeface="Wingdings 2" pitchFamily="18" charset="2"/>
              <a:buNone/>
            </a:pPr>
            <a:r>
              <a:rPr lang="ru-RU" sz="4800" dirty="0"/>
              <a:t>Переломи. </a:t>
            </a:r>
            <a:r>
              <a:rPr lang="ru-RU" sz="4800" dirty="0" err="1"/>
              <a:t>Сучасні</a:t>
            </a:r>
            <a:r>
              <a:rPr lang="ru-RU" sz="4800" dirty="0"/>
              <a:t> </a:t>
            </a:r>
            <a:r>
              <a:rPr lang="ru-RU" sz="4800" dirty="0" err="1"/>
              <a:t>методи</a:t>
            </a:r>
            <a:r>
              <a:rPr lang="ru-RU" sz="4800" dirty="0"/>
              <a:t>   </a:t>
            </a:r>
          </a:p>
          <a:p>
            <a:pPr marL="669925" indent="-533400" algn="ctr" eaLnBrk="1" hangingPunct="1">
              <a:buFont typeface="Wingdings 2" pitchFamily="18" charset="2"/>
              <a:buNone/>
            </a:pPr>
            <a:r>
              <a:rPr lang="ru-RU" sz="4800" dirty="0" err="1"/>
              <a:t>лікування</a:t>
            </a:r>
            <a:r>
              <a:rPr lang="ru-RU" sz="4800" dirty="0"/>
              <a:t>  </a:t>
            </a:r>
            <a:r>
              <a:rPr lang="ru-RU" sz="4800" dirty="0" err="1"/>
              <a:t>переломів</a:t>
            </a:r>
            <a:r>
              <a:rPr lang="ru-RU" sz="3600" dirty="0"/>
              <a:t>.</a:t>
            </a:r>
          </a:p>
          <a:p>
            <a:pPr marL="669925" indent="-533400" eaLnBrk="1" hangingPunct="1">
              <a:buFont typeface="Wingdings 2" pitchFamily="18" charset="2"/>
              <a:buNone/>
            </a:pPr>
            <a:endParaRPr lang="ru-RU" sz="3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 descr="injury%20Cis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0" y="214313"/>
            <a:ext cx="6864350" cy="637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За характером лінії зламу: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dirty="0"/>
              <a:t>A — </a:t>
            </a:r>
            <a:r>
              <a:rPr lang="ru-RU" dirty="0" err="1"/>
              <a:t>косий</a:t>
            </a:r>
            <a:r>
              <a:rPr lang="ru-RU" dirty="0"/>
              <a:t>, Б — </a:t>
            </a:r>
            <a:r>
              <a:rPr lang="ru-RU" dirty="0" err="1"/>
              <a:t>гвинтоподібний</a:t>
            </a:r>
            <a:r>
              <a:rPr lang="ru-RU" dirty="0"/>
              <a:t>, В — косо-</a:t>
            </a:r>
            <a:r>
              <a:rPr lang="ru-RU" dirty="0" err="1"/>
              <a:t>поперечний</a:t>
            </a:r>
            <a:r>
              <a:rPr lang="ru-RU" dirty="0"/>
              <a:t>, Г — </a:t>
            </a:r>
            <a:r>
              <a:rPr lang="ru-RU" dirty="0" err="1"/>
              <a:t>скалковий</a:t>
            </a:r>
            <a:r>
              <a:rPr lang="ru-RU" dirty="0"/>
              <a:t>, Д — </a:t>
            </a:r>
            <a:r>
              <a:rPr lang="ru-RU" dirty="0" err="1"/>
              <a:t>багатоуламковий</a:t>
            </a:r>
            <a:r>
              <a:rPr lang="ru-RU" dirty="0"/>
              <a:t>, Е — </a:t>
            </a:r>
            <a:r>
              <a:rPr lang="ru-RU" dirty="0" err="1"/>
              <a:t>крайовий</a:t>
            </a:r>
            <a:r>
              <a:rPr lang="ru-RU" dirty="0"/>
              <a:t>, Ж — </a:t>
            </a:r>
            <a:r>
              <a:rPr lang="ru-RU" dirty="0" err="1"/>
              <a:t>дірчастий</a:t>
            </a:r>
            <a:r>
              <a:rPr lang="ru-RU" dirty="0"/>
              <a:t>, К — </a:t>
            </a:r>
            <a:r>
              <a:rPr lang="ru-RU" dirty="0" err="1"/>
              <a:t>поперечний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40768"/>
            <a:ext cx="5832648" cy="24482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2AD8185-398B-4CD2-890E-9D1B9969B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17638"/>
            <a:ext cx="5832648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17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571500"/>
            <a:ext cx="8229600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/>
              <a:t>Якщо лінія перелому проходить через суглобову поверхню, то перелом називають </a:t>
            </a:r>
            <a:r>
              <a:rPr lang="uk-UA" dirty="0" err="1"/>
              <a:t>внутрішньосуглобовим</a:t>
            </a:r>
            <a:endParaRPr lang="uk-UA" dirty="0"/>
          </a:p>
          <a:p>
            <a:pPr marL="0" indent="0" algn="just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557462"/>
            <a:ext cx="4392488" cy="317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05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88913"/>
            <a:ext cx="9144000" cy="6669087"/>
          </a:xfrm>
        </p:spPr>
        <p:txBody>
          <a:bodyPr>
            <a:normAutofit lnSpcReduction="10000"/>
          </a:bodyPr>
          <a:lstStyle/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b="1" dirty="0" err="1"/>
              <a:t>Клінічні</a:t>
            </a:r>
            <a:r>
              <a:rPr lang="ru-RU" b="1" dirty="0"/>
              <a:t> </a:t>
            </a:r>
            <a:r>
              <a:rPr lang="ru-RU" b="1" dirty="0" err="1"/>
              <a:t>ознаки</a:t>
            </a:r>
            <a:r>
              <a:rPr lang="ru-RU" b="1" dirty="0"/>
              <a:t> </a:t>
            </a:r>
            <a:r>
              <a:rPr lang="ru-RU" b="1" dirty="0" err="1"/>
              <a:t>і</a:t>
            </a:r>
            <a:r>
              <a:rPr lang="ru-RU" b="1" dirty="0"/>
              <a:t> </a:t>
            </a:r>
            <a:r>
              <a:rPr lang="ru-RU" b="1" dirty="0" err="1"/>
              <a:t>діагностика</a:t>
            </a:r>
            <a:r>
              <a:rPr lang="ru-RU" b="1" dirty="0"/>
              <a:t> перелома:</a:t>
            </a:r>
            <a:endParaRPr lang="uk-UA" dirty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u="sng" dirty="0" err="1"/>
              <a:t>Достовірні</a:t>
            </a:r>
            <a:r>
              <a:rPr lang="ru-RU" u="sng" dirty="0"/>
              <a:t> (</a:t>
            </a:r>
            <a:r>
              <a:rPr lang="ru-RU" u="sng" dirty="0" err="1"/>
              <a:t>абсолютні</a:t>
            </a:r>
            <a:r>
              <a:rPr lang="ru-RU" u="sng" dirty="0"/>
              <a:t>) </a:t>
            </a:r>
            <a:r>
              <a:rPr lang="ru-RU" u="sng" dirty="0" err="1"/>
              <a:t>ознаки</a:t>
            </a:r>
            <a:r>
              <a:rPr lang="ru-RU" dirty="0"/>
              <a:t> - </a:t>
            </a:r>
            <a:r>
              <a:rPr lang="ru-RU" dirty="0" err="1"/>
              <a:t>визначаються</a:t>
            </a:r>
            <a:r>
              <a:rPr lang="ru-RU" dirty="0"/>
              <a:t> в 20% </a:t>
            </a:r>
            <a:r>
              <a:rPr lang="ru-RU" dirty="0" err="1"/>
              <a:t>випадків</a:t>
            </a:r>
            <a:endParaRPr lang="uk-UA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err="1"/>
              <a:t>Патологічна</a:t>
            </a:r>
            <a:r>
              <a:rPr lang="ru-RU" dirty="0"/>
              <a:t>  </a:t>
            </a:r>
            <a:r>
              <a:rPr lang="ru-RU" dirty="0" err="1"/>
              <a:t>рухомість</a:t>
            </a:r>
            <a:r>
              <a:rPr lang="ru-RU" dirty="0"/>
              <a:t> в </a:t>
            </a:r>
            <a:r>
              <a:rPr lang="ru-RU" dirty="0" err="1"/>
              <a:t>незвичайному</a:t>
            </a:r>
            <a:r>
              <a:rPr lang="ru-RU" dirty="0"/>
              <a:t> </a:t>
            </a:r>
            <a:r>
              <a:rPr lang="ru-RU" dirty="0" err="1"/>
              <a:t>місці</a:t>
            </a:r>
            <a:endParaRPr lang="uk-UA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/>
              <a:t>Крепітація кісткових </a:t>
            </a:r>
            <a:r>
              <a:rPr lang="ru-RU" dirty="0" smtClean="0"/>
              <a:t>фрагментів</a:t>
            </a:r>
            <a:endParaRPr lang="uk-UA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err="1"/>
              <a:t>Абсолютне</a:t>
            </a:r>
            <a:r>
              <a:rPr lang="ru-RU" dirty="0"/>
              <a:t> </a:t>
            </a:r>
            <a:r>
              <a:rPr lang="ru-RU" dirty="0" err="1"/>
              <a:t>вкорочення</a:t>
            </a:r>
            <a:r>
              <a:rPr lang="ru-RU" dirty="0"/>
              <a:t> сегмента</a:t>
            </a:r>
            <a:endParaRPr lang="uk-UA" dirty="0"/>
          </a:p>
          <a:p>
            <a:pPr marL="137160" indent="0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u="sng" dirty="0" err="1"/>
              <a:t>Недостовірні</a:t>
            </a:r>
            <a:r>
              <a:rPr lang="ru-RU" u="sng" dirty="0"/>
              <a:t> (</a:t>
            </a:r>
            <a:r>
              <a:rPr lang="ru-RU" u="sng" dirty="0" err="1"/>
              <a:t>вірогідні</a:t>
            </a:r>
            <a:r>
              <a:rPr lang="ru-RU" u="sng" dirty="0"/>
              <a:t>) </a:t>
            </a:r>
            <a:r>
              <a:rPr lang="ru-RU" u="sng" dirty="0" err="1"/>
              <a:t>ознаки</a:t>
            </a:r>
            <a:r>
              <a:rPr lang="ru-RU" dirty="0"/>
              <a:t> - </a:t>
            </a:r>
            <a:r>
              <a:rPr lang="ru-RU" dirty="0" err="1"/>
              <a:t>можуть</a:t>
            </a:r>
            <a:r>
              <a:rPr lang="ru-RU" dirty="0"/>
              <a:t> бути при </a:t>
            </a:r>
            <a:r>
              <a:rPr lang="ru-RU" dirty="0" err="1"/>
              <a:t>інших</a:t>
            </a:r>
            <a:r>
              <a:rPr lang="ru-RU" dirty="0"/>
              <a:t> видах травм</a:t>
            </a:r>
            <a:endParaRPr lang="uk-UA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err="1"/>
              <a:t>Біль</a:t>
            </a:r>
            <a:endParaRPr lang="uk-UA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err="1"/>
              <a:t>Крововилив</a:t>
            </a:r>
            <a:endParaRPr lang="uk-UA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dirty="0"/>
              <a:t>Набряк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err="1"/>
              <a:t>Обмеження</a:t>
            </a:r>
            <a:r>
              <a:rPr lang="ru-RU" dirty="0"/>
              <a:t> </a:t>
            </a:r>
            <a:r>
              <a:rPr lang="ru-RU" dirty="0" err="1"/>
              <a:t>функції</a:t>
            </a:r>
            <a:endParaRPr lang="uk-UA" dirty="0"/>
          </a:p>
          <a:p>
            <a:pPr marL="548640" indent="-411480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/>
              <a:t>Особливо </a:t>
            </a:r>
            <a:r>
              <a:rPr lang="ru-RU" dirty="0" err="1"/>
              <a:t>важко</a:t>
            </a:r>
            <a:r>
              <a:rPr lang="ru-RU" dirty="0"/>
              <a:t> </a:t>
            </a:r>
            <a:r>
              <a:rPr lang="ru-RU" dirty="0" err="1"/>
              <a:t>діагностуються</a:t>
            </a:r>
            <a:r>
              <a:rPr lang="ru-RU" dirty="0"/>
              <a:t> </a:t>
            </a:r>
            <a:r>
              <a:rPr lang="ru-RU" dirty="0" err="1"/>
              <a:t>внутрішньосуглобові</a:t>
            </a:r>
            <a:r>
              <a:rPr lang="ru-RU" dirty="0"/>
              <a:t> переломи, де не </a:t>
            </a:r>
            <a:r>
              <a:rPr lang="ru-RU" dirty="0" err="1"/>
              <a:t>буває</a:t>
            </a:r>
            <a:r>
              <a:rPr lang="ru-RU" dirty="0"/>
              <a:t> </a:t>
            </a:r>
            <a:r>
              <a:rPr lang="ru-RU" dirty="0" err="1"/>
              <a:t>абсолютних</a:t>
            </a:r>
            <a:r>
              <a:rPr lang="ru-RU" dirty="0"/>
              <a:t>  </a:t>
            </a:r>
            <a:r>
              <a:rPr lang="ru-RU" dirty="0" err="1"/>
              <a:t>ознак</a:t>
            </a:r>
            <a:r>
              <a:rPr lang="ru-RU" dirty="0"/>
              <a:t> перелома.</a:t>
            </a:r>
            <a:endParaRPr lang="uk-UA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491548"/>
            <a:ext cx="7416800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323528" y="3363336"/>
            <a:ext cx="4572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</a:rPr>
              <a:t>Транспортна </a:t>
            </a:r>
            <a:r>
              <a:rPr lang="ru-RU" dirty="0">
                <a:latin typeface="Times New Roman" pitchFamily="18" charset="0"/>
              </a:rPr>
              <a:t>і</a:t>
            </a:r>
            <a:r>
              <a:rPr lang="uk-UA" dirty="0">
                <a:latin typeface="Times New Roman" pitchFamily="18" charset="0"/>
              </a:rPr>
              <a:t>м</a:t>
            </a:r>
            <a:r>
              <a:rPr lang="ru-RU" dirty="0">
                <a:latin typeface="Times New Roman" pitchFamily="18" charset="0"/>
              </a:rPr>
              <a:t>мобілізація</a:t>
            </a:r>
          </a:p>
          <a:p>
            <a:r>
              <a:rPr lang="ru-RU" dirty="0">
                <a:latin typeface="Times New Roman" pitchFamily="18" charset="0"/>
              </a:rPr>
              <a:t>при переломах плеча.</a:t>
            </a:r>
          </a:p>
          <a:p>
            <a:r>
              <a:rPr lang="ru-RU" dirty="0">
                <a:latin typeface="Times New Roman" pitchFamily="18" charset="0"/>
              </a:rPr>
              <a:t>а, б —пов’язкою Дезо (1—5 —ходів</a:t>
            </a:r>
          </a:p>
          <a:p>
            <a:r>
              <a:rPr lang="ru-RU" dirty="0">
                <a:latin typeface="Times New Roman" pitchFamily="18" charset="0"/>
              </a:rPr>
              <a:t>бинта); в —драбинчастою шиною.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6" t="43056" r="35387" b="24603"/>
          <a:stretch/>
        </p:blipFill>
        <p:spPr bwMode="auto">
          <a:xfrm>
            <a:off x="4139951" y="3789040"/>
            <a:ext cx="4604203" cy="2365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4"/>
          <p:cNvSpPr>
            <a:spLocks noChangeArrowheads="1"/>
          </p:cNvSpPr>
          <p:nvPr/>
        </p:nvSpPr>
        <p:spPr bwMode="auto">
          <a:xfrm>
            <a:off x="6270171" y="1484784"/>
            <a:ext cx="28450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</a:rPr>
              <a:t>Транспортна іммобілізація шиною Дітеріхса</a:t>
            </a:r>
            <a:endParaRPr lang="ru-RU" i="1" dirty="0">
              <a:latin typeface="Times New Roman" pitchFamily="18" charset="0"/>
            </a:endParaRPr>
          </a:p>
        </p:txBody>
      </p:sp>
      <p:pic>
        <p:nvPicPr>
          <p:cNvPr id="3481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2163"/>
            <a:ext cx="6019346" cy="361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0" t="48106" r="35188" b="21061"/>
          <a:stretch/>
        </p:blipFill>
        <p:spPr bwMode="auto">
          <a:xfrm>
            <a:off x="1097868" y="4077072"/>
            <a:ext cx="4626259" cy="238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4697" y="-19908"/>
            <a:ext cx="3051239" cy="35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2434"/>
            <a:ext cx="38100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00" y="3350965"/>
            <a:ext cx="3466437" cy="3293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0" t="28968" r="9642" b="31694"/>
          <a:stretch/>
        </p:blipFill>
        <p:spPr bwMode="auto">
          <a:xfrm>
            <a:off x="4499992" y="3558710"/>
            <a:ext cx="3904343" cy="287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923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2" t="38889" r="37642" b="38095"/>
          <a:stretch/>
        </p:blipFill>
        <p:spPr bwMode="auto">
          <a:xfrm>
            <a:off x="468079" y="3861048"/>
            <a:ext cx="4541472" cy="211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6" t="36459" r="37755" b="27178"/>
          <a:stretch/>
        </p:blipFill>
        <p:spPr bwMode="auto">
          <a:xfrm>
            <a:off x="467544" y="464809"/>
            <a:ext cx="4059382" cy="266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2" t="37594" r="38074" b="29633"/>
          <a:stretch/>
        </p:blipFill>
        <p:spPr bwMode="auto">
          <a:xfrm>
            <a:off x="4716016" y="596158"/>
            <a:ext cx="3920836" cy="2397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24554" r="11514" b="29632"/>
          <a:stretch/>
        </p:blipFill>
        <p:spPr bwMode="auto">
          <a:xfrm>
            <a:off x="5220072" y="3381356"/>
            <a:ext cx="3701144" cy="335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526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/>
              <a:t>Загоєння </a:t>
            </a:r>
            <a:r>
              <a:rPr lang="ru-RU" dirty="0" err="1"/>
              <a:t>переломів</a:t>
            </a:r>
            <a:endParaRPr lang="ru-RU" dirty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endParaRPr lang="ru-RU" dirty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dirty="0" err="1"/>
              <a:t>Залежить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типу, </a:t>
            </a:r>
            <a:r>
              <a:rPr lang="ru-RU" dirty="0" err="1"/>
              <a:t>місця</a:t>
            </a:r>
            <a:r>
              <a:rPr lang="ru-RU" dirty="0"/>
              <a:t> перелому, </a:t>
            </a:r>
            <a:r>
              <a:rPr lang="ru-RU" dirty="0" err="1"/>
              <a:t>ускладнень</a:t>
            </a:r>
            <a:r>
              <a:rPr lang="ru-RU" dirty="0"/>
              <a:t>, анамнезу </a:t>
            </a:r>
            <a:r>
              <a:rPr lang="ru-RU" dirty="0" err="1"/>
              <a:t>життя</a:t>
            </a:r>
            <a:r>
              <a:rPr lang="ru-RU" dirty="0"/>
              <a:t> та </a:t>
            </a:r>
            <a:r>
              <a:rPr lang="ru-RU" dirty="0" err="1"/>
              <a:t>ведення</a:t>
            </a:r>
            <a:r>
              <a:rPr lang="ru-RU" dirty="0"/>
              <a:t> </a:t>
            </a:r>
            <a:r>
              <a:rPr lang="ru-RU" dirty="0" err="1"/>
              <a:t>пацієнта</a:t>
            </a:r>
            <a:endParaRPr lang="ru-RU" dirty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endParaRPr lang="ru-RU" dirty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dirty="0" err="1"/>
              <a:t>Дорослі</a:t>
            </a:r>
            <a:endParaRPr lang="ru-RU" dirty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Char char="-"/>
              <a:defRPr/>
            </a:pPr>
            <a:r>
              <a:rPr lang="ru-RU" dirty="0" err="1"/>
              <a:t>Верхня</a:t>
            </a:r>
            <a:r>
              <a:rPr lang="ru-RU" dirty="0"/>
              <a:t> </a:t>
            </a:r>
            <a:r>
              <a:rPr lang="ru-RU" dirty="0" err="1"/>
              <a:t>кінцівка</a:t>
            </a:r>
            <a:r>
              <a:rPr lang="ru-RU" dirty="0"/>
              <a:t> – 4-6 </a:t>
            </a:r>
            <a:r>
              <a:rPr lang="ru-RU" dirty="0" err="1"/>
              <a:t>тижнів</a:t>
            </a:r>
            <a:endParaRPr lang="ru-RU" dirty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Char char="-"/>
              <a:defRPr/>
            </a:pPr>
            <a:r>
              <a:rPr lang="ru-RU" dirty="0" err="1"/>
              <a:t>Нижня</a:t>
            </a:r>
            <a:r>
              <a:rPr lang="ru-RU" dirty="0"/>
              <a:t> </a:t>
            </a:r>
            <a:r>
              <a:rPr lang="ru-RU" dirty="0" err="1"/>
              <a:t>кінцівка</a:t>
            </a:r>
            <a:r>
              <a:rPr lang="ru-RU" dirty="0"/>
              <a:t> – 8-12 </a:t>
            </a:r>
            <a:r>
              <a:rPr lang="ru-RU" dirty="0" err="1"/>
              <a:t>тижнів</a:t>
            </a:r>
            <a:endParaRPr lang="ru-RU" dirty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dirty="0" err="1"/>
              <a:t>Діти</a:t>
            </a:r>
            <a:endParaRPr lang="ru-RU" dirty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dirty="0"/>
              <a:t>3-6 </a:t>
            </a:r>
            <a:r>
              <a:rPr lang="ru-RU" dirty="0" err="1"/>
              <a:t>тижнів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err="1"/>
              <a:t>Стадії</a:t>
            </a:r>
            <a:r>
              <a:rPr lang="ru-RU" dirty="0"/>
              <a:t> загоєння перелому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dirty="0"/>
          </a:p>
          <a:p>
            <a:pPr marL="651510" indent="-51435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AutoNum type="arabicPeriod"/>
              <a:defRPr/>
            </a:pPr>
            <a:r>
              <a:rPr lang="ru-RU" dirty="0"/>
              <a:t>Фаза </a:t>
            </a:r>
            <a:r>
              <a:rPr lang="ru-RU" dirty="0" err="1"/>
              <a:t>запалення</a:t>
            </a:r>
            <a:endParaRPr lang="ru-RU" dirty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Char char="-"/>
              <a:defRPr/>
            </a:pPr>
            <a:r>
              <a:rPr lang="ru-RU" dirty="0" err="1"/>
              <a:t>утворення</a:t>
            </a:r>
            <a:r>
              <a:rPr lang="ru-RU" dirty="0"/>
              <a:t> </a:t>
            </a:r>
            <a:r>
              <a:rPr lang="ru-RU" dirty="0" err="1"/>
              <a:t>гематоми</a:t>
            </a:r>
            <a:endParaRPr lang="ru-RU" dirty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Char char="-"/>
              <a:defRPr/>
            </a:pP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грануляційної</a:t>
            </a:r>
            <a:r>
              <a:rPr lang="ru-RU" dirty="0"/>
              <a:t> </a:t>
            </a:r>
            <a:r>
              <a:rPr lang="ru-RU" dirty="0" err="1"/>
              <a:t>тканини</a:t>
            </a:r>
            <a:endParaRPr lang="ru-RU" dirty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Char char="-"/>
              <a:defRPr/>
            </a:pPr>
            <a:endParaRPr lang="ru-RU" dirty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dirty="0"/>
              <a:t>2. </a:t>
            </a:r>
            <a:r>
              <a:rPr lang="ru-RU" dirty="0" err="1"/>
              <a:t>Репаративна</a:t>
            </a:r>
            <a:r>
              <a:rPr lang="ru-RU" dirty="0"/>
              <a:t> фаза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Char char="-"/>
              <a:defRPr/>
            </a:pP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кісткового</a:t>
            </a:r>
            <a:r>
              <a:rPr lang="ru-RU" dirty="0"/>
              <a:t> мозолю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Char char="-"/>
              <a:defRPr/>
            </a:pPr>
            <a:r>
              <a:rPr lang="ru-RU" dirty="0" err="1"/>
              <a:t>консолідація</a:t>
            </a:r>
            <a:endParaRPr lang="ru-RU" dirty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Char char="-"/>
              <a:defRPr/>
            </a:pPr>
            <a:endParaRPr lang="ru-RU" dirty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dirty="0"/>
              <a:t>3. Фаза </a:t>
            </a:r>
            <a:r>
              <a:rPr lang="ru-RU" dirty="0" err="1"/>
              <a:t>ремоделювання</a:t>
            </a:r>
            <a:endParaRPr lang="ru-RU" dirty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Char char="-"/>
              <a:defRPr/>
            </a:pPr>
            <a:endParaRPr lang="ru-RU" dirty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Char char="-"/>
              <a:defRPr/>
            </a:pPr>
            <a:endParaRPr lang="ru-RU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dirty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2624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Times New Roman" pitchFamily="18" charset="0"/>
              </a:rPr>
              <a:t>Перело́м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кістки</a:t>
            </a:r>
            <a:r>
              <a:rPr lang="ru-RU" dirty="0">
                <a:latin typeface="Times New Roman" pitchFamily="18" charset="0"/>
              </a:rPr>
              <a:t> 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640960" cy="4708525"/>
          </a:xfrm>
        </p:spPr>
        <p:txBody>
          <a:bodyPr/>
          <a:lstStyle/>
          <a:p>
            <a:pPr algn="just"/>
            <a:r>
              <a:rPr lang="ru-RU" dirty="0" err="1">
                <a:latin typeface="Times New Roman" pitchFamily="18" charset="0"/>
              </a:rPr>
              <a:t>повне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часткове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порушення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цілістності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кістки</a:t>
            </a:r>
            <a:r>
              <a:rPr lang="ru-RU" dirty="0">
                <a:latin typeface="Times New Roman" pitchFamily="18" charset="0"/>
              </a:rPr>
              <a:t> при </a:t>
            </a:r>
            <a:r>
              <a:rPr lang="ru-RU" dirty="0" err="1">
                <a:latin typeface="Times New Roman" pitchFamily="18" charset="0"/>
              </a:rPr>
              <a:t>навантаженні</a:t>
            </a:r>
            <a:r>
              <a:rPr lang="ru-RU" dirty="0">
                <a:latin typeface="Times New Roman" pitchFamily="18" charset="0"/>
              </a:rPr>
              <a:t>, яке </a:t>
            </a:r>
            <a:r>
              <a:rPr lang="ru-RU" dirty="0" err="1">
                <a:latin typeface="Times New Roman" pitchFamily="18" charset="0"/>
              </a:rPr>
              <a:t>перевищує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міцність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травмуючої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ділянки</a:t>
            </a:r>
            <a:r>
              <a:rPr lang="ru-RU" dirty="0">
                <a:latin typeface="Times New Roman" pitchFamily="18" charset="0"/>
              </a:rPr>
              <a:t> скелета.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04" y="3429000"/>
            <a:ext cx="3384376" cy="178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210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err="1"/>
              <a:t>Фактори</a:t>
            </a:r>
            <a:r>
              <a:rPr lang="ru-RU" dirty="0"/>
              <a:t>  </a:t>
            </a:r>
            <a:r>
              <a:rPr lang="ru-RU" dirty="0" err="1"/>
              <a:t>впливу</a:t>
            </a:r>
            <a:r>
              <a:rPr lang="ru-RU" dirty="0"/>
              <a:t> на загоєння перелому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err="1"/>
              <a:t>Локальні</a:t>
            </a:r>
            <a:r>
              <a:rPr lang="ru-RU" dirty="0"/>
              <a:t> </a:t>
            </a:r>
            <a:r>
              <a:rPr lang="ru-RU" dirty="0" err="1"/>
              <a:t>фактори</a:t>
            </a:r>
            <a:r>
              <a:rPr lang="ru-RU" dirty="0"/>
              <a:t>:		</a:t>
            </a:r>
            <a:r>
              <a:rPr lang="ru-RU" dirty="0" err="1"/>
              <a:t>Системні</a:t>
            </a:r>
            <a:r>
              <a:rPr lang="ru-RU" dirty="0"/>
              <a:t> </a:t>
            </a:r>
            <a:r>
              <a:rPr lang="ru-RU" dirty="0" err="1"/>
              <a:t>фактори</a:t>
            </a:r>
            <a:endParaRPr lang="ru-RU" dirty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Char char="-"/>
              <a:defRPr/>
            </a:pPr>
            <a:r>
              <a:rPr lang="ru-RU" dirty="0"/>
              <a:t>вид перелому			</a:t>
            </a:r>
            <a:r>
              <a:rPr lang="ru-RU" dirty="0" err="1"/>
              <a:t>вік</a:t>
            </a:r>
            <a:endParaRPr lang="ru-RU" dirty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Char char="-"/>
              <a:defRPr/>
            </a:pPr>
            <a:r>
              <a:rPr lang="ru-RU" dirty="0" err="1"/>
              <a:t>інфекція</a:t>
            </a:r>
            <a:r>
              <a:rPr lang="ru-RU" dirty="0"/>
              <a:t>			</a:t>
            </a:r>
            <a:r>
              <a:rPr lang="ru-RU" dirty="0" err="1"/>
              <a:t>ожиріння</a:t>
            </a:r>
            <a:r>
              <a:rPr lang="ru-RU" dirty="0"/>
              <a:t>		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Char char="-"/>
              <a:defRPr/>
            </a:pPr>
            <a:r>
              <a:rPr lang="ru-RU" dirty="0" err="1"/>
              <a:t>кровопостачання</a:t>
            </a:r>
            <a:r>
              <a:rPr lang="ru-RU" dirty="0"/>
              <a:t>		</a:t>
            </a:r>
            <a:r>
              <a:rPr lang="ru-RU" dirty="0" err="1"/>
              <a:t>анемія</a:t>
            </a:r>
            <a:endParaRPr lang="ru-RU" dirty="0"/>
          </a:p>
          <a:p>
            <a:pPr marL="1180147" lvl="2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Char char="-"/>
              <a:defRPr/>
            </a:pPr>
            <a:r>
              <a:rPr lang="ru-RU" dirty="0"/>
              <a:t>                                                 </a:t>
            </a:r>
            <a:r>
              <a:rPr lang="ru-RU" dirty="0" err="1"/>
              <a:t>ендокринні</a:t>
            </a:r>
            <a:r>
              <a:rPr lang="ru-RU" dirty="0"/>
              <a:t> </a:t>
            </a:r>
            <a:r>
              <a:rPr lang="ru-RU" dirty="0" err="1"/>
              <a:t>захворювання</a:t>
            </a:r>
            <a:endParaRPr lang="ru-RU" dirty="0"/>
          </a:p>
          <a:p>
            <a:pPr marL="1180147" lvl="2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Char char="-"/>
              <a:defRPr/>
            </a:pPr>
            <a:r>
              <a:rPr lang="ru-RU" dirty="0"/>
              <a:t>                                                 </a:t>
            </a:r>
            <a:r>
              <a:rPr lang="ru-RU" dirty="0" err="1"/>
              <a:t>тривалий</a:t>
            </a:r>
            <a:r>
              <a:rPr lang="ru-RU" dirty="0"/>
              <a:t> </a:t>
            </a:r>
            <a:r>
              <a:rPr lang="ru-RU" dirty="0" err="1"/>
              <a:t>прийом</a:t>
            </a:r>
            <a:r>
              <a:rPr lang="ru-RU" dirty="0"/>
              <a:t> </a:t>
            </a:r>
            <a:r>
              <a:rPr lang="ru-RU" dirty="0" err="1"/>
              <a:t>кортикостироїдів</a:t>
            </a:r>
            <a:endParaRPr lang="ru-RU" dirty="0"/>
          </a:p>
          <a:p>
            <a:pPr marL="1180147" lvl="2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Char char="-"/>
              <a:defRPr/>
            </a:pPr>
            <a:r>
              <a:rPr lang="ru-RU" dirty="0"/>
              <a:t>                                                  </a:t>
            </a:r>
            <a:r>
              <a:rPr lang="ru-RU" dirty="0" err="1"/>
              <a:t>погане</a:t>
            </a:r>
            <a:r>
              <a:rPr lang="ru-RU" dirty="0"/>
              <a:t> </a:t>
            </a:r>
            <a:r>
              <a:rPr lang="ru-RU" dirty="0" err="1"/>
              <a:t>харчування</a:t>
            </a:r>
            <a:endParaRPr lang="ru-RU" dirty="0"/>
          </a:p>
          <a:p>
            <a:pPr marL="1180147" lvl="2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Char char="-"/>
              <a:defRPr/>
            </a:pPr>
            <a:r>
              <a:rPr lang="ru-RU" dirty="0"/>
              <a:t>                                                  </a:t>
            </a:r>
            <a:r>
              <a:rPr lang="ru-RU" dirty="0" err="1"/>
              <a:t>куріння</a:t>
            </a:r>
            <a:endParaRPr lang="ru-RU" dirty="0"/>
          </a:p>
          <a:p>
            <a:pPr marL="2414968" lvl="8" indent="-457200">
              <a:buClr>
                <a:schemeClr val="tx1">
                  <a:shade val="95000"/>
                </a:schemeClr>
              </a:buClr>
              <a:buFontTx/>
              <a:buChar char="-"/>
              <a:defRPr/>
            </a:pPr>
            <a:endParaRPr lang="ru-RU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2208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b="1" dirty="0" err="1"/>
              <a:t>Методи</a:t>
            </a:r>
            <a:r>
              <a:rPr lang="ru-RU" b="1" dirty="0"/>
              <a:t> </a:t>
            </a:r>
            <a:r>
              <a:rPr lang="ru-RU" b="1" dirty="0" err="1"/>
              <a:t>лікування</a:t>
            </a:r>
            <a:r>
              <a:rPr lang="ru-RU" b="1" dirty="0"/>
              <a:t> </a:t>
            </a:r>
            <a:r>
              <a:rPr lang="ru-RU" b="1" dirty="0" err="1"/>
              <a:t>переломів</a:t>
            </a:r>
            <a:r>
              <a:rPr lang="en-US" b="1" dirty="0"/>
              <a:t>:</a:t>
            </a:r>
            <a:endParaRPr lang="uk-UA" dirty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endParaRPr lang="ru-RU" u="sng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u="sng" dirty="0" err="1"/>
              <a:t>Консервативні</a:t>
            </a:r>
            <a:r>
              <a:rPr lang="ru-RU" u="sng" dirty="0"/>
              <a:t> </a:t>
            </a:r>
            <a:r>
              <a:rPr lang="ru-RU" u="sng" dirty="0" err="1"/>
              <a:t>методи</a:t>
            </a:r>
            <a:r>
              <a:rPr lang="ru-RU" u="sng" dirty="0"/>
              <a:t>:</a:t>
            </a:r>
            <a:endParaRPr lang="ru-RU" dirty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Char char="-"/>
              <a:defRPr/>
            </a:pPr>
            <a:r>
              <a:rPr lang="ru-RU" dirty="0" err="1"/>
              <a:t>закрита</a:t>
            </a:r>
            <a:r>
              <a:rPr lang="ru-RU" dirty="0"/>
              <a:t> </a:t>
            </a:r>
            <a:r>
              <a:rPr lang="ru-RU" dirty="0" err="1"/>
              <a:t>репозиція</a:t>
            </a:r>
            <a:r>
              <a:rPr lang="ru-RU" dirty="0"/>
              <a:t> та </a:t>
            </a:r>
            <a:r>
              <a:rPr lang="ru-RU" dirty="0" err="1"/>
              <a:t>іммобілізація</a:t>
            </a:r>
            <a:r>
              <a:rPr lang="ru-RU" dirty="0"/>
              <a:t> </a:t>
            </a:r>
            <a:r>
              <a:rPr lang="ru-RU" dirty="0" err="1"/>
              <a:t>уламків</a:t>
            </a:r>
            <a:r>
              <a:rPr lang="ru-RU" dirty="0"/>
              <a:t> </a:t>
            </a:r>
            <a:r>
              <a:rPr lang="ru-RU" dirty="0" err="1"/>
              <a:t>пов</a:t>
            </a:r>
            <a:r>
              <a:rPr lang="en-US" dirty="0"/>
              <a:t>’</a:t>
            </a:r>
            <a:r>
              <a:rPr lang="ru-RU" dirty="0" err="1"/>
              <a:t>язкой</a:t>
            </a:r>
            <a:endParaRPr lang="en-US" dirty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Char char="-"/>
              <a:defRPr/>
            </a:pPr>
            <a:r>
              <a:rPr lang="ru-RU" dirty="0"/>
              <a:t>метод скелетного </a:t>
            </a:r>
            <a:r>
              <a:rPr lang="ru-RU" dirty="0" err="1"/>
              <a:t>витягу</a:t>
            </a:r>
            <a:endParaRPr lang="ru-RU" dirty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Char char="-"/>
              <a:defRPr/>
            </a:pPr>
            <a:endParaRPr lang="ru-RU" dirty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Char char="-"/>
              <a:defRPr/>
            </a:pPr>
            <a:r>
              <a:rPr lang="ru-RU" u="sng" dirty="0" err="1"/>
              <a:t>Оперативні</a:t>
            </a:r>
            <a:r>
              <a:rPr lang="ru-RU" u="sng" dirty="0"/>
              <a:t> </a:t>
            </a:r>
            <a:r>
              <a:rPr lang="ru-RU" u="sng" dirty="0" err="1"/>
              <a:t>методи</a:t>
            </a:r>
            <a:r>
              <a:rPr lang="ru-RU" u="sng" dirty="0"/>
              <a:t>:</a:t>
            </a:r>
          </a:p>
          <a:p>
            <a:pPr marL="594360" indent="-457200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Char char="-"/>
              <a:defRPr/>
            </a:pPr>
            <a:r>
              <a:rPr lang="ru-RU" u="sng" dirty="0" err="1"/>
              <a:t>внутрішня</a:t>
            </a:r>
            <a:r>
              <a:rPr lang="ru-RU" u="sng" dirty="0"/>
              <a:t> </a:t>
            </a:r>
            <a:r>
              <a:rPr lang="ru-RU" u="sng" dirty="0" err="1"/>
              <a:t>фіксація</a:t>
            </a:r>
            <a:r>
              <a:rPr lang="ru-RU" u="sng" dirty="0"/>
              <a:t> (пластинами, </a:t>
            </a:r>
            <a:r>
              <a:rPr lang="ru-RU" u="sng" dirty="0" err="1"/>
              <a:t>гвинтами</a:t>
            </a:r>
            <a:r>
              <a:rPr lang="ru-RU" u="sng" dirty="0"/>
              <a:t>, </a:t>
            </a:r>
            <a:r>
              <a:rPr lang="ru-RU" u="sng" dirty="0" err="1"/>
              <a:t>інтрамедулярними</a:t>
            </a:r>
            <a:r>
              <a:rPr lang="ru-RU" u="sng" dirty="0"/>
              <a:t> стержнями, </a:t>
            </a:r>
            <a:r>
              <a:rPr lang="ru-RU" u="sng" dirty="0" err="1"/>
              <a:t>спицями</a:t>
            </a:r>
            <a:r>
              <a:rPr lang="ru-RU" u="sng" dirty="0"/>
              <a:t>, дротом)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Char char="-"/>
              <a:defRPr/>
            </a:pPr>
            <a:r>
              <a:rPr lang="ru-RU" dirty="0" err="1"/>
              <a:t>зовнішня</a:t>
            </a:r>
            <a:r>
              <a:rPr lang="ru-RU" dirty="0"/>
              <a:t> </a:t>
            </a:r>
            <a:r>
              <a:rPr lang="ru-RU" dirty="0" err="1"/>
              <a:t>фіксація</a:t>
            </a:r>
            <a:endParaRPr lang="ru-RU" dirty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Char char="-"/>
              <a:defRPr/>
            </a:pPr>
            <a:endParaRPr lang="ru-RU" dirty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8011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108520" y="674400"/>
            <a:ext cx="903649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lvl="0" indent="-411480" algn="just" fontAlgn="auto">
              <a:spcAft>
                <a:spcPts val="0"/>
              </a:spcAft>
              <a:buClr>
                <a:prstClr val="white">
                  <a:shade val="95000"/>
                </a:prstClr>
              </a:buClr>
              <a:buFont typeface="Wingdings 2"/>
              <a:buChar char=""/>
              <a:defRPr/>
            </a:pPr>
            <a:r>
              <a:rPr lang="ru-RU" sz="3600" dirty="0">
                <a:solidFill>
                  <a:prstClr val="white"/>
                </a:solidFill>
              </a:rPr>
              <a:t> ! </a:t>
            </a:r>
            <a:r>
              <a:rPr lang="ru-RU" sz="2800" dirty="0" err="1">
                <a:solidFill>
                  <a:prstClr val="white"/>
                </a:solidFill>
              </a:rPr>
              <a:t>Ускладнення</a:t>
            </a:r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dirty="0" err="1">
                <a:solidFill>
                  <a:prstClr val="white"/>
                </a:solidFill>
              </a:rPr>
              <a:t>переломів</a:t>
            </a:r>
            <a:r>
              <a:rPr lang="ru-RU" sz="2800" dirty="0">
                <a:solidFill>
                  <a:prstClr val="white"/>
                </a:solidFill>
              </a:rPr>
              <a:t>:</a:t>
            </a:r>
          </a:p>
          <a:p>
            <a:pPr marL="708660" lvl="0" indent="-571500" algn="just" fontAlgn="auto">
              <a:spcAft>
                <a:spcPts val="0"/>
              </a:spcAft>
              <a:buClr>
                <a:prstClr val="white">
                  <a:shade val="95000"/>
                </a:prstClr>
              </a:buClr>
              <a:buFontTx/>
              <a:buChar char="-"/>
              <a:defRPr/>
            </a:pPr>
            <a:r>
              <a:rPr lang="ru-RU" sz="2800" dirty="0" err="1">
                <a:solidFill>
                  <a:prstClr val="white"/>
                </a:solidFill>
              </a:rPr>
              <a:t>Інфекція</a:t>
            </a:r>
            <a:endParaRPr lang="ru-RU" sz="2800" dirty="0">
              <a:solidFill>
                <a:prstClr val="white"/>
              </a:solidFill>
            </a:endParaRPr>
          </a:p>
          <a:p>
            <a:pPr marL="708660" lvl="0" indent="-571500" algn="just" fontAlgn="auto">
              <a:spcAft>
                <a:spcPts val="0"/>
              </a:spcAft>
              <a:buClr>
                <a:prstClr val="white">
                  <a:shade val="95000"/>
                </a:prstClr>
              </a:buClr>
              <a:buFontTx/>
              <a:buChar char="-"/>
              <a:defRPr/>
            </a:pPr>
            <a:r>
              <a:rPr lang="ru-RU" sz="2800" dirty="0" err="1">
                <a:solidFill>
                  <a:prstClr val="white"/>
                </a:solidFill>
              </a:rPr>
              <a:t>Пролежні</a:t>
            </a:r>
            <a:endParaRPr lang="ru-RU" sz="2800" dirty="0">
              <a:solidFill>
                <a:prstClr val="white"/>
              </a:solidFill>
            </a:endParaRPr>
          </a:p>
          <a:p>
            <a:pPr marL="708660" lvl="0" indent="-571500" algn="just" fontAlgn="auto">
              <a:spcAft>
                <a:spcPts val="0"/>
              </a:spcAft>
              <a:buClr>
                <a:prstClr val="white">
                  <a:shade val="95000"/>
                </a:prstClr>
              </a:buClr>
              <a:buFontTx/>
              <a:buChar char="-"/>
              <a:defRPr/>
            </a:pPr>
            <a:r>
              <a:rPr lang="ru-RU" sz="2800" dirty="0">
                <a:solidFill>
                  <a:prstClr val="white"/>
                </a:solidFill>
              </a:rPr>
              <a:t>Тромбоз </a:t>
            </a:r>
            <a:r>
              <a:rPr lang="ru-RU" sz="2800" dirty="0" err="1">
                <a:solidFill>
                  <a:prstClr val="white"/>
                </a:solidFill>
              </a:rPr>
              <a:t>глибоких</a:t>
            </a:r>
            <a:r>
              <a:rPr lang="ru-RU" sz="2800" dirty="0">
                <a:solidFill>
                  <a:prstClr val="white"/>
                </a:solidFill>
              </a:rPr>
              <a:t> вен</a:t>
            </a:r>
          </a:p>
          <a:p>
            <a:pPr marL="708660" lvl="0" indent="-571500" algn="just" fontAlgn="auto">
              <a:spcAft>
                <a:spcPts val="0"/>
              </a:spcAft>
              <a:buClr>
                <a:prstClr val="white">
                  <a:shade val="95000"/>
                </a:prstClr>
              </a:buClr>
              <a:buFontTx/>
              <a:buChar char="-"/>
              <a:defRPr/>
            </a:pPr>
            <a:r>
              <a:rPr lang="ru-RU" sz="2800" dirty="0" err="1">
                <a:solidFill>
                  <a:prstClr val="white"/>
                </a:solidFill>
              </a:rPr>
              <a:t>Остеоміеліт</a:t>
            </a:r>
            <a:endParaRPr lang="ru-RU" sz="2800" dirty="0">
              <a:solidFill>
                <a:prstClr val="white"/>
              </a:solidFill>
            </a:endParaRPr>
          </a:p>
          <a:p>
            <a:pPr marL="708660" lvl="0" indent="-571500" algn="just" fontAlgn="auto">
              <a:spcAft>
                <a:spcPts val="0"/>
              </a:spcAft>
              <a:buClr>
                <a:prstClr val="white">
                  <a:shade val="95000"/>
                </a:prstClr>
              </a:buClr>
              <a:buFontTx/>
              <a:buChar char="-"/>
              <a:defRPr/>
            </a:pPr>
            <a:r>
              <a:rPr lang="ru-RU" sz="2800" dirty="0" err="1">
                <a:solidFill>
                  <a:prstClr val="white"/>
                </a:solidFill>
              </a:rPr>
              <a:t>Відтерміноване</a:t>
            </a:r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dirty="0" err="1">
                <a:solidFill>
                  <a:prstClr val="white"/>
                </a:solidFill>
              </a:rPr>
              <a:t>зрощення</a:t>
            </a:r>
            <a:r>
              <a:rPr lang="ru-RU" sz="2800" dirty="0">
                <a:solidFill>
                  <a:prstClr val="white"/>
                </a:solidFill>
              </a:rPr>
              <a:t>, </a:t>
            </a:r>
            <a:r>
              <a:rPr lang="ru-RU" sz="2800" dirty="0" err="1">
                <a:solidFill>
                  <a:prstClr val="white"/>
                </a:solidFill>
              </a:rPr>
              <a:t>неправильне</a:t>
            </a:r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dirty="0" err="1">
                <a:solidFill>
                  <a:prstClr val="white"/>
                </a:solidFill>
              </a:rPr>
              <a:t>зрощення</a:t>
            </a:r>
            <a:r>
              <a:rPr lang="ru-RU" sz="2800" dirty="0">
                <a:solidFill>
                  <a:prstClr val="white"/>
                </a:solidFill>
              </a:rPr>
              <a:t>, </a:t>
            </a:r>
            <a:r>
              <a:rPr lang="ru-RU" sz="2800" dirty="0" err="1">
                <a:solidFill>
                  <a:prstClr val="white"/>
                </a:solidFill>
              </a:rPr>
              <a:t>незрощення</a:t>
            </a:r>
            <a:endParaRPr lang="ru-RU" sz="2800" dirty="0">
              <a:solidFill>
                <a:prstClr val="white"/>
              </a:solidFill>
            </a:endParaRPr>
          </a:p>
          <a:p>
            <a:pPr marL="708660" lvl="0" indent="-571500" algn="just" fontAlgn="auto">
              <a:spcAft>
                <a:spcPts val="0"/>
              </a:spcAft>
              <a:buClr>
                <a:prstClr val="white">
                  <a:shade val="95000"/>
                </a:prstClr>
              </a:buClr>
              <a:buFontTx/>
              <a:buChar char="-"/>
              <a:defRPr/>
            </a:pPr>
            <a:r>
              <a:rPr lang="ru-RU" sz="2800" dirty="0" err="1">
                <a:solidFill>
                  <a:prstClr val="white"/>
                </a:solidFill>
              </a:rPr>
              <a:t>Асептичний</a:t>
            </a:r>
            <a:r>
              <a:rPr lang="ru-RU" sz="2800" dirty="0">
                <a:solidFill>
                  <a:prstClr val="white"/>
                </a:solidFill>
              </a:rPr>
              <a:t> некроз</a:t>
            </a:r>
          </a:p>
          <a:p>
            <a:pPr marL="708660" lvl="0" indent="-571500" algn="just" fontAlgn="auto">
              <a:spcAft>
                <a:spcPts val="0"/>
              </a:spcAft>
              <a:buClr>
                <a:prstClr val="white">
                  <a:shade val="95000"/>
                </a:prstClr>
              </a:buClr>
              <a:buFontTx/>
              <a:buChar char="-"/>
              <a:defRPr/>
            </a:pPr>
            <a:r>
              <a:rPr lang="ru-RU" sz="2800" dirty="0" err="1">
                <a:solidFill>
                  <a:prstClr val="white"/>
                </a:solidFill>
              </a:rPr>
              <a:t>Втрата</a:t>
            </a:r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dirty="0" err="1">
                <a:solidFill>
                  <a:prstClr val="white"/>
                </a:solidFill>
              </a:rPr>
              <a:t>обєму</a:t>
            </a:r>
            <a:r>
              <a:rPr lang="ru-RU" sz="2800" dirty="0">
                <a:solidFill>
                  <a:prstClr val="white"/>
                </a:solidFill>
              </a:rPr>
              <a:t> руху та </a:t>
            </a:r>
            <a:r>
              <a:rPr lang="ru-RU" sz="2800" dirty="0" err="1">
                <a:solidFill>
                  <a:prstClr val="white"/>
                </a:solidFill>
              </a:rPr>
              <a:t>функції</a:t>
            </a:r>
            <a:endParaRPr lang="ru-RU" sz="2800" dirty="0">
              <a:solidFill>
                <a:prstClr val="white"/>
              </a:solidFill>
            </a:endParaRPr>
          </a:p>
          <a:p>
            <a:pPr marL="708660" lvl="0" indent="-571500" algn="just" fontAlgn="auto">
              <a:spcAft>
                <a:spcPts val="0"/>
              </a:spcAft>
              <a:buClr>
                <a:prstClr val="white">
                  <a:shade val="95000"/>
                </a:prstClr>
              </a:buClr>
              <a:buFontTx/>
              <a:buChar char="-"/>
              <a:defRPr/>
            </a:pPr>
            <a:r>
              <a:rPr lang="ru-RU" sz="2800" dirty="0" err="1">
                <a:solidFill>
                  <a:prstClr val="white"/>
                </a:solidFill>
              </a:rPr>
              <a:t>Пошкодження</a:t>
            </a:r>
            <a:r>
              <a:rPr lang="ru-RU" sz="2800" dirty="0">
                <a:solidFill>
                  <a:prstClr val="white"/>
                </a:solidFill>
              </a:rPr>
              <a:t> нерву</a:t>
            </a:r>
          </a:p>
          <a:p>
            <a:pPr marL="708660" lvl="0" indent="-571500" algn="just" fontAlgn="auto">
              <a:spcAft>
                <a:spcPts val="0"/>
              </a:spcAft>
              <a:buClr>
                <a:prstClr val="white">
                  <a:shade val="95000"/>
                </a:prstClr>
              </a:buClr>
              <a:buFontTx/>
              <a:buChar char="-"/>
              <a:defRPr/>
            </a:pPr>
            <a:r>
              <a:rPr lang="ru-RU" sz="2800" dirty="0" err="1">
                <a:solidFill>
                  <a:prstClr val="white"/>
                </a:solidFill>
              </a:rPr>
              <a:t>Комплексний</a:t>
            </a:r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dirty="0" err="1">
                <a:solidFill>
                  <a:prstClr val="white"/>
                </a:solidFill>
              </a:rPr>
              <a:t>регіональний</a:t>
            </a:r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dirty="0" err="1">
                <a:solidFill>
                  <a:prstClr val="white"/>
                </a:solidFill>
              </a:rPr>
              <a:t>больовий</a:t>
            </a:r>
            <a:r>
              <a:rPr lang="ru-RU" sz="2800" dirty="0">
                <a:solidFill>
                  <a:prstClr val="white"/>
                </a:solidFill>
              </a:rPr>
              <a:t> синдром</a:t>
            </a:r>
          </a:p>
          <a:p>
            <a:pPr marL="708660" lvl="0" indent="-571500" algn="just" fontAlgn="auto">
              <a:spcAft>
                <a:spcPts val="0"/>
              </a:spcAft>
              <a:buClr>
                <a:prstClr val="white">
                  <a:shade val="95000"/>
                </a:prstClr>
              </a:buClr>
              <a:buFontTx/>
              <a:buChar char="-"/>
              <a:defRPr/>
            </a:pPr>
            <a:r>
              <a:rPr lang="ru-RU" sz="2800" dirty="0">
                <a:solidFill>
                  <a:prstClr val="white"/>
                </a:solidFill>
              </a:rPr>
              <a:t>Жирова </a:t>
            </a:r>
            <a:r>
              <a:rPr lang="ru-RU" sz="2800" dirty="0" err="1">
                <a:solidFill>
                  <a:prstClr val="white"/>
                </a:solidFill>
              </a:rPr>
              <a:t>емболія</a:t>
            </a:r>
            <a:endParaRPr lang="ru-RU" sz="2800" dirty="0">
              <a:solidFill>
                <a:prstClr val="white"/>
              </a:solidFill>
            </a:endParaRPr>
          </a:p>
          <a:p>
            <a:pPr marL="708660" lvl="0" indent="-571500" algn="just" fontAlgn="auto">
              <a:spcAft>
                <a:spcPts val="0"/>
              </a:spcAft>
              <a:buClr>
                <a:prstClr val="white">
                  <a:shade val="95000"/>
                </a:prstClr>
              </a:buClr>
              <a:buFontTx/>
              <a:buChar char="-"/>
              <a:defRPr/>
            </a:pPr>
            <a:r>
              <a:rPr lang="ru-RU" sz="2800" dirty="0" err="1">
                <a:solidFill>
                  <a:prstClr val="white"/>
                </a:solidFill>
              </a:rPr>
              <a:t>Крововтрата</a:t>
            </a:r>
            <a:endParaRPr lang="ru-RU" sz="2800" dirty="0">
              <a:solidFill>
                <a:prstClr val="white"/>
              </a:solidFill>
            </a:endParaRPr>
          </a:p>
          <a:p>
            <a:pPr marL="708660" lvl="0" indent="-571500" algn="just" fontAlgn="auto">
              <a:spcAft>
                <a:spcPts val="0"/>
              </a:spcAft>
              <a:buClr>
                <a:prstClr val="white">
                  <a:shade val="95000"/>
                </a:prstClr>
              </a:buClr>
              <a:buFontTx/>
              <a:buChar char="-"/>
              <a:defRPr/>
            </a:pPr>
            <a:endParaRPr lang="uk-UA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425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772816"/>
            <a:ext cx="85689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lvl="0" indent="-411480" algn="just" fontAlgn="auto">
              <a:spcAft>
                <a:spcPts val="0"/>
              </a:spcAft>
              <a:buClr>
                <a:prstClr val="white">
                  <a:shade val="95000"/>
                </a:prstClr>
              </a:buClr>
              <a:buFont typeface="Wingdings 2"/>
              <a:buChar char=""/>
              <a:defRPr/>
            </a:pPr>
            <a:r>
              <a:rPr lang="ru-RU" sz="3600" dirty="0">
                <a:solidFill>
                  <a:prstClr val="white"/>
                </a:solidFill>
              </a:rPr>
              <a:t>( ! </a:t>
            </a:r>
            <a:r>
              <a:rPr lang="uk-UA" sz="3600" dirty="0">
                <a:solidFill>
                  <a:prstClr val="white"/>
                </a:solidFill>
              </a:rPr>
              <a:t>Всупереч загальній думці, М. І. </a:t>
            </a:r>
            <a:r>
              <a:rPr lang="uk-UA" sz="3600" dirty="0" err="1">
                <a:solidFill>
                  <a:prstClr val="white"/>
                </a:solidFill>
              </a:rPr>
              <a:t>Пірогов</a:t>
            </a:r>
            <a:r>
              <a:rPr lang="uk-UA" sz="3600" dirty="0">
                <a:solidFill>
                  <a:prstClr val="white"/>
                </a:solidFill>
              </a:rPr>
              <a:t> не винайшов гіпсові пов’язки, а вперше застосував  їх у військово-польовій хірургії, винайшли гіпсову пов’язку в Давньому Єгипті.)</a:t>
            </a:r>
          </a:p>
        </p:txBody>
      </p:sp>
    </p:spTree>
    <p:extLst>
      <p:ext uri="{BB962C8B-B14F-4D97-AF65-F5344CB8AC3E}">
        <p14:creationId xmlns:p14="http://schemas.microsoft.com/office/powerpoint/2010/main" val="1008855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01608" cy="1656184"/>
          </a:xfrm>
        </p:spPr>
        <p:txBody>
          <a:bodyPr>
            <a:noAutofit/>
          </a:bodyPr>
          <a:lstStyle/>
          <a:p>
            <a:pPr algn="just"/>
            <a:r>
              <a:rPr lang="uk-UA" sz="2800" dirty="0"/>
              <a:t>В Єгипті під час розкопок пірамід (2500 років до н.е.) були знайдені мумії зі слідами зростаючих переломів кісток кінцівок, вміщені в футляр з дерева пальм</a:t>
            </a:r>
            <a:endParaRPr lang="ru-RU" sz="28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204864"/>
            <a:ext cx="6347140" cy="4190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77722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357188"/>
            <a:ext cx="6602412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Прямоугольник 3"/>
          <p:cNvSpPr>
            <a:spLocks noChangeArrowheads="1"/>
          </p:cNvSpPr>
          <p:nvPr/>
        </p:nvSpPr>
        <p:spPr bwMode="auto">
          <a:xfrm>
            <a:off x="285750" y="5143500"/>
            <a:ext cx="850106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3200" dirty="0">
                <a:latin typeface="Book Antiqua" pitchFamily="18" charset="0"/>
              </a:rPr>
              <a:t>Скелетний витяг системою </a:t>
            </a:r>
            <a:r>
              <a:rPr lang="uk-UA" sz="3200" dirty="0" err="1">
                <a:latin typeface="Book Antiqua" pitchFamily="18" charset="0"/>
              </a:rPr>
              <a:t>Штеймана</a:t>
            </a:r>
            <a:r>
              <a:rPr lang="uk-UA" sz="3200" dirty="0">
                <a:latin typeface="Book Antiqua" pitchFamily="18" charset="0"/>
              </a:rPr>
              <a:t> за дистальний відділ стегна при переломі стегнової кістки</a:t>
            </a:r>
            <a:r>
              <a:rPr lang="en-US" sz="3200" dirty="0">
                <a:latin typeface="Book Antiqua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Содержимое 2"/>
          <p:cNvSpPr>
            <a:spLocks noGrp="1"/>
          </p:cNvSpPr>
          <p:nvPr>
            <p:ph idx="4294967295"/>
          </p:nvPr>
        </p:nvSpPr>
        <p:spPr>
          <a:xfrm>
            <a:off x="0" y="0"/>
            <a:ext cx="8229600" cy="6858000"/>
          </a:xfrm>
        </p:spPr>
        <p:txBody>
          <a:bodyPr/>
          <a:lstStyle/>
          <a:p>
            <a:pPr eaLnBrk="1" hangingPunct="1"/>
            <a:r>
              <a:rPr lang="ru-RU" b="1" u="sng"/>
              <a:t>Оперативні методи</a:t>
            </a:r>
            <a:endParaRPr lang="uk-UA"/>
          </a:p>
          <a:p>
            <a:pPr eaLnBrk="1" hangingPunct="1"/>
            <a:r>
              <a:rPr lang="en-US"/>
              <a:t> </a:t>
            </a:r>
            <a:endParaRPr lang="uk-UA"/>
          </a:p>
          <a:p>
            <a:pPr eaLnBrk="1" hangingPunct="1"/>
            <a:r>
              <a:rPr lang="ru-RU" u="sng"/>
              <a:t>Абсолютні показники</a:t>
            </a:r>
            <a:r>
              <a:rPr lang="en-US" u="sng"/>
              <a:t>:</a:t>
            </a:r>
            <a:endParaRPr lang="uk-UA"/>
          </a:p>
          <a:p>
            <a:pPr eaLnBrk="1" hangingPunct="1"/>
            <a:r>
              <a:rPr lang="ru-RU"/>
              <a:t>Ускладнені переломи з пошкодженням судинно-нервового сплетіння (відновлення цілістності судин та нервів з репозицією і фіксацією щляхом остеосинтезу)</a:t>
            </a:r>
            <a:endParaRPr lang="uk-UA"/>
          </a:p>
          <a:p>
            <a:pPr eaLnBrk="1" hangingPunct="1"/>
            <a:r>
              <a:rPr lang="ru-RU"/>
              <a:t>Переломи і вивихи, які не вправляються, а також переломо-вивихи</a:t>
            </a:r>
            <a:endParaRPr lang="uk-UA"/>
          </a:p>
          <a:p>
            <a:pPr eaLnBrk="1" hangingPunct="1"/>
            <a:r>
              <a:rPr lang="ru-RU"/>
              <a:t>Перелом з інтерпозицією тканин</a:t>
            </a:r>
            <a:endParaRPr lang="uk-UA"/>
          </a:p>
          <a:p>
            <a:pPr eaLnBrk="1" hangingPunct="1"/>
            <a:r>
              <a:rPr lang="ru-RU"/>
              <a:t>Відривні переломи</a:t>
            </a:r>
            <a:endParaRPr lang="uk-UA"/>
          </a:p>
          <a:p>
            <a:pPr eaLnBrk="1" hangingPunct="1"/>
            <a:endParaRPr lang="uk-UA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>
            <a:normAutofit fontScale="85000"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u="sng" dirty="0" err="1"/>
              <a:t>Відносні</a:t>
            </a:r>
            <a:r>
              <a:rPr lang="ru-RU" u="sng" dirty="0"/>
              <a:t> </a:t>
            </a:r>
            <a:r>
              <a:rPr lang="ru-RU" u="sng" dirty="0" err="1"/>
              <a:t>показники</a:t>
            </a:r>
            <a:r>
              <a:rPr lang="en-US" u="sng" dirty="0"/>
              <a:t>:</a:t>
            </a:r>
            <a:endParaRPr lang="uk-UA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err="1"/>
              <a:t>Поперечні</a:t>
            </a:r>
            <a:r>
              <a:rPr lang="ru-RU" dirty="0"/>
              <a:t> переломи (легко </a:t>
            </a:r>
            <a:r>
              <a:rPr lang="ru-RU" dirty="0" err="1"/>
              <a:t>співставляються</a:t>
            </a:r>
            <a:r>
              <a:rPr lang="ru-RU" dirty="0"/>
              <a:t>, </a:t>
            </a:r>
            <a:r>
              <a:rPr lang="ru-RU" dirty="0" err="1"/>
              <a:t>але</a:t>
            </a:r>
            <a:r>
              <a:rPr lang="ru-RU" dirty="0"/>
              <a:t>  </a:t>
            </a:r>
            <a:r>
              <a:rPr lang="ru-RU" dirty="0" err="1"/>
              <a:t>легко</a:t>
            </a:r>
            <a:r>
              <a:rPr lang="ru-RU" dirty="0"/>
              <a:t> </a:t>
            </a:r>
            <a:r>
              <a:rPr lang="ru-RU" dirty="0" err="1"/>
              <a:t>зміщуються</a:t>
            </a:r>
            <a:r>
              <a:rPr lang="ru-RU" dirty="0"/>
              <a:t>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err="1"/>
              <a:t>важко</a:t>
            </a:r>
            <a:r>
              <a:rPr lang="ru-RU" dirty="0"/>
              <a:t> </a:t>
            </a:r>
            <a:r>
              <a:rPr lang="ru-RU" dirty="0" err="1"/>
              <a:t>фіксуются</a:t>
            </a:r>
            <a:r>
              <a:rPr lang="ru-RU" dirty="0"/>
              <a:t>, так як </a:t>
            </a:r>
            <a:r>
              <a:rPr lang="ru-RU" dirty="0" err="1"/>
              <a:t>площа</a:t>
            </a:r>
            <a:r>
              <a:rPr lang="ru-RU" dirty="0"/>
              <a:t> </a:t>
            </a:r>
            <a:r>
              <a:rPr lang="ru-RU" dirty="0" err="1"/>
              <a:t>дотику</a:t>
            </a:r>
            <a:r>
              <a:rPr lang="ru-RU" dirty="0"/>
              <a:t> невелика, </a:t>
            </a:r>
            <a:r>
              <a:rPr lang="ru-RU" dirty="0" err="1"/>
              <a:t>оперативний</a:t>
            </a:r>
            <a:r>
              <a:rPr lang="ru-RU" dirty="0"/>
              <a:t> метод </a:t>
            </a:r>
            <a:r>
              <a:rPr lang="ru-RU" dirty="0" err="1"/>
              <a:t>застосовується</a:t>
            </a:r>
            <a:r>
              <a:rPr lang="ru-RU" dirty="0"/>
              <a:t>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немає</a:t>
            </a:r>
            <a:r>
              <a:rPr lang="ru-RU" dirty="0"/>
              <a:t> </a:t>
            </a:r>
            <a:r>
              <a:rPr lang="ru-RU" dirty="0" err="1"/>
              <a:t>протипоказів</a:t>
            </a:r>
            <a:r>
              <a:rPr lang="ru-RU" dirty="0"/>
              <a:t> за </a:t>
            </a:r>
            <a:r>
              <a:rPr lang="ru-RU" dirty="0" err="1"/>
              <a:t>загальним</a:t>
            </a:r>
            <a:r>
              <a:rPr lang="ru-RU" dirty="0"/>
              <a:t> станом организма)</a:t>
            </a:r>
            <a:endParaRPr lang="uk-UA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/>
              <a:t>Переломи </a:t>
            </a:r>
            <a:r>
              <a:rPr lang="ru-RU" dirty="0" err="1"/>
              <a:t>шийки</a:t>
            </a:r>
            <a:r>
              <a:rPr lang="ru-RU" dirty="0"/>
              <a:t> стегна, при консервативному </a:t>
            </a:r>
            <a:r>
              <a:rPr lang="ru-RU" dirty="0" err="1"/>
              <a:t>лікуванні</a:t>
            </a:r>
            <a:r>
              <a:rPr lang="ru-RU" dirty="0"/>
              <a:t> не </a:t>
            </a:r>
            <a:r>
              <a:rPr lang="ru-RU" dirty="0" err="1"/>
              <a:t>зрощуются</a:t>
            </a:r>
            <a:r>
              <a:rPr lang="ru-RU" dirty="0"/>
              <a:t> в 90% </a:t>
            </a:r>
            <a:r>
              <a:rPr lang="ru-RU" dirty="0" err="1"/>
              <a:t>випадків</a:t>
            </a:r>
            <a:r>
              <a:rPr lang="ru-RU" dirty="0"/>
              <a:t> через </a:t>
            </a:r>
            <a:r>
              <a:rPr lang="ru-RU" dirty="0" err="1"/>
              <a:t>разрив</a:t>
            </a:r>
            <a:r>
              <a:rPr lang="ru-RU" dirty="0"/>
              <a:t> </a:t>
            </a:r>
            <a:r>
              <a:rPr lang="ru-RU" dirty="0" err="1"/>
              <a:t>судин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кровопостачаються</a:t>
            </a:r>
            <a:r>
              <a:rPr lang="ru-RU" dirty="0"/>
              <a:t>, </a:t>
            </a:r>
            <a:r>
              <a:rPr lang="ru-RU" dirty="0" err="1"/>
              <a:t>частіш</a:t>
            </a:r>
            <a:r>
              <a:rPr lang="ru-RU" dirty="0"/>
              <a:t> за все </a:t>
            </a:r>
            <a:r>
              <a:rPr lang="ru-RU" dirty="0" err="1"/>
              <a:t>зустрічаються</a:t>
            </a:r>
            <a:r>
              <a:rPr lang="ru-RU" dirty="0"/>
              <a:t> у </a:t>
            </a:r>
            <a:r>
              <a:rPr lang="ru-RU" dirty="0" err="1"/>
              <a:t>віці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 60 </a:t>
            </a:r>
            <a:r>
              <a:rPr lang="ru-RU" dirty="0" err="1"/>
              <a:t>років</a:t>
            </a:r>
            <a:r>
              <a:rPr lang="ru-RU" dirty="0"/>
              <a:t>, </a:t>
            </a:r>
            <a:r>
              <a:rPr lang="ru-RU" dirty="0" err="1"/>
              <a:t>але</a:t>
            </a:r>
            <a:r>
              <a:rPr lang="ru-RU" dirty="0"/>
              <a:t> в </a:t>
            </a:r>
            <a:r>
              <a:rPr lang="ru-RU" dirty="0" err="1"/>
              <a:t>похилому</a:t>
            </a:r>
            <a:r>
              <a:rPr lang="ru-RU" dirty="0"/>
              <a:t> </a:t>
            </a:r>
            <a:r>
              <a:rPr lang="ru-RU" dirty="0" err="1"/>
              <a:t>віці</a:t>
            </a:r>
            <a:r>
              <a:rPr lang="ru-RU" dirty="0"/>
              <a:t>, як правило, </a:t>
            </a:r>
            <a:r>
              <a:rPr lang="ru-RU" dirty="0" err="1"/>
              <a:t>формируються</a:t>
            </a:r>
            <a:r>
              <a:rPr lang="ru-RU" dirty="0"/>
              <a:t> </a:t>
            </a:r>
            <a:r>
              <a:rPr lang="ru-RU" dirty="0" err="1"/>
              <a:t>соматичні</a:t>
            </a:r>
            <a:r>
              <a:rPr lang="ru-RU" dirty="0"/>
              <a:t>  </a:t>
            </a:r>
            <a:r>
              <a:rPr lang="ru-RU" dirty="0" err="1"/>
              <a:t>протипокази</a:t>
            </a:r>
            <a:r>
              <a:rPr lang="ru-RU" dirty="0"/>
              <a:t> до </a:t>
            </a:r>
            <a:r>
              <a:rPr lang="ru-RU" dirty="0" err="1"/>
              <a:t>операції</a:t>
            </a:r>
            <a:r>
              <a:rPr lang="ru-RU" dirty="0"/>
              <a:t>,  тому </a:t>
            </a:r>
            <a:r>
              <a:rPr lang="ru-RU" dirty="0" err="1"/>
              <a:t>необхідна</a:t>
            </a:r>
            <a:r>
              <a:rPr lang="ru-RU" dirty="0"/>
              <a:t>  </a:t>
            </a:r>
            <a:r>
              <a:rPr lang="ru-RU" dirty="0" err="1"/>
              <a:t>оцінка</a:t>
            </a:r>
            <a:r>
              <a:rPr lang="ru-RU" dirty="0"/>
              <a:t> </a:t>
            </a:r>
            <a:r>
              <a:rPr lang="ru-RU" dirty="0" err="1"/>
              <a:t>компенсації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декомпенсації</a:t>
            </a:r>
            <a:r>
              <a:rPr lang="ru-RU" dirty="0"/>
              <a:t> </a:t>
            </a:r>
            <a:r>
              <a:rPr lang="ru-RU" dirty="0" err="1"/>
              <a:t>соматичних</a:t>
            </a:r>
            <a:r>
              <a:rPr lang="ru-RU" dirty="0"/>
              <a:t> хвороб. Метод </a:t>
            </a:r>
            <a:r>
              <a:rPr lang="ru-RU" dirty="0" err="1"/>
              <a:t>лікування</a:t>
            </a:r>
            <a:r>
              <a:rPr lang="ru-RU" dirty="0"/>
              <a:t> - </a:t>
            </a:r>
            <a:r>
              <a:rPr lang="ru-RU" dirty="0" err="1"/>
              <a:t>закритий</a:t>
            </a:r>
            <a:r>
              <a:rPr lang="ru-RU" dirty="0"/>
              <a:t> остеосинтез </a:t>
            </a:r>
            <a:r>
              <a:rPr lang="ru-RU" dirty="0" err="1"/>
              <a:t>шийки</a:t>
            </a:r>
            <a:r>
              <a:rPr lang="ru-RU" dirty="0"/>
              <a:t>.</a:t>
            </a:r>
            <a:endParaRPr lang="uk-UA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/>
              <a:t>Відкриті переломи, 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можливо</a:t>
            </a:r>
            <a:r>
              <a:rPr lang="ru-RU" dirty="0"/>
              <a:t> - </a:t>
            </a:r>
            <a:r>
              <a:rPr lang="ru-RU" dirty="0" err="1"/>
              <a:t>лікуються</a:t>
            </a:r>
            <a:r>
              <a:rPr lang="ru-RU" dirty="0"/>
              <a:t> консервативно</a:t>
            </a:r>
            <a:endParaRPr lang="uk-UA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err="1"/>
              <a:t>Незрощені</a:t>
            </a:r>
            <a:r>
              <a:rPr lang="ru-RU" dirty="0"/>
              <a:t> переломи	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ru-RU" dirty="0"/>
              <a:t>     </a:t>
            </a:r>
            <a:r>
              <a:rPr lang="ru-RU" dirty="0" err="1"/>
              <a:t>додаткові</a:t>
            </a:r>
            <a:endParaRPr lang="uk-UA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err="1"/>
              <a:t>Хибні</a:t>
            </a:r>
            <a:r>
              <a:rPr lang="ru-RU" dirty="0"/>
              <a:t> </a:t>
            </a:r>
            <a:r>
              <a:rPr lang="ru-RU" dirty="0" err="1"/>
              <a:t>суглоби</a:t>
            </a:r>
            <a:r>
              <a:rPr lang="ru-RU" dirty="0"/>
              <a:t>					</a:t>
            </a:r>
            <a:endParaRPr lang="uk-UA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/>
              <a:t>Неправильно </a:t>
            </a:r>
            <a:r>
              <a:rPr lang="ru-RU" dirty="0" err="1"/>
              <a:t>зрощені</a:t>
            </a:r>
            <a:r>
              <a:rPr lang="ru-RU" dirty="0"/>
              <a:t> переломи			</a:t>
            </a:r>
            <a:endParaRPr lang="uk-UA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err="1"/>
              <a:t>Повільно-консолідуючі</a:t>
            </a:r>
            <a:r>
              <a:rPr lang="ru-RU" dirty="0"/>
              <a:t> переломи		</a:t>
            </a:r>
            <a:endParaRPr lang="uk-UA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uk-UA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Содержимое 2"/>
          <p:cNvSpPr>
            <a:spLocks noGrp="1"/>
          </p:cNvSpPr>
          <p:nvPr>
            <p:ph idx="4294967295"/>
          </p:nvPr>
        </p:nvSpPr>
        <p:spPr>
          <a:xfrm>
            <a:off x="0" y="476672"/>
            <a:ext cx="9036496" cy="5832053"/>
          </a:xfrm>
        </p:spPr>
        <p:txBody>
          <a:bodyPr/>
          <a:lstStyle/>
          <a:p>
            <a:pPr eaLnBrk="1" hangingPunct="1"/>
            <a:r>
              <a:rPr lang="ru-RU" u="sng" dirty="0" err="1"/>
              <a:t>Кісткова</a:t>
            </a:r>
            <a:r>
              <a:rPr lang="ru-RU" u="sng" dirty="0"/>
              <a:t> пластика</a:t>
            </a:r>
            <a:endParaRPr lang="uk-UA" dirty="0"/>
          </a:p>
          <a:p>
            <a:pPr marL="136525" indent="0" eaLnBrk="1" hangingPunct="1">
              <a:buNone/>
            </a:pPr>
            <a:r>
              <a:rPr lang="ru-RU" dirty="0"/>
              <a:t>Мета:	1. </a:t>
            </a:r>
            <a:r>
              <a:rPr lang="ru-RU" dirty="0" err="1"/>
              <a:t>Стимуляція</a:t>
            </a:r>
            <a:r>
              <a:rPr lang="ru-RU" dirty="0"/>
              <a:t> </a:t>
            </a:r>
            <a:r>
              <a:rPr lang="ru-RU" dirty="0" err="1"/>
              <a:t>кісткоутворення</a:t>
            </a:r>
            <a:r>
              <a:rPr lang="ru-RU" dirty="0"/>
              <a:t> при </a:t>
            </a:r>
            <a:r>
              <a:rPr lang="ru-RU" dirty="0" err="1"/>
              <a:t>сповільненій</a:t>
            </a:r>
            <a:r>
              <a:rPr lang="ru-RU" dirty="0"/>
              <a:t> </a:t>
            </a:r>
            <a:r>
              <a:rPr lang="ru-RU" dirty="0" err="1"/>
              <a:t>консолідації</a:t>
            </a:r>
            <a:endParaRPr lang="uk-UA" dirty="0"/>
          </a:p>
          <a:p>
            <a:pPr marL="136525" indent="0" eaLnBrk="1" hangingPunct="1">
              <a:buNone/>
            </a:pPr>
            <a:r>
              <a:rPr lang="ru-RU" dirty="0"/>
              <a:t>		2. </a:t>
            </a:r>
            <a:r>
              <a:rPr lang="ru-RU" dirty="0" err="1"/>
              <a:t>Заміна</a:t>
            </a:r>
            <a:r>
              <a:rPr lang="ru-RU" dirty="0"/>
              <a:t> великих </a:t>
            </a:r>
            <a:r>
              <a:rPr lang="ru-RU" dirty="0" err="1"/>
              <a:t>ділянок</a:t>
            </a:r>
            <a:r>
              <a:rPr lang="ru-RU" dirty="0"/>
              <a:t> </a:t>
            </a:r>
            <a:r>
              <a:rPr lang="ru-RU" dirty="0" err="1"/>
              <a:t>кістки</a:t>
            </a:r>
            <a:endParaRPr lang="ru-RU" dirty="0"/>
          </a:p>
          <a:p>
            <a:pPr marL="136525" indent="0" eaLnBrk="1" hangingPunct="1">
              <a:buNone/>
            </a:pPr>
            <a:endParaRPr lang="uk-UA" dirty="0"/>
          </a:p>
          <a:p>
            <a:pPr eaLnBrk="1" hangingPunct="1"/>
            <a:r>
              <a:rPr lang="ru-RU" dirty="0" err="1"/>
              <a:t>Трансплантати</a:t>
            </a:r>
            <a:r>
              <a:rPr lang="ru-RU" dirty="0"/>
              <a:t>: </a:t>
            </a:r>
            <a:r>
              <a:rPr lang="ru-RU" dirty="0" err="1"/>
              <a:t>аутогенні</a:t>
            </a:r>
            <a:r>
              <a:rPr lang="ru-RU" dirty="0"/>
              <a:t> (як правило </a:t>
            </a:r>
            <a:r>
              <a:rPr lang="ru-RU" dirty="0" err="1"/>
              <a:t>приживають</a:t>
            </a:r>
            <a:r>
              <a:rPr lang="ru-RU" dirty="0"/>
              <a:t>), </a:t>
            </a:r>
            <a:r>
              <a:rPr lang="ru-RU" dirty="0" err="1"/>
              <a:t>аллотрансплантати</a:t>
            </a:r>
            <a:r>
              <a:rPr lang="ru-RU" dirty="0"/>
              <a:t> (до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відносяться</a:t>
            </a:r>
            <a:r>
              <a:rPr lang="ru-RU" dirty="0"/>
              <a:t> будь-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чужерідні</a:t>
            </a:r>
            <a:r>
              <a:rPr lang="ru-RU" dirty="0"/>
              <a:t> -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відторгується</a:t>
            </a:r>
            <a:r>
              <a:rPr lang="ru-RU" dirty="0"/>
              <a:t>)</a:t>
            </a:r>
            <a:endParaRPr lang="uk-UA" dirty="0"/>
          </a:p>
          <a:p>
            <a:pPr eaLnBrk="1" hangingPunct="1"/>
            <a:r>
              <a:rPr lang="ru-RU" dirty="0"/>
              <a:t> </a:t>
            </a:r>
            <a:r>
              <a:rPr lang="ru-RU" dirty="0" err="1"/>
              <a:t>Ендопротезування</a:t>
            </a:r>
            <a:r>
              <a:rPr lang="ru-RU" dirty="0"/>
              <a:t> </a:t>
            </a:r>
            <a:r>
              <a:rPr lang="ru-RU" dirty="0" err="1"/>
              <a:t>суглобів</a:t>
            </a:r>
            <a:endParaRPr lang="uk-UA" dirty="0"/>
          </a:p>
          <a:p>
            <a:pPr eaLnBrk="1" hangingPunct="1"/>
            <a:endParaRPr lang="uk-UA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152400"/>
            <a:ext cx="7793037" cy="6858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uk-UA" dirty="0"/>
              <a:t>Внутрішня фіксація</a:t>
            </a:r>
            <a:endParaRPr lang="en-US" dirty="0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43000" y="857250"/>
            <a:ext cx="7772400" cy="857250"/>
          </a:xfrm>
        </p:spPr>
        <p:txBody>
          <a:bodyPr/>
          <a:lstStyle/>
          <a:p>
            <a:pPr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sz="2400"/>
              <a:t>Фіксація переломів оперативно,шляхом встановлення пластин та гвинтів</a:t>
            </a:r>
          </a:p>
          <a:p>
            <a:pPr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/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1804988"/>
            <a:ext cx="7173913" cy="491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744538" y="2971800"/>
            <a:ext cx="2891358" cy="1754326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sz="3600" dirty="0">
                <a:latin typeface="Book Antiqua" pitchFamily="18" charset="0"/>
              </a:rPr>
              <a:t>В</a:t>
            </a:r>
            <a:r>
              <a:rPr lang="uk-UA" sz="3600" dirty="0" err="1">
                <a:latin typeface="Book Antiqua" pitchFamily="18" charset="0"/>
              </a:rPr>
              <a:t>исоко-енергетична</a:t>
            </a:r>
            <a:r>
              <a:rPr lang="uk-UA" sz="3600" dirty="0">
                <a:latin typeface="Book Antiqua" pitchFamily="18" charset="0"/>
              </a:rPr>
              <a:t> травма</a:t>
            </a:r>
            <a:endParaRPr lang="en-GB" sz="3600" dirty="0">
              <a:latin typeface="Book Antiqu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764704"/>
            <a:ext cx="1957896" cy="22921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832" y="3212976"/>
            <a:ext cx="2095500" cy="208823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5984" y="285728"/>
            <a:ext cx="5410200" cy="120967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uk-UA" dirty="0" err="1"/>
              <a:t>Інтрамедулярний</a:t>
            </a:r>
            <a:r>
              <a:rPr lang="uk-UA" dirty="0"/>
              <a:t> остеосинтез</a:t>
            </a:r>
            <a:endParaRPr lang="en-US" dirty="0"/>
          </a:p>
        </p:txBody>
      </p:sp>
      <p:pic>
        <p:nvPicPr>
          <p:cNvPr id="59394" name="Picture 2" descr="tibial nai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3700" y="1624013"/>
            <a:ext cx="32766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7793037" cy="9286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uk-UA" dirty="0"/>
              <a:t>Внутрішня фіксація</a:t>
            </a:r>
            <a:endParaRPr lang="en-US" dirty="0"/>
          </a:p>
        </p:txBody>
      </p:sp>
      <p:pic>
        <p:nvPicPr>
          <p:cNvPr id="6144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584" y="1772816"/>
            <a:ext cx="3048000" cy="304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6325" y="1086163"/>
            <a:ext cx="29622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10855" y="3573016"/>
            <a:ext cx="4113213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581400"/>
            <a:ext cx="3200400" cy="92868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uk-UA" dirty="0"/>
              <a:t>Внутрішня фіксація</a:t>
            </a:r>
            <a:endParaRPr lang="en-US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604838"/>
            <a:ext cx="5867400" cy="625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581400"/>
            <a:ext cx="3200400" cy="92868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uk-UA" dirty="0"/>
              <a:t>Внутрішня фіксація</a:t>
            </a:r>
            <a:endParaRPr lang="en-US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81000"/>
            <a:ext cx="4038600" cy="624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0"/>
            <a:ext cx="7793037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uk-UA" dirty="0"/>
              <a:t>Зовнішня фіксація</a:t>
            </a:r>
            <a:endParaRPr lang="en-US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676400" y="762000"/>
            <a:ext cx="7239000" cy="914400"/>
          </a:xfrm>
        </p:spPr>
        <p:txBody>
          <a:bodyPr>
            <a:normAutofit fontScale="85000" lnSpcReduction="10000"/>
          </a:bodyPr>
          <a:lstStyle/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uk-UA" dirty="0"/>
              <a:t>Металеві стержні вводяться в кістку</a:t>
            </a:r>
            <a:endParaRPr lang="en-US" dirty="0"/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uk-UA" dirty="0"/>
              <a:t>Стержні фіксуються зовнішніми кронштейнами</a:t>
            </a:r>
            <a:endParaRPr lang="en-US" dirty="0"/>
          </a:p>
        </p:txBody>
      </p:sp>
      <p:pic>
        <p:nvPicPr>
          <p:cNvPr id="67587" name="Рисунок 3" descr="hoffmann2.jpg"/>
          <p:cNvPicPr>
            <a:picLocks noChangeAspect="1"/>
          </p:cNvPicPr>
          <p:nvPr/>
        </p:nvPicPr>
        <p:blipFill>
          <a:blip r:embed="rId3"/>
          <a:srcRect l="15610" t="7018" r="16098" b="5263"/>
          <a:stretch>
            <a:fillRect/>
          </a:stretch>
        </p:blipFill>
        <p:spPr bwMode="auto">
          <a:xfrm>
            <a:off x="1371600" y="1981200"/>
            <a:ext cx="3200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Рисунок 4" descr="hoffmannx.jpg"/>
          <p:cNvPicPr>
            <a:picLocks noChangeAspect="1"/>
          </p:cNvPicPr>
          <p:nvPr/>
        </p:nvPicPr>
        <p:blipFill>
          <a:blip r:embed="rId4"/>
          <a:srcRect l="14877" t="6140" r="16829" b="7893"/>
          <a:stretch>
            <a:fillRect/>
          </a:stretch>
        </p:blipFill>
        <p:spPr bwMode="auto">
          <a:xfrm>
            <a:off x="5486400" y="1981200"/>
            <a:ext cx="3276600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uk-UA" dirty="0"/>
              <a:t>Зовнішня фіксація</a:t>
            </a:r>
            <a:endParaRPr lang="en-US" dirty="0"/>
          </a:p>
        </p:txBody>
      </p:sp>
      <p:pic>
        <p:nvPicPr>
          <p:cNvPr id="6963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2205038"/>
            <a:ext cx="5027612" cy="2941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963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3663" y="2205038"/>
            <a:ext cx="2230437" cy="290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457200"/>
            <a:ext cx="7793037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uk-UA" dirty="0"/>
              <a:t>Зовнішня фіксація</a:t>
            </a:r>
            <a:endParaRPr lang="en-US" dirty="0"/>
          </a:p>
        </p:txBody>
      </p:sp>
      <p:pic>
        <p:nvPicPr>
          <p:cNvPr id="71682" name="Picture 3" descr="carruthers clin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6650" y="2133600"/>
            <a:ext cx="401161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2" descr="pelvic ex fix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138" y="2438400"/>
            <a:ext cx="4529137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b="1" dirty="0" err="1"/>
              <a:t>Операції</a:t>
            </a:r>
            <a:r>
              <a:rPr lang="en-US" b="1" dirty="0"/>
              <a:t>:</a:t>
            </a:r>
            <a:endParaRPr lang="uk-UA" dirty="0"/>
          </a:p>
          <a:p>
            <a:pPr marL="548640" indent="-411480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u="sng" dirty="0" err="1"/>
              <a:t>Відкрита</a:t>
            </a:r>
            <a:r>
              <a:rPr lang="ru-RU" u="sng" dirty="0"/>
              <a:t> </a:t>
            </a:r>
            <a:r>
              <a:rPr lang="ru-RU" u="sng" dirty="0" err="1"/>
              <a:t>репозиція</a:t>
            </a:r>
            <a:r>
              <a:rPr lang="ru-RU" dirty="0"/>
              <a:t> </a:t>
            </a:r>
            <a:r>
              <a:rPr lang="ru-RU" dirty="0" err="1"/>
              <a:t>кісткових</a:t>
            </a:r>
            <a:r>
              <a:rPr lang="ru-RU" dirty="0"/>
              <a:t> </a:t>
            </a:r>
            <a:r>
              <a:rPr lang="ru-RU" dirty="0" err="1"/>
              <a:t>фрагментів</a:t>
            </a:r>
            <a:r>
              <a:rPr lang="ru-RU" dirty="0"/>
              <a:t>: </a:t>
            </a:r>
            <a:r>
              <a:rPr lang="ru-RU" dirty="0" err="1"/>
              <a:t>оголення</a:t>
            </a:r>
            <a:r>
              <a:rPr lang="ru-RU" dirty="0"/>
              <a:t> </a:t>
            </a:r>
            <a:r>
              <a:rPr lang="ru-RU" dirty="0" err="1"/>
              <a:t>кісткових</a:t>
            </a:r>
            <a:r>
              <a:rPr lang="ru-RU" dirty="0"/>
              <a:t> </a:t>
            </a:r>
            <a:r>
              <a:rPr lang="ru-RU" dirty="0" err="1"/>
              <a:t>фрагментів</a:t>
            </a:r>
            <a:r>
              <a:rPr lang="ru-RU" dirty="0"/>
              <a:t>, </a:t>
            </a:r>
            <a:r>
              <a:rPr lang="ru-RU" dirty="0" err="1"/>
              <a:t>усунення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/>
              <a:t>інтерпозиції</a:t>
            </a:r>
            <a:r>
              <a:rPr lang="ru-RU" dirty="0"/>
              <a:t> тканин, </a:t>
            </a:r>
            <a:r>
              <a:rPr lang="ru-RU" dirty="0" err="1"/>
              <a:t>відкрита</a:t>
            </a:r>
            <a:r>
              <a:rPr lang="ru-RU" dirty="0"/>
              <a:t> </a:t>
            </a:r>
            <a:r>
              <a:rPr lang="ru-RU" dirty="0" err="1"/>
              <a:t>репозиція</a:t>
            </a:r>
            <a:r>
              <a:rPr lang="ru-RU" dirty="0"/>
              <a:t>, </a:t>
            </a:r>
            <a:r>
              <a:rPr lang="ru-RU" dirty="0" err="1"/>
              <a:t>ушивання</a:t>
            </a:r>
            <a:r>
              <a:rPr lang="ru-RU" dirty="0"/>
              <a:t> </a:t>
            </a:r>
            <a:r>
              <a:rPr lang="ru-RU" dirty="0" err="1"/>
              <a:t>окістя</a:t>
            </a:r>
            <a:r>
              <a:rPr lang="ru-RU" dirty="0"/>
              <a:t>, </a:t>
            </a:r>
            <a:r>
              <a:rPr lang="ru-RU" dirty="0" err="1"/>
              <a:t>ушивання</a:t>
            </a:r>
            <a:r>
              <a:rPr lang="ru-RU" dirty="0"/>
              <a:t> рани, </a:t>
            </a:r>
            <a:r>
              <a:rPr lang="ru-RU" dirty="0" err="1"/>
              <a:t>фіксація</a:t>
            </a:r>
            <a:r>
              <a:rPr lang="ru-RU" dirty="0"/>
              <a:t>. </a:t>
            </a:r>
            <a:r>
              <a:rPr lang="ru-RU" dirty="0" err="1"/>
              <a:t>Враховуючи</a:t>
            </a:r>
            <a:r>
              <a:rPr lang="ru-RU" dirty="0"/>
              <a:t>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вторинного</a:t>
            </a:r>
            <a:r>
              <a:rPr lang="ru-RU" dirty="0"/>
              <a:t> </a:t>
            </a:r>
            <a:r>
              <a:rPr lang="ru-RU" dirty="0" err="1"/>
              <a:t>зміщення</a:t>
            </a:r>
            <a:r>
              <a:rPr lang="ru-RU" dirty="0"/>
              <a:t>, </a:t>
            </a:r>
            <a:r>
              <a:rPr lang="ru-RU" dirty="0" err="1"/>
              <a:t>використовуються</a:t>
            </a:r>
            <a:r>
              <a:rPr lang="ru-RU" dirty="0"/>
              <a:t> </a:t>
            </a:r>
            <a:r>
              <a:rPr lang="ru-RU" dirty="0" err="1"/>
              <a:t>додаткові</a:t>
            </a:r>
            <a:r>
              <a:rPr lang="ru-RU" dirty="0"/>
              <a:t> </a:t>
            </a:r>
            <a:r>
              <a:rPr lang="ru-RU" dirty="0" err="1"/>
              <a:t>методи</a:t>
            </a:r>
            <a:r>
              <a:rPr lang="ru-RU" dirty="0"/>
              <a:t> </a:t>
            </a:r>
            <a:r>
              <a:rPr lang="ru-RU" dirty="0" err="1"/>
              <a:t>фіксації</a:t>
            </a:r>
            <a:endParaRPr lang="uk-UA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u="sng" dirty="0" err="1"/>
              <a:t>Інтрамедуллярний</a:t>
            </a:r>
            <a:r>
              <a:rPr lang="ru-RU" u="sng" dirty="0"/>
              <a:t> остеосинтез</a:t>
            </a:r>
            <a:endParaRPr lang="uk-UA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u="sng" dirty="0" err="1"/>
              <a:t>Накістний</a:t>
            </a:r>
            <a:r>
              <a:rPr lang="ru-RU" u="sng" dirty="0"/>
              <a:t> (</a:t>
            </a:r>
            <a:r>
              <a:rPr lang="ru-RU" u="sng" dirty="0" err="1"/>
              <a:t>екстрамедуллярний</a:t>
            </a:r>
            <a:r>
              <a:rPr lang="ru-RU" u="sng" dirty="0"/>
              <a:t>) остеосинтез</a:t>
            </a:r>
            <a:endParaRPr lang="uk-UA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u="sng" dirty="0" err="1"/>
              <a:t>Інтра-екстрамедуллярней</a:t>
            </a:r>
            <a:r>
              <a:rPr lang="ru-RU" u="sng" dirty="0"/>
              <a:t> остеосинтез</a:t>
            </a:r>
            <a:endParaRPr lang="uk-UA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u="sng" dirty="0" err="1"/>
              <a:t>Позавогнищевий</a:t>
            </a:r>
            <a:r>
              <a:rPr lang="ru-RU" u="sng" dirty="0"/>
              <a:t> </a:t>
            </a:r>
            <a:r>
              <a:rPr lang="ru-RU" u="sng" dirty="0" err="1"/>
              <a:t>компресійно-дистракційний</a:t>
            </a:r>
            <a:r>
              <a:rPr lang="ru-RU" u="sng" dirty="0"/>
              <a:t> остеосинтез </a:t>
            </a:r>
            <a:r>
              <a:rPr lang="ru-RU" u="sng" dirty="0" err="1"/>
              <a:t>апаратами</a:t>
            </a:r>
            <a:r>
              <a:rPr lang="ru-RU" u="sng" dirty="0"/>
              <a:t> </a:t>
            </a:r>
            <a:r>
              <a:rPr lang="ru-RU" u="sng" dirty="0" err="1"/>
              <a:t>зовнішньої</a:t>
            </a:r>
            <a:r>
              <a:rPr lang="ru-RU" u="sng" dirty="0"/>
              <a:t> </a:t>
            </a:r>
            <a:r>
              <a:rPr lang="ru-RU" u="sng" dirty="0" err="1"/>
              <a:t>фіксації</a:t>
            </a:r>
            <a:r>
              <a:rPr lang="ru-RU" u="sng" dirty="0"/>
              <a:t> </a:t>
            </a:r>
            <a:r>
              <a:rPr lang="ru-RU" dirty="0"/>
              <a:t>(Волков, Оганесян, </a:t>
            </a:r>
            <a:r>
              <a:rPr lang="ru-RU" dirty="0" err="1"/>
              <a:t>Ілізаров</a:t>
            </a:r>
            <a:r>
              <a:rPr lang="ru-RU" dirty="0"/>
              <a:t>). </a:t>
            </a:r>
            <a:r>
              <a:rPr lang="ru-RU" dirty="0" err="1"/>
              <a:t>Дозволяє</a:t>
            </a:r>
            <a:r>
              <a:rPr lang="ru-RU" dirty="0"/>
              <a:t> </a:t>
            </a:r>
            <a:r>
              <a:rPr lang="ru-RU" dirty="0" err="1"/>
              <a:t>закрито</a:t>
            </a:r>
            <a:r>
              <a:rPr lang="ru-RU" dirty="0"/>
              <a:t> </a:t>
            </a:r>
            <a:r>
              <a:rPr lang="ru-RU" dirty="0" err="1"/>
              <a:t>репонувати</a:t>
            </a:r>
            <a:r>
              <a:rPr lang="ru-RU" dirty="0"/>
              <a:t> переломи  </a:t>
            </a:r>
            <a:r>
              <a:rPr lang="ru-RU" dirty="0" err="1"/>
              <a:t>з</a:t>
            </a:r>
            <a:r>
              <a:rPr lang="ru-RU" dirty="0"/>
              <a:t> </a:t>
            </a:r>
            <a:r>
              <a:rPr lang="ru-RU" dirty="0" err="1"/>
              <a:t>різними</a:t>
            </a:r>
            <a:r>
              <a:rPr lang="ru-RU" dirty="0"/>
              <a:t>  видами </a:t>
            </a:r>
            <a:r>
              <a:rPr lang="ru-RU" dirty="0" err="1"/>
              <a:t>зміщення</a:t>
            </a:r>
            <a:r>
              <a:rPr lang="ru-RU" dirty="0"/>
              <a:t>. </a:t>
            </a:r>
            <a:r>
              <a:rPr lang="ru-RU" dirty="0" err="1"/>
              <a:t>Застосовуються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в 12% </a:t>
            </a:r>
            <a:r>
              <a:rPr lang="ru-RU" dirty="0" err="1"/>
              <a:t>випадків</a:t>
            </a:r>
            <a:r>
              <a:rPr lang="ru-RU" dirty="0"/>
              <a:t> </a:t>
            </a:r>
            <a:r>
              <a:rPr lang="ru-RU" dirty="0" err="1"/>
              <a:t>лікування</a:t>
            </a:r>
            <a:r>
              <a:rPr lang="ru-RU" dirty="0"/>
              <a:t> </a:t>
            </a:r>
            <a:r>
              <a:rPr lang="ru-RU" dirty="0" err="1"/>
              <a:t>переломів</a:t>
            </a:r>
            <a:r>
              <a:rPr lang="ru-RU" dirty="0"/>
              <a:t>, так як </a:t>
            </a:r>
            <a:r>
              <a:rPr lang="ru-RU" dirty="0" err="1"/>
              <a:t>потребують</a:t>
            </a:r>
            <a:r>
              <a:rPr lang="ru-RU" dirty="0"/>
              <a:t> </a:t>
            </a:r>
            <a:r>
              <a:rPr lang="ru-RU" dirty="0" err="1"/>
              <a:t>спеціальної</a:t>
            </a:r>
            <a:r>
              <a:rPr lang="ru-RU" dirty="0"/>
              <a:t> </a:t>
            </a:r>
            <a:r>
              <a:rPr lang="ru-RU" dirty="0" err="1"/>
              <a:t>підготовки</a:t>
            </a:r>
            <a:r>
              <a:rPr lang="ru-RU" dirty="0"/>
              <a:t> </a:t>
            </a:r>
            <a:r>
              <a:rPr lang="ru-RU" dirty="0" err="1"/>
              <a:t>лікарів</a:t>
            </a:r>
            <a:r>
              <a:rPr lang="ru-RU" dirty="0"/>
              <a:t>.</a:t>
            </a:r>
            <a:endParaRPr lang="uk-UA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uk-UA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0"/>
            <a:ext cx="454660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0"/>
            <a:ext cx="7775575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395536" y="1340768"/>
            <a:ext cx="3805850" cy="9541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uk-UA" sz="2800" b="1" dirty="0" err="1">
                <a:latin typeface="Book Antiqua" pitchFamily="18" charset="0"/>
              </a:rPr>
              <a:t>Низькоенергетична</a:t>
            </a:r>
            <a:r>
              <a:rPr lang="uk-UA" sz="2800" b="1" dirty="0">
                <a:latin typeface="Book Antiqua" pitchFamily="18" charset="0"/>
              </a:rPr>
              <a:t> </a:t>
            </a:r>
            <a:endParaRPr lang="en-US" sz="2800" b="1" dirty="0">
              <a:latin typeface="Book Antiqua" pitchFamily="18" charset="0"/>
            </a:endParaRPr>
          </a:p>
          <a:p>
            <a:pPr eaLnBrk="0" hangingPunct="0"/>
            <a:r>
              <a:rPr lang="uk-UA" sz="2800" b="1" dirty="0">
                <a:latin typeface="Book Antiqua" pitchFamily="18" charset="0"/>
              </a:rPr>
              <a:t>травма</a:t>
            </a:r>
            <a:endParaRPr lang="en-GB" b="1" dirty="0">
              <a:latin typeface="Book Antiqua" pitchFamily="18" charset="0"/>
            </a:endParaRPr>
          </a:p>
        </p:txBody>
      </p:sp>
      <p:pic>
        <p:nvPicPr>
          <p:cNvPr id="1026" name="Picture 2" descr="Даже пожилой человек может подняться на 5 этаж пешком не сбивая дыхание.  Проверила на себе и научила старенькую соседку | Посад | Яндекс Дзе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10067"/>
            <a:ext cx="7848872" cy="413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88913"/>
            <a:ext cx="8137525" cy="240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213100"/>
            <a:ext cx="8583613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0"/>
            <a:ext cx="3384550" cy="508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333375"/>
            <a:ext cx="5081588" cy="582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4" descr="101020084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875" y="188913"/>
            <a:ext cx="2863850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0" name="Picture 5" descr="101020084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2050" y="188913"/>
            <a:ext cx="2901950" cy="386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6" descr="1010200845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9775" y="188913"/>
            <a:ext cx="2916238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3175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0850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b="0" dirty="0">
                <a:effectLst/>
              </a:rPr>
              <a:t>Стержневий апарат</a:t>
            </a:r>
            <a:r>
              <a:rPr lang="uk-UA" dirty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4" descr="010220083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0"/>
            <a:ext cx="365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4" name="Picture 5" descr="010220083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0"/>
            <a:ext cx="365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5222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157788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/>
              <a:t>Гвинтоподібний перелом гомілки, остеометалосинтез гвинтами</a:t>
            </a:r>
            <a:endParaRPr lang="ru-RU" sz="28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4" descr="031220084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365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8" name="Picture 5" descr="030920084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16375" y="54868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Rectangle 6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5121275"/>
            <a:ext cx="3529013" cy="17367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400" b="0" dirty="0">
                <a:solidFill>
                  <a:schemeClr val="tx1"/>
                </a:solidFill>
                <a:effectLst/>
                <a:latin typeface="+mn-lt"/>
              </a:rPr>
              <a:t>Тотальне цементне ендопротезування кульшового суглобу</a:t>
            </a:r>
            <a:r>
              <a:rPr lang="uk-UA" sz="2400" b="0" dirty="0">
                <a:effectLst/>
              </a:rPr>
              <a:t>.</a:t>
            </a:r>
            <a:endParaRPr lang="ru-RU" sz="2400" b="0" dirty="0">
              <a:effectLst/>
            </a:endParaRPr>
          </a:p>
        </p:txBody>
      </p:sp>
      <p:sp>
        <p:nvSpPr>
          <p:cNvPr id="80900" name="Rectangle 7"/>
          <p:cNvSpPr>
            <a:spLocks noGrp="1" noChangeArrowheads="1"/>
          </p:cNvSpPr>
          <p:nvPr>
            <p:ph type="subTitle" idx="4294967295"/>
          </p:nvPr>
        </p:nvSpPr>
        <p:spPr>
          <a:xfrm>
            <a:off x="4427538" y="4365625"/>
            <a:ext cx="4716462" cy="15113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uk-UA" sz="2400"/>
              <a:t>Двобічний деформуючий коксартроз.</a:t>
            </a:r>
          </a:p>
          <a:p>
            <a:pPr eaLnBrk="1" hangingPunct="1">
              <a:lnSpc>
                <a:spcPct val="90000"/>
              </a:lnSpc>
            </a:pPr>
            <a:r>
              <a:rPr lang="uk-UA" sz="2400"/>
              <a:t>Тотальне безцементне ендопротезування.</a:t>
            </a:r>
            <a:endParaRPr lang="ru-RU" sz="24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4" descr="201120084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115888"/>
            <a:ext cx="365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157788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400" b="0">
                <a:solidFill>
                  <a:schemeClr val="tx1"/>
                </a:solidFill>
                <a:effectLst/>
              </a:rPr>
              <a:t>Косий перелом середньої третини великогомілкової та верхньої третини малогомілкової кістки. Остеометалосинтез великогомілкової кістки</a:t>
            </a:r>
            <a:br>
              <a:rPr lang="uk-UA" sz="2400" b="0">
                <a:solidFill>
                  <a:schemeClr val="tx1"/>
                </a:solidFill>
                <a:effectLst/>
              </a:rPr>
            </a:br>
            <a:r>
              <a:rPr lang="uk-UA" sz="2400" b="0">
                <a:solidFill>
                  <a:schemeClr val="tx1"/>
                </a:solidFill>
                <a:effectLst/>
              </a:rPr>
              <a:t>блокованим стержнем</a:t>
            </a:r>
            <a:r>
              <a:rPr lang="uk-UA" sz="2400" b="0">
                <a:effectLst/>
              </a:rPr>
              <a:t> </a:t>
            </a:r>
            <a:endParaRPr lang="ru-RU" sz="2400" b="0">
              <a:effectLst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4" descr="1107200839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260350"/>
            <a:ext cx="504031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6" name="Picture 5" descr="030920084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0350"/>
            <a:ext cx="428466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437063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400" b="0" dirty="0">
                <a:solidFill>
                  <a:schemeClr val="tx1"/>
                </a:solidFill>
                <a:effectLst/>
                <a:latin typeface="+mn-lt"/>
              </a:rPr>
              <a:t>Перелом ключиці. </a:t>
            </a:r>
            <a:r>
              <a:rPr lang="uk-UA" sz="2400" b="0" dirty="0" err="1">
                <a:solidFill>
                  <a:schemeClr val="tx1"/>
                </a:solidFill>
                <a:effectLst/>
                <a:latin typeface="+mn-lt"/>
              </a:rPr>
              <a:t>Отеометалосинтез</a:t>
            </a:r>
            <a:r>
              <a:rPr lang="uk-UA" sz="2400" b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uk-UA" sz="2400" b="0" dirty="0" err="1">
                <a:solidFill>
                  <a:schemeClr val="tx1"/>
                </a:solidFill>
                <a:effectLst/>
                <a:latin typeface="+mn-lt"/>
              </a:rPr>
              <a:t>двохплощинною</a:t>
            </a:r>
            <a:r>
              <a:rPr lang="uk-UA" sz="2400" b="0" dirty="0">
                <a:solidFill>
                  <a:schemeClr val="tx1"/>
                </a:solidFill>
                <a:effectLst/>
                <a:latin typeface="+mn-lt"/>
              </a:rPr>
              <a:t> пластиною</a:t>
            </a:r>
            <a:endParaRPr lang="ru-RU" sz="2400" b="0" dirty="0">
              <a:solidFill>
                <a:schemeClr val="tx1"/>
              </a:solidFill>
              <a:effectLst/>
              <a:latin typeface="+mn-lt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Загальні принципи по запобіганню виникнення остеомієліту</a:t>
            </a:r>
            <a:endParaRPr lang="ru-RU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0114" name="Содержимое 2"/>
          <p:cNvSpPr>
            <a:spLocks noGrp="1"/>
          </p:cNvSpPr>
          <p:nvPr>
            <p:ph sz="half" idx="1"/>
          </p:nvPr>
        </p:nvSpPr>
        <p:spPr>
          <a:xfrm>
            <a:off x="428625" y="1428750"/>
            <a:ext cx="8429625" cy="1000125"/>
          </a:xfrm>
        </p:spPr>
        <p:txBody>
          <a:bodyPr/>
          <a:lstStyle/>
          <a:p>
            <a:pPr algn="ctr" eaLnBrk="1" hangingPunct="1">
              <a:buFont typeface="Wingdings" pitchFamily="2" charset="2"/>
              <a:buChar char="Ø"/>
            </a:pPr>
            <a:r>
              <a:rPr lang="uk-UA" b="1" i="1" dirty="0"/>
              <a:t>Негайне транспортування до лікарні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uk-UA" sz="2800" b="1" i="1" dirty="0"/>
              <a:t>Невідкладна хірургія</a:t>
            </a:r>
          </a:p>
          <a:p>
            <a:pPr algn="ctr" eaLnBrk="1" hangingPunct="1">
              <a:buFont typeface="Wingdings" pitchFamily="2" charset="2"/>
              <a:buChar char="Ø"/>
            </a:pPr>
            <a:endParaRPr lang="uk-UA" b="1" i="1" dirty="0"/>
          </a:p>
          <a:p>
            <a:pPr algn="ctr" eaLnBrk="1" hangingPunct="1">
              <a:buFont typeface="Wingdings" pitchFamily="2" charset="2"/>
              <a:buChar char="Ø"/>
            </a:pPr>
            <a:endParaRPr lang="ru-RU" b="1" i="1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err="1"/>
              <a:t>Імобілізація</a:t>
            </a:r>
            <a:endParaRPr lang="ru-RU" dirty="0"/>
          </a:p>
        </p:txBody>
      </p:sp>
      <p:pic>
        <p:nvPicPr>
          <p:cNvPr id="100354" name="Содержимое 5" descr="SDC16986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" y="1571625"/>
            <a:ext cx="3416300" cy="4554538"/>
          </a:xfrm>
        </p:spPr>
      </p:pic>
      <p:pic>
        <p:nvPicPr>
          <p:cNvPr id="100355" name="Содержимое 7" descr="SDC17006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484688" y="2214563"/>
            <a:ext cx="4381500" cy="3286125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err="1"/>
              <a:t>Імобілізація</a:t>
            </a:r>
            <a:endParaRPr lang="ru-RU" dirty="0"/>
          </a:p>
        </p:txBody>
      </p:sp>
      <p:pic>
        <p:nvPicPr>
          <p:cNvPr id="101378" name="Содержимое 6" descr="Gip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8513" y="1600200"/>
            <a:ext cx="3355975" cy="461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9" name="Содержимое 7" descr="Gips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5238" y="1600200"/>
            <a:ext cx="31845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88913"/>
            <a:ext cx="9144000" cy="6480175"/>
          </a:xfrm>
        </p:spPr>
        <p:txBody>
          <a:bodyPr>
            <a:normAutofit/>
          </a:bodyPr>
          <a:lstStyle/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b="1" dirty="0" err="1"/>
              <a:t>Класификація</a:t>
            </a:r>
            <a:r>
              <a:rPr lang="ru-RU" b="1" dirty="0"/>
              <a:t> </a:t>
            </a:r>
            <a:r>
              <a:rPr lang="ru-RU" b="1" dirty="0" err="1"/>
              <a:t>переломів</a:t>
            </a:r>
            <a:r>
              <a:rPr lang="ru-RU" dirty="0"/>
              <a:t> 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2200" dirty="0"/>
              <a:t>За сполученням із зовнішнім середовищем</a:t>
            </a:r>
          </a:p>
          <a:p>
            <a:pPr marL="915035" lvl="1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Char char="-"/>
              <a:defRPr/>
            </a:pPr>
            <a:r>
              <a:rPr lang="uk-UA" sz="1800" i="1" dirty="0"/>
              <a:t>Відкритий / Закритий перелом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2200" dirty="0"/>
              <a:t>За походженням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2200" dirty="0"/>
              <a:t>	-</a:t>
            </a:r>
            <a:r>
              <a:rPr lang="uk-UA" sz="2200" i="1" dirty="0"/>
              <a:t>Вроджені / Набуті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2200" dirty="0"/>
              <a:t>За </a:t>
            </a:r>
            <a:r>
              <a:rPr lang="uk-UA" sz="2200" dirty="0" smtClean="0"/>
              <a:t>ступеням </a:t>
            </a:r>
            <a:r>
              <a:rPr lang="uk-UA" sz="2200" dirty="0"/>
              <a:t>ушкодження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2200" dirty="0"/>
              <a:t>-	</a:t>
            </a:r>
            <a:r>
              <a:rPr lang="uk-UA" sz="2200" i="1" dirty="0"/>
              <a:t>Повний / Неповний перелом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2200" dirty="0"/>
              <a:t>За ушкодженням внаслідок перелому та стану оточуючих органів та тканин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Char char="-"/>
              <a:defRPr/>
            </a:pPr>
            <a:r>
              <a:rPr lang="uk-UA" sz="2200" i="1" dirty="0"/>
              <a:t>Ускладнені / Неускладнені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2200" dirty="0"/>
              <a:t>За локалізацією 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2200" i="1" dirty="0"/>
              <a:t>	</a:t>
            </a:r>
            <a:r>
              <a:rPr lang="uk-UA" sz="2200" i="1" dirty="0" err="1"/>
              <a:t>Діафізарні</a:t>
            </a:r>
            <a:r>
              <a:rPr lang="uk-UA" sz="2200" i="1" dirty="0"/>
              <a:t> / </a:t>
            </a:r>
            <a:r>
              <a:rPr lang="uk-UA" sz="2200" i="1" dirty="0" err="1"/>
              <a:t>Епіфізарні</a:t>
            </a:r>
            <a:r>
              <a:rPr lang="uk-UA" sz="2200" i="1" dirty="0"/>
              <a:t> / </a:t>
            </a:r>
            <a:r>
              <a:rPr lang="uk-UA" sz="2200" i="1" dirty="0" err="1"/>
              <a:t>Метафізарні</a:t>
            </a:r>
            <a:endParaRPr lang="uk-UA" sz="2200" i="1" dirty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2200" dirty="0"/>
              <a:t>За відношенням лінії перелому до </a:t>
            </a:r>
            <a:r>
              <a:rPr lang="uk-UA" sz="2200" dirty="0" err="1"/>
              <a:t>повздожньої</a:t>
            </a:r>
            <a:r>
              <a:rPr lang="uk-UA" sz="2200" dirty="0"/>
              <a:t> осі кістки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2200" i="1" dirty="0"/>
              <a:t>	Поперечні / Косі / Гвинтоподібні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2200" dirty="0"/>
              <a:t>За положенням кісткових уламків по відношенню один до одного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2200" i="1" dirty="0"/>
              <a:t>	Зі зміщенням / Без зміщення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endParaRPr lang="ru-RU" i="1" dirty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Char char="-"/>
              <a:defRPr/>
            </a:pPr>
            <a:endParaRPr lang="ru-RU" i="1" dirty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Char char="-"/>
              <a:defRPr/>
            </a:pPr>
            <a:endParaRPr lang="ru-RU" i="1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err="1"/>
              <a:t>Імобілізація</a:t>
            </a:r>
            <a:endParaRPr lang="ru-RU" dirty="0"/>
          </a:p>
        </p:txBody>
      </p:sp>
      <p:pic>
        <p:nvPicPr>
          <p:cNvPr id="102402" name="Содержимое 9" descr="Vitya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928813"/>
            <a:ext cx="421163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928813"/>
            <a:ext cx="4357688" cy="325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Несправжній</a:t>
            </a:r>
            <a:r>
              <a:rPr lang="en-US" dirty="0"/>
              <a:t> </a:t>
            </a:r>
            <a:r>
              <a:rPr lang="en-US" dirty="0" err="1"/>
              <a:t>суглоб</a:t>
            </a:r>
            <a:r>
              <a:rPr lang="en-US" dirty="0"/>
              <a:t> (</a:t>
            </a:r>
            <a:r>
              <a:rPr lang="en-US" dirty="0" err="1"/>
              <a:t>псевдоартроз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en-US" dirty="0" err="1"/>
              <a:t>патологічне</a:t>
            </a:r>
            <a:r>
              <a:rPr lang="en-US" dirty="0"/>
              <a:t> </a:t>
            </a:r>
            <a:r>
              <a:rPr lang="en-US" dirty="0" err="1"/>
              <a:t>з'єднання</a:t>
            </a:r>
            <a:r>
              <a:rPr lang="en-US" dirty="0"/>
              <a:t> </a:t>
            </a:r>
            <a:r>
              <a:rPr lang="en-US" dirty="0" err="1"/>
              <a:t>кісток</a:t>
            </a:r>
            <a:r>
              <a:rPr lang="en-US" dirty="0"/>
              <a:t> в </a:t>
            </a:r>
            <a:r>
              <a:rPr lang="en-US" dirty="0" err="1"/>
              <a:t>місці</a:t>
            </a:r>
            <a:r>
              <a:rPr lang="en-US" dirty="0"/>
              <a:t> </a:t>
            </a:r>
            <a:r>
              <a:rPr lang="en-US" dirty="0" err="1"/>
              <a:t>перелому</a:t>
            </a:r>
            <a:r>
              <a:rPr lang="en-US" dirty="0"/>
              <a:t>, </a:t>
            </a:r>
            <a:r>
              <a:rPr lang="en-US" dirty="0" err="1"/>
              <a:t>при</a:t>
            </a:r>
            <a:r>
              <a:rPr lang="en-US" dirty="0"/>
              <a:t> </a:t>
            </a:r>
            <a:r>
              <a:rPr lang="en-US" dirty="0" err="1"/>
              <a:t>якому</a:t>
            </a:r>
            <a:r>
              <a:rPr lang="en-US" dirty="0"/>
              <a:t> </a:t>
            </a:r>
            <a:r>
              <a:rPr lang="en-US" dirty="0" err="1"/>
              <a:t>перелом</a:t>
            </a:r>
            <a:r>
              <a:rPr lang="en-US" dirty="0"/>
              <a:t>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зростається</a:t>
            </a:r>
            <a:r>
              <a:rPr lang="en-US" dirty="0"/>
              <a:t>, а </a:t>
            </a:r>
            <a:r>
              <a:rPr lang="en-US" dirty="0" err="1"/>
              <a:t>утворюється</a:t>
            </a:r>
            <a:r>
              <a:rPr lang="en-US" dirty="0"/>
              <a:t> </a:t>
            </a:r>
            <a:r>
              <a:rPr lang="en-US" dirty="0" err="1"/>
              <a:t>рухоме</a:t>
            </a:r>
            <a:r>
              <a:rPr lang="en-US" dirty="0"/>
              <a:t> </a:t>
            </a:r>
            <a:r>
              <a:rPr lang="en-US" dirty="0" err="1"/>
              <a:t>з'єднання</a:t>
            </a:r>
            <a:r>
              <a:rPr lang="en-US" dirty="0"/>
              <a:t>. </a:t>
            </a:r>
            <a:r>
              <a:rPr lang="en-US" dirty="0" err="1"/>
              <a:t>Причинами</a:t>
            </a:r>
            <a:r>
              <a:rPr lang="en-US" dirty="0"/>
              <a:t> є </a:t>
            </a:r>
            <a:r>
              <a:rPr lang="en-US" dirty="0" err="1"/>
              <a:t>погане</a:t>
            </a:r>
            <a:r>
              <a:rPr lang="en-US" dirty="0"/>
              <a:t> </a:t>
            </a:r>
            <a:r>
              <a:rPr lang="en-US" dirty="0" err="1"/>
              <a:t>кровопостачання</a:t>
            </a:r>
            <a:r>
              <a:rPr lang="en-US" dirty="0"/>
              <a:t> </a:t>
            </a:r>
            <a:r>
              <a:rPr lang="en-US" dirty="0" err="1"/>
              <a:t>ураженої</a:t>
            </a:r>
            <a:r>
              <a:rPr lang="en-US" dirty="0"/>
              <a:t> </a:t>
            </a:r>
            <a:r>
              <a:rPr lang="en-US" dirty="0" err="1"/>
              <a:t>ділянки</a:t>
            </a:r>
            <a:r>
              <a:rPr lang="en-US" dirty="0"/>
              <a:t> і </a:t>
            </a:r>
            <a:r>
              <a:rPr lang="en-US" dirty="0" err="1"/>
              <a:t>відсутність</a:t>
            </a:r>
            <a:r>
              <a:rPr lang="en-US" dirty="0"/>
              <a:t> </a:t>
            </a:r>
            <a:r>
              <a:rPr lang="en-US" dirty="0" err="1"/>
              <a:t>іммобілізації</a:t>
            </a:r>
            <a:r>
              <a:rPr lang="en-US" dirty="0"/>
              <a:t>.</a:t>
            </a:r>
            <a:endParaRPr lang="uk-UA" dirty="0"/>
          </a:p>
          <a:p>
            <a:pPr marL="0" indent="0" algn="just">
              <a:buNone/>
            </a:pPr>
            <a:r>
              <a:rPr lang="ru-RU" dirty="0" err="1"/>
              <a:t>Відмітною</a:t>
            </a:r>
            <a:r>
              <a:rPr lang="ru-RU" dirty="0"/>
              <a:t> </a:t>
            </a:r>
            <a:r>
              <a:rPr lang="ru-RU" dirty="0" err="1"/>
              <a:t>ознакою</a:t>
            </a:r>
            <a:r>
              <a:rPr lang="ru-RU" dirty="0"/>
              <a:t> є</a:t>
            </a:r>
            <a:r>
              <a:rPr lang="en-US" dirty="0"/>
              <a:t> — </a:t>
            </a:r>
            <a:r>
              <a:rPr lang="ru-RU" dirty="0" err="1"/>
              <a:t>маневреність</a:t>
            </a:r>
            <a:r>
              <a:rPr lang="ru-RU" dirty="0"/>
              <a:t> </a:t>
            </a:r>
            <a:r>
              <a:rPr lang="ru-RU" dirty="0" err="1"/>
              <a:t>трубчастої</a:t>
            </a:r>
            <a:r>
              <a:rPr lang="ru-RU" dirty="0"/>
              <a:t> </a:t>
            </a:r>
            <a:r>
              <a:rPr lang="ru-RU" dirty="0" err="1"/>
              <a:t>кістки</a:t>
            </a:r>
            <a:r>
              <a:rPr lang="ru-RU" dirty="0"/>
              <a:t> в </a:t>
            </a:r>
            <a:r>
              <a:rPr lang="ru-RU" dirty="0" err="1"/>
              <a:t>недозволеному</a:t>
            </a:r>
            <a:r>
              <a:rPr lang="ru-RU" dirty="0"/>
              <a:t> </a:t>
            </a:r>
            <a:r>
              <a:rPr lang="ru-RU" dirty="0" err="1"/>
              <a:t>місці</a:t>
            </a:r>
            <a:r>
              <a:rPr lang="en-US" dirty="0"/>
              <a:t>. </a:t>
            </a:r>
            <a:r>
              <a:rPr lang="en-US" dirty="0" err="1"/>
              <a:t>Можливо</a:t>
            </a:r>
            <a:r>
              <a:rPr lang="en-US" dirty="0"/>
              <a:t> </a:t>
            </a:r>
            <a:r>
              <a:rPr lang="en-US" dirty="0" err="1"/>
              <a:t>порушення</a:t>
            </a:r>
            <a:r>
              <a:rPr lang="en-US" dirty="0"/>
              <a:t> </a:t>
            </a:r>
            <a:r>
              <a:rPr lang="en-US" dirty="0" err="1"/>
              <a:t>діяльності</a:t>
            </a:r>
            <a:r>
              <a:rPr lang="en-US" dirty="0"/>
              <a:t> </a:t>
            </a:r>
            <a:r>
              <a:rPr lang="en-US" dirty="0" err="1"/>
              <a:t>кінцівки</a:t>
            </a:r>
            <a:r>
              <a:rPr lang="en-US" dirty="0"/>
              <a:t>.</a:t>
            </a:r>
            <a:endParaRPr lang="uk-UA" dirty="0"/>
          </a:p>
          <a:p>
            <a:pPr marL="0" indent="0" algn="just">
              <a:buNone/>
            </a:pPr>
            <a:r>
              <a:rPr lang="ru-RU" dirty="0"/>
              <a:t>У </a:t>
            </a:r>
            <a:r>
              <a:rPr lang="ru-RU" dirty="0" err="1"/>
              <a:t>разі</a:t>
            </a:r>
            <a:r>
              <a:rPr lang="ru-RU" dirty="0"/>
              <a:t>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патологія</a:t>
            </a:r>
            <a:r>
              <a:rPr lang="ru-RU" dirty="0"/>
              <a:t> </a:t>
            </a:r>
            <a:r>
              <a:rPr lang="ru-RU" dirty="0" err="1"/>
              <a:t>сформувалася</a:t>
            </a:r>
            <a:r>
              <a:rPr lang="ru-RU" dirty="0"/>
              <a:t> в </a:t>
            </a:r>
            <a:r>
              <a:rPr lang="ru-RU" dirty="0" err="1"/>
              <a:t>одній</a:t>
            </a:r>
            <a:r>
              <a:rPr lang="ru-RU" dirty="0"/>
              <a:t> з </a:t>
            </a:r>
            <a:r>
              <a:rPr lang="ru-RU" dirty="0" err="1"/>
              <a:t>парних</a:t>
            </a:r>
            <a:r>
              <a:rPr lang="ru-RU" dirty="0"/>
              <a:t> </a:t>
            </a:r>
            <a:r>
              <a:rPr lang="ru-RU" dirty="0" err="1"/>
              <a:t>кісток</a:t>
            </a:r>
            <a:r>
              <a:rPr lang="ru-RU" dirty="0"/>
              <a:t> – </a:t>
            </a:r>
            <a:r>
              <a:rPr lang="ru-RU" dirty="0" err="1"/>
              <a:t>рухливість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не </a:t>
            </a:r>
            <a:r>
              <a:rPr lang="ru-RU" dirty="0" err="1"/>
              <a:t>спостерігатися</a:t>
            </a:r>
            <a:r>
              <a:rPr lang="ru-RU" dirty="0"/>
              <a:t>. При </a:t>
            </a:r>
            <a:r>
              <a:rPr lang="ru-RU" dirty="0" err="1"/>
              <a:t>даному</a:t>
            </a:r>
            <a:r>
              <a:rPr lang="ru-RU" dirty="0"/>
              <a:t> </a:t>
            </a:r>
            <a:r>
              <a:rPr lang="ru-RU" dirty="0" err="1"/>
              <a:t>порушенні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помітити</a:t>
            </a:r>
            <a:r>
              <a:rPr lang="ru-RU" dirty="0"/>
              <a:t> </a:t>
            </a:r>
            <a:r>
              <a:rPr lang="ru-RU" dirty="0" err="1"/>
              <a:t>деформацію</a:t>
            </a:r>
            <a:r>
              <a:rPr lang="ru-RU" dirty="0"/>
              <a:t> </a:t>
            </a:r>
            <a:r>
              <a:rPr lang="ru-RU" dirty="0" err="1"/>
              <a:t>кінцівки</a:t>
            </a:r>
            <a:r>
              <a:rPr lang="ru-RU" dirty="0"/>
              <a:t>, </a:t>
            </a:r>
            <a:r>
              <a:rPr lang="ru-RU" dirty="0" err="1"/>
              <a:t>зміна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звичного</a:t>
            </a:r>
            <a:r>
              <a:rPr lang="ru-RU" dirty="0"/>
              <a:t> </a:t>
            </a:r>
            <a:r>
              <a:rPr lang="ru-RU" dirty="0" err="1"/>
              <a:t>розміру</a:t>
            </a:r>
            <a:r>
              <a:rPr lang="ru-RU" dirty="0"/>
              <a:t>. </a:t>
            </a:r>
            <a:r>
              <a:rPr lang="ru-RU" dirty="0" err="1"/>
              <a:t>Больовими</a:t>
            </a:r>
            <a:r>
              <a:rPr lang="ru-RU" dirty="0"/>
              <a:t> </a:t>
            </a:r>
            <a:r>
              <a:rPr lang="ru-RU" dirty="0" err="1"/>
              <a:t>відчуттями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порушення</a:t>
            </a:r>
            <a:r>
              <a:rPr lang="ru-RU" dirty="0"/>
              <a:t> </a:t>
            </a:r>
            <a:r>
              <a:rPr lang="ru-RU" dirty="0" err="1"/>
              <a:t>супроводжується</a:t>
            </a:r>
            <a:r>
              <a:rPr lang="ru-RU" dirty="0"/>
              <a:t> </a:t>
            </a:r>
            <a:r>
              <a:rPr lang="ru-RU" dirty="0" err="1"/>
              <a:t>рідко</a:t>
            </a:r>
            <a:r>
              <a:rPr lang="ru-RU" dirty="0"/>
              <a:t>. </a:t>
            </a:r>
            <a:r>
              <a:rPr lang="ru-RU" dirty="0" err="1"/>
              <a:t>Зазвичай</a:t>
            </a:r>
            <a:r>
              <a:rPr lang="ru-RU" dirty="0"/>
              <a:t> </a:t>
            </a:r>
            <a:r>
              <a:rPr lang="ru-RU" dirty="0" err="1"/>
              <a:t>виявляється</a:t>
            </a:r>
            <a:r>
              <a:rPr lang="ru-RU" dirty="0"/>
              <a:t> –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помилковий</a:t>
            </a:r>
            <a:r>
              <a:rPr lang="ru-RU" dirty="0"/>
              <a:t> </a:t>
            </a:r>
            <a:r>
              <a:rPr lang="ru-RU" dirty="0" err="1"/>
              <a:t>суглоб</a:t>
            </a:r>
            <a:r>
              <a:rPr lang="ru-RU" dirty="0"/>
              <a:t> </a:t>
            </a:r>
            <a:r>
              <a:rPr lang="ru-RU" dirty="0" err="1"/>
              <a:t>сформувався</a:t>
            </a:r>
            <a:r>
              <a:rPr lang="ru-RU" dirty="0"/>
              <a:t> в </a:t>
            </a:r>
            <a:r>
              <a:rPr lang="ru-RU" dirty="0" err="1"/>
              <a:t>нижньої</a:t>
            </a:r>
            <a:r>
              <a:rPr lang="ru-RU" dirty="0"/>
              <a:t> </a:t>
            </a:r>
            <a:r>
              <a:rPr lang="ru-RU" dirty="0" err="1"/>
              <a:t>кінцівки</a:t>
            </a:r>
            <a:r>
              <a:rPr lang="ru-RU" dirty="0"/>
              <a:t>.</a:t>
            </a:r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84067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2700" dirty="0"/>
              <a:t>Причини </a:t>
            </a:r>
            <a:r>
              <a:rPr lang="ru-RU" sz="2700" dirty="0" err="1"/>
              <a:t>виникнення</a:t>
            </a:r>
            <a:r>
              <a:rPr lang="ru-RU" sz="2700" dirty="0"/>
              <a:t> </a:t>
            </a:r>
            <a:r>
              <a:rPr lang="ru-RU" sz="2700" dirty="0" err="1"/>
              <a:t>помилкового</a:t>
            </a:r>
            <a:r>
              <a:rPr lang="ru-RU" sz="2700" dirty="0"/>
              <a:t> </a:t>
            </a:r>
            <a:r>
              <a:rPr lang="ru-RU" sz="2700" dirty="0" err="1"/>
              <a:t>суглоба</a:t>
            </a:r>
            <a:r>
              <a:rPr lang="ru-RU" sz="2700" dirty="0"/>
              <a:t> </a:t>
            </a:r>
            <a:r>
              <a:rPr lang="ru-RU" sz="2700" dirty="0" err="1"/>
              <a:t>викликані</a:t>
            </a:r>
            <a:r>
              <a:rPr lang="ru-RU" sz="2700" dirty="0"/>
              <a:t> </a:t>
            </a:r>
            <a:r>
              <a:rPr lang="ru-RU" sz="2700" dirty="0" err="1"/>
              <a:t>місцевими</a:t>
            </a:r>
            <a:r>
              <a:rPr lang="ru-RU" sz="2700" dirty="0"/>
              <a:t> і </a:t>
            </a:r>
            <a:r>
              <a:rPr lang="ru-RU" sz="2700" dirty="0" err="1"/>
              <a:t>загальними</a:t>
            </a:r>
            <a:r>
              <a:rPr lang="ru-RU" sz="2700" dirty="0"/>
              <a:t> факторами: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2859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800" dirty="0" err="1"/>
              <a:t>Місцеві</a:t>
            </a:r>
            <a:r>
              <a:rPr lang="ru-RU" sz="2800" dirty="0"/>
              <a:t> причини </a:t>
            </a:r>
            <a:r>
              <a:rPr lang="ru-RU" sz="2800" dirty="0" err="1"/>
              <a:t>поділяють</a:t>
            </a:r>
            <a:r>
              <a:rPr lang="ru-RU" sz="2800" dirty="0"/>
              <a:t> на </a:t>
            </a:r>
            <a:r>
              <a:rPr lang="ru-RU" sz="2800" dirty="0" err="1"/>
              <a:t>групи</a:t>
            </a:r>
            <a:r>
              <a:rPr lang="ru-RU" sz="2800" dirty="0"/>
              <a:t>:</a:t>
            </a:r>
          </a:p>
          <a:p>
            <a:pPr marL="0" indent="0" algn="just">
              <a:buNone/>
            </a:pPr>
            <a:r>
              <a:rPr lang="ru-RU" sz="2800" dirty="0"/>
              <a:t>До </a:t>
            </a:r>
            <a:r>
              <a:rPr lang="ru-RU" sz="2800" dirty="0" err="1"/>
              <a:t>першої</a:t>
            </a:r>
            <a:r>
              <a:rPr lang="ru-RU" sz="2800" dirty="0"/>
              <a:t> </a:t>
            </a:r>
            <a:r>
              <a:rPr lang="ru-RU" sz="2800" dirty="0" err="1"/>
              <a:t>групи</a:t>
            </a:r>
            <a:r>
              <a:rPr lang="ru-RU" sz="2800" dirty="0"/>
              <a:t> </a:t>
            </a:r>
            <a:r>
              <a:rPr lang="ru-RU" sz="2800" dirty="0" err="1"/>
              <a:t>відносять</a:t>
            </a:r>
            <a:r>
              <a:rPr lang="ru-RU" sz="2800" dirty="0"/>
              <a:t> </a:t>
            </a:r>
            <a:r>
              <a:rPr lang="ru-RU" sz="2800" dirty="0" err="1"/>
              <a:t>виникнення</a:t>
            </a:r>
            <a:r>
              <a:rPr lang="ru-RU" sz="2800" dirty="0"/>
              <a:t> </a:t>
            </a:r>
            <a:r>
              <a:rPr lang="ru-RU" sz="2800" dirty="0" err="1"/>
              <a:t>патології</a:t>
            </a:r>
            <a:r>
              <a:rPr lang="ru-RU" sz="2800" dirty="0"/>
              <a:t> в </a:t>
            </a:r>
            <a:r>
              <a:rPr lang="ru-RU" sz="2800" dirty="0" err="1"/>
              <a:t>результаті</a:t>
            </a:r>
            <a:r>
              <a:rPr lang="ru-RU" sz="2800" dirty="0"/>
              <a:t> неправильного </a:t>
            </a:r>
            <a:r>
              <a:rPr lang="ru-RU" sz="2800" dirty="0" err="1"/>
              <a:t>лікування</a:t>
            </a:r>
            <a:r>
              <a:rPr lang="ru-RU" sz="2800" dirty="0"/>
              <a:t> – </a:t>
            </a:r>
            <a:r>
              <a:rPr lang="ru-RU" sz="2800" dirty="0" err="1"/>
              <a:t>помилкове</a:t>
            </a:r>
            <a:r>
              <a:rPr lang="ru-RU" sz="2800" dirty="0"/>
              <a:t> </a:t>
            </a:r>
            <a:r>
              <a:rPr lang="ru-RU" sz="2800" dirty="0" err="1"/>
              <a:t>з'єднання</a:t>
            </a:r>
            <a:r>
              <a:rPr lang="ru-RU" sz="2800" dirty="0"/>
              <a:t> </a:t>
            </a:r>
            <a:r>
              <a:rPr lang="ru-RU" sz="2800" dirty="0" err="1"/>
              <a:t>частин</a:t>
            </a:r>
            <a:r>
              <a:rPr lang="ru-RU" sz="2800" dirty="0"/>
              <a:t> </a:t>
            </a:r>
            <a:r>
              <a:rPr lang="ru-RU" sz="2800" dirty="0" err="1"/>
              <a:t>кістки</a:t>
            </a:r>
            <a:r>
              <a:rPr lang="ru-RU" sz="2800" dirty="0"/>
              <a:t>, </a:t>
            </a:r>
            <a:r>
              <a:rPr lang="ru-RU" sz="2800" dirty="0" err="1"/>
              <a:t>слабка</a:t>
            </a:r>
            <a:r>
              <a:rPr lang="ru-RU" sz="2800" dirty="0"/>
              <a:t> </a:t>
            </a:r>
            <a:r>
              <a:rPr lang="ru-RU" sz="2800" dirty="0" err="1"/>
              <a:t>фіксація</a:t>
            </a:r>
            <a:r>
              <a:rPr lang="ru-RU" sz="2800" dirty="0"/>
              <a:t> </a:t>
            </a:r>
            <a:r>
              <a:rPr lang="ru-RU" sz="2800" dirty="0" err="1"/>
              <a:t>кінцівки</a:t>
            </a:r>
            <a:r>
              <a:rPr lang="ru-RU" sz="2800" dirty="0"/>
              <a:t> при срастании перелому, </a:t>
            </a:r>
            <a:r>
              <a:rPr lang="ru-RU" sz="2800" dirty="0" err="1"/>
              <a:t>недостатнє</a:t>
            </a:r>
            <a:r>
              <a:rPr lang="ru-RU" sz="2800" dirty="0"/>
              <a:t> </a:t>
            </a:r>
            <a:r>
              <a:rPr lang="ru-RU" sz="2800" dirty="0" err="1"/>
              <a:t>вилучення</a:t>
            </a:r>
            <a:r>
              <a:rPr lang="ru-RU" sz="2800" dirty="0"/>
              <a:t> </a:t>
            </a:r>
            <a:r>
              <a:rPr lang="ru-RU" sz="2800" dirty="0" err="1"/>
              <a:t>пошкодженої</a:t>
            </a:r>
            <a:r>
              <a:rPr lang="ru-RU" sz="2800" dirty="0"/>
              <a:t> </a:t>
            </a:r>
            <a:r>
              <a:rPr lang="ru-RU" sz="2800" dirty="0" err="1"/>
              <a:t>тканини</a:t>
            </a:r>
            <a:r>
              <a:rPr lang="ru-RU" sz="2800" dirty="0"/>
              <a:t>.</a:t>
            </a:r>
          </a:p>
          <a:p>
            <a:pPr marL="0" indent="0" algn="just">
              <a:buNone/>
            </a:pPr>
            <a:r>
              <a:rPr lang="ru-RU" sz="2800" dirty="0"/>
              <a:t>До </a:t>
            </a:r>
            <a:r>
              <a:rPr lang="uk-UA" sz="2800" dirty="0"/>
              <a:t>другої</a:t>
            </a:r>
            <a:r>
              <a:rPr lang="ru-RU" sz="2800" dirty="0"/>
              <a:t> </a:t>
            </a:r>
            <a:r>
              <a:rPr lang="ru-RU" sz="2800" dirty="0" err="1"/>
              <a:t>групи</a:t>
            </a:r>
            <a:r>
              <a:rPr lang="ru-RU" sz="2800" dirty="0"/>
              <a:t> </a:t>
            </a:r>
            <a:r>
              <a:rPr lang="ru-RU" sz="2800" dirty="0" err="1"/>
              <a:t>зараховують</a:t>
            </a:r>
            <a:r>
              <a:rPr lang="ru-RU" sz="2800" dirty="0"/>
              <a:t> </a:t>
            </a:r>
            <a:r>
              <a:rPr lang="ru-RU" sz="2800" dirty="0" err="1"/>
              <a:t>порушення</a:t>
            </a:r>
            <a:r>
              <a:rPr lang="ru-RU" sz="2800" dirty="0"/>
              <a:t> з причини поганого </a:t>
            </a:r>
            <a:r>
              <a:rPr lang="ru-RU" sz="2800" dirty="0" err="1"/>
              <a:t>кровопостачання</a:t>
            </a:r>
            <a:r>
              <a:rPr lang="ru-RU" sz="2800" dirty="0"/>
              <a:t> </a:t>
            </a:r>
            <a:r>
              <a:rPr lang="ru-RU" sz="2800" dirty="0" err="1"/>
              <a:t>кістки</a:t>
            </a:r>
            <a:r>
              <a:rPr lang="ru-RU" sz="2800" dirty="0"/>
              <a:t> — </a:t>
            </a:r>
            <a:r>
              <a:rPr lang="ru-RU" sz="2800" dirty="0" err="1"/>
              <a:t>зниження</a:t>
            </a:r>
            <a:r>
              <a:rPr lang="ru-RU" sz="2800" dirty="0"/>
              <a:t> </a:t>
            </a:r>
            <a:r>
              <a:rPr lang="ru-RU" sz="2800" dirty="0" err="1"/>
              <a:t>щільності</a:t>
            </a:r>
            <a:r>
              <a:rPr lang="ru-RU" sz="2800" dirty="0"/>
              <a:t> </a:t>
            </a:r>
            <a:r>
              <a:rPr lang="ru-RU" sz="2800" dirty="0" err="1"/>
              <a:t>кісткової</a:t>
            </a:r>
            <a:r>
              <a:rPr lang="ru-RU" sz="2800" dirty="0"/>
              <a:t> </a:t>
            </a:r>
            <a:r>
              <a:rPr lang="ru-RU" sz="2800" dirty="0" err="1"/>
              <a:t>мозолі</a:t>
            </a:r>
            <a:r>
              <a:rPr lang="ru-RU" sz="2800" dirty="0"/>
              <a:t>, </a:t>
            </a:r>
            <a:r>
              <a:rPr lang="ru-RU" sz="2800" dirty="0" err="1"/>
              <a:t>відхилення</a:t>
            </a:r>
            <a:r>
              <a:rPr lang="ru-RU" sz="2800" dirty="0"/>
              <a:t> в </a:t>
            </a:r>
            <a:r>
              <a:rPr lang="ru-RU" sz="2800" dirty="0" err="1"/>
              <a:t>процесі</a:t>
            </a:r>
            <a:r>
              <a:rPr lang="ru-RU" sz="2800" dirty="0"/>
              <a:t> </a:t>
            </a:r>
            <a:r>
              <a:rPr lang="ru-RU" sz="2800" dirty="0" err="1"/>
              <a:t>формування</a:t>
            </a:r>
            <a:r>
              <a:rPr lang="ru-RU" sz="2800" dirty="0"/>
              <a:t> </a:t>
            </a:r>
            <a:r>
              <a:rPr lang="ru-RU" sz="2800" dirty="0" err="1"/>
              <a:t>кісткової</a:t>
            </a:r>
            <a:r>
              <a:rPr lang="ru-RU" sz="2800" dirty="0"/>
              <a:t> </a:t>
            </a:r>
            <a:r>
              <a:rPr lang="ru-RU" sz="2800" dirty="0" err="1"/>
              <a:t>тканини</a:t>
            </a:r>
            <a:r>
              <a:rPr lang="ru-RU" sz="2800" dirty="0"/>
              <a:t>.</a:t>
            </a:r>
          </a:p>
          <a:p>
            <a:pPr marL="0" indent="0" algn="just">
              <a:buNone/>
            </a:pPr>
            <a:r>
              <a:rPr lang="ru-RU" sz="2800" dirty="0" err="1"/>
              <a:t>Поява</a:t>
            </a:r>
            <a:r>
              <a:rPr lang="ru-RU" sz="2800" dirty="0"/>
              <a:t> </a:t>
            </a:r>
            <a:r>
              <a:rPr lang="ru-RU" sz="2800" dirty="0" err="1"/>
              <a:t>помилкового</a:t>
            </a:r>
            <a:r>
              <a:rPr lang="ru-RU" sz="2800" dirty="0"/>
              <a:t> </a:t>
            </a:r>
            <a:r>
              <a:rPr lang="ru-RU" sz="2800" dirty="0" err="1"/>
              <a:t>суглоба</a:t>
            </a:r>
            <a:r>
              <a:rPr lang="ru-RU" sz="2800" dirty="0"/>
              <a:t> </a:t>
            </a:r>
            <a:r>
              <a:rPr lang="ru-RU" sz="2800" dirty="0" err="1"/>
              <a:t>може</a:t>
            </a:r>
            <a:r>
              <a:rPr lang="ru-RU" sz="2800" dirty="0"/>
              <a:t> </a:t>
            </a:r>
            <a:r>
              <a:rPr lang="ru-RU" sz="2800" dirty="0" err="1"/>
              <a:t>спровокувати</a:t>
            </a:r>
            <a:r>
              <a:rPr lang="ru-RU" sz="2800" dirty="0"/>
              <a:t> ряд таких причин як: </a:t>
            </a:r>
            <a:r>
              <a:rPr lang="ru-RU" sz="2800" dirty="0" err="1"/>
              <a:t>дефіцит</a:t>
            </a:r>
            <a:r>
              <a:rPr lang="ru-RU" sz="2800" dirty="0"/>
              <a:t> </a:t>
            </a:r>
            <a:r>
              <a:rPr lang="ru-RU" sz="2800" dirty="0" err="1"/>
              <a:t>жиророзчинних</a:t>
            </a:r>
            <a:r>
              <a:rPr lang="ru-RU" sz="2800" dirty="0"/>
              <a:t> </a:t>
            </a:r>
            <a:r>
              <a:rPr lang="ru-RU" sz="2800" dirty="0" err="1"/>
              <a:t>вітамінів</a:t>
            </a:r>
            <a:r>
              <a:rPr lang="ru-RU" sz="2800" dirty="0"/>
              <a:t> при </a:t>
            </a:r>
            <a:r>
              <a:rPr lang="ru-RU" sz="2800" dirty="0" err="1"/>
              <a:t>авітамінозі</a:t>
            </a:r>
            <a:r>
              <a:rPr lang="ru-RU" sz="2800" dirty="0"/>
              <a:t>, </a:t>
            </a:r>
            <a:r>
              <a:rPr lang="ru-RU" sz="2800" dirty="0" err="1"/>
              <a:t>хронічні</a:t>
            </a:r>
            <a:r>
              <a:rPr lang="ru-RU" sz="2800" dirty="0"/>
              <a:t> </a:t>
            </a:r>
            <a:r>
              <a:rPr lang="ru-RU" sz="2800" dirty="0" err="1"/>
              <a:t>захворювання</a:t>
            </a:r>
            <a:r>
              <a:rPr lang="ru-RU" sz="2800" dirty="0"/>
              <a:t> і </a:t>
            </a:r>
            <a:r>
              <a:rPr lang="ru-RU" sz="2800" dirty="0" err="1"/>
              <a:t>порушення</a:t>
            </a:r>
            <a:r>
              <a:rPr lang="ru-RU" sz="2800" dirty="0"/>
              <a:t> </a:t>
            </a:r>
            <a:r>
              <a:rPr lang="ru-RU" sz="2800" dirty="0" err="1"/>
              <a:t>нервової</a:t>
            </a:r>
            <a:r>
              <a:rPr lang="ru-RU" sz="2800" dirty="0"/>
              <a:t> </a:t>
            </a:r>
            <a:r>
              <a:rPr lang="ru-RU" sz="2800" dirty="0" err="1"/>
              <a:t>системи</a:t>
            </a:r>
            <a:r>
              <a:rPr lang="ru-RU" sz="2800" dirty="0"/>
              <a:t>, </a:t>
            </a:r>
            <a:r>
              <a:rPr lang="ru-RU" sz="2800" dirty="0" err="1"/>
              <a:t>гормональні</a:t>
            </a:r>
            <a:r>
              <a:rPr lang="ru-RU" sz="2800" dirty="0"/>
              <a:t> </a:t>
            </a:r>
            <a:r>
              <a:rPr lang="ru-RU" sz="2800" dirty="0" err="1"/>
              <a:t>відхилення</a:t>
            </a:r>
            <a:r>
              <a:rPr lang="ru-RU" sz="2800" dirty="0"/>
              <a:t>.</a:t>
            </a:r>
          </a:p>
          <a:p>
            <a:pPr marL="0" indent="0" algn="just">
              <a:buNone/>
            </a:pPr>
            <a:endParaRPr lang="ru-RU" sz="2800" dirty="0"/>
          </a:p>
          <a:p>
            <a:pPr marL="0" indent="0" algn="just">
              <a:buNone/>
            </a:pPr>
            <a:endParaRPr lang="ru-RU" sz="28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54046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ДЯКУЮ ЗА УВАГУ</a:t>
            </a: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8178366" cy="46487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88640"/>
            <a:ext cx="792088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sz="3200" dirty="0"/>
              <a:t>Нумерація кісток у класифікації </a:t>
            </a:r>
            <a:r>
              <a:rPr lang="uk-UA" sz="3200" dirty="0" smtClean="0"/>
              <a:t>AO\ASIF</a:t>
            </a:r>
            <a:endParaRPr lang="en-US" sz="3200" dirty="0" smtClean="0"/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/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 smtClean="0"/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/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 smtClean="0"/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/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 smtClean="0"/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/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 smtClean="0"/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/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 smtClean="0"/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73" t="25929" r="23586" b="40080"/>
          <a:stretch/>
        </p:blipFill>
        <p:spPr bwMode="auto">
          <a:xfrm>
            <a:off x="2287247" y="1484784"/>
            <a:ext cx="4746508" cy="4840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2230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Содержимое 5"/>
          <p:cNvSpPr>
            <a:spLocks noGrp="1"/>
          </p:cNvSpPr>
          <p:nvPr>
            <p:ph sz="half" idx="4294967295"/>
          </p:nvPr>
        </p:nvSpPr>
        <p:spPr>
          <a:xfrm>
            <a:off x="0" y="1214438"/>
            <a:ext cx="5072063" cy="4071937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b="1"/>
              <a:t>    </a:t>
            </a:r>
            <a:r>
              <a:rPr lang="uk-UA" b="1"/>
              <a:t>Відкритий перелом-перелом, при якому уламок кістки перфорує шкіру наскрізь</a:t>
            </a:r>
            <a:endParaRPr lang="ru-RU" b="1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000625" y="1143000"/>
            <a:ext cx="3459163" cy="507206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Невідкладна</a:t>
            </a:r>
            <a:r>
              <a:rPr lang="ru-RU" dirty="0"/>
              <a:t> </a:t>
            </a:r>
            <a:r>
              <a:rPr lang="ru-RU" dirty="0" err="1"/>
              <a:t>допомога</a:t>
            </a:r>
            <a:r>
              <a:rPr lang="ru-RU" dirty="0"/>
              <a:t> при </a:t>
            </a:r>
            <a:r>
              <a:rPr lang="ru-RU" dirty="0" err="1"/>
              <a:t>відкритих</a:t>
            </a:r>
            <a:r>
              <a:rPr lang="ru-RU" dirty="0"/>
              <a:t> переломах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На </a:t>
            </a:r>
            <a:r>
              <a:rPr lang="ru-RU" dirty="0" err="1"/>
              <a:t>догоспітальному</a:t>
            </a:r>
            <a:r>
              <a:rPr lang="ru-RU" dirty="0"/>
              <a:t> </a:t>
            </a:r>
            <a:r>
              <a:rPr lang="ru-RU" dirty="0" err="1"/>
              <a:t>етапі</a:t>
            </a:r>
            <a:r>
              <a:rPr lang="ru-RU" dirty="0"/>
              <a:t> (перша </a:t>
            </a:r>
            <a:r>
              <a:rPr lang="ru-RU" dirty="0" err="1"/>
              <a:t>медична</a:t>
            </a:r>
            <a:r>
              <a:rPr lang="ru-RU" dirty="0"/>
              <a:t> і перша </a:t>
            </a:r>
            <a:r>
              <a:rPr lang="ru-RU" dirty="0" err="1"/>
              <a:t>лікарська</a:t>
            </a:r>
            <a:r>
              <a:rPr lang="ru-RU" dirty="0"/>
              <a:t> </a:t>
            </a:r>
            <a:r>
              <a:rPr lang="ru-RU" dirty="0" err="1"/>
              <a:t>допомога</a:t>
            </a:r>
            <a:r>
              <a:rPr lang="ru-RU" dirty="0"/>
              <a:t>) </a:t>
            </a:r>
            <a:r>
              <a:rPr lang="ru-RU" dirty="0" err="1"/>
              <a:t>здійснюються</a:t>
            </a:r>
            <a:r>
              <a:rPr lang="ru-RU" dirty="0"/>
              <a:t> </a:t>
            </a:r>
            <a:r>
              <a:rPr lang="ru-RU" dirty="0" err="1"/>
              <a:t>протишокові</a:t>
            </a:r>
            <a:r>
              <a:rPr lang="ru-RU" dirty="0"/>
              <a:t> заходи, </a:t>
            </a:r>
            <a:r>
              <a:rPr lang="ru-RU" dirty="0" err="1"/>
              <a:t>зупинка</a:t>
            </a:r>
            <a:r>
              <a:rPr lang="ru-RU" dirty="0"/>
              <a:t> </a:t>
            </a:r>
            <a:r>
              <a:rPr lang="ru-RU" dirty="0" err="1"/>
              <a:t>кровотечі</a:t>
            </a:r>
            <a:r>
              <a:rPr lang="ru-RU" dirty="0"/>
              <a:t>, "</a:t>
            </a:r>
            <a:r>
              <a:rPr lang="ru-RU" dirty="0" err="1"/>
              <a:t>консервація</a:t>
            </a:r>
            <a:r>
              <a:rPr lang="ru-RU" dirty="0"/>
              <a:t>" рани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асептичної</a:t>
            </a:r>
            <a:r>
              <a:rPr lang="ru-RU" dirty="0"/>
              <a:t> </a:t>
            </a:r>
            <a:r>
              <a:rPr lang="ru-RU" dirty="0" err="1"/>
              <a:t>пов'язки</a:t>
            </a:r>
            <a:r>
              <a:rPr lang="ru-RU" dirty="0"/>
              <a:t>, </a:t>
            </a:r>
            <a:r>
              <a:rPr lang="ru-RU" dirty="0" err="1"/>
              <a:t>іммобілізація</a:t>
            </a:r>
            <a:r>
              <a:rPr lang="ru-RU" dirty="0"/>
              <a:t> </a:t>
            </a:r>
            <a:r>
              <a:rPr lang="ru-RU" dirty="0" err="1"/>
              <a:t>пошкодженої</a:t>
            </a:r>
            <a:r>
              <a:rPr lang="ru-RU" dirty="0"/>
              <a:t> </a:t>
            </a:r>
            <a:r>
              <a:rPr lang="ru-RU" dirty="0" err="1"/>
              <a:t>кінцівки</a:t>
            </a:r>
            <a:r>
              <a:rPr lang="ru-RU" dirty="0"/>
              <a:t>, при </a:t>
            </a:r>
            <a:r>
              <a:rPr lang="ru-RU" dirty="0" err="1"/>
              <a:t>необхідності</a:t>
            </a:r>
            <a:r>
              <a:rPr lang="ru-RU" dirty="0"/>
              <a:t> – </a:t>
            </a:r>
            <a:r>
              <a:rPr lang="ru-RU" dirty="0" err="1"/>
              <a:t>первинна</a:t>
            </a:r>
            <a:r>
              <a:rPr lang="ru-RU" dirty="0"/>
              <a:t> </a:t>
            </a:r>
            <a:r>
              <a:rPr lang="ru-RU" dirty="0" err="1"/>
              <a:t>реанімація</a:t>
            </a:r>
            <a:r>
              <a:rPr lang="ru-RU" dirty="0"/>
              <a:t>: </a:t>
            </a:r>
          </a:p>
          <a:p>
            <a:pPr algn="just">
              <a:buFontTx/>
              <a:buChar char="-"/>
            </a:pPr>
            <a:r>
              <a:rPr lang="ru-RU" dirty="0" err="1"/>
              <a:t>закритий</a:t>
            </a:r>
            <a:r>
              <a:rPr lang="ru-RU" dirty="0"/>
              <a:t> </a:t>
            </a:r>
            <a:r>
              <a:rPr lang="ru-RU" dirty="0" err="1"/>
              <a:t>масаж</a:t>
            </a:r>
            <a:r>
              <a:rPr lang="ru-RU" dirty="0"/>
              <a:t> </a:t>
            </a:r>
            <a:r>
              <a:rPr lang="ru-RU" dirty="0" err="1"/>
              <a:t>серця</a:t>
            </a:r>
            <a:r>
              <a:rPr lang="ru-RU" dirty="0"/>
              <a:t>; </a:t>
            </a:r>
          </a:p>
          <a:p>
            <a:pPr algn="just">
              <a:buFontTx/>
              <a:buChar char="-"/>
            </a:pPr>
            <a:r>
              <a:rPr lang="ru-RU" dirty="0" err="1"/>
              <a:t>штучне</a:t>
            </a:r>
            <a:r>
              <a:rPr lang="ru-RU" dirty="0"/>
              <a:t> </a:t>
            </a:r>
            <a:r>
              <a:rPr lang="ru-RU" dirty="0" err="1"/>
              <a:t>дихання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2714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924944"/>
            <a:ext cx="2486025" cy="324036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7496175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292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1857</TotalTime>
  <Words>920</Words>
  <Application>Microsoft Office PowerPoint</Application>
  <PresentationFormat>Экран (4:3)</PresentationFormat>
  <Paragraphs>191</Paragraphs>
  <Slides>53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Апекс</vt:lpstr>
      <vt:lpstr>Презентация PowerPoint</vt:lpstr>
      <vt:lpstr>Перело́м кістки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Невідкладна допомога при відкритих переломах</vt:lpstr>
      <vt:lpstr>Презентация PowerPoint</vt:lpstr>
      <vt:lpstr>Презентация PowerPoint</vt:lpstr>
      <vt:lpstr>За характером лінії зламу: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Єгипті під час розкопок пірамід (2500 років до н.е.) були знайдені мумії зі слідами зростаючих переломів кісток кінцівок, вміщені в футляр з дерева пальм</vt:lpstr>
      <vt:lpstr>Презентация PowerPoint</vt:lpstr>
      <vt:lpstr>Презентация PowerPoint</vt:lpstr>
      <vt:lpstr>Презентация PowerPoint</vt:lpstr>
      <vt:lpstr>Презентация PowerPoint</vt:lpstr>
      <vt:lpstr>Внутрішня фіксація</vt:lpstr>
      <vt:lpstr>Інтрамедулярний остеосинтез</vt:lpstr>
      <vt:lpstr>Внутрішня фіксація</vt:lpstr>
      <vt:lpstr>Внутрішня фіксація</vt:lpstr>
      <vt:lpstr>Внутрішня фіксація</vt:lpstr>
      <vt:lpstr>Зовнішня фіксація</vt:lpstr>
      <vt:lpstr>Зовнішня фіксація</vt:lpstr>
      <vt:lpstr>Зовнішня фіксація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Стержневий апарат </vt:lpstr>
      <vt:lpstr>Гвинтоподібний перелом гомілки, остеометалосинтез гвинтами</vt:lpstr>
      <vt:lpstr>Тотальне цементне ендопротезування кульшового суглобу.</vt:lpstr>
      <vt:lpstr>Косий перелом середньої третини великогомілкової та верхньої третини малогомілкової кістки. Остеометалосинтез великогомілкової кістки блокованим стержнем </vt:lpstr>
      <vt:lpstr>Перелом ключиці. Отеометалосинтез двохплощинною пластиною</vt:lpstr>
      <vt:lpstr>Загальні принципи по запобіганню виникнення остеомієліту</vt:lpstr>
      <vt:lpstr>Імобілізація</vt:lpstr>
      <vt:lpstr>Імобілізація</vt:lpstr>
      <vt:lpstr>Імобілізація</vt:lpstr>
      <vt:lpstr>Несправжній суглоб (псевдоартроз)</vt:lpstr>
      <vt:lpstr>Причини виникнення помилкового суглоба викликані місцевими і загальними факторами:</vt:lpstr>
      <vt:lpstr>ДЯКУЮ ЗА УВАГУ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Закриті та відкриті переломи.Сучасні методи лікування переломів</dc:title>
  <dc:creator>User</dc:creator>
  <cp:lastModifiedBy>Elena V</cp:lastModifiedBy>
  <cp:revision>143</cp:revision>
  <dcterms:created xsi:type="dcterms:W3CDTF">2013-09-13T06:43:53Z</dcterms:created>
  <dcterms:modified xsi:type="dcterms:W3CDTF">2024-10-14T11:15:15Z</dcterms:modified>
</cp:coreProperties>
</file>