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70" r:id="rId3"/>
    <p:sldId id="354" r:id="rId4"/>
    <p:sldId id="363" r:id="rId5"/>
    <p:sldId id="338" r:id="rId6"/>
    <p:sldId id="356" r:id="rId7"/>
    <p:sldId id="365" r:id="rId8"/>
    <p:sldId id="366" r:id="rId9"/>
    <p:sldId id="355" r:id="rId10"/>
    <p:sldId id="364" r:id="rId11"/>
    <p:sldId id="352" r:id="rId12"/>
    <p:sldId id="358" r:id="rId13"/>
    <p:sldId id="353" r:id="rId14"/>
    <p:sldId id="359" r:id="rId15"/>
    <p:sldId id="272" r:id="rId16"/>
    <p:sldId id="357" r:id="rId17"/>
    <p:sldId id="360" r:id="rId18"/>
    <p:sldId id="336" r:id="rId19"/>
    <p:sldId id="362" r:id="rId20"/>
    <p:sldId id="337" r:id="rId21"/>
    <p:sldId id="264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5A43"/>
    <a:srgbClr val="584332"/>
    <a:srgbClr val="00B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47" autoAdjust="0"/>
    <p:restoredTop sz="94660"/>
  </p:normalViewPr>
  <p:slideViewPr>
    <p:cSldViewPr snapToGrid="0">
      <p:cViewPr varScale="1">
        <p:scale>
          <a:sx n="95" d="100"/>
          <a:sy n="95" d="100"/>
        </p:scale>
        <p:origin x="8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D86A0-1217-4E7B-9444-3CA2B7EAE60B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782C8-2FDC-4492-87C1-335491D2F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05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782C8-2FDC-4492-87C1-335491D2FD9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471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782C8-2FDC-4492-87C1-335491D2FD9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444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782C8-2FDC-4492-87C1-335491D2FD9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04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782C8-2FDC-4492-87C1-335491D2FD94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634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D74D-05D6-4FA5-A0FE-FCFB5667ECCF}" type="datetime4">
              <a:rPr lang="uk-UA" smtClean="0"/>
              <a:pPr/>
              <a:t>15 жовтня 2024 р.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1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0754-E3B3-4AE5-8334-5A7D8D99D0DF}" type="datetime4">
              <a:rPr lang="uk-UA" smtClean="0"/>
              <a:pPr/>
              <a:t>15 жовтня 2024 р.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539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D4D5-8B29-41CC-AD9F-D860F61E6732}" type="datetime4">
              <a:rPr lang="uk-UA" smtClean="0"/>
              <a:pPr/>
              <a:t>15 жовтня 2024 р.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986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26BE-B476-4F10-92EF-5E8F098F3FFD}" type="datetime4">
              <a:rPr lang="uk-UA" smtClean="0"/>
              <a:pPr/>
              <a:t>15 жовтня 2024 р.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637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AD0A-BC18-4447-81C4-B70106899EEB}" type="datetime4">
              <a:rPr lang="uk-UA" smtClean="0"/>
              <a:pPr/>
              <a:t>15 жовтня 2024 р.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277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71C79-03A4-43EF-BF0B-2A1838ED8C3B}" type="datetime4">
              <a:rPr lang="uk-UA" smtClean="0"/>
              <a:pPr/>
              <a:t>15 жовтня 2024 р.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29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FCC2F-78EE-4DAB-AE28-7EE2FCCC9D7F}" type="datetime4">
              <a:rPr lang="uk-UA" smtClean="0"/>
              <a:pPr/>
              <a:t>15 жовтня 2024 р.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17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C602-D7B2-436E-A38A-787D03AA4BB5}" type="datetime4">
              <a:rPr lang="uk-UA" smtClean="0"/>
              <a:pPr/>
              <a:t>15 жовтня 2024 р.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965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F5C9-C2CE-4824-BBA2-613C7A3A53DD}" type="datetime4">
              <a:rPr lang="uk-UA" smtClean="0"/>
              <a:pPr/>
              <a:t>15 жовтня 2024 р.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86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204E-09AB-4BA8-9868-771DB87F4C88}" type="datetime4">
              <a:rPr lang="uk-UA" smtClean="0"/>
              <a:pPr/>
              <a:t>15 жовтня 2024 р.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191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D62B-D05C-4AD1-AE28-D2EA13C2ADAF}" type="datetime4">
              <a:rPr lang="uk-UA" smtClean="0"/>
              <a:pPr/>
              <a:t>15 жовтня 2024 р.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429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E0679-F8D0-4550-BE94-D8E867DD5806}" type="datetime4">
              <a:rPr lang="uk-UA" smtClean="0"/>
              <a:pPr/>
              <a:t>15 жовтня 2024 р.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7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oms1j7xc19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8123" y="1164384"/>
            <a:ext cx="1662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Сьогодн</a:t>
            </a:r>
            <a:r>
              <a:rPr lang="uk-UA" sz="2400" b="1" dirty="0">
                <a:solidFill>
                  <a:schemeClr val="bg1"/>
                </a:solidFill>
              </a:rPr>
              <a:t>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1171157" y="1617074"/>
            <a:ext cx="1756555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400" b="1" smtClean="0">
                <a:solidFill>
                  <a:schemeClr val="bg1"/>
                </a:solidFill>
              </a:rPr>
              <a:pPr algn="ctr"/>
              <a:t>15.10.2024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B8F9FE-FD7D-4D5E-A4F0-5CB7444DCCD6}"/>
              </a:ext>
            </a:extLst>
          </p:cNvPr>
          <p:cNvSpPr txBox="1"/>
          <p:nvPr/>
        </p:nvSpPr>
        <p:spPr>
          <a:xfrm>
            <a:off x="1218123" y="2644170"/>
            <a:ext cx="15816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Урок</a:t>
            </a:r>
          </a:p>
          <a:p>
            <a:pPr algn="ctr"/>
            <a:r>
              <a:rPr lang="uk-UA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№1</a:t>
            </a:r>
            <a:endParaRPr lang="ru-RU" sz="48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BD5F42-DCD4-4828-A98A-C0B8D74F6F8F}"/>
              </a:ext>
            </a:extLst>
          </p:cNvPr>
          <p:cNvSpPr txBox="1"/>
          <p:nvPr/>
        </p:nvSpPr>
        <p:spPr>
          <a:xfrm>
            <a:off x="850106" y="368121"/>
            <a:ext cx="240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Інформатика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01265" y="2914070"/>
            <a:ext cx="887471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solidFill>
                  <a:srgbClr val="584332"/>
                </a:solidFill>
              </a:rPr>
              <a:t>Основні</a:t>
            </a:r>
            <a:r>
              <a:rPr lang="ru-RU" sz="4000" b="1" dirty="0">
                <a:solidFill>
                  <a:srgbClr val="584332"/>
                </a:solidFill>
              </a:rPr>
              <a:t> </a:t>
            </a:r>
            <a:r>
              <a:rPr lang="ru-RU" sz="4000" b="1" dirty="0" err="1">
                <a:solidFill>
                  <a:srgbClr val="584332"/>
                </a:solidFill>
              </a:rPr>
              <a:t>поняття</a:t>
            </a:r>
            <a:r>
              <a:rPr lang="ru-RU" sz="4000" b="1" dirty="0">
                <a:solidFill>
                  <a:srgbClr val="584332"/>
                </a:solidFill>
              </a:rPr>
              <a:t> в </a:t>
            </a:r>
            <a:r>
              <a:rPr lang="ru-RU" sz="4000" b="1" dirty="0" err="1">
                <a:solidFill>
                  <a:srgbClr val="584332"/>
                </a:solidFill>
              </a:rPr>
              <a:t>області</a:t>
            </a:r>
            <a:r>
              <a:rPr lang="ru-RU" sz="4000" b="1" dirty="0">
                <a:solidFill>
                  <a:srgbClr val="584332"/>
                </a:solidFill>
              </a:rPr>
              <a:t> </a:t>
            </a:r>
            <a:r>
              <a:rPr lang="ru-RU" sz="4000" b="1" dirty="0" err="1">
                <a:solidFill>
                  <a:srgbClr val="584332"/>
                </a:solidFill>
              </a:rPr>
              <a:t>безпеки</a:t>
            </a:r>
            <a:r>
              <a:rPr lang="ru-RU" sz="4000" b="1" dirty="0">
                <a:solidFill>
                  <a:srgbClr val="584332"/>
                </a:solidFill>
              </a:rPr>
              <a:t> </a:t>
            </a:r>
            <a:r>
              <a:rPr lang="ru-RU" sz="4000" b="1" dirty="0" err="1">
                <a:solidFill>
                  <a:srgbClr val="584332"/>
                </a:solidFill>
              </a:rPr>
              <a:t>інформаційних</a:t>
            </a:r>
            <a:r>
              <a:rPr lang="ru-RU" sz="4000" b="1" dirty="0">
                <a:solidFill>
                  <a:srgbClr val="584332"/>
                </a:solidFill>
              </a:rPr>
              <a:t>  </a:t>
            </a:r>
            <a:r>
              <a:rPr lang="ru-RU" sz="4000" b="1" dirty="0" err="1">
                <a:solidFill>
                  <a:srgbClr val="584332"/>
                </a:solidFill>
              </a:rPr>
              <a:t>технологій</a:t>
            </a:r>
            <a:r>
              <a:rPr lang="ru-RU" sz="4000" b="1" dirty="0">
                <a:solidFill>
                  <a:srgbClr val="584332"/>
                </a:solidFill>
              </a:rPr>
              <a:t>. </a:t>
            </a:r>
          </a:p>
          <a:p>
            <a:pPr algn="ctr"/>
            <a:r>
              <a:rPr lang="ru-RU" sz="4000" b="1" dirty="0" err="1">
                <a:solidFill>
                  <a:srgbClr val="584332"/>
                </a:solidFill>
              </a:rPr>
              <a:t>Основні</a:t>
            </a:r>
            <a:r>
              <a:rPr lang="ru-RU" sz="4000" b="1" dirty="0">
                <a:solidFill>
                  <a:srgbClr val="584332"/>
                </a:solidFill>
              </a:rPr>
              <a:t> причини </a:t>
            </a:r>
            <a:r>
              <a:rPr lang="ru-RU" sz="4000" b="1" dirty="0" err="1">
                <a:solidFill>
                  <a:srgbClr val="584332"/>
                </a:solidFill>
              </a:rPr>
              <a:t>загострення</a:t>
            </a:r>
            <a:r>
              <a:rPr lang="ru-RU" sz="4000" b="1" dirty="0">
                <a:solidFill>
                  <a:srgbClr val="584332"/>
                </a:solidFill>
              </a:rPr>
              <a:t> </a:t>
            </a:r>
            <a:r>
              <a:rPr lang="ru-RU" sz="4000" b="1" dirty="0" err="1">
                <a:solidFill>
                  <a:srgbClr val="584332"/>
                </a:solidFill>
              </a:rPr>
              <a:t>проблеми</a:t>
            </a:r>
            <a:r>
              <a:rPr lang="ru-RU" sz="4000" b="1" dirty="0">
                <a:solidFill>
                  <a:srgbClr val="584332"/>
                </a:solidFill>
              </a:rPr>
              <a:t> </a:t>
            </a:r>
            <a:r>
              <a:rPr lang="ru-RU" sz="4000" b="1" dirty="0" err="1">
                <a:solidFill>
                  <a:srgbClr val="584332"/>
                </a:solidFill>
              </a:rPr>
              <a:t>забезпечення</a:t>
            </a:r>
            <a:r>
              <a:rPr lang="ru-RU" sz="4000" b="1" dirty="0">
                <a:solidFill>
                  <a:srgbClr val="584332"/>
                </a:solidFill>
              </a:rPr>
              <a:t> </a:t>
            </a:r>
            <a:r>
              <a:rPr lang="ru-RU" sz="4000" b="1" dirty="0" err="1">
                <a:solidFill>
                  <a:srgbClr val="584332"/>
                </a:solidFill>
              </a:rPr>
              <a:t>безпеки</a:t>
            </a:r>
            <a:r>
              <a:rPr lang="ru-RU" sz="4000" b="1" dirty="0">
                <a:solidFill>
                  <a:srgbClr val="584332"/>
                </a:solidFill>
              </a:rPr>
              <a:t> </a:t>
            </a:r>
            <a:r>
              <a:rPr lang="ru-RU" sz="4000" b="1" dirty="0" err="1">
                <a:solidFill>
                  <a:srgbClr val="584332"/>
                </a:solidFill>
              </a:rPr>
              <a:t>інформаційних</a:t>
            </a:r>
            <a:r>
              <a:rPr lang="ru-RU" sz="4000" b="1" dirty="0">
                <a:solidFill>
                  <a:srgbClr val="584332"/>
                </a:solidFill>
              </a:rPr>
              <a:t> </a:t>
            </a:r>
            <a:r>
              <a:rPr lang="ru-RU" sz="4000" b="1" dirty="0" err="1">
                <a:solidFill>
                  <a:srgbClr val="584332"/>
                </a:solidFill>
              </a:rPr>
              <a:t>технологій</a:t>
            </a:r>
            <a:endParaRPr lang="uk-UA" sz="4000" b="1" dirty="0">
              <a:solidFill>
                <a:srgbClr val="584332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49701" y="157991"/>
            <a:ext cx="3729268" cy="2486179"/>
          </a:xfrm>
          <a:prstGeom prst="rect">
            <a:avLst/>
          </a:prstGeom>
          <a:ln w="38100" cap="sq">
            <a:solidFill>
              <a:srgbClr val="58433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367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18036D-C4D8-44EB-99EF-6FCA84267855}"/>
              </a:ext>
            </a:extLst>
          </p:cNvPr>
          <p:cNvSpPr txBox="1"/>
          <p:nvPr/>
        </p:nvSpPr>
        <p:spPr>
          <a:xfrm>
            <a:off x="1600700" y="144291"/>
            <a:ext cx="15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Сьогодн</a:t>
            </a:r>
            <a:r>
              <a:rPr lang="uk-UA" sz="2000" b="1" dirty="0">
                <a:solidFill>
                  <a:schemeClr val="bg1"/>
                </a:solidFill>
              </a:rPr>
              <a:t>і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Дата 7">
            <a:extLst>
              <a:ext uri="{FF2B5EF4-FFF2-40B4-BE49-F238E27FC236}">
                <a16:creationId xmlns:a16="http://schemas.microsoft.com/office/drawing/2014/main" id="{78378C4C-2306-4FC4-94CF-3A6814439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700" y="573107"/>
            <a:ext cx="1643013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000" b="1" smtClean="0">
                <a:solidFill>
                  <a:schemeClr val="bg1"/>
                </a:solidFill>
              </a:rPr>
              <a:pPr algn="ctr"/>
              <a:t>15.10.2024</a:t>
            </a:fld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2D9A5DB-7296-467A-BB43-725EA1CD254C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</a:rPr>
              <a:t>Інформаційна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безпека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суспільства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6152" y="2090644"/>
            <a:ext cx="4503452" cy="3369124"/>
          </a:xfrm>
          <a:prstGeom prst="rect">
            <a:avLst/>
          </a:prstGeom>
          <a:ln w="38100" cap="sq">
            <a:solidFill>
              <a:srgbClr val="58433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32416" y="2056138"/>
            <a:ext cx="5989553" cy="3369124"/>
          </a:xfrm>
          <a:prstGeom prst="rect">
            <a:avLst/>
          </a:prstGeom>
          <a:ln w="38100" cap="sq">
            <a:solidFill>
              <a:srgbClr val="58433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317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18036D-C4D8-44EB-99EF-6FCA84267855}"/>
              </a:ext>
            </a:extLst>
          </p:cNvPr>
          <p:cNvSpPr txBox="1"/>
          <p:nvPr/>
        </p:nvSpPr>
        <p:spPr>
          <a:xfrm>
            <a:off x="1600700" y="144291"/>
            <a:ext cx="15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Сьогодн</a:t>
            </a:r>
            <a:r>
              <a:rPr lang="uk-UA" sz="2000" b="1" dirty="0">
                <a:solidFill>
                  <a:schemeClr val="bg1"/>
                </a:solidFill>
              </a:rPr>
              <a:t>і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Дата 7">
            <a:extLst>
              <a:ext uri="{FF2B5EF4-FFF2-40B4-BE49-F238E27FC236}">
                <a16:creationId xmlns:a16="http://schemas.microsoft.com/office/drawing/2014/main" id="{78378C4C-2306-4FC4-94CF-3A6814439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700" y="573107"/>
            <a:ext cx="1643013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000" b="1" smtClean="0">
                <a:solidFill>
                  <a:schemeClr val="bg1"/>
                </a:solidFill>
              </a:rPr>
              <a:pPr algn="ctr"/>
              <a:t>15.10.2024</a:t>
            </a:fld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2D9A5DB-7296-467A-BB43-725EA1CD254C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Основні поняття інформаційної безпеки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109" y="2557004"/>
            <a:ext cx="4850289" cy="2723922"/>
          </a:xfrm>
          <a:prstGeom prst="rect">
            <a:avLst/>
          </a:prstGeom>
          <a:ln w="38100" cap="sq">
            <a:solidFill>
              <a:srgbClr val="58433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5627715" y="1264276"/>
            <a:ext cx="4262009" cy="1271348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Інформаційна війна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608163" y="3195962"/>
            <a:ext cx="4099802" cy="1251780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Інформаційний тероризм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97118" y="5232365"/>
            <a:ext cx="4017207" cy="1264578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Інформаційна залежність</a:t>
            </a:r>
          </a:p>
        </p:txBody>
      </p:sp>
    </p:spTree>
    <p:extLst>
      <p:ext uri="{BB962C8B-B14F-4D97-AF65-F5344CB8AC3E}">
        <p14:creationId xmlns:p14="http://schemas.microsoft.com/office/powerpoint/2010/main" val="379696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18036D-C4D8-44EB-99EF-6FCA84267855}"/>
              </a:ext>
            </a:extLst>
          </p:cNvPr>
          <p:cNvSpPr txBox="1"/>
          <p:nvPr/>
        </p:nvSpPr>
        <p:spPr>
          <a:xfrm>
            <a:off x="1600700" y="144291"/>
            <a:ext cx="15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Сьогодн</a:t>
            </a:r>
            <a:r>
              <a:rPr lang="uk-UA" sz="2000" b="1" dirty="0">
                <a:solidFill>
                  <a:schemeClr val="bg1"/>
                </a:solidFill>
              </a:rPr>
              <a:t>і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Дата 7">
            <a:extLst>
              <a:ext uri="{FF2B5EF4-FFF2-40B4-BE49-F238E27FC236}">
                <a16:creationId xmlns:a16="http://schemas.microsoft.com/office/drawing/2014/main" id="{78378C4C-2306-4FC4-94CF-3A6814439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700" y="573107"/>
            <a:ext cx="1643013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000" b="1" smtClean="0">
                <a:solidFill>
                  <a:schemeClr val="bg1"/>
                </a:solidFill>
              </a:rPr>
              <a:pPr algn="ctr"/>
              <a:t>15.10.2024</a:t>
            </a:fld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2D9A5DB-7296-467A-BB43-725EA1CD254C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</a:rPr>
              <a:t>Автоматизована</a:t>
            </a:r>
            <a:r>
              <a:rPr lang="ru-RU" sz="2000" b="1" dirty="0">
                <a:solidFill>
                  <a:schemeClr val="bg1"/>
                </a:solidFill>
              </a:rPr>
              <a:t> система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83044" y="2953275"/>
            <a:ext cx="3946503" cy="3737255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291200" y="2924730"/>
            <a:ext cx="4262009" cy="671056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Обчислювальну систему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1200" y="3827668"/>
            <a:ext cx="4262009" cy="671056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Фізичне середовище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2990" y="4821903"/>
            <a:ext cx="4262009" cy="671056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Персонал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1201" y="5731386"/>
            <a:ext cx="4262009" cy="741250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Інформацію, яка обробляється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1200" y="1408526"/>
            <a:ext cx="11569367" cy="1284322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Автоматизована система </a:t>
            </a:r>
            <a:r>
              <a:rPr lang="uk-UA" sz="2800" b="1" dirty="0">
                <a:solidFill>
                  <a:schemeClr val="bg1"/>
                </a:solidFill>
              </a:rPr>
              <a:t>- це організаційно-технічна система, що реалізує інформаційну технологію і поєднує у собі:</a:t>
            </a:r>
          </a:p>
        </p:txBody>
      </p:sp>
    </p:spTree>
    <p:extLst>
      <p:ext uri="{BB962C8B-B14F-4D97-AF65-F5344CB8AC3E}">
        <p14:creationId xmlns:p14="http://schemas.microsoft.com/office/powerpoint/2010/main" val="120723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18036D-C4D8-44EB-99EF-6FCA84267855}"/>
              </a:ext>
            </a:extLst>
          </p:cNvPr>
          <p:cNvSpPr txBox="1"/>
          <p:nvPr/>
        </p:nvSpPr>
        <p:spPr>
          <a:xfrm>
            <a:off x="1600700" y="144291"/>
            <a:ext cx="15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Сьогодн</a:t>
            </a:r>
            <a:r>
              <a:rPr lang="uk-UA" sz="2000" b="1" dirty="0">
                <a:solidFill>
                  <a:schemeClr val="bg1"/>
                </a:solidFill>
              </a:rPr>
              <a:t>і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Дата 7">
            <a:extLst>
              <a:ext uri="{FF2B5EF4-FFF2-40B4-BE49-F238E27FC236}">
                <a16:creationId xmlns:a16="http://schemas.microsoft.com/office/drawing/2014/main" id="{78378C4C-2306-4FC4-94CF-3A6814439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700" y="573107"/>
            <a:ext cx="1643013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000" b="1" smtClean="0">
                <a:solidFill>
                  <a:schemeClr val="bg1"/>
                </a:solidFill>
              </a:rPr>
              <a:pPr algn="ctr"/>
              <a:t>15.10.2024</a:t>
            </a:fld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2D9A5DB-7296-467A-BB43-725EA1CD254C}"/>
              </a:ext>
            </a:extLst>
          </p:cNvPr>
          <p:cNvSpPr/>
          <p:nvPr/>
        </p:nvSpPr>
        <p:spPr>
          <a:xfrm>
            <a:off x="3375258" y="544401"/>
            <a:ext cx="8665945" cy="707886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</a:rPr>
              <a:t>Основні</a:t>
            </a:r>
            <a:r>
              <a:rPr lang="ru-RU" sz="2000" b="1" dirty="0">
                <a:solidFill>
                  <a:schemeClr val="bg1"/>
                </a:solidFill>
              </a:rPr>
              <a:t> причини </a:t>
            </a:r>
            <a:r>
              <a:rPr lang="ru-RU" sz="2000" b="1" dirty="0" err="1">
                <a:solidFill>
                  <a:schemeClr val="bg1"/>
                </a:solidFill>
              </a:rPr>
              <a:t>загострення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проблеми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забезпечення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безпеки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інформаційних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технологій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6893" y="3508489"/>
            <a:ext cx="4178422" cy="3133816"/>
          </a:xfrm>
          <a:prstGeom prst="rect">
            <a:avLst/>
          </a:prstGeom>
          <a:ln w="38100" cap="sq">
            <a:solidFill>
              <a:srgbClr val="58433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9108489" y="4558222"/>
            <a:ext cx="2864891" cy="671056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інформація - гроші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16893" y="2623220"/>
            <a:ext cx="4262009" cy="671056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інформація - товар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7965" y="4150014"/>
            <a:ext cx="3084058" cy="1487472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відкритість інформаційних каналів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7553" y="1544715"/>
            <a:ext cx="11540971" cy="79943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Будь-яка </a:t>
            </a:r>
            <a:r>
              <a:rPr lang="ru-RU" sz="2000" b="1" dirty="0" err="1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20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обробляється</a:t>
            </a:r>
            <a:r>
              <a:rPr lang="ru-RU" sz="20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зберігається</a:t>
            </a:r>
            <a:r>
              <a:rPr lang="ru-RU" sz="20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інформаційних</a:t>
            </a:r>
            <a:r>
              <a:rPr lang="ru-RU" sz="20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системах, </a:t>
            </a:r>
            <a:r>
              <a:rPr lang="ru-RU" sz="2000" b="1" dirty="0" err="1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чогось</a:t>
            </a:r>
            <a:r>
              <a:rPr lang="ru-RU" sz="20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варта</a:t>
            </a:r>
            <a:r>
              <a:rPr lang="ru-RU" sz="20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b="1" dirty="0" err="1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умові</a:t>
            </a:r>
            <a:r>
              <a:rPr lang="ru-RU" sz="20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достовірності</a:t>
            </a:r>
            <a:r>
              <a:rPr lang="ru-RU" sz="20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гарантованості</a:t>
            </a:r>
            <a:r>
              <a:rPr lang="ru-RU" sz="20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а тому </a:t>
            </a:r>
            <a:r>
              <a:rPr lang="ru-RU" sz="2000" b="1" dirty="0" err="1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20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b="1" dirty="0" err="1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надійно</a:t>
            </a:r>
            <a:r>
              <a:rPr lang="ru-RU" sz="20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захищена</a:t>
            </a:r>
            <a:r>
              <a:rPr lang="ru-RU" sz="20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b="1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42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18036D-C4D8-44EB-99EF-6FCA84267855}"/>
              </a:ext>
            </a:extLst>
          </p:cNvPr>
          <p:cNvSpPr txBox="1"/>
          <p:nvPr/>
        </p:nvSpPr>
        <p:spPr>
          <a:xfrm>
            <a:off x="1600700" y="144291"/>
            <a:ext cx="15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Сьогодн</a:t>
            </a:r>
            <a:r>
              <a:rPr lang="uk-UA" sz="2000" b="1" dirty="0">
                <a:solidFill>
                  <a:schemeClr val="bg1"/>
                </a:solidFill>
              </a:rPr>
              <a:t>і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Дата 7">
            <a:extLst>
              <a:ext uri="{FF2B5EF4-FFF2-40B4-BE49-F238E27FC236}">
                <a16:creationId xmlns:a16="http://schemas.microsoft.com/office/drawing/2014/main" id="{78378C4C-2306-4FC4-94CF-3A6814439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700" y="573107"/>
            <a:ext cx="1643013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000" b="1" smtClean="0">
                <a:solidFill>
                  <a:schemeClr val="bg1"/>
                </a:solidFill>
              </a:rPr>
              <a:pPr algn="ctr"/>
              <a:t>15.10.2024</a:t>
            </a:fld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2D9A5DB-7296-467A-BB43-725EA1CD254C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</a:rPr>
              <a:t>Безпека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інформаційних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технологій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8790" y="3605292"/>
            <a:ext cx="4505911" cy="2998479"/>
          </a:xfrm>
          <a:prstGeom prst="rect">
            <a:avLst/>
          </a:prstGeom>
          <a:ln w="38100" cap="sq">
            <a:solidFill>
              <a:srgbClr val="58433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8859915" y="4618083"/>
            <a:ext cx="2992353" cy="671056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Атака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995602" y="2001029"/>
            <a:ext cx="3284739" cy="1052889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Несприятливий вплив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3416" y="4749295"/>
            <a:ext cx="3131842" cy="671056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Загроза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00700" y="2001029"/>
            <a:ext cx="3493192" cy="1058039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Вразливість системи</a:t>
            </a:r>
          </a:p>
        </p:txBody>
      </p:sp>
    </p:spTree>
    <p:extLst>
      <p:ext uri="{BB962C8B-B14F-4D97-AF65-F5344CB8AC3E}">
        <p14:creationId xmlns:p14="http://schemas.microsoft.com/office/powerpoint/2010/main" val="76889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345" y="1305565"/>
            <a:ext cx="7014710" cy="5263233"/>
          </a:xfrm>
          <a:prstGeom prst="rect">
            <a:avLst/>
          </a:prstGeom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0EE4EEF9-0091-4F51-A191-C459112FDA7F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>
                <a:solidFill>
                  <a:schemeClr val="bg1"/>
                </a:solidFill>
              </a:rPr>
              <a:t>Працюємо за комп’ютером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F3F7A0-B549-4B5F-80B8-D9A071A0D987}"/>
              </a:ext>
            </a:extLst>
          </p:cNvPr>
          <p:cNvSpPr txBox="1"/>
          <p:nvPr/>
        </p:nvSpPr>
        <p:spPr>
          <a:xfrm>
            <a:off x="1600700" y="144291"/>
            <a:ext cx="15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Сьогодн</a:t>
            </a:r>
            <a:r>
              <a:rPr lang="uk-UA" sz="2000" b="1" dirty="0">
                <a:solidFill>
                  <a:schemeClr val="bg1"/>
                </a:solidFill>
              </a:rPr>
              <a:t>і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Дата 7">
            <a:extLst>
              <a:ext uri="{FF2B5EF4-FFF2-40B4-BE49-F238E27FC236}">
                <a16:creationId xmlns:a16="http://schemas.microsoft.com/office/drawing/2014/main" id="{F983A15A-0172-4E02-BC67-48D1ACD40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700" y="573107"/>
            <a:ext cx="1643013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000" b="1" smtClean="0">
                <a:solidFill>
                  <a:schemeClr val="bg1"/>
                </a:solidFill>
              </a:rPr>
              <a:pPr algn="ctr"/>
              <a:t>15.10.2024</a:t>
            </a:fld>
            <a:endParaRPr lang="ru-RU" sz="2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70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27548" y="3589063"/>
            <a:ext cx="4260040" cy="2987665"/>
          </a:xfrm>
          <a:prstGeom prst="rect">
            <a:avLst/>
          </a:prstGeom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0EE4EEF9-0091-4F51-A191-C459112FDA7F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>
                <a:solidFill>
                  <a:schemeClr val="bg1"/>
                </a:solidFill>
              </a:rPr>
              <a:t>Працюємо за комп’ютером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F3F7A0-B549-4B5F-80B8-D9A071A0D987}"/>
              </a:ext>
            </a:extLst>
          </p:cNvPr>
          <p:cNvSpPr txBox="1"/>
          <p:nvPr/>
        </p:nvSpPr>
        <p:spPr>
          <a:xfrm>
            <a:off x="1600700" y="144291"/>
            <a:ext cx="15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Сьогодн</a:t>
            </a:r>
            <a:r>
              <a:rPr lang="uk-UA" sz="2000" b="1" dirty="0">
                <a:solidFill>
                  <a:schemeClr val="bg1"/>
                </a:solidFill>
              </a:rPr>
              <a:t>і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Дата 7">
            <a:extLst>
              <a:ext uri="{FF2B5EF4-FFF2-40B4-BE49-F238E27FC236}">
                <a16:creationId xmlns:a16="http://schemas.microsoft.com/office/drawing/2014/main" id="{F983A15A-0172-4E02-BC67-48D1ACD40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700" y="573107"/>
            <a:ext cx="1643013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000" b="1" smtClean="0">
                <a:solidFill>
                  <a:schemeClr val="bg1"/>
                </a:solidFill>
              </a:rPr>
              <a:pPr algn="ctr"/>
              <a:t>15.10.2024</a:t>
            </a:fld>
            <a:endParaRPr lang="ru-RU" sz="2000" b="1">
              <a:solidFill>
                <a:schemeClr val="bg1"/>
              </a:solidFill>
            </a:endParaRPr>
          </a:p>
        </p:txBody>
      </p:sp>
      <p:pic>
        <p:nvPicPr>
          <p:cNvPr id="205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568" y="1207363"/>
            <a:ext cx="2854311" cy="285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7080" y="3140604"/>
            <a:ext cx="5186177" cy="3468569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331194" y="1274302"/>
            <a:ext cx="8431066" cy="1717473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/>
              <a:t>Організувати пошукову діяльність на тему «Вразливості інформаційних та комунікаційних систем». Заповнити бланк.</a:t>
            </a:r>
          </a:p>
        </p:txBody>
      </p:sp>
    </p:spTree>
    <p:extLst>
      <p:ext uri="{BB962C8B-B14F-4D97-AF65-F5344CB8AC3E}">
        <p14:creationId xmlns:p14="http://schemas.microsoft.com/office/powerpoint/2010/main" val="75036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0EE4EEF9-0091-4F51-A191-C459112FDA7F}"/>
              </a:ext>
            </a:extLst>
          </p:cNvPr>
          <p:cNvSpPr/>
          <p:nvPr/>
        </p:nvSpPr>
        <p:spPr>
          <a:xfrm>
            <a:off x="3375258" y="544401"/>
            <a:ext cx="8665945" cy="707886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Колективне обговорення результатів  пошукової діяльності на тему «Вразливості інформаційних та комунікаційних систем».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F3F7A0-B549-4B5F-80B8-D9A071A0D987}"/>
              </a:ext>
            </a:extLst>
          </p:cNvPr>
          <p:cNvSpPr txBox="1"/>
          <p:nvPr/>
        </p:nvSpPr>
        <p:spPr>
          <a:xfrm>
            <a:off x="1600700" y="144291"/>
            <a:ext cx="15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Сьогодн</a:t>
            </a:r>
            <a:r>
              <a:rPr lang="uk-UA" sz="2000" b="1" dirty="0">
                <a:solidFill>
                  <a:schemeClr val="bg1"/>
                </a:solidFill>
              </a:rPr>
              <a:t>і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Дата 7">
            <a:extLst>
              <a:ext uri="{FF2B5EF4-FFF2-40B4-BE49-F238E27FC236}">
                <a16:creationId xmlns:a16="http://schemas.microsoft.com/office/drawing/2014/main" id="{F983A15A-0172-4E02-BC67-48D1ACD40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700" y="573107"/>
            <a:ext cx="1643013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000" b="1" smtClean="0">
                <a:solidFill>
                  <a:schemeClr val="bg1"/>
                </a:solidFill>
              </a:rPr>
              <a:pPr algn="ctr"/>
              <a:t>15.10.2024</a:t>
            </a:fld>
            <a:endParaRPr lang="ru-RU" sz="2000" b="1">
              <a:solidFill>
                <a:schemeClr val="bg1"/>
              </a:solidFill>
            </a:endParaRPr>
          </a:p>
        </p:txBody>
      </p:sp>
      <p:pic>
        <p:nvPicPr>
          <p:cNvPr id="1026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1DA2FEF7-634C-4525-ADC7-F75BB1CB2B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 b="10877"/>
          <a:stretch/>
        </p:blipFill>
        <p:spPr bwMode="auto">
          <a:xfrm>
            <a:off x="1600700" y="1573161"/>
            <a:ext cx="9166842" cy="4969840"/>
          </a:xfrm>
          <a:prstGeom prst="rect">
            <a:avLst/>
          </a:prstGeom>
          <a:ln w="38100" cap="sq">
            <a:solidFill>
              <a:srgbClr val="765A4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29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D8E6349D-ACB9-47F5-89CF-188259D5AD04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Повторюємо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E15CE1-1D85-48B3-AC70-8BB7303E3349}"/>
              </a:ext>
            </a:extLst>
          </p:cNvPr>
          <p:cNvSpPr txBox="1"/>
          <p:nvPr/>
        </p:nvSpPr>
        <p:spPr>
          <a:xfrm>
            <a:off x="1600700" y="144291"/>
            <a:ext cx="15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Сьогодн</a:t>
            </a:r>
            <a:r>
              <a:rPr lang="uk-UA" sz="2000" b="1" dirty="0">
                <a:solidFill>
                  <a:schemeClr val="bg1"/>
                </a:solidFill>
              </a:rPr>
              <a:t>і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Дата 7">
            <a:extLst>
              <a:ext uri="{FF2B5EF4-FFF2-40B4-BE49-F238E27FC236}">
                <a16:creationId xmlns:a16="http://schemas.microsoft.com/office/drawing/2014/main" id="{E00F3FDD-5894-40A9-822F-12B82AF033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700" y="573107"/>
            <a:ext cx="1643013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000" b="1" smtClean="0">
                <a:solidFill>
                  <a:schemeClr val="bg1"/>
                </a:solidFill>
              </a:rPr>
              <a:pPr algn="ctr"/>
              <a:t>15.10.2024</a:t>
            </a:fld>
            <a:endParaRPr lang="ru-RU" sz="2000" b="1">
              <a:solidFill>
                <a:schemeClr val="bg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2EB9A93-33D0-43A6-8557-1C8B32DE0A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9" y="5041900"/>
            <a:ext cx="2207945" cy="1657522"/>
          </a:xfrm>
          <a:prstGeom prst="rect">
            <a:avLst/>
          </a:prstGeom>
        </p:spPr>
      </p:pic>
      <p:sp>
        <p:nvSpPr>
          <p:cNvPr id="14" name="Прямоугольник 7">
            <a:extLst>
              <a:ext uri="{FF2B5EF4-FFF2-40B4-BE49-F238E27FC236}">
                <a16:creationId xmlns:a16="http://schemas.microsoft.com/office/drawing/2014/main" id="{FC91E5F0-2FA4-4D5F-B5D9-753105A8ADC2}"/>
              </a:ext>
            </a:extLst>
          </p:cNvPr>
          <p:cNvSpPr/>
          <p:nvPr/>
        </p:nvSpPr>
        <p:spPr>
          <a:xfrm>
            <a:off x="2422206" y="1397480"/>
            <a:ext cx="9503094" cy="461665"/>
          </a:xfrm>
          <a:prstGeom prst="rect">
            <a:avLst/>
          </a:prstGeom>
          <a:solidFill>
            <a:srgbClr val="58433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1. </a:t>
            </a:r>
            <a:r>
              <a:rPr lang="ru-RU" sz="2400" b="1" dirty="0" err="1">
                <a:solidFill>
                  <a:schemeClr val="bg1"/>
                </a:solidFill>
              </a:rPr>
              <a:t>Поясніть</a:t>
            </a:r>
            <a:r>
              <a:rPr lang="ru-RU" sz="2400" b="1" dirty="0">
                <a:solidFill>
                  <a:schemeClr val="bg1"/>
                </a:solidFill>
              </a:rPr>
              <a:t>  </a:t>
            </a:r>
            <a:r>
              <a:rPr lang="ru-RU" sz="2400" b="1" dirty="0" err="1">
                <a:solidFill>
                  <a:schemeClr val="bg1"/>
                </a:solidFill>
              </a:rPr>
              <a:t>визначення</a:t>
            </a:r>
            <a:r>
              <a:rPr lang="ru-RU" sz="2400" b="1" dirty="0">
                <a:solidFill>
                  <a:schemeClr val="bg1"/>
                </a:solidFill>
              </a:rPr>
              <a:t> «</a:t>
            </a:r>
            <a:r>
              <a:rPr lang="ru-RU" sz="2400" b="1" dirty="0" err="1">
                <a:solidFill>
                  <a:schemeClr val="bg1"/>
                </a:solidFill>
              </a:rPr>
              <a:t>інформаційна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безпека</a:t>
            </a:r>
            <a:r>
              <a:rPr lang="ru-RU" sz="2400" b="1" dirty="0">
                <a:solidFill>
                  <a:schemeClr val="bg1"/>
                </a:solidFill>
              </a:rPr>
              <a:t>». </a:t>
            </a:r>
          </a:p>
        </p:txBody>
      </p:sp>
      <p:sp>
        <p:nvSpPr>
          <p:cNvPr id="7" name="Прямоугольник 7">
            <a:extLst>
              <a:ext uri="{FF2B5EF4-FFF2-40B4-BE49-F238E27FC236}">
                <a16:creationId xmlns:a16="http://schemas.microsoft.com/office/drawing/2014/main" id="{FC91E5F0-2FA4-4D5F-B5D9-753105A8ADC2}"/>
              </a:ext>
            </a:extLst>
          </p:cNvPr>
          <p:cNvSpPr/>
          <p:nvPr/>
        </p:nvSpPr>
        <p:spPr>
          <a:xfrm>
            <a:off x="2422206" y="2142836"/>
            <a:ext cx="9503094" cy="461665"/>
          </a:xfrm>
          <a:prstGeom prst="rect">
            <a:avLst/>
          </a:prstGeom>
          <a:solidFill>
            <a:srgbClr val="58433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2. Як </a:t>
            </a:r>
            <a:r>
              <a:rPr lang="ru-RU" sz="2400" b="1" dirty="0" err="1">
                <a:solidFill>
                  <a:schemeClr val="bg1"/>
                </a:solidFill>
              </a:rPr>
              <a:t>ви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розумієте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визначення</a:t>
            </a:r>
            <a:r>
              <a:rPr lang="ru-RU" sz="2400" b="1" dirty="0">
                <a:solidFill>
                  <a:schemeClr val="bg1"/>
                </a:solidFill>
              </a:rPr>
              <a:t> «</a:t>
            </a:r>
            <a:r>
              <a:rPr lang="ru-RU" sz="2400" b="1" dirty="0" err="1">
                <a:solidFill>
                  <a:schemeClr val="bg1"/>
                </a:solidFill>
              </a:rPr>
              <a:t>інформаційне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середовище</a:t>
            </a:r>
            <a:r>
              <a:rPr lang="ru-RU" sz="2400" b="1" dirty="0">
                <a:solidFill>
                  <a:schemeClr val="bg1"/>
                </a:solidFill>
              </a:rPr>
              <a:t>»?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C91E5F0-2FA4-4D5F-B5D9-753105A8ADC2}"/>
              </a:ext>
            </a:extLst>
          </p:cNvPr>
          <p:cNvSpPr/>
          <p:nvPr/>
        </p:nvSpPr>
        <p:spPr>
          <a:xfrm>
            <a:off x="2422206" y="2888192"/>
            <a:ext cx="9503094" cy="461665"/>
          </a:xfrm>
          <a:prstGeom prst="rect">
            <a:avLst/>
          </a:prstGeom>
          <a:solidFill>
            <a:srgbClr val="58433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3.Поясніть </a:t>
            </a:r>
            <a:r>
              <a:rPr lang="ru-RU" sz="2400" b="1" dirty="0" err="1">
                <a:solidFill>
                  <a:schemeClr val="bg1"/>
                </a:solidFill>
              </a:rPr>
              <a:t>необхідність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захисту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інформації</a:t>
            </a:r>
            <a:r>
              <a:rPr lang="ru-RU" sz="24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9" name="Прямоугольник 7">
            <a:extLst>
              <a:ext uri="{FF2B5EF4-FFF2-40B4-BE49-F238E27FC236}">
                <a16:creationId xmlns:a16="http://schemas.microsoft.com/office/drawing/2014/main" id="{FC91E5F0-2FA4-4D5F-B5D9-753105A8ADC2}"/>
              </a:ext>
            </a:extLst>
          </p:cNvPr>
          <p:cNvSpPr/>
          <p:nvPr/>
        </p:nvSpPr>
        <p:spPr>
          <a:xfrm>
            <a:off x="2422206" y="3633548"/>
            <a:ext cx="9503094" cy="461665"/>
          </a:xfrm>
          <a:prstGeom prst="rect">
            <a:avLst/>
          </a:prstGeom>
          <a:solidFill>
            <a:srgbClr val="58433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4. </a:t>
            </a:r>
            <a:r>
              <a:rPr lang="ru-RU" sz="2400" b="1" dirty="0" err="1">
                <a:solidFill>
                  <a:schemeClr val="bg1"/>
                </a:solidFill>
              </a:rPr>
              <a:t>Інформаційна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небезпека</a:t>
            </a:r>
            <a:r>
              <a:rPr lang="ru-RU" sz="2400" b="1" dirty="0">
                <a:solidFill>
                  <a:schemeClr val="bg1"/>
                </a:solidFill>
              </a:rPr>
              <a:t> – </a:t>
            </a:r>
            <a:r>
              <a:rPr lang="ru-RU" sz="2400" b="1" dirty="0" err="1">
                <a:solidFill>
                  <a:schemeClr val="bg1"/>
                </a:solidFill>
              </a:rPr>
              <a:t>це</a:t>
            </a:r>
            <a:r>
              <a:rPr lang="ru-RU" sz="2400" b="1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5" name="Прямоугольник 7">
            <a:extLst>
              <a:ext uri="{FF2B5EF4-FFF2-40B4-BE49-F238E27FC236}">
                <a16:creationId xmlns:a16="http://schemas.microsoft.com/office/drawing/2014/main" id="{FC91E5F0-2FA4-4D5F-B5D9-753105A8ADC2}"/>
              </a:ext>
            </a:extLst>
          </p:cNvPr>
          <p:cNvSpPr/>
          <p:nvPr/>
        </p:nvSpPr>
        <p:spPr>
          <a:xfrm>
            <a:off x="2422206" y="4451749"/>
            <a:ext cx="9503094" cy="461665"/>
          </a:xfrm>
          <a:prstGeom prst="rect">
            <a:avLst/>
          </a:prstGeom>
          <a:solidFill>
            <a:srgbClr val="58433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5.Назвіть </a:t>
            </a:r>
            <a:r>
              <a:rPr lang="ru-RU" sz="2400" b="1" dirty="0" err="1">
                <a:solidFill>
                  <a:schemeClr val="bg1"/>
                </a:solidFill>
              </a:rPr>
              <a:t>основні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поняття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інформаційної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безпеки</a:t>
            </a:r>
            <a:r>
              <a:rPr lang="ru-RU" sz="24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6" name="Прямоугольник 7">
            <a:extLst>
              <a:ext uri="{FF2B5EF4-FFF2-40B4-BE49-F238E27FC236}">
                <a16:creationId xmlns:a16="http://schemas.microsoft.com/office/drawing/2014/main" id="{FC91E5F0-2FA4-4D5F-B5D9-753105A8ADC2}"/>
              </a:ext>
            </a:extLst>
          </p:cNvPr>
          <p:cNvSpPr/>
          <p:nvPr/>
        </p:nvSpPr>
        <p:spPr>
          <a:xfrm>
            <a:off x="2422206" y="5288476"/>
            <a:ext cx="9503094" cy="830997"/>
          </a:xfrm>
          <a:prstGeom prst="rect">
            <a:avLst/>
          </a:prstGeom>
          <a:solidFill>
            <a:srgbClr val="58433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6. </a:t>
            </a:r>
            <a:r>
              <a:rPr lang="ru-RU" sz="2400" b="1" dirty="0" err="1">
                <a:solidFill>
                  <a:schemeClr val="bg1"/>
                </a:solidFill>
              </a:rPr>
              <a:t>Назвіть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основні</a:t>
            </a:r>
            <a:r>
              <a:rPr lang="ru-RU" sz="2400" b="1" dirty="0">
                <a:solidFill>
                  <a:schemeClr val="bg1"/>
                </a:solidFill>
              </a:rPr>
              <a:t> причини </a:t>
            </a:r>
            <a:r>
              <a:rPr lang="ru-RU" sz="2400" b="1" dirty="0" err="1">
                <a:solidFill>
                  <a:schemeClr val="bg1"/>
                </a:solidFill>
              </a:rPr>
              <a:t>загострення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проблеми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забезпечення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безпеки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інформаційних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технологій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13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  <p:bldP spid="8" grpId="0" animBg="1"/>
      <p:bldP spid="9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D8E6349D-ACB9-47F5-89CF-188259D5AD04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</a:rPr>
              <a:t>Інтерактивна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гра</a:t>
            </a:r>
            <a:r>
              <a:rPr lang="ru-RU" sz="2000" b="1" dirty="0">
                <a:solidFill>
                  <a:schemeClr val="bg1"/>
                </a:solidFill>
              </a:rPr>
              <a:t>  «</a:t>
            </a:r>
            <a:r>
              <a:rPr lang="ru-RU" sz="2000" b="1" dirty="0" err="1">
                <a:solidFill>
                  <a:schemeClr val="bg1"/>
                </a:solidFill>
              </a:rPr>
              <a:t>Основні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визначення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інформаційної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системи</a:t>
            </a:r>
            <a:r>
              <a:rPr lang="ru-RU" sz="2000" b="1" dirty="0">
                <a:solidFill>
                  <a:schemeClr val="bg1"/>
                </a:solidFill>
              </a:rPr>
              <a:t>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E15CE1-1D85-48B3-AC70-8BB7303E3349}"/>
              </a:ext>
            </a:extLst>
          </p:cNvPr>
          <p:cNvSpPr txBox="1"/>
          <p:nvPr/>
        </p:nvSpPr>
        <p:spPr>
          <a:xfrm>
            <a:off x="1600700" y="144291"/>
            <a:ext cx="15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Сьогодн</a:t>
            </a:r>
            <a:r>
              <a:rPr lang="uk-UA" sz="2000" b="1" dirty="0">
                <a:solidFill>
                  <a:schemeClr val="bg1"/>
                </a:solidFill>
              </a:rPr>
              <a:t>і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Дата 7">
            <a:extLst>
              <a:ext uri="{FF2B5EF4-FFF2-40B4-BE49-F238E27FC236}">
                <a16:creationId xmlns:a16="http://schemas.microsoft.com/office/drawing/2014/main" id="{E00F3FDD-5894-40A9-822F-12B82AF033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700" y="573107"/>
            <a:ext cx="1643013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000" b="1" smtClean="0">
                <a:solidFill>
                  <a:schemeClr val="bg1"/>
                </a:solidFill>
              </a:rPr>
              <a:pPr algn="ctr"/>
              <a:t>15.10.2024</a:t>
            </a:fld>
            <a:endParaRPr lang="ru-RU" sz="2000" b="1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32" y="1578460"/>
            <a:ext cx="7797067" cy="4460159"/>
          </a:xfrm>
          <a:prstGeom prst="rect">
            <a:avLst/>
          </a:prstGeom>
          <a:ln w="38100" cap="sq">
            <a:solidFill>
              <a:srgbClr val="58433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Скругленный прямоугольник 3">
            <a:hlinkClick r:id="rId3"/>
          </p:cNvPr>
          <p:cNvSpPr/>
          <p:nvPr/>
        </p:nvSpPr>
        <p:spPr>
          <a:xfrm>
            <a:off x="8518967" y="3108870"/>
            <a:ext cx="3379808" cy="1770927"/>
          </a:xfrm>
          <a:prstGeom prst="roundRect">
            <a:avLst/>
          </a:prstGeom>
          <a:solidFill>
            <a:srgbClr val="765A43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Перейти</a:t>
            </a:r>
            <a:endParaRPr lang="en-US" sz="2000" b="1" dirty="0"/>
          </a:p>
          <a:p>
            <a:pPr algn="ctr"/>
            <a:r>
              <a:rPr lang="uk-UA" sz="2000" b="1" dirty="0"/>
              <a:t>https://learningapps.org/watch?v=poms1j7xc19 </a:t>
            </a:r>
          </a:p>
        </p:txBody>
      </p:sp>
    </p:spTree>
    <p:extLst>
      <p:ext uri="{BB962C8B-B14F-4D97-AF65-F5344CB8AC3E}">
        <p14:creationId xmlns:p14="http://schemas.microsoft.com/office/powerpoint/2010/main" val="404462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howte.at.ua/utschnjam/loli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8" y="1300653"/>
            <a:ext cx="2377598" cy="251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50048" y="2205915"/>
            <a:ext cx="9239731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uk-UA" sz="3600" b="1" dirty="0">
              <a:solidFill>
                <a:srgbClr val="584332"/>
              </a:solidFill>
              <a:latin typeface="+mn-lt"/>
            </a:endParaRPr>
          </a:p>
        </p:txBody>
      </p:sp>
      <p:pic>
        <p:nvPicPr>
          <p:cNvPr id="4" name="Picture 2" descr="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713" y="1278391"/>
            <a:ext cx="2250244" cy="271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024" y="1053906"/>
            <a:ext cx="2999622" cy="296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 descr="25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550" y="4082554"/>
            <a:ext cx="2211786" cy="218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 descr="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472" y="4107364"/>
            <a:ext cx="2601193" cy="251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6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779" y="4204433"/>
            <a:ext cx="2348026" cy="219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j028110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15" y="4046554"/>
            <a:ext cx="2543398" cy="238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j029724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284" y="1725726"/>
            <a:ext cx="1898309" cy="189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600700" y="144291"/>
            <a:ext cx="15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Сьогодн</a:t>
            </a:r>
            <a:r>
              <a:rPr lang="uk-UA" sz="2000" b="1" dirty="0">
                <a:solidFill>
                  <a:schemeClr val="bg1"/>
                </a:solidFill>
              </a:rPr>
              <a:t>і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1" name="Дата 7"/>
          <p:cNvSpPr>
            <a:spLocks noGrp="1"/>
          </p:cNvSpPr>
          <p:nvPr>
            <p:ph type="dt" sz="half" idx="10"/>
          </p:nvPr>
        </p:nvSpPr>
        <p:spPr>
          <a:xfrm>
            <a:off x="1600700" y="573107"/>
            <a:ext cx="1643013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000" b="1" smtClean="0">
                <a:solidFill>
                  <a:schemeClr val="bg1"/>
                </a:solidFill>
              </a:rPr>
              <a:pPr algn="ctr"/>
              <a:t>15.10.2024</a:t>
            </a:fld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54267D51-8318-448A-9EB5-607A77EE81B9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Повторимо правила поведінки та безпеки в комп’ютерному класі</a:t>
            </a:r>
          </a:p>
        </p:txBody>
      </p:sp>
    </p:spTree>
    <p:extLst>
      <p:ext uri="{BB962C8B-B14F-4D97-AF65-F5344CB8AC3E}">
        <p14:creationId xmlns:p14="http://schemas.microsoft.com/office/powerpoint/2010/main" val="156331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усеченными соседними углами 3"/>
          <p:cNvSpPr/>
          <p:nvPr/>
        </p:nvSpPr>
        <p:spPr>
          <a:xfrm>
            <a:off x="3167291" y="1201839"/>
            <a:ext cx="8665945" cy="5325961"/>
          </a:xfrm>
          <a:prstGeom prst="snip2SameRect">
            <a:avLst/>
          </a:prstGeom>
          <a:solidFill>
            <a:srgbClr val="765A4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/>
              <a:t>Підготувати повідомлення про одну з вразливостей інформаційних та комунікаційних систем.</a:t>
            </a:r>
            <a:endParaRPr lang="ru-RU" sz="4800" b="1" dirty="0"/>
          </a:p>
        </p:txBody>
      </p:sp>
      <p:pic>
        <p:nvPicPr>
          <p:cNvPr id="1026" name="Picture 2" descr="http://img3.wikia.nocookie.net/__cb20140428050001/rrc-kor/ru/images/8/83/%D0%9E%D0%BA_%D1%81%D0%BC%D0%B0%D0%B9%D0%B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0" y="3919482"/>
            <a:ext cx="4158750" cy="314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C3AC0D38-1648-49BA-B579-00DC76A2FFDE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</a:rPr>
              <a:t>Домашн</a:t>
            </a:r>
            <a:r>
              <a:rPr lang="uk-UA" sz="2000" b="1">
                <a:solidFill>
                  <a:schemeClr val="bg1"/>
                </a:solidFill>
              </a:rPr>
              <a:t>є завдання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DCA6BB-3B00-4C59-AE44-625573A7B2AC}"/>
              </a:ext>
            </a:extLst>
          </p:cNvPr>
          <p:cNvSpPr txBox="1"/>
          <p:nvPr/>
        </p:nvSpPr>
        <p:spPr>
          <a:xfrm>
            <a:off x="1600700" y="144291"/>
            <a:ext cx="15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Сьогодн</a:t>
            </a:r>
            <a:r>
              <a:rPr lang="uk-UA" sz="2000" b="1" dirty="0">
                <a:solidFill>
                  <a:schemeClr val="bg1"/>
                </a:solidFill>
              </a:rPr>
              <a:t>і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Дата 7">
            <a:extLst>
              <a:ext uri="{FF2B5EF4-FFF2-40B4-BE49-F238E27FC236}">
                <a16:creationId xmlns:a16="http://schemas.microsoft.com/office/drawing/2014/main" id="{8C294D9C-1800-4A47-877F-D62D586F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700" y="573107"/>
            <a:ext cx="1643013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000" b="1" smtClean="0">
                <a:solidFill>
                  <a:schemeClr val="bg1"/>
                </a:solidFill>
              </a:rPr>
              <a:pPr algn="ctr"/>
              <a:t>15.10.2024</a:t>
            </a:fld>
            <a:endParaRPr lang="ru-RU" sz="2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8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tvoyakniga.ru/images/forum_uploads/20100928123711-smayl_20141126210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395" y="573107"/>
            <a:ext cx="6207209" cy="620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D0D83C-049F-46D0-93C8-37DE93B1BEBE}"/>
              </a:ext>
            </a:extLst>
          </p:cNvPr>
          <p:cNvSpPr txBox="1"/>
          <p:nvPr/>
        </p:nvSpPr>
        <p:spPr>
          <a:xfrm>
            <a:off x="1600700" y="144291"/>
            <a:ext cx="15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Сьогодн</a:t>
            </a:r>
            <a:r>
              <a:rPr lang="uk-UA" sz="2000" b="1" dirty="0">
                <a:solidFill>
                  <a:schemeClr val="bg1"/>
                </a:solidFill>
              </a:rPr>
              <a:t>і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960650F7-3460-4221-94DE-D162DAB6C0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700" y="573107"/>
            <a:ext cx="1643013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000" b="1" smtClean="0">
                <a:solidFill>
                  <a:schemeClr val="bg1"/>
                </a:solidFill>
              </a:rPr>
              <a:pPr algn="ctr"/>
              <a:t>15.10.2024</a:t>
            </a:fld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6539EA0F-F1A1-48E3-9066-E9E67BA26CAD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До нових зустрічей!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59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18036D-C4D8-44EB-99EF-6FCA84267855}"/>
              </a:ext>
            </a:extLst>
          </p:cNvPr>
          <p:cNvSpPr txBox="1"/>
          <p:nvPr/>
        </p:nvSpPr>
        <p:spPr>
          <a:xfrm>
            <a:off x="1600700" y="144291"/>
            <a:ext cx="15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Сьогодн</a:t>
            </a:r>
            <a:r>
              <a:rPr lang="uk-UA" sz="2000" b="1" dirty="0">
                <a:solidFill>
                  <a:schemeClr val="bg1"/>
                </a:solidFill>
              </a:rPr>
              <a:t>і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Дата 7">
            <a:extLst>
              <a:ext uri="{FF2B5EF4-FFF2-40B4-BE49-F238E27FC236}">
                <a16:creationId xmlns:a16="http://schemas.microsoft.com/office/drawing/2014/main" id="{78378C4C-2306-4FC4-94CF-3A6814439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700" y="573107"/>
            <a:ext cx="1643013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000" b="1" smtClean="0">
                <a:solidFill>
                  <a:schemeClr val="bg1"/>
                </a:solidFill>
              </a:rPr>
              <a:pPr algn="ctr"/>
              <a:t>15.10.2024</a:t>
            </a:fld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2D9A5DB-7296-467A-BB43-725EA1CD254C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Пригадаймо властивості інформації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03524" y="2927325"/>
            <a:ext cx="3636484" cy="159326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Властивості інформації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2808" y="2493274"/>
            <a:ext cx="3548634" cy="868102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Конфіденційність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7889" y="4642586"/>
            <a:ext cx="3548634" cy="868102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Цілісність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91374" y="1340987"/>
            <a:ext cx="3548634" cy="868102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Доступність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293890" y="4642586"/>
            <a:ext cx="3548634" cy="868102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Апелювання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12091" y="5635300"/>
            <a:ext cx="3548634" cy="868102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Вірогідність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412090" y="2402653"/>
            <a:ext cx="3548634" cy="868102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Автентичність</a:t>
            </a:r>
          </a:p>
        </p:txBody>
      </p:sp>
    </p:spTree>
    <p:extLst>
      <p:ext uri="{BB962C8B-B14F-4D97-AF65-F5344CB8AC3E}">
        <p14:creationId xmlns:p14="http://schemas.microsoft.com/office/powerpoint/2010/main" val="56181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18036D-C4D8-44EB-99EF-6FCA84267855}"/>
              </a:ext>
            </a:extLst>
          </p:cNvPr>
          <p:cNvSpPr txBox="1"/>
          <p:nvPr/>
        </p:nvSpPr>
        <p:spPr>
          <a:xfrm>
            <a:off x="1600700" y="144291"/>
            <a:ext cx="15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Сьогодн</a:t>
            </a:r>
            <a:r>
              <a:rPr lang="uk-UA" sz="2000" b="1" dirty="0">
                <a:solidFill>
                  <a:schemeClr val="bg1"/>
                </a:solidFill>
              </a:rPr>
              <a:t>і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Дата 7">
            <a:extLst>
              <a:ext uri="{FF2B5EF4-FFF2-40B4-BE49-F238E27FC236}">
                <a16:creationId xmlns:a16="http://schemas.microsoft.com/office/drawing/2014/main" id="{78378C4C-2306-4FC4-94CF-3A6814439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700" y="573107"/>
            <a:ext cx="1643013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000" b="1" smtClean="0">
                <a:solidFill>
                  <a:schemeClr val="bg1"/>
                </a:solidFill>
              </a:rPr>
              <a:pPr algn="ctr"/>
              <a:t>15.10.2024</a:t>
            </a:fld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2D9A5DB-7296-467A-BB43-725EA1CD254C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</a:rPr>
              <a:t>Основні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поняття</a:t>
            </a:r>
            <a:r>
              <a:rPr lang="ru-RU" sz="2000" b="1" dirty="0">
                <a:solidFill>
                  <a:schemeClr val="bg1"/>
                </a:solidFill>
              </a:rPr>
              <a:t> в </a:t>
            </a:r>
            <a:r>
              <a:rPr lang="ru-RU" sz="2000" b="1" dirty="0" err="1">
                <a:solidFill>
                  <a:schemeClr val="bg1"/>
                </a:solidFill>
              </a:rPr>
              <a:t>області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безпеки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інформаційних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технологій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201610" y="1331089"/>
            <a:ext cx="7558269" cy="5231757"/>
          </a:xfrm>
          <a:prstGeom prst="roundRect">
            <a:avLst>
              <a:gd name="adj" fmla="val 7154"/>
            </a:avLst>
          </a:prstGeom>
          <a:solidFill>
            <a:srgbClr val="5843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Інформаційне середовище </a:t>
            </a:r>
            <a:r>
              <a:rPr lang="uk-UA" sz="4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представляється як сукупність інформації, що оточує людину, незалежно від форми її подання.</a:t>
            </a:r>
            <a:endParaRPr lang="uk-UA" sz="40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9378" y="1627782"/>
            <a:ext cx="3126785" cy="463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9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18036D-C4D8-44EB-99EF-6FCA84267855}"/>
              </a:ext>
            </a:extLst>
          </p:cNvPr>
          <p:cNvSpPr txBox="1"/>
          <p:nvPr/>
        </p:nvSpPr>
        <p:spPr>
          <a:xfrm>
            <a:off x="1600700" y="144291"/>
            <a:ext cx="15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Сьогодн</a:t>
            </a:r>
            <a:r>
              <a:rPr lang="uk-UA" sz="2000" b="1" dirty="0">
                <a:solidFill>
                  <a:schemeClr val="bg1"/>
                </a:solidFill>
              </a:rPr>
              <a:t>і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Дата 7">
            <a:extLst>
              <a:ext uri="{FF2B5EF4-FFF2-40B4-BE49-F238E27FC236}">
                <a16:creationId xmlns:a16="http://schemas.microsoft.com/office/drawing/2014/main" id="{78378C4C-2306-4FC4-94CF-3A6814439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700" y="573107"/>
            <a:ext cx="1643013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000" b="1" smtClean="0">
                <a:solidFill>
                  <a:schemeClr val="bg1"/>
                </a:solidFill>
              </a:rPr>
              <a:pPr algn="ctr"/>
              <a:t>15.10.2024</a:t>
            </a:fld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2D9A5DB-7296-467A-BB43-725EA1CD254C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b="1" dirty="0" err="1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езпек</a:t>
            </a:r>
            <a:r>
              <a:rPr lang="en-US" sz="20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інформаційного</a:t>
            </a:r>
            <a:r>
              <a:rPr lang="ru-RU" sz="20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endParaRPr lang="uk-UA" sz="2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1032" y="1404548"/>
            <a:ext cx="7620000" cy="5086350"/>
          </a:xfrm>
          <a:prstGeom prst="rect">
            <a:avLst/>
          </a:prstGeom>
          <a:ln w="38100" cap="sq">
            <a:solidFill>
              <a:srgbClr val="58433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915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18036D-C4D8-44EB-99EF-6FCA84267855}"/>
              </a:ext>
            </a:extLst>
          </p:cNvPr>
          <p:cNvSpPr txBox="1"/>
          <p:nvPr/>
        </p:nvSpPr>
        <p:spPr>
          <a:xfrm>
            <a:off x="1600700" y="144291"/>
            <a:ext cx="15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Сьогодн</a:t>
            </a:r>
            <a:r>
              <a:rPr lang="uk-UA" sz="2000" b="1" dirty="0">
                <a:solidFill>
                  <a:schemeClr val="bg1"/>
                </a:solidFill>
              </a:rPr>
              <a:t>і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Дата 7">
            <a:extLst>
              <a:ext uri="{FF2B5EF4-FFF2-40B4-BE49-F238E27FC236}">
                <a16:creationId xmlns:a16="http://schemas.microsoft.com/office/drawing/2014/main" id="{78378C4C-2306-4FC4-94CF-3A6814439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700" y="573107"/>
            <a:ext cx="1643013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000" b="1" smtClean="0">
                <a:solidFill>
                  <a:schemeClr val="bg1"/>
                </a:solidFill>
              </a:rPr>
              <a:pPr algn="ctr"/>
              <a:t>15.10.2024</a:t>
            </a:fld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2D9A5DB-7296-467A-BB43-725EA1CD254C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</a:rPr>
              <a:t>Інформаційна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загроза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36853" y="297591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uk-UA" sz="2400" dirty="0"/>
          </a:p>
          <a:p>
            <a:endParaRPr lang="uk-UA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05165" y="1097044"/>
            <a:ext cx="7248225" cy="2624451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FF00"/>
                </a:solidFill>
              </a:rPr>
              <a:t>Інформаційна загроза </a:t>
            </a:r>
            <a:r>
              <a:rPr lang="uk-UA" sz="3600" b="1" dirty="0"/>
              <a:t>- потенційна можливість певним чином порушити інформаційну безпеку.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320" y="1619273"/>
            <a:ext cx="2949424" cy="43752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5334" y="3874028"/>
            <a:ext cx="6326043" cy="2681155"/>
          </a:xfrm>
          <a:prstGeom prst="rect">
            <a:avLst/>
          </a:prstGeom>
          <a:ln w="38100" cap="sq">
            <a:solidFill>
              <a:srgbClr val="58433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30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18036D-C4D8-44EB-99EF-6FCA84267855}"/>
              </a:ext>
            </a:extLst>
          </p:cNvPr>
          <p:cNvSpPr txBox="1"/>
          <p:nvPr/>
        </p:nvSpPr>
        <p:spPr>
          <a:xfrm>
            <a:off x="1600700" y="144291"/>
            <a:ext cx="15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Сьогодн</a:t>
            </a:r>
            <a:r>
              <a:rPr lang="uk-UA" sz="2000" b="1" dirty="0">
                <a:solidFill>
                  <a:schemeClr val="bg1"/>
                </a:solidFill>
              </a:rPr>
              <a:t>і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Дата 7">
            <a:extLst>
              <a:ext uri="{FF2B5EF4-FFF2-40B4-BE49-F238E27FC236}">
                <a16:creationId xmlns:a16="http://schemas.microsoft.com/office/drawing/2014/main" id="{78378C4C-2306-4FC4-94CF-3A6814439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700" y="573107"/>
            <a:ext cx="1643013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000" b="1" smtClean="0">
                <a:solidFill>
                  <a:schemeClr val="bg1"/>
                </a:solidFill>
              </a:rPr>
              <a:pPr algn="ctr"/>
              <a:t>15.10.2024</a:t>
            </a:fld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2D9A5DB-7296-467A-BB43-725EA1CD254C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</a:rPr>
              <a:t>Інформаційна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загроза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36853" y="297591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uk-UA" sz="2400" dirty="0"/>
          </a:p>
          <a:p>
            <a:endParaRPr lang="uk-UA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45219" y="1426078"/>
            <a:ext cx="10807207" cy="2380829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Інформаційна небезпека - </a:t>
            </a:r>
            <a:r>
              <a:rPr lang="uk-UA" sz="3200" b="1" dirty="0"/>
              <a:t>обставини, при яких інформація або її похідні можуть вплинути на людину або обставини таким чином, що це призведе до її погіршення або неможливості її функціонування і розвитку.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8811" y="4032272"/>
            <a:ext cx="1785681" cy="26489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4026" y="4259768"/>
            <a:ext cx="3436619" cy="2169013"/>
          </a:xfrm>
          <a:prstGeom prst="rect">
            <a:avLst/>
          </a:prstGeom>
          <a:ln w="38100" cap="sq">
            <a:solidFill>
              <a:srgbClr val="58433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936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18036D-C4D8-44EB-99EF-6FCA84267855}"/>
              </a:ext>
            </a:extLst>
          </p:cNvPr>
          <p:cNvSpPr txBox="1"/>
          <p:nvPr/>
        </p:nvSpPr>
        <p:spPr>
          <a:xfrm>
            <a:off x="1600700" y="144291"/>
            <a:ext cx="15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Сьогодн</a:t>
            </a:r>
            <a:r>
              <a:rPr lang="uk-UA" sz="2000" b="1" dirty="0">
                <a:solidFill>
                  <a:schemeClr val="bg1"/>
                </a:solidFill>
              </a:rPr>
              <a:t>і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Дата 7">
            <a:extLst>
              <a:ext uri="{FF2B5EF4-FFF2-40B4-BE49-F238E27FC236}">
                <a16:creationId xmlns:a16="http://schemas.microsoft.com/office/drawing/2014/main" id="{78378C4C-2306-4FC4-94CF-3A6814439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700" y="573107"/>
            <a:ext cx="1643013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000" b="1" smtClean="0">
                <a:solidFill>
                  <a:schemeClr val="bg1"/>
                </a:solidFill>
              </a:rPr>
              <a:pPr algn="ctr"/>
              <a:t>15.10.2024</a:t>
            </a:fld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2D9A5DB-7296-467A-BB43-725EA1CD254C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</a:rPr>
              <a:t>Інформаційна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загроза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36853" y="297591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uk-UA" sz="2400" dirty="0"/>
          </a:p>
          <a:p>
            <a:endParaRPr lang="uk-UA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44357" y="1125413"/>
            <a:ext cx="6514911" cy="2212591"/>
          </a:xfrm>
          <a:prstGeom prst="roundRect">
            <a:avLst/>
          </a:prstGeom>
          <a:solidFill>
            <a:srgbClr val="765A4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Інформаційний захист </a:t>
            </a:r>
            <a:r>
              <a:rPr lang="uk-UA" sz="3200" b="1" dirty="0">
                <a:solidFill>
                  <a:schemeClr val="bg1"/>
                </a:solidFill>
              </a:rPr>
              <a:t>- процес забезпечення інформаційної безпеки.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3375" y="1580224"/>
            <a:ext cx="3243017" cy="48107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59147" y="3518906"/>
            <a:ext cx="5341210" cy="3006013"/>
          </a:xfrm>
          <a:prstGeom prst="rect">
            <a:avLst/>
          </a:prstGeom>
          <a:ln w="38100" cap="sq">
            <a:solidFill>
              <a:srgbClr val="58433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764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18036D-C4D8-44EB-99EF-6FCA84267855}"/>
              </a:ext>
            </a:extLst>
          </p:cNvPr>
          <p:cNvSpPr txBox="1"/>
          <p:nvPr/>
        </p:nvSpPr>
        <p:spPr>
          <a:xfrm>
            <a:off x="1600700" y="144291"/>
            <a:ext cx="15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Сьогодн</a:t>
            </a:r>
            <a:r>
              <a:rPr lang="uk-UA" sz="2000" b="1" dirty="0">
                <a:solidFill>
                  <a:schemeClr val="bg1"/>
                </a:solidFill>
              </a:rPr>
              <a:t>і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Дата 7">
            <a:extLst>
              <a:ext uri="{FF2B5EF4-FFF2-40B4-BE49-F238E27FC236}">
                <a16:creationId xmlns:a16="http://schemas.microsoft.com/office/drawing/2014/main" id="{78378C4C-2306-4FC4-94CF-3A6814439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700" y="573107"/>
            <a:ext cx="1643013" cy="400110"/>
          </a:xfrm>
        </p:spPr>
        <p:txBody>
          <a:bodyPr/>
          <a:lstStyle/>
          <a:p>
            <a:pPr algn="ctr"/>
            <a:fld id="{45AB5365-D8A3-45F2-94D1-6DD1E6698E88}" type="datetime1">
              <a:rPr lang="uk-UA" sz="2000" b="1" smtClean="0">
                <a:solidFill>
                  <a:schemeClr val="bg1"/>
                </a:solidFill>
              </a:rPr>
              <a:pPr algn="ctr"/>
              <a:t>15.10.2024</a:t>
            </a:fld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2D9A5DB-7296-467A-BB43-725EA1CD254C}"/>
              </a:ext>
            </a:extLst>
          </p:cNvPr>
          <p:cNvSpPr/>
          <p:nvPr/>
        </p:nvSpPr>
        <p:spPr>
          <a:xfrm>
            <a:off x="3375258" y="544401"/>
            <a:ext cx="8665945" cy="400110"/>
          </a:xfrm>
          <a:prstGeom prst="rect">
            <a:avLst/>
          </a:prstGeom>
          <a:solidFill>
            <a:srgbClr val="765A43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</a:rPr>
              <a:t>Інформаційна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безпека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особистості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6485" y="1377273"/>
            <a:ext cx="7447627" cy="4971291"/>
          </a:xfrm>
          <a:prstGeom prst="rect">
            <a:avLst/>
          </a:prstGeom>
          <a:ln w="38100" cap="sq">
            <a:solidFill>
              <a:srgbClr val="58433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75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850</TotalTime>
  <Words>416</Words>
  <Application>Microsoft Office PowerPoint</Application>
  <PresentationFormat>Широкоэкранный</PresentationFormat>
  <Paragraphs>108</Paragraphs>
  <Slides>21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https://vsimpptx.com</dc:title>
  <dc:creator>Василь Цупа</dc:creator>
  <cp:lastModifiedBy>Kate Reshevskaya</cp:lastModifiedBy>
  <cp:revision>96</cp:revision>
  <dcterms:created xsi:type="dcterms:W3CDTF">2015-10-20T21:14:13Z</dcterms:created>
  <dcterms:modified xsi:type="dcterms:W3CDTF">2024-10-15T07:32:50Z</dcterms:modified>
</cp:coreProperties>
</file>