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836713"/>
            <a:ext cx="7196336" cy="792088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tx1"/>
                </a:solidFill>
              </a:rPr>
              <a:t>Психодіагностика як наука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584776" cy="3361928"/>
          </a:xfrm>
        </p:spPr>
        <p:txBody>
          <a:bodyPr>
            <a:normAutofit/>
          </a:bodyPr>
          <a:lstStyle/>
          <a:p>
            <a:pPr algn="l"/>
            <a:r>
              <a:rPr lang="ru-RU" sz="2800" dirty="0" err="1">
                <a:solidFill>
                  <a:schemeClr val="tx1"/>
                </a:solidFill>
              </a:rPr>
              <a:t>Поняття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психодіагностики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Предмет </a:t>
            </a:r>
            <a:r>
              <a:rPr lang="ru-RU" sz="2800" dirty="0">
                <a:solidFill>
                  <a:schemeClr val="tx1"/>
                </a:solidFill>
              </a:rPr>
              <a:t>і структура </a:t>
            </a:r>
            <a:r>
              <a:rPr lang="ru-RU" sz="2800" dirty="0" err="1">
                <a:solidFill>
                  <a:schemeClr val="tx1"/>
                </a:solidFill>
              </a:rPr>
              <a:t>психодіагностики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l"/>
            <a:r>
              <a:rPr lang="ru-RU" sz="2800" dirty="0" err="1" smtClean="0">
                <a:solidFill>
                  <a:schemeClr val="tx1"/>
                </a:solidFill>
              </a:rPr>
              <a:t>Основні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завдання</a:t>
            </a:r>
            <a:r>
              <a:rPr lang="ru-RU" sz="2800" dirty="0">
                <a:solidFill>
                  <a:schemeClr val="tx1"/>
                </a:solidFill>
              </a:rPr>
              <a:t> та </a:t>
            </a:r>
            <a:r>
              <a:rPr lang="ru-RU" sz="2800" dirty="0" err="1">
                <a:solidFill>
                  <a:schemeClr val="tx1"/>
                </a:solidFill>
              </a:rPr>
              <a:t>напрями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розвитку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сучасної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психодіагностики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290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>
                <a:solidFill>
                  <a:schemeClr val="tx1"/>
                </a:solidFill>
              </a:rPr>
              <a:t>Особливості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психодіагностики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професійних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якостей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Професійний</a:t>
            </a:r>
            <a:r>
              <a:rPr lang="ru-RU" dirty="0" smtClean="0"/>
              <a:t> </a:t>
            </a:r>
            <a:r>
              <a:rPr lang="ru-RU" dirty="0" err="1" smtClean="0"/>
              <a:t>відбір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б за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індивідуальними</a:t>
            </a:r>
            <a:r>
              <a:rPr lang="ru-RU" dirty="0"/>
              <a:t> і </a:t>
            </a:r>
            <a:r>
              <a:rPr lang="ru-RU" dirty="0" err="1"/>
              <a:t>особистісними</a:t>
            </a:r>
            <a:r>
              <a:rPr lang="ru-RU" dirty="0"/>
              <a:t> </a:t>
            </a:r>
            <a:r>
              <a:rPr lang="ru-RU" dirty="0" err="1"/>
              <a:t>якостями</a:t>
            </a:r>
            <a:r>
              <a:rPr lang="ru-RU" dirty="0"/>
              <a:t> і </a:t>
            </a:r>
            <a:r>
              <a:rPr lang="ru-RU" dirty="0" err="1"/>
              <a:t>властивостями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придатні</a:t>
            </a:r>
            <a:r>
              <a:rPr lang="ru-RU" dirty="0"/>
              <a:t> до </a:t>
            </a:r>
            <a:r>
              <a:rPr lang="ru-RU" dirty="0" err="1"/>
              <a:t>навчання</a:t>
            </a:r>
            <a:r>
              <a:rPr lang="ru-RU" dirty="0"/>
              <a:t> і </a:t>
            </a:r>
            <a:r>
              <a:rPr lang="ru-RU" dirty="0" err="1"/>
              <a:t>подальшої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за конкретною </a:t>
            </a:r>
            <a:r>
              <a:rPr lang="ru-RU" dirty="0" err="1"/>
              <a:t>професією</a:t>
            </a:r>
            <a:r>
              <a:rPr lang="ru-RU" dirty="0"/>
              <a:t> 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892552"/>
            <a:ext cx="6879912" cy="191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1693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>
                <a:solidFill>
                  <a:schemeClr val="tx1"/>
                </a:solidFill>
              </a:rPr>
              <a:t>Професійний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відбір</a:t>
            </a:r>
            <a:r>
              <a:rPr lang="ru-RU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являє</a:t>
            </a:r>
            <a:r>
              <a:rPr lang="ru-RU" dirty="0" smtClean="0"/>
              <a:t> </a:t>
            </a:r>
            <a:r>
              <a:rPr lang="ru-RU" dirty="0"/>
              <a:t>собою комплекс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призначених</a:t>
            </a:r>
            <a:r>
              <a:rPr lang="ru-RU" dirty="0"/>
              <a:t> для </a:t>
            </a:r>
            <a:r>
              <a:rPr lang="ru-RU" dirty="0" err="1"/>
              <a:t>визначення</a:t>
            </a:r>
            <a:r>
              <a:rPr lang="ru-RU" dirty="0"/>
              <a:t> у </a:t>
            </a:r>
            <a:r>
              <a:rPr lang="ru-RU" dirty="0" err="1"/>
              <a:t>кандидатів</a:t>
            </a:r>
            <a:r>
              <a:rPr lang="ru-RU" dirty="0"/>
              <a:t> на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робоче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посаду тих </a:t>
            </a:r>
            <a:r>
              <a:rPr lang="ru-RU" dirty="0" err="1"/>
              <a:t>професійно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достатні</a:t>
            </a:r>
            <a:r>
              <a:rPr lang="ru-RU" dirty="0"/>
              <a:t> й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оволодіння</a:t>
            </a:r>
            <a:r>
              <a:rPr lang="ru-RU" dirty="0"/>
              <a:t> </a:t>
            </a:r>
            <a:r>
              <a:rPr lang="ru-RU" dirty="0" err="1"/>
              <a:t>професійними</a:t>
            </a:r>
            <a:r>
              <a:rPr lang="ru-RU" dirty="0"/>
              <a:t> </a:t>
            </a:r>
            <a:r>
              <a:rPr lang="ru-RU" dirty="0" err="1"/>
              <a:t>знаннями</a:t>
            </a:r>
            <a:r>
              <a:rPr lang="ru-RU" dirty="0"/>
              <a:t>, </a:t>
            </a:r>
            <a:r>
              <a:rPr lang="ru-RU" dirty="0" err="1"/>
              <a:t>уміннями</a:t>
            </a:r>
            <a:r>
              <a:rPr lang="ru-RU" dirty="0"/>
              <a:t> та </a:t>
            </a:r>
            <a:r>
              <a:rPr lang="ru-RU" dirty="0" err="1"/>
              <a:t>навичками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обумовлюють</a:t>
            </a:r>
            <a:r>
              <a:rPr lang="ru-RU" dirty="0"/>
              <a:t> </a:t>
            </a:r>
            <a:r>
              <a:rPr lang="ru-RU" dirty="0" err="1"/>
              <a:t>успішність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в </a:t>
            </a:r>
            <a:r>
              <a:rPr lang="ru-RU" dirty="0" err="1"/>
              <a:t>установлені</a:t>
            </a:r>
            <a:r>
              <a:rPr lang="ru-RU" dirty="0"/>
              <a:t> </a:t>
            </a:r>
            <a:r>
              <a:rPr lang="ru-RU" dirty="0" err="1"/>
              <a:t>терміни</a:t>
            </a:r>
            <a:r>
              <a:rPr lang="ru-RU" dirty="0"/>
              <a:t> і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наступної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61169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>
                <a:solidFill>
                  <a:schemeClr val="tx1"/>
                </a:solidFill>
              </a:rPr>
              <a:t>Завдання</a:t>
            </a:r>
            <a:r>
              <a:rPr lang="ru-RU" b="1" dirty="0">
                <a:solidFill>
                  <a:schemeClr val="tx1"/>
                </a:solidFill>
              </a:rPr>
              <a:t> курсу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– </a:t>
            </a:r>
            <a:r>
              <a:rPr lang="ru-RU" dirty="0" err="1"/>
              <a:t>ознайомитись</a:t>
            </a:r>
            <a:r>
              <a:rPr lang="ru-RU" dirty="0"/>
              <a:t> з </a:t>
            </a:r>
            <a:r>
              <a:rPr lang="ru-RU" dirty="0" err="1"/>
              <a:t>існуючими</a:t>
            </a:r>
            <a:r>
              <a:rPr lang="ru-RU" dirty="0"/>
              <a:t> принципами і </a:t>
            </a:r>
            <a:r>
              <a:rPr lang="ru-RU" dirty="0" err="1"/>
              <a:t>підходами</a:t>
            </a:r>
            <a:r>
              <a:rPr lang="ru-RU" dirty="0"/>
              <a:t>, </a:t>
            </a:r>
            <a:r>
              <a:rPr lang="ru-RU" dirty="0" err="1"/>
              <a:t>стратегією</a:t>
            </a:r>
            <a:r>
              <a:rPr lang="ru-RU" dirty="0"/>
              <a:t> і тактикою </a:t>
            </a:r>
            <a:r>
              <a:rPr lang="ru-RU" dirty="0" err="1"/>
              <a:t>профвідбору</a:t>
            </a:r>
            <a:r>
              <a:rPr lang="ru-RU" dirty="0"/>
              <a:t> і </a:t>
            </a:r>
            <a:r>
              <a:rPr lang="ru-RU" dirty="0" err="1"/>
              <a:t>психодіагностики</a:t>
            </a:r>
            <a:r>
              <a:rPr lang="ru-RU" dirty="0"/>
              <a:t>, з </a:t>
            </a:r>
            <a:r>
              <a:rPr lang="ru-RU" dirty="0" err="1"/>
              <a:t>сучасним</a:t>
            </a:r>
            <a:r>
              <a:rPr lang="ru-RU" dirty="0"/>
              <a:t> </a:t>
            </a:r>
            <a:r>
              <a:rPr lang="ru-RU" dirty="0" err="1"/>
              <a:t>психодіагностичним</a:t>
            </a:r>
            <a:r>
              <a:rPr lang="ru-RU" dirty="0"/>
              <a:t> </a:t>
            </a:r>
            <a:r>
              <a:rPr lang="ru-RU" dirty="0" err="1"/>
              <a:t>інструментарієм</a:t>
            </a:r>
            <a:r>
              <a:rPr lang="ru-RU" dirty="0"/>
              <a:t> для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smtClean="0"/>
              <a:t>завдань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2257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1"/>
                </a:solidFill>
              </a:rPr>
              <a:t>1. Поняття психодіагностики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Термін</a:t>
            </a:r>
            <a:r>
              <a:rPr lang="ru-RU" dirty="0"/>
              <a:t> "</a:t>
            </a:r>
            <a:r>
              <a:rPr lang="ru-RU" dirty="0" err="1"/>
              <a:t>психодіагностика</a:t>
            </a:r>
            <a:r>
              <a:rPr lang="ru-RU" dirty="0"/>
              <a:t>" </a:t>
            </a:r>
            <a:r>
              <a:rPr lang="ru-RU" dirty="0" err="1"/>
              <a:t>запровадив</a:t>
            </a:r>
            <a:r>
              <a:rPr lang="ru-RU" dirty="0"/>
              <a:t> Г. </a:t>
            </a:r>
            <a:r>
              <a:rPr lang="ru-RU" dirty="0" err="1" smtClean="0"/>
              <a:t>Роршах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3600" dirty="0" smtClean="0"/>
              <a:t>Психологи </a:t>
            </a:r>
            <a:r>
              <a:rPr lang="ru-RU" sz="3600" dirty="0" err="1"/>
              <a:t>розглядають</a:t>
            </a:r>
            <a:r>
              <a:rPr lang="ru-RU" sz="3600" dirty="0"/>
              <a:t> </a:t>
            </a:r>
            <a:r>
              <a:rPr lang="ru-RU" sz="3600" b="1" i="1" dirty="0" err="1"/>
              <a:t>психологічну</a:t>
            </a:r>
            <a:r>
              <a:rPr lang="ru-RU" sz="3600" b="1" i="1" dirty="0"/>
              <a:t> </a:t>
            </a:r>
            <a:r>
              <a:rPr lang="ru-RU" sz="3600" b="1" i="1" dirty="0" err="1"/>
              <a:t>діагностику</a:t>
            </a:r>
            <a:r>
              <a:rPr lang="ru-RU" sz="3600" b="1" i="1" dirty="0"/>
              <a:t> </a:t>
            </a:r>
            <a:r>
              <a:rPr lang="ru-RU" sz="3600" dirty="0"/>
              <a:t>як науку про </a:t>
            </a:r>
            <a:r>
              <a:rPr lang="ru-RU" sz="3600" dirty="0" err="1"/>
              <a:t>встановлення</a:t>
            </a:r>
            <a:r>
              <a:rPr lang="ru-RU" sz="3600" dirty="0"/>
              <a:t> </a:t>
            </a:r>
            <a:r>
              <a:rPr lang="ru-RU" sz="3600" dirty="0" err="1"/>
              <a:t>достовірного</a:t>
            </a:r>
            <a:r>
              <a:rPr lang="ru-RU" sz="3600" dirty="0"/>
              <a:t> </a:t>
            </a:r>
            <a:r>
              <a:rPr lang="ru-RU" sz="3600" dirty="0" err="1"/>
              <a:t>психологічного</a:t>
            </a:r>
            <a:r>
              <a:rPr lang="ru-RU" sz="3600" dirty="0"/>
              <a:t> </a:t>
            </a:r>
            <a:r>
              <a:rPr lang="ru-RU" sz="3600" dirty="0" err="1"/>
              <a:t>діагнозу</a:t>
            </a:r>
            <a:r>
              <a:rPr lang="ru-RU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1804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Психодіагностика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/>
              <a:t>особливий</a:t>
            </a:r>
            <a:r>
              <a:rPr lang="ru-RU" sz="2800" dirty="0"/>
              <a:t> вид </a:t>
            </a:r>
            <a:r>
              <a:rPr lang="ru-RU" sz="2800" dirty="0" err="1"/>
              <a:t>психологічного</a:t>
            </a:r>
            <a:r>
              <a:rPr lang="ru-RU" sz="2800" dirty="0"/>
              <a:t> </a:t>
            </a:r>
            <a:r>
              <a:rPr lang="ru-RU" sz="2800" dirty="0" err="1"/>
              <a:t>експериментування</a:t>
            </a:r>
            <a:r>
              <a:rPr lang="ru-RU" sz="2800" dirty="0"/>
              <a:t>, яке </a:t>
            </a:r>
            <a:r>
              <a:rPr lang="ru-RU" sz="2800" dirty="0" err="1"/>
              <a:t>полягає</a:t>
            </a:r>
            <a:r>
              <a:rPr lang="ru-RU" sz="2800" dirty="0"/>
              <a:t> у </a:t>
            </a:r>
            <a:r>
              <a:rPr lang="ru-RU" sz="2800" dirty="0" err="1"/>
              <a:t>ранжуванні</a:t>
            </a:r>
            <a:r>
              <a:rPr lang="ru-RU" sz="2800" dirty="0"/>
              <a:t> людей за </a:t>
            </a:r>
            <a:r>
              <a:rPr lang="ru-RU" sz="2800" dirty="0" err="1"/>
              <a:t>психологічними</a:t>
            </a:r>
            <a:r>
              <a:rPr lang="ru-RU" sz="2800" dirty="0"/>
              <a:t> і </a:t>
            </a:r>
            <a:r>
              <a:rPr lang="ru-RU" sz="2800" dirty="0" err="1"/>
              <a:t>психофізіологічними</a:t>
            </a:r>
            <a:r>
              <a:rPr lang="ru-RU" sz="2800" dirty="0"/>
              <a:t> </a:t>
            </a:r>
            <a:r>
              <a:rPr lang="ru-RU" sz="2800" dirty="0" err="1"/>
              <a:t>ознаками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дає</a:t>
            </a:r>
            <a:r>
              <a:rPr lang="ru-RU" sz="2800" dirty="0"/>
              <a:t> </a:t>
            </a:r>
            <a:r>
              <a:rPr lang="ru-RU" sz="2800" dirty="0" err="1"/>
              <a:t>змогу</a:t>
            </a:r>
            <a:r>
              <a:rPr lang="ru-RU" sz="2800" dirty="0"/>
              <a:t> </a:t>
            </a:r>
            <a:r>
              <a:rPr lang="ru-RU" sz="2800" dirty="0" err="1"/>
              <a:t>вивчати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різноманітні</a:t>
            </a:r>
            <a:r>
              <a:rPr lang="ru-RU" sz="2800" dirty="0"/>
              <a:t> </a:t>
            </a:r>
            <a:r>
              <a:rPr lang="ru-RU" sz="2800" dirty="0" err="1"/>
              <a:t>психологічні</a:t>
            </a:r>
            <a:r>
              <a:rPr lang="ru-RU" sz="2800" dirty="0"/>
              <a:t> і </a:t>
            </a:r>
            <a:r>
              <a:rPr lang="ru-RU" sz="2800" dirty="0" err="1"/>
              <a:t>психофізіологічні</a:t>
            </a:r>
            <a:r>
              <a:rPr lang="ru-RU" sz="2800" dirty="0"/>
              <a:t> </a:t>
            </a:r>
            <a:r>
              <a:rPr lang="ru-RU" sz="2800" dirty="0" err="1"/>
              <a:t>риси</a:t>
            </a:r>
            <a:r>
              <a:rPr lang="ru-RU" sz="2800" dirty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193494"/>
            <a:ext cx="2808312" cy="234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499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</a:rPr>
              <a:t>Психодіагностика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 smtClean="0"/>
              <a:t>розглядає</a:t>
            </a:r>
            <a:r>
              <a:rPr lang="ru-RU" sz="2800" dirty="0" smtClean="0"/>
              <a:t> </a:t>
            </a:r>
            <a:r>
              <a:rPr lang="ru-RU" sz="2800" dirty="0" err="1"/>
              <a:t>закономірності</a:t>
            </a:r>
            <a:r>
              <a:rPr lang="ru-RU" sz="2800" dirty="0"/>
              <a:t> </a:t>
            </a:r>
            <a:r>
              <a:rPr lang="ru-RU" sz="2800" dirty="0" err="1"/>
              <a:t>прийняття</a:t>
            </a:r>
            <a:r>
              <a:rPr lang="ru-RU" sz="2800" dirty="0"/>
              <a:t> </a:t>
            </a:r>
            <a:r>
              <a:rPr lang="ru-RU" sz="2800" dirty="0" err="1"/>
              <a:t>валідних</a:t>
            </a:r>
            <a:r>
              <a:rPr lang="ru-RU" sz="2800" dirty="0"/>
              <a:t> і </a:t>
            </a:r>
            <a:r>
              <a:rPr lang="ru-RU" sz="2800" dirty="0" err="1"/>
              <a:t>надійних</a:t>
            </a:r>
            <a:r>
              <a:rPr lang="ru-RU" sz="2800" dirty="0"/>
              <a:t> </a:t>
            </a:r>
            <a:r>
              <a:rPr lang="ru-RU" sz="2800" dirty="0" err="1"/>
              <a:t>діагностичних</a:t>
            </a:r>
            <a:r>
              <a:rPr lang="ru-RU" sz="2800" dirty="0"/>
              <a:t> </a:t>
            </a:r>
            <a:r>
              <a:rPr lang="ru-RU" sz="2800" dirty="0" err="1"/>
              <a:t>суджень</a:t>
            </a:r>
            <a:r>
              <a:rPr lang="ru-RU" sz="2800" dirty="0"/>
              <a:t>, правила "</a:t>
            </a:r>
            <a:r>
              <a:rPr lang="ru-RU" sz="2800" dirty="0" err="1"/>
              <a:t>діагностичних</a:t>
            </a:r>
            <a:r>
              <a:rPr lang="ru-RU" sz="2800" dirty="0"/>
              <a:t> </a:t>
            </a:r>
            <a:r>
              <a:rPr lang="ru-RU" sz="2800" dirty="0" err="1"/>
              <a:t>умовиводів</a:t>
            </a:r>
            <a:r>
              <a:rPr lang="ru-RU" sz="2800" dirty="0"/>
              <a:t>", за </a:t>
            </a:r>
            <a:r>
              <a:rPr lang="ru-RU" sz="2800" dirty="0" err="1"/>
              <a:t>допомогою</a:t>
            </a:r>
            <a:r>
              <a:rPr lang="ru-RU" sz="2800" dirty="0"/>
              <a:t> </a:t>
            </a:r>
            <a:r>
              <a:rPr lang="ru-RU" sz="2800" dirty="0" err="1"/>
              <a:t>яких</a:t>
            </a:r>
            <a:r>
              <a:rPr lang="ru-RU" sz="2800" dirty="0"/>
              <a:t> </a:t>
            </a:r>
            <a:r>
              <a:rPr lang="ru-RU" sz="2800" dirty="0" err="1"/>
              <a:t>здійснюється</a:t>
            </a:r>
            <a:r>
              <a:rPr lang="ru-RU" sz="2800" dirty="0"/>
              <a:t> </a:t>
            </a:r>
            <a:r>
              <a:rPr lang="ru-RU" sz="2800" dirty="0" err="1"/>
              <a:t>перехід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ознак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індикаторів</a:t>
            </a:r>
            <a:r>
              <a:rPr lang="ru-RU" sz="2800" dirty="0"/>
              <a:t> </a:t>
            </a:r>
            <a:r>
              <a:rPr lang="ru-RU" sz="2800" dirty="0" err="1"/>
              <a:t>певного</a:t>
            </a:r>
            <a:r>
              <a:rPr lang="ru-RU" sz="2800" dirty="0"/>
              <a:t> </a:t>
            </a:r>
            <a:r>
              <a:rPr lang="ru-RU" sz="2800" dirty="0" err="1"/>
              <a:t>психічного</a:t>
            </a:r>
            <a:r>
              <a:rPr lang="ru-RU" sz="2800" dirty="0"/>
              <a:t> стану, </a:t>
            </a:r>
            <a:r>
              <a:rPr lang="ru-RU" sz="2800" dirty="0" err="1"/>
              <a:t>структури</a:t>
            </a:r>
            <a:r>
              <a:rPr lang="ru-RU" sz="2800" dirty="0"/>
              <a:t>, </a:t>
            </a:r>
            <a:r>
              <a:rPr lang="ru-RU" sz="2800" dirty="0" err="1"/>
              <a:t>процесу</a:t>
            </a:r>
            <a:r>
              <a:rPr lang="ru-RU" sz="2800" dirty="0"/>
              <a:t> до </a:t>
            </a:r>
            <a:r>
              <a:rPr lang="ru-RU" sz="2800" dirty="0" err="1"/>
              <a:t>констатації</a:t>
            </a:r>
            <a:r>
              <a:rPr lang="ru-RU" sz="2800" dirty="0"/>
              <a:t> </a:t>
            </a:r>
            <a:r>
              <a:rPr lang="ru-RU" sz="2800" dirty="0" err="1"/>
              <a:t>наявності</a:t>
            </a:r>
            <a:r>
              <a:rPr lang="ru-RU" sz="2800" dirty="0"/>
              <a:t> і </a:t>
            </a:r>
            <a:r>
              <a:rPr lang="ru-RU" sz="2800" dirty="0" err="1"/>
              <a:t>вираження</a:t>
            </a:r>
            <a:r>
              <a:rPr lang="ru-RU" sz="2800" dirty="0"/>
              <a:t> </a:t>
            </a:r>
            <a:r>
              <a:rPr lang="ru-RU" sz="2800" dirty="0" err="1"/>
              <a:t>цих</a:t>
            </a:r>
            <a:r>
              <a:rPr lang="ru-RU" sz="2800" dirty="0"/>
              <a:t> </a:t>
            </a:r>
            <a:r>
              <a:rPr lang="ru-RU" sz="2800" dirty="0" err="1"/>
              <a:t>психологічних</a:t>
            </a:r>
            <a:r>
              <a:rPr lang="ru-RU" sz="2800" dirty="0"/>
              <a:t> "</a:t>
            </a:r>
            <a:r>
              <a:rPr lang="ru-RU" sz="2800" dirty="0" err="1"/>
              <a:t>змінних</a:t>
            </a:r>
            <a:r>
              <a:rPr lang="ru-RU" sz="2800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166455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психодіагностика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/>
              <a:t>- </a:t>
            </a:r>
            <a:r>
              <a:rPr lang="ru-RU" sz="2800" dirty="0" err="1" smtClean="0"/>
              <a:t>галузь</a:t>
            </a:r>
            <a:r>
              <a:rPr lang="ru-RU" sz="2800" dirty="0" smtClean="0"/>
              <a:t> </a:t>
            </a:r>
            <a:r>
              <a:rPr lang="ru-RU" sz="2800" dirty="0" err="1"/>
              <a:t>психологічного</a:t>
            </a:r>
            <a:r>
              <a:rPr lang="ru-RU" sz="2800" dirty="0"/>
              <a:t> </a:t>
            </a:r>
            <a:r>
              <a:rPr lang="ru-RU" sz="2800" dirty="0" err="1"/>
              <a:t>знання</a:t>
            </a:r>
            <a:r>
              <a:rPr lang="ru-RU" sz="2800" dirty="0"/>
              <a:t>, </a:t>
            </a:r>
            <a:r>
              <a:rPr lang="ru-RU" sz="2800" dirty="0" err="1" smtClean="0"/>
              <a:t>спрямована</a:t>
            </a:r>
            <a:r>
              <a:rPr lang="ru-RU" sz="2800" dirty="0" smtClean="0"/>
              <a:t> </a:t>
            </a:r>
            <a:r>
              <a:rPr lang="ru-RU" sz="2800" dirty="0"/>
              <a:t>на </a:t>
            </a:r>
            <a:r>
              <a:rPr lang="ru-RU" sz="2800" dirty="0" err="1"/>
              <a:t>розроблення</a:t>
            </a:r>
            <a:r>
              <a:rPr lang="ru-RU" sz="2800" dirty="0"/>
              <a:t> </a:t>
            </a:r>
            <a:r>
              <a:rPr lang="ru-RU" sz="2800" dirty="0" err="1"/>
              <a:t>методів</a:t>
            </a:r>
            <a:r>
              <a:rPr lang="ru-RU" sz="2800" dirty="0"/>
              <a:t> </a:t>
            </a:r>
            <a:r>
              <a:rPr lang="ru-RU" sz="2800" dirty="0" err="1"/>
              <a:t>розпізнавання</a:t>
            </a:r>
            <a:r>
              <a:rPr lang="ru-RU" sz="2800" dirty="0"/>
              <a:t> </a:t>
            </a:r>
            <a:r>
              <a:rPr lang="ru-RU" sz="2800" dirty="0" err="1"/>
              <a:t>індивідуально-психологічних</a:t>
            </a:r>
            <a:r>
              <a:rPr lang="ru-RU" sz="2800" dirty="0"/>
              <a:t> </a:t>
            </a:r>
            <a:r>
              <a:rPr lang="ru-RU" sz="2800" dirty="0" err="1"/>
              <a:t>особливостей</a:t>
            </a:r>
            <a:r>
              <a:rPr lang="ru-RU" sz="2800" dirty="0"/>
              <a:t>, яка </a:t>
            </a:r>
            <a:r>
              <a:rPr lang="ru-RU" sz="2800" dirty="0" err="1"/>
              <a:t>оперує</a:t>
            </a:r>
            <a:r>
              <a:rPr lang="ru-RU" sz="2800" dirty="0"/>
              <a:t> тестами (</a:t>
            </a:r>
            <a:r>
              <a:rPr lang="ru-RU" sz="2800" dirty="0" err="1"/>
              <a:t>стандартизованим</a:t>
            </a:r>
            <a:r>
              <a:rPr lang="ru-RU" sz="2800" dirty="0"/>
              <a:t> </a:t>
            </a:r>
            <a:r>
              <a:rPr lang="ru-RU" sz="2800" dirty="0" err="1"/>
              <a:t>мірилом</a:t>
            </a:r>
            <a:r>
              <a:rPr lang="ru-RU" sz="2800" dirty="0"/>
              <a:t> </a:t>
            </a:r>
            <a:r>
              <a:rPr lang="ru-RU" sz="2800" dirty="0" err="1"/>
              <a:t>індивідуально-психологічних</a:t>
            </a:r>
            <a:r>
              <a:rPr lang="ru-RU" sz="2800" dirty="0"/>
              <a:t> </a:t>
            </a:r>
            <a:r>
              <a:rPr lang="ru-RU" sz="2800" dirty="0" err="1"/>
              <a:t>особливостей</a:t>
            </a:r>
            <a:r>
              <a:rPr lang="ru-RU" sz="2800" dirty="0"/>
              <a:t>) і </a:t>
            </a:r>
            <a:r>
              <a:rPr lang="ru-RU" sz="2800" dirty="0" err="1"/>
              <a:t>якісними</a:t>
            </a:r>
            <a:r>
              <a:rPr lang="ru-RU" sz="2800" dirty="0"/>
              <a:t> (не </a:t>
            </a:r>
            <a:r>
              <a:rPr lang="ru-RU" sz="2800" dirty="0" err="1"/>
              <a:t>стандартизованими</a:t>
            </a:r>
            <a:r>
              <a:rPr lang="ru-RU" sz="2800" dirty="0"/>
              <a:t>) </a:t>
            </a:r>
            <a:r>
              <a:rPr lang="ru-RU" sz="2800" dirty="0" err="1"/>
              <a:t>оцінками</a:t>
            </a:r>
            <a:r>
              <a:rPr lang="ru-RU" sz="2800" dirty="0"/>
              <a:t> </a:t>
            </a:r>
            <a:r>
              <a:rPr lang="ru-RU" sz="2800" dirty="0" err="1"/>
              <a:t>особистості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80655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>
                <a:solidFill>
                  <a:schemeClr val="tx1"/>
                </a:solidFill>
              </a:rPr>
              <a:t>Психодіагностика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(</a:t>
            </a:r>
            <a:r>
              <a:rPr lang="ru-RU" sz="2800" dirty="0" err="1"/>
              <a:t>грец</a:t>
            </a:r>
            <a:r>
              <a:rPr lang="ru-RU" sz="2800" dirty="0"/>
              <a:t>. </a:t>
            </a:r>
            <a:r>
              <a:rPr lang="en-US" sz="2800" dirty="0"/>
              <a:t>psyche - </a:t>
            </a:r>
            <a:r>
              <a:rPr lang="ru-RU" sz="2800" dirty="0"/>
              <a:t>душа і </a:t>
            </a:r>
            <a:r>
              <a:rPr lang="en-US" sz="2800" dirty="0" err="1"/>
              <a:t>diagnostikos</a:t>
            </a:r>
            <a:r>
              <a:rPr lang="en-US" sz="2800" dirty="0"/>
              <a:t> - </a:t>
            </a:r>
            <a:r>
              <a:rPr lang="ru-RU" sz="2800" dirty="0" err="1"/>
              <a:t>здатність</a:t>
            </a:r>
            <a:r>
              <a:rPr lang="ru-RU" sz="2800" dirty="0"/>
              <a:t> </a:t>
            </a:r>
            <a:r>
              <a:rPr lang="ru-RU" sz="2800" dirty="0" err="1"/>
              <a:t>розпізнавати</a:t>
            </a:r>
            <a:r>
              <a:rPr lang="ru-RU" sz="2800" dirty="0"/>
              <a:t>) - </a:t>
            </a:r>
            <a:r>
              <a:rPr lang="ru-RU" sz="2800" dirty="0" err="1"/>
              <a:t>галузь</a:t>
            </a:r>
            <a:r>
              <a:rPr lang="ru-RU" sz="2800" dirty="0"/>
              <a:t> </a:t>
            </a:r>
            <a:r>
              <a:rPr lang="ru-RU" sz="2800" dirty="0" err="1"/>
              <a:t>психологічної</a:t>
            </a:r>
            <a:r>
              <a:rPr lang="ru-RU" sz="2800" dirty="0"/>
              <a:t> науки,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розробляє</a:t>
            </a:r>
            <a:r>
              <a:rPr lang="ru-RU" sz="2800" dirty="0"/>
              <a:t> </a:t>
            </a:r>
            <a:r>
              <a:rPr lang="ru-RU" sz="2800" dirty="0" err="1"/>
              <a:t>теорію</a:t>
            </a:r>
            <a:r>
              <a:rPr lang="ru-RU" sz="2800" dirty="0"/>
              <a:t>, </a:t>
            </a:r>
            <a:r>
              <a:rPr lang="ru-RU" sz="2800" dirty="0" err="1"/>
              <a:t>принципи</a:t>
            </a:r>
            <a:r>
              <a:rPr lang="ru-RU" sz="2800" dirty="0"/>
              <a:t>, </a:t>
            </a:r>
            <a:r>
              <a:rPr lang="ru-RU" sz="2800" dirty="0" err="1"/>
              <a:t>інструменти</a:t>
            </a:r>
            <a:r>
              <a:rPr lang="ru-RU" sz="2800" dirty="0"/>
              <a:t> </a:t>
            </a:r>
            <a:r>
              <a:rPr lang="ru-RU" sz="2800" dirty="0" err="1"/>
              <a:t>оцінювання</a:t>
            </a:r>
            <a:r>
              <a:rPr lang="ru-RU" sz="2800" dirty="0"/>
              <a:t> і </a:t>
            </a:r>
            <a:r>
              <a:rPr lang="ru-RU" sz="2800" dirty="0" err="1"/>
              <a:t>вимірювання</a:t>
            </a:r>
            <a:r>
              <a:rPr lang="ru-RU" sz="2800" dirty="0"/>
              <a:t> </a:t>
            </a:r>
            <a:r>
              <a:rPr lang="ru-RU" sz="2800" dirty="0" err="1"/>
              <a:t>індивідуально-психологічних</a:t>
            </a:r>
            <a:r>
              <a:rPr lang="ru-RU" sz="2800" dirty="0"/>
              <a:t> </a:t>
            </a:r>
            <a:r>
              <a:rPr lang="ru-RU" sz="2800" dirty="0" err="1"/>
              <a:t>особливостей</a:t>
            </a:r>
            <a:r>
              <a:rPr lang="ru-RU" sz="2800" dirty="0"/>
              <a:t> </a:t>
            </a:r>
            <a:r>
              <a:rPr lang="ru-RU" sz="2800" dirty="0" err="1"/>
              <a:t>особистості</a:t>
            </a:r>
            <a:r>
              <a:rPr lang="ru-RU" sz="2800" dirty="0"/>
              <a:t>, </a:t>
            </a:r>
            <a:r>
              <a:rPr lang="ru-RU" sz="2800" dirty="0" err="1"/>
              <a:t>змінні</a:t>
            </a:r>
            <a:r>
              <a:rPr lang="ru-RU" sz="2800" dirty="0"/>
              <a:t> </a:t>
            </a:r>
            <a:r>
              <a:rPr lang="ru-RU" sz="2800" dirty="0" err="1"/>
              <a:t>соціального</a:t>
            </a:r>
            <a:r>
              <a:rPr lang="ru-RU" sz="2800" dirty="0"/>
              <a:t> </a:t>
            </a:r>
            <a:r>
              <a:rPr lang="ru-RU" sz="2800" dirty="0" err="1"/>
              <a:t>оточення</a:t>
            </a:r>
            <a:r>
              <a:rPr lang="ru-RU" sz="2800" dirty="0"/>
              <a:t>, в </a:t>
            </a:r>
            <a:r>
              <a:rPr lang="ru-RU" sz="2800" dirty="0" err="1"/>
              <a:t>якому</a:t>
            </a:r>
            <a:r>
              <a:rPr lang="ru-RU" sz="2800" dirty="0"/>
              <a:t> </a:t>
            </a:r>
            <a:r>
              <a:rPr lang="ru-RU" sz="2800" dirty="0" err="1"/>
              <a:t>здійснюється</a:t>
            </a:r>
            <a:r>
              <a:rPr lang="ru-RU" sz="2800" dirty="0"/>
              <a:t> </a:t>
            </a:r>
            <a:r>
              <a:rPr lang="ru-RU" sz="2800" dirty="0" err="1"/>
              <a:t>життєдіяльність</a:t>
            </a:r>
            <a:r>
              <a:rPr lang="ru-RU" sz="2800" dirty="0"/>
              <a:t> </a:t>
            </a:r>
            <a:r>
              <a:rPr lang="ru-RU" sz="2800" dirty="0" err="1"/>
              <a:t>особистості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5730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404664"/>
            <a:ext cx="7457256" cy="6069288"/>
          </a:xfrm>
        </p:spPr>
        <p:txBody>
          <a:bodyPr/>
          <a:lstStyle/>
          <a:p>
            <a:r>
              <a:rPr lang="ru-RU" dirty="0" err="1"/>
              <a:t>Специфічність</a:t>
            </a:r>
            <a:r>
              <a:rPr lang="ru-RU" dirty="0"/>
              <a:t> </a:t>
            </a:r>
            <a:r>
              <a:rPr lang="ru-RU" dirty="0" err="1"/>
              <a:t>психологічного</a:t>
            </a:r>
            <a:r>
              <a:rPr lang="ru-RU" dirty="0"/>
              <a:t> </a:t>
            </a:r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досліджуваний</a:t>
            </a:r>
            <a:r>
              <a:rPr lang="ru-RU" dirty="0"/>
              <a:t> і психолог </a:t>
            </a:r>
            <a:r>
              <a:rPr lang="ru-RU" dirty="0" err="1"/>
              <a:t>вступають</a:t>
            </a:r>
            <a:r>
              <a:rPr lang="ru-RU" dirty="0"/>
              <a:t> у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міжособистісні</a:t>
            </a:r>
            <a:r>
              <a:rPr lang="ru-RU" dirty="0"/>
              <a:t> </a:t>
            </a:r>
            <a:r>
              <a:rPr lang="ru-RU" dirty="0" err="1"/>
              <a:t>стосунки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позначаються</a:t>
            </a:r>
            <a:r>
              <a:rPr lang="ru-RU" dirty="0"/>
              <a:t> на результатах </a:t>
            </a:r>
            <a:r>
              <a:rPr lang="ru-RU" dirty="0" err="1"/>
              <a:t>діагностики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924944"/>
            <a:ext cx="4714597" cy="2946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8113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Чинники, які впливають на результати діагностики: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стан і </a:t>
            </a:r>
            <a:r>
              <a:rPr lang="ru-RU" dirty="0" err="1"/>
              <a:t>настрій</a:t>
            </a:r>
            <a:r>
              <a:rPr lang="ru-RU" dirty="0"/>
              <a:t> </a:t>
            </a:r>
            <a:r>
              <a:rPr lang="ru-RU" dirty="0" err="1"/>
              <a:t>досліджуваних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діагностування</a:t>
            </a:r>
            <a:endParaRPr lang="ru-RU" dirty="0" smtClean="0"/>
          </a:p>
          <a:p>
            <a:r>
              <a:rPr lang="ru-RU" dirty="0" err="1"/>
              <a:t>ергономічні</a:t>
            </a:r>
            <a:r>
              <a:rPr lang="ru-RU" dirty="0"/>
              <a:t> </a:t>
            </a:r>
            <a:r>
              <a:rPr lang="ru-RU" dirty="0" err="1"/>
              <a:t>чинники</a:t>
            </a:r>
            <a:r>
              <a:rPr lang="ru-RU" dirty="0"/>
              <a:t> (шум, </a:t>
            </a:r>
            <a:r>
              <a:rPr lang="ru-RU" dirty="0" err="1"/>
              <a:t>вібрація</a:t>
            </a:r>
            <a:r>
              <a:rPr lang="ru-RU" dirty="0"/>
              <a:t>, </a:t>
            </a:r>
            <a:r>
              <a:rPr lang="ru-RU" dirty="0" err="1"/>
              <a:t>освітленість</a:t>
            </a:r>
            <a:r>
              <a:rPr lang="ru-RU" dirty="0"/>
              <a:t> </a:t>
            </a:r>
            <a:r>
              <a:rPr lang="ru-RU" dirty="0" err="1"/>
              <a:t>приміщення</a:t>
            </a:r>
            <a:r>
              <a:rPr lang="ru-RU" dirty="0"/>
              <a:t>, де проходить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мікроклімат</a:t>
            </a:r>
            <a:r>
              <a:rPr lang="ru-RU" dirty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u="sng" dirty="0" err="1" smtClean="0"/>
              <a:t>Відповіді</a:t>
            </a:r>
            <a:r>
              <a:rPr lang="ru-RU" u="sng" dirty="0" smtClean="0"/>
              <a:t> </a:t>
            </a:r>
            <a:r>
              <a:rPr lang="ru-RU" u="sng" dirty="0"/>
              <a:t>на </a:t>
            </a:r>
            <a:r>
              <a:rPr lang="ru-RU" u="sng" dirty="0" err="1"/>
              <a:t>питання</a:t>
            </a:r>
            <a:r>
              <a:rPr lang="ru-RU" u="sng" dirty="0"/>
              <a:t> і </a:t>
            </a:r>
            <a:r>
              <a:rPr lang="ru-RU" u="sng" dirty="0" err="1"/>
              <a:t>поведінка</a:t>
            </a:r>
            <a:r>
              <a:rPr lang="ru-RU" u="sng" dirty="0"/>
              <a:t> </a:t>
            </a:r>
            <a:r>
              <a:rPr lang="ru-RU" u="sng" dirty="0" err="1"/>
              <a:t>під</a:t>
            </a:r>
            <a:r>
              <a:rPr lang="ru-RU" u="sng" dirty="0"/>
              <a:t> час </a:t>
            </a:r>
            <a:r>
              <a:rPr lang="ru-RU" u="sng" dirty="0" err="1"/>
              <a:t>експерименту</a:t>
            </a:r>
            <a:r>
              <a:rPr lang="ru-RU" u="sng" dirty="0"/>
              <a:t> </a:t>
            </a:r>
            <a:r>
              <a:rPr lang="ru-RU" u="sng" dirty="0" err="1"/>
              <a:t>залежать</a:t>
            </a:r>
            <a:r>
              <a:rPr lang="ru-RU" u="sng" dirty="0"/>
              <a:t> </a:t>
            </a:r>
            <a:r>
              <a:rPr lang="ru-RU" u="sng" dirty="0" err="1"/>
              <a:t>від</a:t>
            </a:r>
            <a:r>
              <a:rPr lang="ru-RU" u="sng" dirty="0"/>
              <a:t> </a:t>
            </a:r>
            <a:r>
              <a:rPr lang="ru-RU" u="sng" dirty="0" err="1"/>
              <a:t>соціального</a:t>
            </a:r>
            <a:r>
              <a:rPr lang="ru-RU" u="sng" dirty="0"/>
              <a:t> статусу </a:t>
            </a:r>
            <a:r>
              <a:rPr lang="ru-RU" u="sng" dirty="0" err="1"/>
              <a:t>людини</a:t>
            </a:r>
            <a:r>
              <a:rPr lang="ru-RU" u="sng" dirty="0"/>
              <a:t>, </a:t>
            </a:r>
            <a:r>
              <a:rPr lang="ru-RU" u="sng" dirty="0" err="1"/>
              <a:t>її</a:t>
            </a:r>
            <a:r>
              <a:rPr lang="ru-RU" u="sng" dirty="0"/>
              <a:t> статусу в </a:t>
            </a:r>
            <a:r>
              <a:rPr lang="ru-RU" u="sng" dirty="0" err="1"/>
              <a:t>групі</a:t>
            </a:r>
            <a:r>
              <a:rPr lang="ru-RU" u="sng" dirty="0"/>
              <a:t> в </a:t>
            </a:r>
            <a:r>
              <a:rPr lang="ru-RU" u="sng" dirty="0" err="1"/>
              <a:t>умовах</a:t>
            </a:r>
            <a:r>
              <a:rPr lang="ru-RU" u="sng" dirty="0"/>
              <a:t> </a:t>
            </a:r>
            <a:r>
              <a:rPr lang="ru-RU" u="sng" dirty="0" err="1"/>
              <a:t>колективного</a:t>
            </a:r>
            <a:r>
              <a:rPr lang="ru-RU" u="sng" dirty="0"/>
              <a:t> </a:t>
            </a:r>
            <a:r>
              <a:rPr lang="ru-RU" u="sng" dirty="0" err="1"/>
              <a:t>психодіагностування</a:t>
            </a:r>
            <a:r>
              <a:rPr lang="ru-RU" u="sng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52931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Завдання психодіагностики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в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психологічної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.</a:t>
            </a:r>
          </a:p>
          <a:p>
            <a:r>
              <a:rPr lang="en-US" dirty="0" smtClean="0"/>
              <a:t>2.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розвиненості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вираження</a:t>
            </a:r>
            <a:r>
              <a:rPr lang="ru-RU" dirty="0"/>
              <a:t> в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кількісних</a:t>
            </a:r>
            <a:r>
              <a:rPr lang="ru-RU" dirty="0"/>
              <a:t> і </a:t>
            </a:r>
            <a:r>
              <a:rPr lang="ru-RU" dirty="0" err="1"/>
              <a:t>якісних</a:t>
            </a:r>
            <a:r>
              <a:rPr lang="ru-RU" dirty="0"/>
              <a:t> </a:t>
            </a:r>
            <a:r>
              <a:rPr lang="ru-RU" dirty="0" err="1"/>
              <a:t>показниках</a:t>
            </a:r>
            <a:r>
              <a:rPr lang="ru-RU" dirty="0"/>
              <a:t>.</a:t>
            </a:r>
          </a:p>
          <a:p>
            <a:r>
              <a:rPr lang="en-US" dirty="0" smtClean="0"/>
              <a:t>3.</a:t>
            </a:r>
            <a:r>
              <a:rPr lang="ru-RU" dirty="0" err="1"/>
              <a:t>Опис</a:t>
            </a:r>
            <a:r>
              <a:rPr lang="ru-RU" dirty="0"/>
              <a:t> </a:t>
            </a:r>
            <a:r>
              <a:rPr lang="ru-RU" dirty="0" err="1"/>
              <a:t>діагностуючих</a:t>
            </a:r>
            <a:r>
              <a:rPr lang="ru-RU" dirty="0"/>
              <a:t> </a:t>
            </a:r>
            <a:r>
              <a:rPr lang="ru-RU" dirty="0" err="1"/>
              <a:t>психологічних</a:t>
            </a:r>
            <a:r>
              <a:rPr lang="ru-RU" dirty="0"/>
              <a:t> і </a:t>
            </a:r>
            <a:r>
              <a:rPr lang="ru-RU" dirty="0" err="1"/>
              <a:t>поведінкових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в тих </a:t>
            </a:r>
            <a:r>
              <a:rPr lang="ru-RU" dirty="0" err="1"/>
              <a:t>випадках</a:t>
            </a:r>
            <a:r>
              <a:rPr lang="ru-RU" dirty="0"/>
              <a:t>, коли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.</a:t>
            </a:r>
          </a:p>
          <a:p>
            <a:r>
              <a:rPr lang="en-US" dirty="0" smtClean="0"/>
              <a:t>4.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розвиненості</a:t>
            </a:r>
            <a:r>
              <a:rPr lang="ru-RU" dirty="0"/>
              <a:t> </a:t>
            </a:r>
            <a:r>
              <a:rPr lang="ru-RU" dirty="0" err="1"/>
              <a:t>досліджуваних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людей.</a:t>
            </a:r>
          </a:p>
        </p:txBody>
      </p:sp>
    </p:spTree>
    <p:extLst>
      <p:ext uri="{BB962C8B-B14F-4D97-AF65-F5344CB8AC3E}">
        <p14:creationId xmlns:p14="http://schemas.microsoft.com/office/powerpoint/2010/main" val="1745269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</TotalTime>
  <Words>427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Психодіагностика як наука</vt:lpstr>
      <vt:lpstr>1. Поняття психодіагностики</vt:lpstr>
      <vt:lpstr>Психодіагностика</vt:lpstr>
      <vt:lpstr>Психодіагностика </vt:lpstr>
      <vt:lpstr>психодіагностика </vt:lpstr>
      <vt:lpstr>Психодіагностика </vt:lpstr>
      <vt:lpstr>Презентация PowerPoint</vt:lpstr>
      <vt:lpstr>Чинники, які впливають на результати діагностики:</vt:lpstr>
      <vt:lpstr>Завдання психодіагностики</vt:lpstr>
      <vt:lpstr>Особливості психодіагностики професійних якостей</vt:lpstr>
      <vt:lpstr>Професійний відбір </vt:lpstr>
      <vt:lpstr>Завдання курсу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Психодіагностика як наука</dc:title>
  <dc:creator>User</dc:creator>
  <cp:lastModifiedBy>User</cp:lastModifiedBy>
  <cp:revision>15</cp:revision>
  <dcterms:created xsi:type="dcterms:W3CDTF">2015-09-13T17:55:46Z</dcterms:created>
  <dcterms:modified xsi:type="dcterms:W3CDTF">2015-09-13T18:54:17Z</dcterms:modified>
</cp:coreProperties>
</file>