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23.09.2015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23.09.2015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404665"/>
            <a:ext cx="7543800" cy="1656183"/>
          </a:xfrm>
        </p:spPr>
        <p:txBody>
          <a:bodyPr/>
          <a:lstStyle/>
          <a:p>
            <a:r>
              <a:rPr lang="ru-RU" sz="4800" b="1" dirty="0" err="1">
                <a:solidFill>
                  <a:schemeClr val="tx1"/>
                </a:solidFill>
              </a:rPr>
              <a:t>Керівництво</a:t>
            </a:r>
            <a:r>
              <a:rPr lang="ru-RU" sz="4800" b="1" dirty="0">
                <a:solidFill>
                  <a:schemeClr val="tx1"/>
                </a:solidFill>
              </a:rPr>
              <a:t> та </a:t>
            </a:r>
            <a:r>
              <a:rPr lang="ru-RU" sz="4800" b="1" dirty="0" err="1">
                <a:solidFill>
                  <a:schemeClr val="tx1"/>
                </a:solidFill>
              </a:rPr>
              <a:t>лідерство</a:t>
            </a:r>
            <a:r>
              <a:rPr lang="ru-RU" sz="4800" b="1" dirty="0">
                <a:solidFill>
                  <a:schemeClr val="tx1"/>
                </a:solidFill>
              </a:rPr>
              <a:t> в структурах </a:t>
            </a:r>
            <a:r>
              <a:rPr lang="ru-RU" sz="4800" b="1" dirty="0" err="1">
                <a:solidFill>
                  <a:schemeClr val="tx1"/>
                </a:solidFill>
              </a:rPr>
              <a:t>управління</a:t>
            </a:r>
            <a:endParaRPr lang="ru-RU" sz="4800" b="1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2348880"/>
            <a:ext cx="6463992" cy="3289920"/>
          </a:xfrm>
        </p:spPr>
        <p:txBody>
          <a:bodyPr>
            <a:normAutofit/>
          </a:bodyPr>
          <a:lstStyle/>
          <a:p>
            <a:r>
              <a:rPr lang="uk-UA" sz="2400" dirty="0" smtClean="0">
                <a:solidFill>
                  <a:schemeClr val="tx1"/>
                </a:solidFill>
              </a:rPr>
              <a:t>Зміст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err="1">
                <a:solidFill>
                  <a:schemeClr val="tx1"/>
                </a:solidFill>
              </a:rPr>
              <a:t>Поняття</a:t>
            </a:r>
            <a:r>
              <a:rPr lang="ru-RU" sz="2400" dirty="0">
                <a:solidFill>
                  <a:schemeClr val="tx1"/>
                </a:solidFill>
              </a:rPr>
              <a:t> «</a:t>
            </a:r>
            <a:r>
              <a:rPr lang="ru-RU" sz="2400" dirty="0" err="1">
                <a:solidFill>
                  <a:schemeClr val="tx1"/>
                </a:solidFill>
              </a:rPr>
              <a:t>керівник</a:t>
            </a:r>
            <a:r>
              <a:rPr lang="ru-RU" sz="2400" dirty="0">
                <a:solidFill>
                  <a:schemeClr val="tx1"/>
                </a:solidFill>
              </a:rPr>
              <a:t>» та «</a:t>
            </a:r>
            <a:r>
              <a:rPr lang="ru-RU" sz="2400" dirty="0" err="1">
                <a:solidFill>
                  <a:schemeClr val="tx1"/>
                </a:solidFill>
              </a:rPr>
              <a:t>лідер</a:t>
            </a:r>
            <a:r>
              <a:rPr lang="ru-RU" sz="2400" dirty="0">
                <a:solidFill>
                  <a:schemeClr val="tx1"/>
                </a:solidFill>
              </a:rPr>
              <a:t>», </a:t>
            </a:r>
            <a:r>
              <a:rPr lang="ru-RU" sz="2400" dirty="0" err="1">
                <a:solidFill>
                  <a:schemeClr val="tx1"/>
                </a:solidFill>
              </a:rPr>
              <a:t>східне</a:t>
            </a:r>
            <a:r>
              <a:rPr lang="ru-RU" sz="2400" dirty="0">
                <a:solidFill>
                  <a:schemeClr val="tx1"/>
                </a:solidFill>
              </a:rPr>
              <a:t> та </a:t>
            </a:r>
            <a:r>
              <a:rPr lang="ru-RU" sz="2400" dirty="0" err="1" smtClean="0">
                <a:solidFill>
                  <a:schemeClr val="tx1"/>
                </a:solidFill>
              </a:rPr>
              <a:t>різне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між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smtClean="0">
                <a:solidFill>
                  <a:schemeClr val="tx1"/>
                </a:solidFill>
              </a:rPr>
              <a:t>ними 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err="1" smtClean="0">
                <a:solidFill>
                  <a:schemeClr val="tx1"/>
                </a:solidFill>
              </a:rPr>
              <a:t>Функції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керівника</a:t>
            </a:r>
            <a:r>
              <a:rPr lang="ru-RU" sz="2400" dirty="0">
                <a:solidFill>
                  <a:schemeClr val="tx1"/>
                </a:solidFill>
              </a:rPr>
              <a:t>. </a:t>
            </a:r>
            <a:endParaRPr lang="ru-RU" sz="2400" dirty="0" smtClean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sz="2400" dirty="0" err="1" smtClean="0">
                <a:solidFill>
                  <a:schemeClr val="tx1"/>
                </a:solidFill>
              </a:rPr>
              <a:t>Стилі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керівництва</a:t>
            </a:r>
            <a:r>
              <a:rPr lang="ru-RU" sz="2400" dirty="0">
                <a:solidFill>
                  <a:schemeClr val="tx1"/>
                </a:solidFill>
              </a:rPr>
              <a:t> в </a:t>
            </a:r>
            <a:r>
              <a:rPr lang="ru-RU" sz="2400" dirty="0" err="1">
                <a:solidFill>
                  <a:schemeClr val="tx1"/>
                </a:solidFill>
              </a:rPr>
              <a:t>системі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управління</a:t>
            </a:r>
            <a:r>
              <a:rPr lang="ru-RU" sz="2400" dirty="0">
                <a:solidFill>
                  <a:schemeClr val="tx1"/>
                </a:solidFill>
              </a:rPr>
              <a:t>. </a:t>
            </a:r>
            <a:endParaRPr lang="ru-RU" sz="2400" dirty="0" smtClean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sz="2400" dirty="0" err="1" smtClean="0">
                <a:solidFill>
                  <a:schemeClr val="tx1"/>
                </a:solidFill>
              </a:rPr>
              <a:t>Критерії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психологічної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>
                <a:solidFill>
                  <a:schemeClr val="tx1"/>
                </a:solidFill>
              </a:rPr>
              <a:t>та </a:t>
            </a:r>
            <a:r>
              <a:rPr lang="ru-RU" sz="2400" dirty="0" err="1">
                <a:solidFill>
                  <a:schemeClr val="tx1"/>
                </a:solidFill>
              </a:rPr>
              <a:t>професійної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оцінки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особистості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керівника</a:t>
            </a:r>
            <a:r>
              <a:rPr lang="ru-RU" sz="24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208269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836712"/>
            <a:ext cx="7620000" cy="5448672"/>
          </a:xfrm>
        </p:spPr>
        <p:txBody>
          <a:bodyPr/>
          <a:lstStyle/>
          <a:p>
            <a:pPr marL="114300" indent="0">
              <a:lnSpc>
                <a:spcPct val="150000"/>
              </a:lnSpc>
              <a:buNone/>
            </a:pPr>
            <a:r>
              <a:rPr lang="ru-RU" dirty="0" err="1"/>
              <a:t>Усі</a:t>
            </a:r>
            <a:r>
              <a:rPr lang="ru-RU" dirty="0"/>
              <a:t> </a:t>
            </a:r>
            <a:r>
              <a:rPr lang="ru-RU" dirty="0" err="1"/>
              <a:t>стилі</a:t>
            </a:r>
            <a:r>
              <a:rPr lang="ru-RU" dirty="0"/>
              <a:t> </a:t>
            </a:r>
            <a:r>
              <a:rPr lang="ru-RU" dirty="0" err="1"/>
              <a:t>керівництва</a:t>
            </a:r>
            <a:r>
              <a:rPr lang="ru-RU" dirty="0"/>
              <a:t> </a:t>
            </a:r>
            <a:r>
              <a:rPr lang="ru-RU" dirty="0" err="1"/>
              <a:t>перебувають</a:t>
            </a:r>
            <a:r>
              <a:rPr lang="ru-RU" dirty="0"/>
              <a:t> у </a:t>
            </a:r>
            <a:r>
              <a:rPr lang="ru-RU" dirty="0" err="1"/>
              <a:t>діапазоні</a:t>
            </a:r>
            <a:r>
              <a:rPr lang="ru-RU" dirty="0"/>
              <a:t> </a:t>
            </a:r>
            <a:endParaRPr lang="ru-RU" dirty="0" smtClean="0"/>
          </a:p>
          <a:p>
            <a:pPr marL="114300" indent="0">
              <a:lnSpc>
                <a:spcPct val="150000"/>
              </a:lnSpc>
              <a:buNone/>
            </a:pPr>
            <a:r>
              <a:rPr lang="ru-RU" b="1" dirty="0" smtClean="0"/>
              <a:t>«</a:t>
            </a:r>
            <a:r>
              <a:rPr lang="ru-RU" b="1" dirty="0" err="1"/>
              <a:t>автократія</a:t>
            </a:r>
            <a:r>
              <a:rPr lang="ru-RU" b="1" dirty="0"/>
              <a:t> — </a:t>
            </a:r>
            <a:r>
              <a:rPr lang="ru-RU" b="1" dirty="0" err="1"/>
              <a:t>невтручання</a:t>
            </a:r>
            <a:r>
              <a:rPr lang="ru-RU" b="1" dirty="0"/>
              <a:t>», </a:t>
            </a:r>
            <a:r>
              <a:rPr lang="ru-RU" dirty="0" err="1"/>
              <a:t>які</a:t>
            </a:r>
            <a:r>
              <a:rPr lang="ru-RU" dirty="0"/>
              <a:t> й </a:t>
            </a:r>
            <a:r>
              <a:rPr lang="ru-RU" dirty="0" err="1"/>
              <a:t>формують</a:t>
            </a:r>
            <a:r>
              <a:rPr lang="ru-RU" dirty="0"/>
              <a:t> </a:t>
            </a:r>
            <a:r>
              <a:rPr lang="ru-RU" dirty="0" err="1"/>
              <a:t>автократично-ліберальний</a:t>
            </a:r>
            <a:r>
              <a:rPr lang="ru-RU" dirty="0"/>
              <a:t> континуум </a:t>
            </a:r>
            <a:r>
              <a:rPr lang="ru-RU" sz="2000" i="1" dirty="0"/>
              <a:t>(лат. </a:t>
            </a:r>
            <a:r>
              <a:rPr lang="en-US" sz="2000" i="1" dirty="0"/>
              <a:t>continuum — </a:t>
            </a:r>
            <a:r>
              <a:rPr lang="ru-RU" sz="2000" i="1" dirty="0" err="1"/>
              <a:t>безперервне</a:t>
            </a:r>
            <a:r>
              <a:rPr lang="ru-RU" sz="2000" i="1" dirty="0"/>
              <a:t>, </a:t>
            </a:r>
            <a:r>
              <a:rPr lang="ru-RU" sz="2000" i="1" dirty="0" err="1"/>
              <a:t>суцільне</a:t>
            </a:r>
            <a:r>
              <a:rPr lang="ru-RU" sz="2000" i="1" dirty="0"/>
              <a:t> — </a:t>
            </a:r>
            <a:r>
              <a:rPr lang="ru-RU" sz="2000" i="1" dirty="0" err="1" smtClean="0"/>
              <a:t>нерозривність</a:t>
            </a:r>
            <a:r>
              <a:rPr lang="ru-RU" sz="2000" i="1" dirty="0" smtClean="0"/>
              <a:t> </a:t>
            </a:r>
            <a:r>
              <a:rPr lang="ru-RU" sz="2000" i="1" dirty="0" err="1"/>
              <a:t>явищ</a:t>
            </a:r>
            <a:r>
              <a:rPr lang="ru-RU" sz="2000" i="1" dirty="0"/>
              <a:t>, </a:t>
            </a:r>
            <a:r>
              <a:rPr lang="ru-RU" sz="2000" i="1" dirty="0" err="1"/>
              <a:t>процесів</a:t>
            </a:r>
            <a:r>
              <a:rPr lang="ru-RU" sz="2000" i="1" dirty="0"/>
              <a:t>)</a:t>
            </a:r>
            <a:r>
              <a:rPr lang="ru-RU" dirty="0"/>
              <a:t> </a:t>
            </a:r>
            <a:r>
              <a:rPr lang="ru-RU" dirty="0" err="1"/>
              <a:t>стилів</a:t>
            </a:r>
            <a:r>
              <a:rPr lang="ru-RU" dirty="0"/>
              <a:t> </a:t>
            </a:r>
            <a:endParaRPr lang="ru-RU" dirty="0" smtClean="0"/>
          </a:p>
          <a:p>
            <a:pPr marL="114300" indent="0">
              <a:lnSpc>
                <a:spcPct val="150000"/>
              </a:lnSpc>
              <a:buNone/>
            </a:pPr>
            <a:endParaRPr lang="ru-RU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429000"/>
            <a:ext cx="6807268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826901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b="1" dirty="0" err="1" smtClean="0">
                <a:solidFill>
                  <a:schemeClr val="tx1"/>
                </a:solidFill>
              </a:rPr>
              <a:t>Сильні</a:t>
            </a:r>
            <a:r>
              <a:rPr lang="ru-RU" sz="3600" b="1" dirty="0" smtClean="0">
                <a:solidFill>
                  <a:schemeClr val="tx1"/>
                </a:solidFill>
              </a:rPr>
              <a:t> </a:t>
            </a:r>
            <a:r>
              <a:rPr lang="ru-RU" sz="3600" b="1" dirty="0">
                <a:solidFill>
                  <a:schemeClr val="tx1"/>
                </a:solidFill>
              </a:rPr>
              <a:t>та </a:t>
            </a:r>
            <a:r>
              <a:rPr lang="ru-RU" sz="3600" b="1" dirty="0" err="1">
                <a:solidFill>
                  <a:schemeClr val="tx1"/>
                </a:solidFill>
              </a:rPr>
              <a:t>слабкі</a:t>
            </a:r>
            <a:r>
              <a:rPr lang="ru-RU" sz="3600" b="1" dirty="0">
                <a:solidFill>
                  <a:schemeClr val="tx1"/>
                </a:solidFill>
              </a:rPr>
              <a:t> </a:t>
            </a:r>
            <a:r>
              <a:rPr lang="ru-RU" sz="3600" b="1" dirty="0" err="1">
                <a:solidFill>
                  <a:schemeClr val="tx1"/>
                </a:solidFill>
              </a:rPr>
              <a:t>сторони</a:t>
            </a:r>
            <a:r>
              <a:rPr lang="ru-RU" sz="3600" b="1" dirty="0">
                <a:solidFill>
                  <a:schemeClr val="tx1"/>
                </a:solidFill>
              </a:rPr>
              <a:t> кожного </a:t>
            </a:r>
            <a:r>
              <a:rPr lang="ru-RU" sz="3600" b="1" dirty="0" err="1">
                <a:solidFill>
                  <a:schemeClr val="tx1"/>
                </a:solidFill>
              </a:rPr>
              <a:t>із</a:t>
            </a:r>
            <a:r>
              <a:rPr lang="ru-RU" sz="3600" b="1" dirty="0">
                <a:solidFill>
                  <a:schemeClr val="tx1"/>
                </a:solidFill>
              </a:rPr>
              <a:t> </a:t>
            </a:r>
            <a:r>
              <a:rPr lang="ru-RU" sz="3600" b="1" dirty="0" err="1">
                <a:solidFill>
                  <a:schemeClr val="tx1"/>
                </a:solidFill>
              </a:rPr>
              <a:t>стилів</a:t>
            </a:r>
            <a:r>
              <a:rPr lang="ru-RU" sz="3600" b="1" dirty="0">
                <a:solidFill>
                  <a:schemeClr val="tx1"/>
                </a:solidFill>
              </a:rPr>
              <a:t> </a:t>
            </a:r>
            <a:r>
              <a:rPr lang="ru-RU" sz="3600" b="1" dirty="0" err="1">
                <a:solidFill>
                  <a:schemeClr val="tx1"/>
                </a:solidFill>
              </a:rPr>
              <a:t>керівництва</a:t>
            </a:r>
            <a:endParaRPr lang="ru-RU" sz="3600" b="1" dirty="0">
              <a:solidFill>
                <a:schemeClr val="tx1"/>
              </a:solidFill>
            </a:endParaRPr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285" y="1484784"/>
            <a:ext cx="7605349" cy="4752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086157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4000" i="1" dirty="0" smtClean="0">
                <a:solidFill>
                  <a:schemeClr val="tx1"/>
                </a:solidFill>
              </a:rPr>
              <a:t>Завдання на практичне заняття</a:t>
            </a:r>
            <a:endParaRPr lang="ru-RU" sz="4000" i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pPr marL="114300" indent="0">
              <a:buNone/>
            </a:pPr>
            <a:r>
              <a:rPr lang="ru-RU" dirty="0" err="1" smtClean="0"/>
              <a:t>Концепції</a:t>
            </a:r>
            <a:r>
              <a:rPr lang="ru-RU" dirty="0" smtClean="0"/>
              <a:t> </a:t>
            </a:r>
            <a:r>
              <a:rPr lang="ru-RU" dirty="0"/>
              <a:t>Д. Мак-Грегора. </a:t>
            </a:r>
            <a:r>
              <a:rPr lang="ru-RU" dirty="0" err="1"/>
              <a:t>Наприкінці</a:t>
            </a:r>
            <a:r>
              <a:rPr lang="ru-RU" dirty="0"/>
              <a:t> 50-х </a:t>
            </a:r>
            <a:r>
              <a:rPr lang="ru-RU" dirty="0" err="1"/>
              <a:t>років</a:t>
            </a:r>
            <a:r>
              <a:rPr lang="ru-RU" dirty="0"/>
              <a:t> </a:t>
            </a:r>
            <a:r>
              <a:rPr lang="en-US" dirty="0"/>
              <a:t>XX </a:t>
            </a:r>
            <a:r>
              <a:rPr lang="ru-RU" dirty="0"/>
              <a:t>ст. Д. Мак-Грегор </a:t>
            </a:r>
            <a:r>
              <a:rPr lang="ru-RU" dirty="0" err="1"/>
              <a:t>опублікував</a:t>
            </a:r>
            <a:r>
              <a:rPr lang="ru-RU" dirty="0"/>
              <a:t> </a:t>
            </a:r>
            <a:r>
              <a:rPr lang="ru-RU" dirty="0" err="1"/>
              <a:t>результати</a:t>
            </a:r>
            <a:r>
              <a:rPr lang="ru-RU" dirty="0"/>
              <a:t>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досліджень</a:t>
            </a:r>
            <a:r>
              <a:rPr lang="ru-RU" dirty="0"/>
              <a:t>, у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акцентував</a:t>
            </a:r>
            <a:r>
              <a:rPr lang="ru-RU" dirty="0"/>
              <a:t> на </a:t>
            </a:r>
            <a:r>
              <a:rPr lang="ru-RU" dirty="0" err="1"/>
              <a:t>існуванні</a:t>
            </a:r>
            <a:r>
              <a:rPr lang="ru-RU" dirty="0"/>
              <a:t>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концепцій</a:t>
            </a:r>
            <a:r>
              <a:rPr lang="ru-RU" dirty="0"/>
              <a:t> </a:t>
            </a:r>
            <a:r>
              <a:rPr lang="ru-RU" dirty="0" err="1"/>
              <a:t>людської</a:t>
            </a:r>
            <a:r>
              <a:rPr lang="ru-RU" dirty="0"/>
              <a:t> </a:t>
            </a:r>
            <a:r>
              <a:rPr lang="ru-RU" dirty="0" err="1"/>
              <a:t>поведінки</a:t>
            </a:r>
            <a:r>
              <a:rPr lang="ru-RU" dirty="0"/>
              <a:t> — </a:t>
            </a:r>
            <a:r>
              <a:rPr lang="ru-RU" dirty="0" err="1"/>
              <a:t>концепції</a:t>
            </a:r>
            <a:r>
              <a:rPr lang="ru-RU" dirty="0"/>
              <a:t> «</a:t>
            </a:r>
            <a:r>
              <a:rPr lang="en-US" dirty="0"/>
              <a:t>X» </a:t>
            </a:r>
            <a:r>
              <a:rPr lang="ru-RU" dirty="0"/>
              <a:t>і </a:t>
            </a:r>
            <a:r>
              <a:rPr lang="ru-RU" dirty="0" err="1"/>
              <a:t>концепції</a:t>
            </a:r>
            <a:r>
              <a:rPr lang="ru-RU" dirty="0"/>
              <a:t> «</a:t>
            </a:r>
            <a:r>
              <a:rPr lang="en-US" dirty="0"/>
              <a:t>Y</a:t>
            </a:r>
            <a:r>
              <a:rPr lang="en-US" dirty="0" smtClean="0"/>
              <a:t>»…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89564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dirty="0">
                <a:solidFill>
                  <a:schemeClr val="tx1"/>
                </a:solidFill>
              </a:rPr>
              <a:t>Заходи для </a:t>
            </a:r>
            <a:r>
              <a:rPr lang="ru-RU" sz="4000" dirty="0" err="1">
                <a:solidFill>
                  <a:schemeClr val="tx1"/>
                </a:solidFill>
              </a:rPr>
              <a:t>зміни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err="1">
                <a:solidFill>
                  <a:schemeClr val="tx1"/>
                </a:solidFill>
              </a:rPr>
              <a:t>рівня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err="1">
                <a:solidFill>
                  <a:schemeClr val="tx1"/>
                </a:solidFill>
              </a:rPr>
              <a:t>відносин</a:t>
            </a:r>
            <a:r>
              <a:rPr lang="ru-RU" sz="4000" dirty="0">
                <a:solidFill>
                  <a:schemeClr val="tx1"/>
                </a:solidFill>
              </a:rPr>
              <a:t> з </a:t>
            </a:r>
            <a:r>
              <a:rPr lang="ru-RU" sz="4000" dirty="0" err="1">
                <a:solidFill>
                  <a:schemeClr val="tx1"/>
                </a:solidFill>
              </a:rPr>
              <a:t>підлеглими</a:t>
            </a:r>
            <a:r>
              <a:rPr lang="ru-RU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більше</a:t>
            </a:r>
            <a:r>
              <a:rPr lang="ru-RU" dirty="0"/>
              <a:t> (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менше</a:t>
            </a:r>
            <a:r>
              <a:rPr lang="ru-RU" dirty="0"/>
              <a:t>) </a:t>
            </a:r>
            <a:r>
              <a:rPr lang="ru-RU" dirty="0" err="1"/>
              <a:t>витрачати</a:t>
            </a:r>
            <a:r>
              <a:rPr lang="ru-RU" dirty="0"/>
              <a:t> </a:t>
            </a:r>
            <a:r>
              <a:rPr lang="ru-RU" dirty="0" err="1"/>
              <a:t>свій</a:t>
            </a:r>
            <a:r>
              <a:rPr lang="ru-RU" dirty="0"/>
              <a:t> </a:t>
            </a:r>
            <a:r>
              <a:rPr lang="ru-RU" dirty="0" err="1"/>
              <a:t>неформальний</a:t>
            </a:r>
            <a:r>
              <a:rPr lang="ru-RU" dirty="0"/>
              <a:t> час на </a:t>
            </a:r>
            <a:r>
              <a:rPr lang="ru-RU" dirty="0" err="1"/>
              <a:t>спілкування</a:t>
            </a:r>
            <a:r>
              <a:rPr lang="ru-RU" dirty="0"/>
              <a:t> з </a:t>
            </a:r>
            <a:r>
              <a:rPr lang="ru-RU" dirty="0" err="1"/>
              <a:t>підлеглими</a:t>
            </a:r>
            <a:r>
              <a:rPr lang="ru-RU" dirty="0"/>
              <a:t> (</a:t>
            </a:r>
            <a:r>
              <a:rPr lang="ru-RU" dirty="0" err="1"/>
              <a:t>обід</a:t>
            </a:r>
            <a:r>
              <a:rPr lang="ru-RU" dirty="0"/>
              <a:t>, спорт </a:t>
            </a:r>
            <a:r>
              <a:rPr lang="ru-RU" dirty="0" err="1"/>
              <a:t>тощо</a:t>
            </a:r>
            <a:r>
              <a:rPr lang="ru-RU" dirty="0"/>
              <a:t>);</a:t>
            </a:r>
          </a:p>
          <a:p>
            <a:endParaRPr lang="ru-RU" dirty="0"/>
          </a:p>
          <a:p>
            <a:r>
              <a:rPr lang="ru-RU" dirty="0" err="1"/>
              <a:t>підібрати</a:t>
            </a:r>
            <a:r>
              <a:rPr lang="ru-RU" dirty="0"/>
              <a:t> </a:t>
            </a:r>
            <a:r>
              <a:rPr lang="ru-RU" dirty="0" err="1"/>
              <a:t>потрібних</a:t>
            </a:r>
            <a:r>
              <a:rPr lang="ru-RU" dirty="0"/>
              <a:t> </a:t>
            </a:r>
            <a:r>
              <a:rPr lang="ru-RU" dirty="0" err="1"/>
              <a:t>собі</a:t>
            </a:r>
            <a:r>
              <a:rPr lang="ru-RU" dirty="0"/>
              <a:t> людей;</a:t>
            </a:r>
          </a:p>
          <a:p>
            <a:endParaRPr lang="ru-RU" dirty="0"/>
          </a:p>
          <a:p>
            <a:r>
              <a:rPr lang="ru-RU" dirty="0" err="1"/>
              <a:t>підібрати</a:t>
            </a:r>
            <a:r>
              <a:rPr lang="ru-RU" dirty="0"/>
              <a:t> </a:t>
            </a:r>
            <a:r>
              <a:rPr lang="ru-RU" dirty="0" err="1"/>
              <a:t>наставників</a:t>
            </a:r>
            <a:r>
              <a:rPr lang="ru-RU" dirty="0"/>
              <a:t> </a:t>
            </a:r>
            <a:r>
              <a:rPr lang="ru-RU" dirty="0" err="1"/>
              <a:t>тим</a:t>
            </a:r>
            <a:r>
              <a:rPr lang="ru-RU" dirty="0"/>
              <a:t>, у кому не </a:t>
            </a:r>
            <a:r>
              <a:rPr lang="ru-RU" dirty="0" err="1"/>
              <a:t>впевнені</a:t>
            </a:r>
            <a:r>
              <a:rPr lang="ru-RU" dirty="0"/>
              <a:t>;</a:t>
            </a:r>
          </a:p>
          <a:p>
            <a:endParaRPr lang="ru-RU" dirty="0"/>
          </a:p>
          <a:p>
            <a:r>
              <a:rPr lang="ru-RU" dirty="0" err="1"/>
              <a:t>підняти</a:t>
            </a:r>
            <a:r>
              <a:rPr lang="ru-RU" dirty="0"/>
              <a:t> </a:t>
            </a:r>
            <a:r>
              <a:rPr lang="ru-RU" dirty="0" err="1"/>
              <a:t>моральний</a:t>
            </a:r>
            <a:r>
              <a:rPr lang="ru-RU" dirty="0"/>
              <a:t> дух </a:t>
            </a:r>
            <a:r>
              <a:rPr lang="ru-RU" dirty="0" err="1"/>
              <a:t>підлеглих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95609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7620000" cy="1143000"/>
          </a:xfrm>
        </p:spPr>
        <p:txBody>
          <a:bodyPr/>
          <a:lstStyle/>
          <a:p>
            <a:pPr algn="ctr"/>
            <a:r>
              <a:rPr lang="ru-RU" sz="3200" dirty="0">
                <a:solidFill>
                  <a:schemeClr val="tx1"/>
                </a:solidFill>
              </a:rPr>
              <a:t>Заходи для </a:t>
            </a:r>
            <a:r>
              <a:rPr lang="ru-RU" sz="3200" dirty="0" err="1">
                <a:solidFill>
                  <a:schemeClr val="tx1"/>
                </a:solidFill>
              </a:rPr>
              <a:t>зміни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рівня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структурованості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роботи</a:t>
            </a:r>
            <a:r>
              <a:rPr lang="ru-RU" sz="3200" dirty="0">
                <a:solidFill>
                  <a:schemeClr val="tx1"/>
                </a:solidFill>
              </a:rPr>
              <a:t>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ru-RU" b="1" dirty="0"/>
              <a:t>За </a:t>
            </a:r>
            <a:r>
              <a:rPr lang="ru-RU" b="1" dirty="0" err="1"/>
              <a:t>бажання</a:t>
            </a:r>
            <a:r>
              <a:rPr lang="ru-RU" b="1" dirty="0"/>
              <a:t> </a:t>
            </a:r>
            <a:r>
              <a:rPr lang="ru-RU" b="1" dirty="0" err="1"/>
              <a:t>мати</a:t>
            </a:r>
            <a:r>
              <a:rPr lang="ru-RU" b="1" dirty="0"/>
              <a:t> </a:t>
            </a:r>
            <a:r>
              <a:rPr lang="ru-RU" b="1" dirty="0" err="1"/>
              <a:t>менш</a:t>
            </a:r>
            <a:r>
              <a:rPr lang="ru-RU" b="1" dirty="0"/>
              <a:t> </a:t>
            </a:r>
            <a:r>
              <a:rPr lang="ru-RU" b="1" dirty="0" err="1"/>
              <a:t>структуровану</a:t>
            </a:r>
            <a:r>
              <a:rPr lang="ru-RU" b="1" dirty="0"/>
              <a:t> роботу</a:t>
            </a:r>
            <a:r>
              <a:rPr lang="ru-RU" b="1" dirty="0" smtClean="0"/>
              <a:t>:</a:t>
            </a:r>
          </a:p>
          <a:p>
            <a:r>
              <a:rPr lang="ru-RU" dirty="0" err="1"/>
              <a:t>взяти</a:t>
            </a:r>
            <a:r>
              <a:rPr lang="ru-RU" dirty="0"/>
              <a:t> </a:t>
            </a:r>
            <a:r>
              <a:rPr lang="ru-RU" dirty="0" err="1"/>
              <a:t>важке</a:t>
            </a:r>
            <a:r>
              <a:rPr lang="ru-RU" dirty="0"/>
              <a:t> і </a:t>
            </a:r>
            <a:r>
              <a:rPr lang="ru-RU" dirty="0" err="1"/>
              <a:t>незвичне</a:t>
            </a:r>
            <a:r>
              <a:rPr lang="ru-RU" dirty="0"/>
              <a:t> </a:t>
            </a:r>
            <a:r>
              <a:rPr lang="ru-RU" dirty="0" err="1"/>
              <a:t>завдання</a:t>
            </a:r>
            <a:r>
              <a:rPr lang="ru-RU" dirty="0"/>
              <a:t>;</a:t>
            </a:r>
          </a:p>
          <a:p>
            <a:r>
              <a:rPr lang="ru-RU" dirty="0" err="1"/>
              <a:t>передати</a:t>
            </a:r>
            <a:r>
              <a:rPr lang="ru-RU" dirty="0"/>
              <a:t> </a:t>
            </a:r>
            <a:r>
              <a:rPr lang="ru-RU" dirty="0" err="1"/>
              <a:t>частину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стосуються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, </a:t>
            </a:r>
            <a:r>
              <a:rPr lang="ru-RU" dirty="0" err="1" smtClean="0"/>
              <a:t>підлеглим</a:t>
            </a:r>
            <a:endParaRPr lang="ru-RU" dirty="0" smtClean="0"/>
          </a:p>
          <a:p>
            <a:endParaRPr lang="uk-UA" dirty="0"/>
          </a:p>
          <a:p>
            <a:endParaRPr lang="ru-RU" dirty="0"/>
          </a:p>
          <a:p>
            <a:pPr marL="114300" indent="0">
              <a:buNone/>
            </a:pPr>
            <a:r>
              <a:rPr lang="ru-RU" b="1" dirty="0"/>
              <a:t>За </a:t>
            </a:r>
            <a:r>
              <a:rPr lang="ru-RU" b="1" dirty="0" err="1"/>
              <a:t>бажання</a:t>
            </a:r>
            <a:r>
              <a:rPr lang="ru-RU" b="1" dirty="0"/>
              <a:t> </a:t>
            </a:r>
            <a:r>
              <a:rPr lang="ru-RU" b="1" dirty="0" err="1"/>
              <a:t>мати</a:t>
            </a:r>
            <a:r>
              <a:rPr lang="ru-RU" b="1" dirty="0"/>
              <a:t> </a:t>
            </a:r>
            <a:r>
              <a:rPr lang="ru-RU" b="1" dirty="0" err="1"/>
              <a:t>більш</a:t>
            </a:r>
            <a:r>
              <a:rPr lang="ru-RU" b="1" dirty="0"/>
              <a:t> </a:t>
            </a:r>
            <a:r>
              <a:rPr lang="ru-RU" b="1" dirty="0" err="1"/>
              <a:t>структуровану</a:t>
            </a:r>
            <a:r>
              <a:rPr lang="ru-RU" b="1" dirty="0"/>
              <a:t> роботу:</a:t>
            </a:r>
          </a:p>
          <a:p>
            <a:r>
              <a:rPr lang="ru-RU" dirty="0" err="1"/>
              <a:t>заручитися</a:t>
            </a:r>
            <a:r>
              <a:rPr lang="ru-RU" dirty="0"/>
              <a:t> </a:t>
            </a:r>
            <a:r>
              <a:rPr lang="ru-RU" dirty="0" err="1"/>
              <a:t>інструкціями</a:t>
            </a:r>
            <a:r>
              <a:rPr lang="ru-RU" dirty="0"/>
              <a:t> з </a:t>
            </a:r>
            <a:r>
              <a:rPr lang="ru-RU" dirty="0" err="1"/>
              <a:t>вищих</a:t>
            </a:r>
            <a:r>
              <a:rPr lang="ru-RU" dirty="0"/>
              <a:t> </a:t>
            </a:r>
            <a:r>
              <a:rPr lang="ru-RU" dirty="0" err="1"/>
              <a:t>інстанцій</a:t>
            </a:r>
            <a:r>
              <a:rPr lang="ru-RU" dirty="0"/>
              <a:t>;</a:t>
            </a:r>
          </a:p>
          <a:p>
            <a:r>
              <a:rPr lang="ru-RU" dirty="0" err="1"/>
              <a:t>поділити</a:t>
            </a:r>
            <a:r>
              <a:rPr lang="ru-RU" dirty="0"/>
              <a:t> роботу на </a:t>
            </a:r>
            <a:r>
              <a:rPr lang="ru-RU" dirty="0" err="1"/>
              <a:t>дрібніші</a:t>
            </a:r>
            <a:r>
              <a:rPr lang="ru-RU" dirty="0"/>
              <a:t> і </a:t>
            </a:r>
            <a:r>
              <a:rPr lang="ru-RU" dirty="0" err="1"/>
              <a:t>структурованіші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 smtClean="0"/>
              <a:t>етапи</a:t>
            </a:r>
            <a:endParaRPr lang="ru-RU" dirty="0"/>
          </a:p>
          <a:p>
            <a:pPr marL="11430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47884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dirty="0">
                <a:solidFill>
                  <a:schemeClr val="tx1"/>
                </a:solidFill>
              </a:rPr>
              <a:t>Заходи для </a:t>
            </a:r>
            <a:r>
              <a:rPr lang="ru-RU" sz="3600" dirty="0" err="1">
                <a:solidFill>
                  <a:schemeClr val="tx1"/>
                </a:solidFill>
              </a:rPr>
              <a:t>зміни</a:t>
            </a:r>
            <a:r>
              <a:rPr lang="ru-RU" sz="3600" dirty="0">
                <a:solidFill>
                  <a:schemeClr val="tx1"/>
                </a:solidFill>
              </a:rPr>
              <a:t> </a:t>
            </a:r>
            <a:r>
              <a:rPr lang="ru-RU" sz="3600" dirty="0" err="1">
                <a:solidFill>
                  <a:schemeClr val="tx1"/>
                </a:solidFill>
              </a:rPr>
              <a:t>рівня</a:t>
            </a:r>
            <a:r>
              <a:rPr lang="ru-RU" sz="3600" dirty="0">
                <a:solidFill>
                  <a:schemeClr val="tx1"/>
                </a:solidFill>
              </a:rPr>
              <a:t> </a:t>
            </a:r>
            <a:r>
              <a:rPr lang="ru-RU" sz="3600" dirty="0" err="1">
                <a:solidFill>
                  <a:schemeClr val="tx1"/>
                </a:solidFill>
              </a:rPr>
              <a:t>власних</a:t>
            </a:r>
            <a:r>
              <a:rPr lang="ru-RU" sz="3600" dirty="0">
                <a:solidFill>
                  <a:schemeClr val="tx1"/>
                </a:solidFill>
              </a:rPr>
              <a:t> </a:t>
            </a:r>
            <a:r>
              <a:rPr lang="ru-RU" sz="3600" dirty="0" err="1">
                <a:solidFill>
                  <a:schemeClr val="tx1"/>
                </a:solidFill>
              </a:rPr>
              <a:t>владних</a:t>
            </a:r>
            <a:r>
              <a:rPr lang="ru-RU" sz="3600" dirty="0">
                <a:solidFill>
                  <a:schemeClr val="tx1"/>
                </a:solidFill>
              </a:rPr>
              <a:t> </a:t>
            </a:r>
            <a:r>
              <a:rPr lang="ru-RU" sz="3600" dirty="0" err="1">
                <a:solidFill>
                  <a:schemeClr val="tx1"/>
                </a:solidFill>
              </a:rPr>
              <a:t>позицій</a:t>
            </a:r>
            <a:r>
              <a:rPr lang="ru-RU" sz="3600" dirty="0">
                <a:solidFill>
                  <a:schemeClr val="tx1"/>
                </a:solidFill>
              </a:rPr>
              <a:t> у </a:t>
            </a:r>
            <a:r>
              <a:rPr lang="ru-RU" sz="3600" dirty="0" err="1" smtClean="0">
                <a:solidFill>
                  <a:schemeClr val="tx1"/>
                </a:solidFill>
              </a:rPr>
              <a:t>організації</a:t>
            </a:r>
            <a:r>
              <a:rPr lang="ru-RU" sz="3600" dirty="0">
                <a:solidFill>
                  <a:schemeClr val="tx1"/>
                </a:solidFill>
              </a:rPr>
              <a:t/>
            </a:r>
            <a:br>
              <a:rPr lang="ru-RU" sz="3600" dirty="0">
                <a:solidFill>
                  <a:schemeClr val="tx1"/>
                </a:solidFill>
              </a:rPr>
            </a:b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ru-RU" b="1" dirty="0" smtClean="0"/>
              <a:t>У </a:t>
            </a:r>
            <a:r>
              <a:rPr lang="ru-RU" b="1" dirty="0" err="1"/>
              <a:t>бік</a:t>
            </a:r>
            <a:r>
              <a:rPr lang="ru-RU" b="1" dirty="0"/>
              <a:t> </a:t>
            </a:r>
            <a:r>
              <a:rPr lang="ru-RU" b="1" dirty="0" err="1"/>
              <a:t>підвищення</a:t>
            </a:r>
            <a:r>
              <a:rPr lang="ru-RU" b="1" dirty="0"/>
              <a:t>:</a:t>
            </a:r>
          </a:p>
          <a:p>
            <a:r>
              <a:rPr lang="ru-RU" dirty="0" err="1" smtClean="0"/>
              <a:t>використовуючи</a:t>
            </a:r>
            <a:r>
              <a:rPr lang="ru-RU" dirty="0" smtClean="0"/>
              <a:t> </a:t>
            </a:r>
            <a:r>
              <a:rPr lang="ru-RU" dirty="0"/>
              <a:t>всю </a:t>
            </a:r>
            <a:r>
              <a:rPr lang="ru-RU" dirty="0" err="1"/>
              <a:t>наявну</a:t>
            </a:r>
            <a:r>
              <a:rPr lang="ru-RU" dirty="0"/>
              <a:t> </a:t>
            </a:r>
            <a:r>
              <a:rPr lang="ru-RU" dirty="0" err="1"/>
              <a:t>владу</a:t>
            </a:r>
            <a:r>
              <a:rPr lang="ru-RU" dirty="0"/>
              <a:t>, </a:t>
            </a:r>
            <a:r>
              <a:rPr lang="ru-RU" dirty="0" err="1"/>
              <a:t>показати</a:t>
            </a:r>
            <a:r>
              <a:rPr lang="ru-RU" dirty="0"/>
              <a:t> </a:t>
            </a:r>
            <a:r>
              <a:rPr lang="ru-RU" dirty="0" err="1"/>
              <a:t>підлеглим</a:t>
            </a:r>
            <a:r>
              <a:rPr lang="ru-RU" dirty="0"/>
              <a:t>, </a:t>
            </a:r>
            <a:r>
              <a:rPr lang="ru-RU" dirty="0" err="1"/>
              <a:t>хто</a:t>
            </a:r>
            <a:r>
              <a:rPr lang="ru-RU" dirty="0"/>
              <a:t> є </a:t>
            </a:r>
            <a:r>
              <a:rPr lang="ru-RU" dirty="0" err="1"/>
              <a:t>хто</a:t>
            </a:r>
            <a:r>
              <a:rPr lang="ru-RU" dirty="0"/>
              <a:t>;</a:t>
            </a:r>
          </a:p>
          <a:p>
            <a:r>
              <a:rPr lang="ru-RU" dirty="0" err="1" smtClean="0"/>
              <a:t>забезпечити</a:t>
            </a:r>
            <a:r>
              <a:rPr lang="ru-RU" dirty="0" smtClean="0"/>
              <a:t> </a:t>
            </a:r>
            <a:r>
              <a:rPr lang="ru-RU" dirty="0" err="1"/>
              <a:t>одержання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</a:t>
            </a:r>
            <a:r>
              <a:rPr lang="ru-RU" dirty="0" err="1"/>
              <a:t>послідовниками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за </a:t>
            </a:r>
            <a:r>
              <a:rPr lang="ru-RU" dirty="0" err="1"/>
              <a:t>своїм</a:t>
            </a:r>
            <a:r>
              <a:rPr lang="ru-RU" dirty="0"/>
              <a:t> </a:t>
            </a:r>
            <a:r>
              <a:rPr lang="ru-RU" dirty="0" err="1"/>
              <a:t>посередництвом</a:t>
            </a:r>
            <a:r>
              <a:rPr lang="ru-RU" dirty="0"/>
              <a:t>.</a:t>
            </a:r>
          </a:p>
          <a:p>
            <a:endParaRPr lang="ru-RU" dirty="0"/>
          </a:p>
          <a:p>
            <a:pPr marL="114300" indent="0">
              <a:buNone/>
            </a:pPr>
            <a:r>
              <a:rPr lang="ru-RU" b="1" dirty="0"/>
              <a:t>У </a:t>
            </a:r>
            <a:r>
              <a:rPr lang="ru-RU" b="1" dirty="0" err="1"/>
              <a:t>бік</a:t>
            </a:r>
            <a:r>
              <a:rPr lang="ru-RU" b="1" dirty="0"/>
              <a:t> </a:t>
            </a:r>
            <a:r>
              <a:rPr lang="ru-RU" b="1" dirty="0" err="1"/>
              <a:t>зниження</a:t>
            </a:r>
            <a:r>
              <a:rPr lang="ru-RU" b="1" dirty="0"/>
              <a:t>:</a:t>
            </a:r>
          </a:p>
          <a:p>
            <a:r>
              <a:rPr lang="ru-RU" dirty="0" err="1" smtClean="0"/>
              <a:t>залучити</a:t>
            </a:r>
            <a:r>
              <a:rPr lang="ru-RU" dirty="0" smtClean="0"/>
              <a:t> </a:t>
            </a:r>
            <a:r>
              <a:rPr lang="ru-RU" dirty="0" err="1"/>
              <a:t>підлеглих</a:t>
            </a:r>
            <a:r>
              <a:rPr lang="ru-RU" dirty="0"/>
              <a:t> до </a:t>
            </a:r>
            <a:r>
              <a:rPr lang="ru-RU" dirty="0" err="1"/>
              <a:t>участі</a:t>
            </a:r>
            <a:r>
              <a:rPr lang="ru-RU" dirty="0"/>
              <a:t> в </a:t>
            </a:r>
            <a:r>
              <a:rPr lang="ru-RU" dirty="0" err="1"/>
              <a:t>управлінні</a:t>
            </a:r>
            <a:r>
              <a:rPr lang="ru-RU" dirty="0"/>
              <a:t>;</a:t>
            </a:r>
          </a:p>
          <a:p>
            <a:r>
              <a:rPr lang="ru-RU" smtClean="0"/>
              <a:t>делегувати</a:t>
            </a:r>
            <a:r>
              <a:rPr lang="ru-RU" dirty="0" smtClean="0"/>
              <a:t> </a:t>
            </a:r>
            <a:r>
              <a:rPr lang="ru-RU" dirty="0" err="1"/>
              <a:t>частину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заступникам і </a:t>
            </a:r>
            <a:r>
              <a:rPr lang="ru-RU" dirty="0" err="1"/>
              <a:t>помічникам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0841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7609656" cy="1426170"/>
          </a:xfrm>
        </p:spPr>
        <p:txBody>
          <a:bodyPr/>
          <a:lstStyle/>
          <a:p>
            <a:r>
              <a:rPr lang="ru-RU" sz="4000" dirty="0" err="1">
                <a:solidFill>
                  <a:schemeClr val="tx1"/>
                </a:solidFill>
              </a:rPr>
              <a:t>Поняття</a:t>
            </a:r>
            <a:r>
              <a:rPr lang="ru-RU" sz="4000" dirty="0">
                <a:solidFill>
                  <a:schemeClr val="tx1"/>
                </a:solidFill>
              </a:rPr>
              <a:t> «</a:t>
            </a:r>
            <a:r>
              <a:rPr lang="ru-RU" sz="4000" dirty="0" err="1">
                <a:solidFill>
                  <a:schemeClr val="tx1"/>
                </a:solidFill>
              </a:rPr>
              <a:t>керівник</a:t>
            </a:r>
            <a:r>
              <a:rPr lang="ru-RU" sz="4000" dirty="0">
                <a:solidFill>
                  <a:schemeClr val="tx1"/>
                </a:solidFill>
              </a:rPr>
              <a:t>» та «</a:t>
            </a:r>
            <a:r>
              <a:rPr lang="ru-RU" sz="4000" dirty="0" err="1">
                <a:solidFill>
                  <a:schemeClr val="tx1"/>
                </a:solidFill>
              </a:rPr>
              <a:t>лідер</a:t>
            </a:r>
            <a:r>
              <a:rPr lang="ru-RU" sz="4000" dirty="0">
                <a:solidFill>
                  <a:schemeClr val="tx1"/>
                </a:solidFill>
              </a:rPr>
              <a:t>», </a:t>
            </a:r>
            <a:r>
              <a:rPr lang="ru-RU" sz="4000" dirty="0" err="1">
                <a:solidFill>
                  <a:schemeClr val="tx1"/>
                </a:solidFill>
              </a:rPr>
              <a:t>східне</a:t>
            </a:r>
            <a:r>
              <a:rPr lang="ru-RU" sz="4000" dirty="0">
                <a:solidFill>
                  <a:schemeClr val="tx1"/>
                </a:solidFill>
              </a:rPr>
              <a:t> та </a:t>
            </a:r>
            <a:r>
              <a:rPr lang="ru-RU" sz="4000" dirty="0" err="1">
                <a:solidFill>
                  <a:schemeClr val="tx1"/>
                </a:solidFill>
              </a:rPr>
              <a:t>різне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err="1">
                <a:solidFill>
                  <a:schemeClr val="tx1"/>
                </a:solidFill>
              </a:rPr>
              <a:t>між</a:t>
            </a:r>
            <a:r>
              <a:rPr lang="ru-RU" sz="4000" dirty="0">
                <a:solidFill>
                  <a:schemeClr val="tx1"/>
                </a:solidFill>
              </a:rPr>
              <a:t> ними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/>
              <a:t>Керівник</a:t>
            </a:r>
            <a:r>
              <a:rPr lang="ru-RU" dirty="0"/>
              <a:t> — </a:t>
            </a:r>
            <a:r>
              <a:rPr lang="ru-RU" dirty="0" err="1"/>
              <a:t>індивід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очолює</a:t>
            </a:r>
            <a:r>
              <a:rPr lang="ru-RU" dirty="0"/>
              <a:t> </a:t>
            </a:r>
            <a:r>
              <a:rPr lang="ru-RU" dirty="0" err="1"/>
              <a:t>колектив</a:t>
            </a:r>
            <a:r>
              <a:rPr lang="ru-RU" dirty="0"/>
              <a:t> і </a:t>
            </a:r>
            <a:r>
              <a:rPr lang="ru-RU" dirty="0" err="1"/>
              <a:t>використовує</a:t>
            </a:r>
            <a:r>
              <a:rPr lang="ru-RU" dirty="0"/>
              <a:t> </a:t>
            </a:r>
            <a:r>
              <a:rPr lang="ru-RU" dirty="0" err="1"/>
              <a:t>надану</a:t>
            </a:r>
            <a:r>
              <a:rPr lang="ru-RU" dirty="0"/>
              <a:t> </a:t>
            </a:r>
            <a:r>
              <a:rPr lang="ru-RU" dirty="0" err="1"/>
              <a:t>йому</a:t>
            </a:r>
            <a:r>
              <a:rPr lang="ru-RU" dirty="0"/>
              <a:t> </a:t>
            </a:r>
            <a:r>
              <a:rPr lang="ru-RU" dirty="0" err="1"/>
              <a:t>владу</a:t>
            </a:r>
            <a:r>
              <a:rPr lang="ru-RU" dirty="0"/>
              <a:t> для </a:t>
            </a:r>
            <a:r>
              <a:rPr lang="ru-RU" dirty="0" err="1"/>
              <a:t>впливу</a:t>
            </a:r>
            <a:r>
              <a:rPr lang="ru-RU" dirty="0"/>
              <a:t> на </a:t>
            </a:r>
            <a:r>
              <a:rPr lang="ru-RU" dirty="0" err="1"/>
              <a:t>поведінку</a:t>
            </a:r>
            <a:r>
              <a:rPr lang="ru-RU" dirty="0"/>
              <a:t> людей, </a:t>
            </a:r>
            <a:r>
              <a:rPr lang="ru-RU" dirty="0" err="1"/>
              <a:t>що</a:t>
            </a:r>
            <a:r>
              <a:rPr lang="ru-RU" dirty="0"/>
              <a:t> у </a:t>
            </a:r>
            <a:r>
              <a:rPr lang="ru-RU" dirty="0" err="1"/>
              <a:t>ньому</a:t>
            </a:r>
            <a:r>
              <a:rPr lang="ru-RU" dirty="0"/>
              <a:t> </a:t>
            </a:r>
            <a:r>
              <a:rPr lang="ru-RU" dirty="0" err="1" smtClean="0"/>
              <a:t>працюють</a:t>
            </a:r>
            <a:endParaRPr lang="ru-RU" dirty="0" smtClean="0"/>
          </a:p>
          <a:p>
            <a:endParaRPr lang="uk-UA" dirty="0"/>
          </a:p>
          <a:p>
            <a:r>
              <a:rPr lang="ru-RU" b="1" dirty="0" err="1"/>
              <a:t>Керівництво</a:t>
            </a:r>
            <a:r>
              <a:rPr lang="ru-RU" dirty="0"/>
              <a:t> —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впливу</a:t>
            </a:r>
            <a:r>
              <a:rPr lang="ru-RU" dirty="0"/>
              <a:t> на </a:t>
            </a:r>
            <a:r>
              <a:rPr lang="ru-RU" dirty="0" err="1"/>
              <a:t>підлеглих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формальних</a:t>
            </a:r>
            <a:r>
              <a:rPr lang="ru-RU" dirty="0"/>
              <a:t> </a:t>
            </a:r>
            <a:r>
              <a:rPr lang="ru-RU" dirty="0" err="1"/>
              <a:t>важелів</a:t>
            </a:r>
            <a:r>
              <a:rPr lang="ru-RU" dirty="0"/>
              <a:t> для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ними </a:t>
            </a:r>
            <a:r>
              <a:rPr lang="ru-RU" dirty="0" err="1"/>
              <a:t>офіційно</a:t>
            </a:r>
            <a:r>
              <a:rPr lang="ru-RU" dirty="0"/>
              <a:t> </a:t>
            </a:r>
            <a:r>
              <a:rPr lang="ru-RU" dirty="0" err="1"/>
              <a:t>визначених</a:t>
            </a:r>
            <a:r>
              <a:rPr lang="ru-RU" dirty="0"/>
              <a:t> </a:t>
            </a:r>
            <a:r>
              <a:rPr lang="ru-RU" dirty="0" err="1"/>
              <a:t>доручень</a:t>
            </a:r>
            <a:r>
              <a:rPr lang="ru-RU" dirty="0"/>
              <a:t> і </a:t>
            </a:r>
            <a:r>
              <a:rPr lang="ru-RU" dirty="0" err="1"/>
              <a:t>вирішення</a:t>
            </a:r>
            <a:r>
              <a:rPr lang="ru-RU" dirty="0"/>
              <a:t> </a:t>
            </a:r>
            <a:r>
              <a:rPr lang="ru-RU" dirty="0" err="1"/>
              <a:t>певних</a:t>
            </a:r>
            <a:r>
              <a:rPr lang="ru-RU" dirty="0"/>
              <a:t> </a:t>
            </a:r>
            <a:r>
              <a:rPr lang="ru-RU" dirty="0" err="1"/>
              <a:t>завдань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/>
              <a:t>Основою </a:t>
            </a:r>
            <a:r>
              <a:rPr lang="ru-RU" dirty="0" err="1"/>
              <a:t>керівництва</a:t>
            </a:r>
            <a:r>
              <a:rPr lang="ru-RU" dirty="0"/>
              <a:t> є </a:t>
            </a:r>
            <a:r>
              <a:rPr lang="ru-RU" u="sng" dirty="0" err="1"/>
              <a:t>вплив</a:t>
            </a:r>
            <a:r>
              <a:rPr lang="ru-RU" u="sng" dirty="0"/>
              <a:t> і </a:t>
            </a:r>
            <a:r>
              <a:rPr lang="ru-RU" u="sng" dirty="0" err="1"/>
              <a:t>влада</a:t>
            </a:r>
            <a:r>
              <a:rPr lang="ru-RU" dirty="0"/>
              <a:t>. </a:t>
            </a:r>
            <a:r>
              <a:rPr lang="ru-RU" i="1" dirty="0" err="1"/>
              <a:t>Вплив</a:t>
            </a:r>
            <a:r>
              <a:rPr lang="ru-RU" dirty="0"/>
              <a:t> 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поведінка</a:t>
            </a:r>
            <a:r>
              <a:rPr lang="ru-RU" dirty="0"/>
              <a:t> </a:t>
            </a:r>
            <a:r>
              <a:rPr lang="ru-RU" dirty="0" err="1"/>
              <a:t>однієї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, яка вносить </a:t>
            </a:r>
            <a:r>
              <a:rPr lang="ru-RU" dirty="0" err="1"/>
              <a:t>зміни</a:t>
            </a:r>
            <a:r>
              <a:rPr lang="ru-RU" dirty="0"/>
              <a:t> у </a:t>
            </a:r>
            <a:r>
              <a:rPr lang="ru-RU" dirty="0" err="1"/>
              <a:t>поведінку</a:t>
            </a:r>
            <a:r>
              <a:rPr lang="ru-RU" dirty="0"/>
              <a:t>, </a:t>
            </a:r>
            <a:r>
              <a:rPr lang="ru-RU" dirty="0" err="1"/>
              <a:t>стосунки</a:t>
            </a:r>
            <a:r>
              <a:rPr lang="ru-RU" dirty="0"/>
              <a:t>, </a:t>
            </a:r>
            <a:r>
              <a:rPr lang="ru-RU" dirty="0" err="1"/>
              <a:t>відчуття</a:t>
            </a:r>
            <a:r>
              <a:rPr lang="ru-RU" dirty="0"/>
              <a:t> </a:t>
            </a:r>
            <a:r>
              <a:rPr lang="ru-RU" dirty="0" err="1"/>
              <a:t>іншої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. </a:t>
            </a:r>
            <a:r>
              <a:rPr lang="ru-RU" i="1" dirty="0"/>
              <a:t>Влада</a:t>
            </a:r>
            <a:r>
              <a:rPr lang="ru-RU" dirty="0"/>
              <a:t> 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впливати</a:t>
            </a:r>
            <a:r>
              <a:rPr lang="ru-RU" dirty="0"/>
              <a:t> на </a:t>
            </a:r>
            <a:r>
              <a:rPr lang="ru-RU" dirty="0" err="1"/>
              <a:t>поведінку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8859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08720"/>
            <a:ext cx="7825680" cy="5492080"/>
          </a:xfrm>
        </p:spPr>
        <p:txBody>
          <a:bodyPr/>
          <a:lstStyle/>
          <a:p>
            <a:r>
              <a:rPr lang="ru-RU" sz="2400" b="1" dirty="0" err="1"/>
              <a:t>Лідерство</a:t>
            </a:r>
            <a:r>
              <a:rPr lang="ru-RU" sz="2400" dirty="0"/>
              <a:t> — </a:t>
            </a:r>
            <a:r>
              <a:rPr lang="ru-RU" sz="2400" dirty="0" err="1"/>
              <a:t>здатність</a:t>
            </a:r>
            <a:r>
              <a:rPr lang="ru-RU" sz="2400" dirty="0"/>
              <a:t> </a:t>
            </a:r>
            <a:r>
              <a:rPr lang="ru-RU" sz="2400" dirty="0" err="1"/>
              <a:t>впливати</a:t>
            </a:r>
            <a:r>
              <a:rPr lang="ru-RU" sz="2400" dirty="0"/>
              <a:t> на </a:t>
            </a:r>
            <a:r>
              <a:rPr lang="ru-RU" sz="2400" dirty="0" err="1"/>
              <a:t>поведінку</a:t>
            </a:r>
            <a:r>
              <a:rPr lang="ru-RU" sz="2400" dirty="0"/>
              <a:t> </a:t>
            </a:r>
            <a:r>
              <a:rPr lang="ru-RU" sz="2400" dirty="0" err="1"/>
              <a:t>окремих</a:t>
            </a:r>
            <a:r>
              <a:rPr lang="ru-RU" sz="2400" dirty="0"/>
              <a:t> </a:t>
            </a:r>
            <a:r>
              <a:rPr lang="ru-RU" sz="2400" dirty="0" err="1"/>
              <a:t>осіб</a:t>
            </a:r>
            <a:r>
              <a:rPr lang="ru-RU" sz="2400" dirty="0"/>
              <a:t> </a:t>
            </a:r>
            <a:r>
              <a:rPr lang="ru-RU" sz="2400" dirty="0" err="1"/>
              <a:t>чи</a:t>
            </a:r>
            <a:r>
              <a:rPr lang="ru-RU" sz="2400" dirty="0"/>
              <a:t> </a:t>
            </a:r>
            <a:r>
              <a:rPr lang="ru-RU" sz="2400" dirty="0" err="1"/>
              <a:t>робочої</a:t>
            </a:r>
            <a:r>
              <a:rPr lang="ru-RU" sz="2400" dirty="0"/>
              <a:t> </a:t>
            </a:r>
            <a:r>
              <a:rPr lang="ru-RU" sz="2400" dirty="0" err="1"/>
              <a:t>групи</a:t>
            </a:r>
            <a:r>
              <a:rPr lang="ru-RU" sz="2400" dirty="0"/>
              <a:t> </a:t>
            </a:r>
            <a:r>
              <a:rPr lang="ru-RU" sz="2400" dirty="0" err="1"/>
              <a:t>особистими</a:t>
            </a:r>
            <a:r>
              <a:rPr lang="ru-RU" sz="2400" dirty="0"/>
              <a:t> </a:t>
            </a:r>
            <a:r>
              <a:rPr lang="ru-RU" sz="2400" dirty="0" err="1"/>
              <a:t>якостями</a:t>
            </a:r>
            <a:r>
              <a:rPr lang="ru-RU" sz="2400" dirty="0"/>
              <a:t>, </a:t>
            </a:r>
            <a:r>
              <a:rPr lang="ru-RU" sz="2400" dirty="0" err="1"/>
              <a:t>які</a:t>
            </a:r>
            <a:r>
              <a:rPr lang="ru-RU" sz="2400" dirty="0"/>
              <a:t> </a:t>
            </a:r>
            <a:r>
              <a:rPr lang="ru-RU" sz="2400" dirty="0" err="1"/>
              <a:t>відповідають</a:t>
            </a:r>
            <a:r>
              <a:rPr lang="ru-RU" sz="2400" dirty="0"/>
              <a:t> </a:t>
            </a:r>
            <a:r>
              <a:rPr lang="ru-RU" sz="2400" dirty="0" err="1"/>
              <a:t>зовнішнім</a:t>
            </a:r>
            <a:r>
              <a:rPr lang="ru-RU" sz="2400" dirty="0"/>
              <a:t> і </a:t>
            </a:r>
            <a:r>
              <a:rPr lang="ru-RU" sz="2400" dirty="0" err="1"/>
              <a:t>внутрішнім</a:t>
            </a:r>
            <a:r>
              <a:rPr lang="ru-RU" sz="2400" dirty="0"/>
              <a:t> потребам </a:t>
            </a:r>
            <a:r>
              <a:rPr lang="ru-RU" sz="2400" dirty="0" err="1"/>
              <a:t>групи</a:t>
            </a:r>
            <a:r>
              <a:rPr lang="ru-RU" sz="2400" dirty="0"/>
              <a:t>.</a:t>
            </a:r>
          </a:p>
          <a:p>
            <a:endParaRPr lang="ru-RU" sz="2400" dirty="0"/>
          </a:p>
          <a:p>
            <a:r>
              <a:rPr lang="ru-RU" sz="2400" dirty="0" err="1"/>
              <a:t>Лідерство</a:t>
            </a:r>
            <a:r>
              <a:rPr lang="ru-RU" sz="2400" dirty="0"/>
              <a:t> </a:t>
            </a:r>
            <a:r>
              <a:rPr lang="ru-RU" sz="2400" dirty="0" err="1"/>
              <a:t>ґрунтується</a:t>
            </a:r>
            <a:r>
              <a:rPr lang="ru-RU" sz="2400" dirty="0"/>
              <a:t> на </a:t>
            </a:r>
            <a:r>
              <a:rPr lang="ru-RU" sz="2400" dirty="0" err="1"/>
              <a:t>соціальній</a:t>
            </a:r>
            <a:r>
              <a:rPr lang="ru-RU" sz="2400" dirty="0"/>
              <a:t> </a:t>
            </a:r>
            <a:r>
              <a:rPr lang="ru-RU" sz="2400" dirty="0" err="1"/>
              <a:t>взаємодії</a:t>
            </a:r>
            <a:r>
              <a:rPr lang="ru-RU" sz="2400" dirty="0"/>
              <a:t> у </a:t>
            </a:r>
            <a:r>
              <a:rPr lang="ru-RU" sz="2400" dirty="0" err="1"/>
              <a:t>групі</a:t>
            </a:r>
            <a:r>
              <a:rPr lang="ru-RU" sz="2400" dirty="0"/>
              <a:t> людей, на </a:t>
            </a:r>
            <a:r>
              <a:rPr lang="ru-RU" sz="2400" dirty="0" err="1"/>
              <a:t>визнанні</a:t>
            </a:r>
            <a:r>
              <a:rPr lang="ru-RU" sz="2400" dirty="0"/>
              <a:t> </a:t>
            </a:r>
            <a:r>
              <a:rPr lang="ru-RU" sz="2400" dirty="0" err="1"/>
              <a:t>професіоналізму</a:t>
            </a:r>
            <a:r>
              <a:rPr lang="ru-RU" sz="2400" dirty="0"/>
              <a:t> та </a:t>
            </a:r>
            <a:r>
              <a:rPr lang="ru-RU" sz="2400" dirty="0" err="1"/>
              <a:t>компетентності</a:t>
            </a:r>
            <a:r>
              <a:rPr lang="ru-RU" sz="2400" dirty="0"/>
              <a:t>.</a:t>
            </a:r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3797710"/>
            <a:ext cx="2977505" cy="2675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458816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7620000" cy="5636096"/>
          </a:xfrm>
        </p:spPr>
        <p:txBody>
          <a:bodyPr/>
          <a:lstStyle/>
          <a:p>
            <a:r>
              <a:rPr lang="ru-RU" dirty="0" err="1"/>
              <a:t>Керівника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досяг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завдяки</a:t>
            </a:r>
            <a:r>
              <a:rPr lang="ru-RU" dirty="0"/>
              <a:t> </a:t>
            </a:r>
            <a:r>
              <a:rPr lang="ru-RU" dirty="0" err="1"/>
              <a:t>своїй</a:t>
            </a:r>
            <a:r>
              <a:rPr lang="ru-RU" dirty="0"/>
              <a:t> </a:t>
            </a:r>
            <a:r>
              <a:rPr lang="ru-RU" dirty="0" err="1"/>
              <a:t>посаді</a:t>
            </a:r>
            <a:r>
              <a:rPr lang="ru-RU" dirty="0"/>
              <a:t> і </a:t>
            </a:r>
            <a:r>
              <a:rPr lang="ru-RU" dirty="0" err="1"/>
              <a:t>керує</a:t>
            </a:r>
            <a:r>
              <a:rPr lang="ru-RU" dirty="0"/>
              <a:t> людьми </a:t>
            </a:r>
            <a:r>
              <a:rPr lang="ru-RU" dirty="0" err="1"/>
              <a:t>винятково</a:t>
            </a:r>
            <a:r>
              <a:rPr lang="ru-RU" dirty="0"/>
              <a:t> з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позицій</a:t>
            </a:r>
            <a:r>
              <a:rPr lang="ru-RU" dirty="0"/>
              <a:t>, </a:t>
            </a:r>
            <a:r>
              <a:rPr lang="ru-RU" dirty="0" err="1"/>
              <a:t>відносять</a:t>
            </a:r>
            <a:r>
              <a:rPr lang="ru-RU" dirty="0"/>
              <a:t> до </a:t>
            </a:r>
            <a:r>
              <a:rPr lang="ru-RU" b="1" u="sng" dirty="0" err="1"/>
              <a:t>формальних</a:t>
            </a:r>
            <a:r>
              <a:rPr lang="ru-RU" b="1" u="sng" dirty="0"/>
              <a:t> </a:t>
            </a:r>
            <a:r>
              <a:rPr lang="ru-RU" b="1" u="sng" dirty="0" err="1" smtClean="0"/>
              <a:t>лідерів</a:t>
            </a:r>
            <a:endParaRPr lang="ru-RU" b="1" dirty="0"/>
          </a:p>
          <a:p>
            <a:endParaRPr lang="uk-UA" dirty="0" smtClean="0"/>
          </a:p>
          <a:p>
            <a:r>
              <a:rPr lang="ru-RU" dirty="0" err="1"/>
              <a:t>Владні</a:t>
            </a:r>
            <a:r>
              <a:rPr lang="ru-RU" dirty="0"/>
              <a:t> </a:t>
            </a:r>
            <a:r>
              <a:rPr lang="ru-RU" dirty="0" err="1"/>
              <a:t>позиції</a:t>
            </a:r>
            <a:r>
              <a:rPr lang="ru-RU" dirty="0"/>
              <a:t> </a:t>
            </a:r>
            <a:r>
              <a:rPr lang="ru-RU" dirty="0" err="1"/>
              <a:t>керівника</a:t>
            </a:r>
            <a:r>
              <a:rPr lang="ru-RU" dirty="0"/>
              <a:t> </a:t>
            </a:r>
            <a:r>
              <a:rPr lang="ru-RU" dirty="0" err="1"/>
              <a:t>зміцнюються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, </a:t>
            </a:r>
            <a:r>
              <a:rPr lang="ru-RU" dirty="0" err="1"/>
              <a:t>окрім</a:t>
            </a:r>
            <a:r>
              <a:rPr lang="ru-RU" dirty="0"/>
              <a:t> </a:t>
            </a:r>
            <a:r>
              <a:rPr lang="ru-RU" dirty="0" err="1"/>
              <a:t>формальних</a:t>
            </a:r>
            <a:r>
              <a:rPr lang="ru-RU" dirty="0"/>
              <a:t> </a:t>
            </a:r>
            <a:r>
              <a:rPr lang="ru-RU" dirty="0" err="1"/>
              <a:t>підстав</a:t>
            </a:r>
            <a:r>
              <a:rPr lang="ru-RU" dirty="0"/>
              <a:t> </a:t>
            </a:r>
            <a:r>
              <a:rPr lang="ru-RU" dirty="0" err="1"/>
              <a:t>керувати</a:t>
            </a:r>
            <a:r>
              <a:rPr lang="ru-RU" dirty="0"/>
              <a:t>, </a:t>
            </a:r>
            <a:r>
              <a:rPr lang="ru-RU" dirty="0" err="1"/>
              <a:t>завоює</a:t>
            </a:r>
            <a:r>
              <a:rPr lang="ru-RU" dirty="0"/>
              <a:t> </a:t>
            </a:r>
            <a:r>
              <a:rPr lang="ru-RU" dirty="0" err="1"/>
              <a:t>прихильність</a:t>
            </a:r>
            <a:r>
              <a:rPr lang="ru-RU" dirty="0"/>
              <a:t> </a:t>
            </a:r>
            <a:r>
              <a:rPr lang="ru-RU" dirty="0" err="1"/>
              <a:t>підлеглих</a:t>
            </a:r>
            <a:r>
              <a:rPr lang="ru-RU" dirty="0"/>
              <a:t> </a:t>
            </a:r>
            <a:r>
              <a:rPr lang="ru-RU" dirty="0" err="1"/>
              <a:t>завдяки</a:t>
            </a:r>
            <a:r>
              <a:rPr lang="ru-RU" dirty="0"/>
              <a:t> </a:t>
            </a:r>
            <a:r>
              <a:rPr lang="ru-RU" dirty="0" err="1"/>
              <a:t>особистим</a:t>
            </a:r>
            <a:r>
              <a:rPr lang="ru-RU" dirty="0"/>
              <a:t> </a:t>
            </a:r>
            <a:r>
              <a:rPr lang="ru-RU" dirty="0" err="1"/>
              <a:t>якостям</a:t>
            </a:r>
            <a:r>
              <a:rPr lang="ru-RU" dirty="0"/>
              <a:t> — </a:t>
            </a:r>
            <a:r>
              <a:rPr lang="ru-RU" dirty="0" err="1"/>
              <a:t>компетентності</a:t>
            </a:r>
            <a:r>
              <a:rPr lang="ru-RU" dirty="0"/>
              <a:t>, </a:t>
            </a:r>
            <a:r>
              <a:rPr lang="ru-RU" dirty="0" err="1"/>
              <a:t>рішучості</a:t>
            </a:r>
            <a:r>
              <a:rPr lang="ru-RU" dirty="0"/>
              <a:t>, </a:t>
            </a:r>
            <a:r>
              <a:rPr lang="ru-RU" dirty="0" err="1"/>
              <a:t>цілеспрямованості</a:t>
            </a:r>
            <a:r>
              <a:rPr lang="ru-RU" dirty="0"/>
              <a:t>, </a:t>
            </a:r>
            <a:r>
              <a:rPr lang="ru-RU" dirty="0" err="1"/>
              <a:t>енергійності</a:t>
            </a:r>
            <a:r>
              <a:rPr lang="ru-RU" dirty="0"/>
              <a:t>, </a:t>
            </a:r>
            <a:r>
              <a:rPr lang="ru-RU" dirty="0" err="1"/>
              <a:t>вмінню</a:t>
            </a:r>
            <a:r>
              <a:rPr lang="ru-RU" dirty="0"/>
              <a:t> </a:t>
            </a:r>
            <a:r>
              <a:rPr lang="ru-RU" dirty="0" err="1"/>
              <a:t>пробуджувати</a:t>
            </a:r>
            <a:r>
              <a:rPr lang="ru-RU" dirty="0"/>
              <a:t> </a:t>
            </a:r>
            <a:r>
              <a:rPr lang="ru-RU" dirty="0" err="1"/>
              <a:t>ентузіазм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виявить</a:t>
            </a:r>
            <a:r>
              <a:rPr lang="ru-RU" dirty="0"/>
              <a:t> </a:t>
            </a:r>
            <a:r>
              <a:rPr lang="ru-RU" b="1" dirty="0" err="1"/>
              <a:t>лідерські</a:t>
            </a:r>
            <a:r>
              <a:rPr lang="ru-RU" b="1" dirty="0"/>
              <a:t> </a:t>
            </a:r>
            <a:r>
              <a:rPr lang="ru-RU" b="1" dirty="0" err="1"/>
              <a:t>якості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ґрунтуються</a:t>
            </a:r>
            <a:r>
              <a:rPr lang="ru-RU" dirty="0"/>
              <a:t> на </a:t>
            </a:r>
            <a:r>
              <a:rPr lang="ru-RU" dirty="0" err="1"/>
              <a:t>неформальній</a:t>
            </a:r>
            <a:r>
              <a:rPr lang="ru-RU" dirty="0"/>
              <a:t> </a:t>
            </a:r>
            <a:r>
              <a:rPr lang="ru-RU" dirty="0" err="1"/>
              <a:t>основі</a:t>
            </a:r>
            <a:r>
              <a:rPr lang="ru-RU" dirty="0"/>
              <a:t>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4293096"/>
            <a:ext cx="2143125" cy="21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4744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Якщо менеджер - лідер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т</a:t>
            </a:r>
            <a:r>
              <a:rPr lang="ru-RU" dirty="0" smtClean="0"/>
              <a:t>о у </a:t>
            </a:r>
            <a:r>
              <a:rPr lang="ru-RU" dirty="0" err="1" smtClean="0"/>
              <a:t>підпорядкованому</a:t>
            </a:r>
            <a:r>
              <a:rPr lang="ru-RU" dirty="0" smtClean="0"/>
              <a:t> </a:t>
            </a:r>
            <a:r>
              <a:rPr lang="ru-RU" dirty="0" err="1"/>
              <a:t>йому</a:t>
            </a:r>
            <a:r>
              <a:rPr lang="ru-RU" dirty="0"/>
              <a:t> </a:t>
            </a:r>
            <a:r>
              <a:rPr lang="ru-RU" dirty="0" err="1"/>
              <a:t>колективі</a:t>
            </a:r>
            <a:r>
              <a:rPr lang="ru-RU" dirty="0"/>
              <a:t> </a:t>
            </a:r>
            <a:r>
              <a:rPr lang="ru-RU" dirty="0" err="1"/>
              <a:t>складаються</a:t>
            </a:r>
            <a:r>
              <a:rPr lang="ru-RU" dirty="0"/>
              <a:t> </a:t>
            </a:r>
            <a:r>
              <a:rPr lang="ru-RU" dirty="0" err="1"/>
              <a:t>стосунки</a:t>
            </a:r>
            <a:r>
              <a:rPr lang="ru-RU" dirty="0"/>
              <a:t> «</a:t>
            </a:r>
            <a:r>
              <a:rPr lang="ru-RU" dirty="0" err="1"/>
              <a:t>лідер</a:t>
            </a:r>
            <a:r>
              <a:rPr lang="ru-RU" dirty="0"/>
              <a:t> — </a:t>
            </a:r>
            <a:r>
              <a:rPr lang="ru-RU" dirty="0" err="1"/>
              <a:t>послідовник</a:t>
            </a:r>
            <a:r>
              <a:rPr lang="ru-RU" dirty="0"/>
              <a:t>»,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значно</a:t>
            </a:r>
            <a:r>
              <a:rPr lang="ru-RU" dirty="0"/>
              <a:t> </a:t>
            </a:r>
            <a:r>
              <a:rPr lang="ru-RU" dirty="0" err="1"/>
              <a:t>тісніші</a:t>
            </a:r>
            <a:r>
              <a:rPr lang="ru-RU" dirty="0"/>
              <a:t> та </a:t>
            </a:r>
            <a:r>
              <a:rPr lang="ru-RU" dirty="0" err="1"/>
              <a:t>результативніші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</a:t>
            </a:r>
            <a:r>
              <a:rPr lang="ru-RU" dirty="0" err="1"/>
              <a:t>відносини</a:t>
            </a:r>
            <a:r>
              <a:rPr lang="ru-RU" dirty="0"/>
              <a:t> «начальник — </a:t>
            </a:r>
            <a:r>
              <a:rPr lang="ru-RU" dirty="0" err="1"/>
              <a:t>підлеглий</a:t>
            </a:r>
            <a:r>
              <a:rPr lang="ru-RU" dirty="0"/>
              <a:t>».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3212976"/>
            <a:ext cx="3825775" cy="286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31677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dirty="0" err="1" smtClean="0">
                <a:solidFill>
                  <a:schemeClr val="tx1"/>
                </a:solidFill>
              </a:rPr>
              <a:t>Ефективний</a:t>
            </a:r>
            <a:r>
              <a:rPr lang="ru-RU" sz="4000" dirty="0" smtClean="0">
                <a:solidFill>
                  <a:schemeClr val="tx1"/>
                </a:solidFill>
              </a:rPr>
              <a:t> </a:t>
            </a:r>
            <a:r>
              <a:rPr lang="ru-RU" sz="4000" dirty="0">
                <a:solidFill>
                  <a:schemeClr val="tx1"/>
                </a:solidFill>
              </a:rPr>
              <a:t>менеджер не </a:t>
            </a:r>
            <a:r>
              <a:rPr lang="ru-RU" sz="4000" dirty="0" err="1">
                <a:solidFill>
                  <a:schemeClr val="tx1"/>
                </a:solidFill>
              </a:rPr>
              <a:t>завжди</a:t>
            </a:r>
            <a:r>
              <a:rPr lang="ru-RU" sz="4000" dirty="0">
                <a:solidFill>
                  <a:schemeClr val="tx1"/>
                </a:solidFill>
              </a:rPr>
              <a:t> є </a:t>
            </a:r>
            <a:r>
              <a:rPr lang="ru-RU" sz="4000" dirty="0" err="1">
                <a:solidFill>
                  <a:schemeClr val="tx1"/>
                </a:solidFill>
              </a:rPr>
              <a:t>ефективним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err="1">
                <a:solidFill>
                  <a:schemeClr val="tx1"/>
                </a:solidFill>
              </a:rPr>
              <a:t>лідером</a:t>
            </a:r>
            <a:r>
              <a:rPr lang="ru-RU" sz="4000" dirty="0">
                <a:solidFill>
                  <a:schemeClr val="tx1"/>
                </a:solidFill>
              </a:rPr>
              <a:t>, і </a:t>
            </a:r>
            <a:r>
              <a:rPr lang="ru-RU" sz="4000" dirty="0" err="1">
                <a:solidFill>
                  <a:schemeClr val="tx1"/>
                </a:solidFill>
              </a:rPr>
              <a:t>навпаки</a:t>
            </a:r>
            <a:endParaRPr lang="ru-RU" sz="4000" dirty="0">
              <a:solidFill>
                <a:schemeClr val="tx1"/>
              </a:solidFill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253" y="1617058"/>
            <a:ext cx="7593294" cy="4476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86029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Влада,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 та </a:t>
            </a:r>
            <a:r>
              <a:rPr lang="ru-RU" dirty="0" err="1"/>
              <a:t>джерела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ru-RU" b="1" dirty="0" err="1" smtClean="0"/>
              <a:t>П'ять</a:t>
            </a:r>
            <a:r>
              <a:rPr lang="ru-RU" b="1" dirty="0" smtClean="0"/>
              <a:t> </a:t>
            </a:r>
            <a:r>
              <a:rPr lang="ru-RU" b="1" dirty="0" err="1"/>
              <a:t>основних</a:t>
            </a:r>
            <a:r>
              <a:rPr lang="ru-RU" b="1" dirty="0"/>
              <a:t> форм </a:t>
            </a:r>
            <a:r>
              <a:rPr lang="ru-RU" b="1" dirty="0" err="1"/>
              <a:t>влади</a:t>
            </a:r>
            <a:r>
              <a:rPr lang="ru-RU" b="1" dirty="0"/>
              <a:t>: </a:t>
            </a:r>
            <a:endParaRPr lang="ru-RU" b="1" dirty="0" smtClean="0"/>
          </a:p>
          <a:p>
            <a:r>
              <a:rPr lang="ru-RU" b="1" dirty="0" err="1" smtClean="0"/>
              <a:t>владу</a:t>
            </a:r>
            <a:r>
              <a:rPr lang="ru-RU" b="1" dirty="0" smtClean="0"/>
              <a:t> </a:t>
            </a:r>
            <a:r>
              <a:rPr lang="ru-RU" b="1" dirty="0"/>
              <a:t>примусу, </a:t>
            </a:r>
            <a:endParaRPr lang="ru-RU" b="1" dirty="0" smtClean="0"/>
          </a:p>
          <a:p>
            <a:r>
              <a:rPr lang="ru-RU" b="1" dirty="0" err="1" smtClean="0"/>
              <a:t>винагороди</a:t>
            </a:r>
            <a:r>
              <a:rPr lang="ru-RU" b="1" dirty="0"/>
              <a:t>, </a:t>
            </a:r>
            <a:endParaRPr lang="ru-RU" b="1" dirty="0" smtClean="0"/>
          </a:p>
          <a:p>
            <a:r>
              <a:rPr lang="ru-RU" b="1" dirty="0" err="1" smtClean="0"/>
              <a:t>законну</a:t>
            </a:r>
            <a:r>
              <a:rPr lang="ru-RU" b="1" dirty="0"/>
              <a:t>, </a:t>
            </a:r>
            <a:endParaRPr lang="ru-RU" b="1" dirty="0" smtClean="0"/>
          </a:p>
          <a:p>
            <a:r>
              <a:rPr lang="ru-RU" b="1" dirty="0" err="1" smtClean="0"/>
              <a:t>експертну</a:t>
            </a:r>
            <a:r>
              <a:rPr lang="ru-RU" b="1" dirty="0"/>
              <a:t>, </a:t>
            </a:r>
            <a:endParaRPr lang="ru-RU" b="1" dirty="0" smtClean="0"/>
          </a:p>
          <a:p>
            <a:r>
              <a:rPr lang="ru-RU" b="1" dirty="0" err="1" smtClean="0"/>
              <a:t>харизматичну</a:t>
            </a:r>
            <a:endParaRPr lang="ru-RU" b="1" dirty="0" smtClean="0"/>
          </a:p>
          <a:p>
            <a:endParaRPr lang="uk-UA" b="1" dirty="0"/>
          </a:p>
          <a:p>
            <a:endParaRPr lang="ru-RU" b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3356992"/>
            <a:ext cx="5151969" cy="25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834590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>
                <a:solidFill>
                  <a:schemeClr val="tx1"/>
                </a:solidFill>
              </a:rPr>
              <a:t>Теорії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лідерства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ru-RU" sz="3600" dirty="0"/>
              <a:t>три </a:t>
            </a:r>
            <a:r>
              <a:rPr lang="ru-RU" sz="3600" dirty="0" err="1"/>
              <a:t>підходи</a:t>
            </a:r>
            <a:r>
              <a:rPr lang="ru-RU" sz="3600" dirty="0"/>
              <a:t>: </a:t>
            </a:r>
            <a:endParaRPr lang="ru-RU" sz="3600" dirty="0" smtClean="0"/>
          </a:p>
          <a:p>
            <a:r>
              <a:rPr lang="ru-RU" sz="3600" dirty="0" smtClean="0"/>
              <a:t>з </a:t>
            </a:r>
            <a:r>
              <a:rPr lang="ru-RU" sz="3600" dirty="0" err="1"/>
              <a:t>погляду</a:t>
            </a:r>
            <a:r>
              <a:rPr lang="ru-RU" sz="3600" dirty="0"/>
              <a:t> </a:t>
            </a:r>
            <a:r>
              <a:rPr lang="ru-RU" sz="3600" dirty="0" err="1"/>
              <a:t>особистих</a:t>
            </a:r>
            <a:r>
              <a:rPr lang="ru-RU" sz="3600" dirty="0"/>
              <a:t> рис </a:t>
            </a:r>
            <a:r>
              <a:rPr lang="ru-RU" sz="3600" dirty="0" err="1"/>
              <a:t>людини</a:t>
            </a:r>
            <a:r>
              <a:rPr lang="ru-RU" sz="3600" dirty="0"/>
              <a:t>, </a:t>
            </a:r>
            <a:endParaRPr lang="ru-RU" sz="3600" dirty="0" smtClean="0"/>
          </a:p>
          <a:p>
            <a:r>
              <a:rPr lang="ru-RU" sz="3600" dirty="0" smtClean="0"/>
              <a:t>з </a:t>
            </a:r>
            <a:r>
              <a:rPr lang="ru-RU" sz="3600" dirty="0" err="1"/>
              <a:t>позиції</a:t>
            </a:r>
            <a:r>
              <a:rPr lang="ru-RU" sz="3600" dirty="0"/>
              <a:t> </a:t>
            </a:r>
            <a:r>
              <a:rPr lang="ru-RU" sz="3600" dirty="0" err="1"/>
              <a:t>її</a:t>
            </a:r>
            <a:r>
              <a:rPr lang="ru-RU" sz="3600" dirty="0"/>
              <a:t> </a:t>
            </a:r>
            <a:r>
              <a:rPr lang="ru-RU" sz="3600" dirty="0" err="1"/>
              <a:t>поведінки</a:t>
            </a:r>
            <a:r>
              <a:rPr lang="ru-RU" sz="3600" dirty="0"/>
              <a:t>, </a:t>
            </a:r>
            <a:endParaRPr lang="ru-RU" sz="3600" dirty="0" smtClean="0"/>
          </a:p>
          <a:p>
            <a:r>
              <a:rPr lang="ru-RU" sz="3600" dirty="0" err="1" smtClean="0"/>
              <a:t>ситуаційний</a:t>
            </a:r>
            <a:endParaRPr lang="ru-RU" sz="3600" dirty="0" smtClean="0"/>
          </a:p>
          <a:p>
            <a:pPr marL="114300" indent="0">
              <a:buNone/>
            </a:pPr>
            <a:endParaRPr lang="uk-UA" sz="3600" dirty="0" smtClean="0"/>
          </a:p>
          <a:p>
            <a:pPr marL="114300" indent="0">
              <a:buNone/>
            </a:pPr>
            <a:r>
              <a:rPr lang="uk-UA" sz="3400" b="1" i="1" dirty="0" smtClean="0"/>
              <a:t>!!! Завдання на практичне заняття</a:t>
            </a:r>
            <a:endParaRPr lang="ru-RU" sz="3400" b="1" i="1" dirty="0"/>
          </a:p>
        </p:txBody>
      </p:sp>
    </p:spTree>
    <p:extLst>
      <p:ext uri="{BB962C8B-B14F-4D97-AF65-F5344CB8AC3E}">
        <p14:creationId xmlns:p14="http://schemas.microsoft.com/office/powerpoint/2010/main" val="40756335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Стиль </a:t>
            </a:r>
            <a:r>
              <a:rPr lang="ru-RU" dirty="0" err="1">
                <a:solidFill>
                  <a:schemeClr val="tx1"/>
                </a:solidFill>
              </a:rPr>
              <a:t>керівництва</a:t>
            </a:r>
            <a:r>
              <a:rPr lang="ru-RU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ru-RU" sz="2800" dirty="0" smtClean="0"/>
              <a:t>— </a:t>
            </a:r>
            <a:r>
              <a:rPr lang="ru-RU" sz="2800" dirty="0" err="1"/>
              <a:t>звична</a:t>
            </a:r>
            <a:r>
              <a:rPr lang="ru-RU" sz="2800" dirty="0"/>
              <a:t> манера </a:t>
            </a:r>
            <a:r>
              <a:rPr lang="ru-RU" sz="2800" dirty="0" err="1"/>
              <a:t>поведінки</a:t>
            </a:r>
            <a:r>
              <a:rPr lang="ru-RU" sz="2800" dirty="0"/>
              <a:t> </a:t>
            </a:r>
            <a:r>
              <a:rPr lang="ru-RU" sz="2800" dirty="0" err="1"/>
              <a:t>керівника</a:t>
            </a:r>
            <a:r>
              <a:rPr lang="ru-RU" sz="2800" dirty="0"/>
              <a:t> </a:t>
            </a:r>
            <a:r>
              <a:rPr lang="ru-RU" sz="2800" dirty="0" err="1"/>
              <a:t>щодо</a:t>
            </a:r>
            <a:r>
              <a:rPr lang="ru-RU" sz="2800" dirty="0"/>
              <a:t> </a:t>
            </a:r>
            <a:r>
              <a:rPr lang="ru-RU" sz="2800" dirty="0" err="1"/>
              <a:t>підлеглих</a:t>
            </a:r>
            <a:r>
              <a:rPr lang="ru-RU" sz="2800" dirty="0"/>
              <a:t> з метою </a:t>
            </a:r>
            <a:r>
              <a:rPr lang="ru-RU" sz="2800" dirty="0" err="1"/>
              <a:t>вплинути</a:t>
            </a:r>
            <a:r>
              <a:rPr lang="ru-RU" sz="2800" dirty="0"/>
              <a:t> на них і </a:t>
            </a:r>
            <a:r>
              <a:rPr lang="ru-RU" sz="2800" dirty="0" err="1"/>
              <a:t>спонукати</a:t>
            </a:r>
            <a:r>
              <a:rPr lang="ru-RU" sz="2800" dirty="0"/>
              <a:t> </a:t>
            </a:r>
            <a:r>
              <a:rPr lang="ru-RU" sz="2800" dirty="0" err="1"/>
              <a:t>їх</a:t>
            </a:r>
            <a:r>
              <a:rPr lang="ru-RU" sz="2800" dirty="0"/>
              <a:t> до </a:t>
            </a:r>
            <a:r>
              <a:rPr lang="ru-RU" sz="2800" dirty="0" err="1"/>
              <a:t>досягнення</a:t>
            </a:r>
            <a:r>
              <a:rPr lang="ru-RU" sz="2800" dirty="0"/>
              <a:t> </a:t>
            </a:r>
            <a:r>
              <a:rPr lang="ru-RU" sz="2800" dirty="0" err="1"/>
              <a:t>цілей</a:t>
            </a:r>
            <a:r>
              <a:rPr lang="ru-RU" sz="2800" dirty="0"/>
              <a:t> </a:t>
            </a:r>
            <a:r>
              <a:rPr lang="ru-RU" sz="2800" dirty="0" err="1"/>
              <a:t>організації</a:t>
            </a:r>
            <a:r>
              <a:rPr lang="ru-RU" sz="2800" dirty="0"/>
              <a:t>.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3501008"/>
            <a:ext cx="4248472" cy="2706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860770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Соседство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39</TotalTime>
  <Words>564</Words>
  <Application>Microsoft Office PowerPoint</Application>
  <PresentationFormat>Экран (4:3)</PresentationFormat>
  <Paragraphs>69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Соседство</vt:lpstr>
      <vt:lpstr>Керівництво та лідерство в структурах управління</vt:lpstr>
      <vt:lpstr>Поняття «керівник» та «лідер», східне та різне між ними  </vt:lpstr>
      <vt:lpstr>Презентация PowerPoint</vt:lpstr>
      <vt:lpstr>Презентация PowerPoint</vt:lpstr>
      <vt:lpstr>Якщо менеджер - лідер</vt:lpstr>
      <vt:lpstr>Ефективний менеджер не завжди є ефективним лідером, і навпаки</vt:lpstr>
      <vt:lpstr>Влада, її форми та джерела</vt:lpstr>
      <vt:lpstr>Теорії лідерства</vt:lpstr>
      <vt:lpstr>Стиль керівництва </vt:lpstr>
      <vt:lpstr>Презентация PowerPoint</vt:lpstr>
      <vt:lpstr>Сильні та слабкі сторони кожного із стилів керівництва</vt:lpstr>
      <vt:lpstr>Завдання на практичне заняття</vt:lpstr>
      <vt:lpstr>Заходи для зміни рівня відносин з підлеглими:</vt:lpstr>
      <vt:lpstr>Заходи для зміни рівня структурованості роботи. </vt:lpstr>
      <vt:lpstr>Заходи для зміни рівня власних владних позицій у організації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Керівництво та лідерство в структурах управління</dc:title>
  <dc:creator>User</dc:creator>
  <cp:lastModifiedBy>User</cp:lastModifiedBy>
  <cp:revision>11</cp:revision>
  <dcterms:created xsi:type="dcterms:W3CDTF">2015-09-23T18:34:07Z</dcterms:created>
  <dcterms:modified xsi:type="dcterms:W3CDTF">2015-09-23T19:17:48Z</dcterms:modified>
</cp:coreProperties>
</file>