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11.10.2015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543800" cy="2593975"/>
          </a:xfrm>
        </p:spPr>
        <p:txBody>
          <a:bodyPr/>
          <a:lstStyle/>
          <a:p>
            <a:r>
              <a:rPr lang="ru-RU" sz="4800" dirty="0" err="1">
                <a:solidFill>
                  <a:schemeClr val="tx1"/>
                </a:solidFill>
              </a:rPr>
              <a:t>Формування</a:t>
            </a:r>
            <a:r>
              <a:rPr lang="ru-RU" sz="4800" dirty="0">
                <a:solidFill>
                  <a:schemeClr val="tx1"/>
                </a:solidFill>
              </a:rPr>
              <a:t> </a:t>
            </a:r>
            <a:r>
              <a:rPr lang="ru-RU" sz="4800" dirty="0" err="1">
                <a:solidFill>
                  <a:schemeClr val="tx1"/>
                </a:solidFill>
              </a:rPr>
              <a:t>груп</a:t>
            </a:r>
            <a:r>
              <a:rPr lang="ru-RU" sz="4800" dirty="0">
                <a:solidFill>
                  <a:schemeClr val="tx1"/>
                </a:solidFill>
              </a:rPr>
              <a:t> в </a:t>
            </a:r>
            <a:r>
              <a:rPr lang="ru-RU" sz="4800" dirty="0" err="1">
                <a:solidFill>
                  <a:schemeClr val="tx1"/>
                </a:solidFill>
              </a:rPr>
              <a:t>організації</a:t>
            </a:r>
            <a:r>
              <a:rPr lang="ru-RU" sz="4800" dirty="0">
                <a:solidFill>
                  <a:schemeClr val="tx1"/>
                </a:solidFill>
              </a:rPr>
              <a:t> та </a:t>
            </a:r>
            <a:r>
              <a:rPr lang="ru-RU" sz="4800" dirty="0" err="1">
                <a:solidFill>
                  <a:schemeClr val="tx1"/>
                </a:solidFill>
              </a:rPr>
              <a:t>управління</a:t>
            </a:r>
            <a:r>
              <a:rPr lang="ru-RU" sz="4800" dirty="0">
                <a:solidFill>
                  <a:schemeClr val="tx1"/>
                </a:solidFill>
              </a:rPr>
              <a:t> </a:t>
            </a:r>
            <a:r>
              <a:rPr lang="ru-RU" sz="4800" dirty="0" err="1">
                <a:solidFill>
                  <a:schemeClr val="tx1"/>
                </a:solidFill>
              </a:rPr>
              <a:t>колективом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429000"/>
            <a:ext cx="4080632" cy="29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7624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 err="1"/>
              <a:t>Дискусійним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кількісних</a:t>
            </a:r>
            <a:r>
              <a:rPr lang="ru-RU" dirty="0"/>
              <a:t> характеристик </a:t>
            </a:r>
            <a:r>
              <a:rPr lang="ru-RU" dirty="0" err="1"/>
              <a:t>малої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 </a:t>
            </a:r>
            <a:r>
              <a:rPr lang="ru-RU" dirty="0" err="1"/>
              <a:t>Одні</a:t>
            </a:r>
            <a:r>
              <a:rPr lang="ru-RU" dirty="0"/>
              <a:t> психологи </a:t>
            </a:r>
            <a:r>
              <a:rPr lang="ru-RU" dirty="0" err="1"/>
              <a:t>найменшою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вважають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особи (</a:t>
            </a:r>
            <a:r>
              <a:rPr lang="ru-RU" dirty="0" err="1"/>
              <a:t>діада</a:t>
            </a:r>
            <a:r>
              <a:rPr lang="ru-RU" dirty="0"/>
              <a:t>), </a:t>
            </a:r>
            <a:r>
              <a:rPr lang="ru-RU" dirty="0" err="1"/>
              <a:t>аргументуючи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малої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проведена </a:t>
            </a:r>
            <a:r>
              <a:rPr lang="ru-RU" dirty="0" err="1"/>
              <a:t>саме</a:t>
            </a:r>
            <a:r>
              <a:rPr lang="ru-RU" dirty="0"/>
              <a:t> на </a:t>
            </a:r>
            <a:r>
              <a:rPr lang="ru-RU" dirty="0" err="1"/>
              <a:t>діадах</a:t>
            </a:r>
            <a:r>
              <a:rPr lang="ru-RU" dirty="0"/>
              <a:t>.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доводять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найменшою</a:t>
            </a:r>
            <a:r>
              <a:rPr lang="ru-RU" dirty="0"/>
              <a:t> малою </a:t>
            </a:r>
            <a:r>
              <a:rPr lang="ru-RU" dirty="0" err="1"/>
              <a:t>групою</a:t>
            </a:r>
            <a:r>
              <a:rPr lang="ru-RU" dirty="0"/>
              <a:t> є </a:t>
            </a:r>
            <a:r>
              <a:rPr lang="ru-RU" dirty="0" err="1" smtClean="0"/>
              <a:t>тріада</a:t>
            </a:r>
            <a:endParaRPr lang="ru-RU" dirty="0"/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717032"/>
            <a:ext cx="3829116" cy="2868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5153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та </a:t>
            </a:r>
            <a:r>
              <a:rPr lang="ru-RU" dirty="0" err="1"/>
              <a:t>напрями</a:t>
            </a:r>
            <a:r>
              <a:rPr lang="ru-RU" dirty="0"/>
              <a:t> у </a:t>
            </a:r>
            <a:r>
              <a:rPr lang="ru-RU" dirty="0" err="1"/>
              <a:t>вивченні</a:t>
            </a:r>
            <a:r>
              <a:rPr lang="ru-RU" dirty="0"/>
              <a:t> </a:t>
            </a:r>
            <a:r>
              <a:rPr lang="ru-RU" dirty="0" err="1"/>
              <a:t>малої</a:t>
            </a:r>
            <a:r>
              <a:rPr lang="ru-RU" dirty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 </a:t>
            </a:r>
            <a:r>
              <a:rPr lang="ru-RU" b="1" dirty="0" err="1"/>
              <a:t>Діяльнісний</a:t>
            </a:r>
            <a:r>
              <a:rPr lang="ru-RU" b="1" dirty="0"/>
              <a:t> </a:t>
            </a:r>
            <a:r>
              <a:rPr lang="ru-RU" b="1" dirty="0" err="1"/>
              <a:t>напрям</a:t>
            </a:r>
            <a:r>
              <a:rPr lang="ru-RU" b="1" dirty="0"/>
              <a:t>. </a:t>
            </a:r>
            <a:r>
              <a:rPr lang="ru-RU" dirty="0" err="1"/>
              <a:t>Заснований</a:t>
            </a:r>
            <a:r>
              <a:rPr lang="ru-RU" dirty="0"/>
              <a:t> на </a:t>
            </a:r>
            <a:r>
              <a:rPr lang="ru-RU" dirty="0" err="1"/>
              <a:t>принципі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err="1"/>
              <a:t>Накладання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на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сприяло</a:t>
            </a:r>
            <a:r>
              <a:rPr lang="ru-RU" dirty="0"/>
              <a:t> </a:t>
            </a:r>
            <a:r>
              <a:rPr lang="ru-RU" dirty="0" err="1"/>
              <a:t>побудові</a:t>
            </a:r>
            <a:r>
              <a:rPr lang="ru-RU" dirty="0"/>
              <a:t> </a:t>
            </a:r>
            <a:r>
              <a:rPr lang="ru-RU" dirty="0" err="1"/>
              <a:t>теорій</a:t>
            </a:r>
            <a:r>
              <a:rPr lang="ru-RU" dirty="0"/>
              <a:t> </a:t>
            </a:r>
            <a:r>
              <a:rPr lang="ru-RU" dirty="0" err="1"/>
              <a:t>групової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. </a:t>
            </a:r>
            <a:r>
              <a:rPr lang="ru-RU" dirty="0" err="1"/>
              <a:t>Йдеться</a:t>
            </a:r>
            <a:r>
              <a:rPr lang="ru-RU" dirty="0"/>
              <a:t> про </a:t>
            </a:r>
            <a:r>
              <a:rPr lang="ru-RU" dirty="0" err="1"/>
              <a:t>стратометричну</a:t>
            </a:r>
            <a:r>
              <a:rPr lang="ru-RU" dirty="0"/>
              <a:t> </a:t>
            </a:r>
            <a:r>
              <a:rPr lang="ru-RU" dirty="0" err="1"/>
              <a:t>концепцію</a:t>
            </a:r>
            <a:r>
              <a:rPr lang="ru-RU" dirty="0"/>
              <a:t> </a:t>
            </a:r>
            <a:r>
              <a:rPr lang="ru-RU" dirty="0" err="1"/>
              <a:t>групової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А. </a:t>
            </a:r>
            <a:r>
              <a:rPr lang="ru-RU" dirty="0" err="1"/>
              <a:t>Петровського</a:t>
            </a:r>
            <a:r>
              <a:rPr lang="ru-RU" dirty="0"/>
              <a:t>. У межах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напряму</a:t>
            </a:r>
            <a:r>
              <a:rPr lang="ru-RU" dirty="0"/>
              <a:t> М. </a:t>
            </a:r>
            <a:r>
              <a:rPr lang="ru-RU" dirty="0" err="1"/>
              <a:t>Ярошевським</a:t>
            </a:r>
            <a:r>
              <a:rPr lang="ru-RU" dirty="0"/>
              <a:t> </a:t>
            </a:r>
            <a:r>
              <a:rPr lang="ru-RU" dirty="0" err="1"/>
              <a:t>запропоновано</a:t>
            </a:r>
            <a:r>
              <a:rPr lang="ru-RU" dirty="0"/>
              <a:t> </a:t>
            </a:r>
            <a:r>
              <a:rPr lang="ru-RU" dirty="0" err="1"/>
              <a:t>програмно-рольовий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до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колективу</a:t>
            </a:r>
            <a:r>
              <a:rPr lang="ru-RU" dirty="0"/>
              <a:t>, а Г. </a:t>
            </a:r>
            <a:r>
              <a:rPr lang="ru-RU" dirty="0" err="1"/>
              <a:t>Андреєвою</a:t>
            </a:r>
            <a:r>
              <a:rPr lang="ru-RU" dirty="0"/>
              <a:t> </a:t>
            </a:r>
            <a:r>
              <a:rPr lang="ru-RU" dirty="0" err="1"/>
              <a:t>розробляється</a:t>
            </a:r>
            <a:r>
              <a:rPr lang="ru-RU" dirty="0"/>
              <a:t> модель </a:t>
            </a:r>
            <a:r>
              <a:rPr lang="ru-RU" dirty="0" err="1"/>
              <a:t>соціально-перцептивних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у </a:t>
            </a:r>
            <a:r>
              <a:rPr lang="ru-RU" dirty="0" err="1"/>
              <a:t>спільній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</a:p>
          <a:p>
            <a:r>
              <a:rPr lang="ru-RU" b="1" dirty="0"/>
              <a:t>   </a:t>
            </a:r>
            <a:r>
              <a:rPr lang="ru-RU" b="1" dirty="0" err="1"/>
              <a:t>Організаційно-управлінський</a:t>
            </a:r>
            <a:r>
              <a:rPr lang="ru-RU" b="1" dirty="0"/>
              <a:t> </a:t>
            </a:r>
            <a:r>
              <a:rPr lang="ru-RU" b="1" dirty="0" err="1"/>
              <a:t>підхід</a:t>
            </a:r>
            <a:r>
              <a:rPr lang="ru-RU" dirty="0"/>
              <a:t>. В </a:t>
            </a:r>
            <a:r>
              <a:rPr lang="ru-RU" dirty="0" err="1"/>
              <a:t>його</a:t>
            </a:r>
            <a:r>
              <a:rPr lang="ru-RU" dirty="0"/>
              <a:t> основу </a:t>
            </a:r>
            <a:r>
              <a:rPr lang="ru-RU" dirty="0" err="1"/>
              <a:t>покладені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про </a:t>
            </a:r>
            <a:r>
              <a:rPr lang="ru-RU" dirty="0" err="1"/>
              <a:t>соціальну</a:t>
            </a:r>
            <a:r>
              <a:rPr lang="ru-RU" dirty="0"/>
              <a:t> </a:t>
            </a:r>
            <a:r>
              <a:rPr lang="ru-RU" dirty="0" err="1"/>
              <a:t>організацію</a:t>
            </a:r>
            <a:r>
              <a:rPr lang="ru-RU" dirty="0"/>
              <a:t> та </a:t>
            </a:r>
            <a:r>
              <a:rPr lang="ru-RU" dirty="0" err="1"/>
              <a:t>управлінську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. </a:t>
            </a:r>
            <a:r>
              <a:rPr lang="ru-RU" dirty="0" err="1"/>
              <a:t>Численні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і </a:t>
            </a:r>
            <a:r>
              <a:rPr lang="ru-RU" dirty="0" err="1"/>
              <a:t>колективів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належать до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підходу</a:t>
            </a:r>
            <a:r>
              <a:rPr lang="ru-RU" dirty="0"/>
              <a:t>,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яскраво</a:t>
            </a:r>
            <a:r>
              <a:rPr lang="ru-RU" dirty="0"/>
              <a:t> </a:t>
            </a:r>
            <a:r>
              <a:rPr lang="ru-RU" dirty="0" err="1"/>
              <a:t>виражений</a:t>
            </a:r>
            <a:r>
              <a:rPr lang="ru-RU" dirty="0"/>
              <a:t> </a:t>
            </a:r>
            <a:r>
              <a:rPr lang="ru-RU" dirty="0" err="1"/>
              <a:t>прикладний</a:t>
            </a:r>
            <a:r>
              <a:rPr lang="ru-RU" dirty="0"/>
              <a:t> характер і </a:t>
            </a:r>
            <a:r>
              <a:rPr lang="ru-RU" dirty="0" err="1"/>
              <a:t>орієнтовані</a:t>
            </a:r>
            <a:r>
              <a:rPr lang="ru-RU" dirty="0"/>
              <a:t> в основному на </a:t>
            </a:r>
            <a:r>
              <a:rPr lang="ru-RU" dirty="0" err="1"/>
              <a:t>психологічне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.</a:t>
            </a:r>
          </a:p>
          <a:p>
            <a:r>
              <a:rPr lang="ru-RU" dirty="0"/>
              <a:t>   </a:t>
            </a:r>
            <a:r>
              <a:rPr lang="ru-RU" b="1" dirty="0" err="1"/>
              <a:t>Параметрична</a:t>
            </a:r>
            <a:r>
              <a:rPr lang="ru-RU" b="1" dirty="0"/>
              <a:t> </a:t>
            </a:r>
            <a:r>
              <a:rPr lang="ru-RU" b="1" dirty="0" err="1"/>
              <a:t>концепція</a:t>
            </a:r>
            <a:r>
              <a:rPr lang="ru-RU" b="1" dirty="0"/>
              <a:t>. </a:t>
            </a:r>
            <a:r>
              <a:rPr lang="ru-RU" dirty="0" err="1"/>
              <a:t>Пов'язана</a:t>
            </a:r>
            <a:r>
              <a:rPr lang="ru-RU" dirty="0"/>
              <a:t> з </a:t>
            </a:r>
            <a:r>
              <a:rPr lang="ru-RU" dirty="0" err="1"/>
              <a:t>ім'ям</a:t>
            </a:r>
            <a:r>
              <a:rPr lang="ru-RU" dirty="0"/>
              <a:t> </a:t>
            </a:r>
            <a:r>
              <a:rPr lang="ru-RU" dirty="0" err="1"/>
              <a:t>російського</a:t>
            </a:r>
            <a:r>
              <a:rPr lang="ru-RU" dirty="0"/>
              <a:t> </a:t>
            </a:r>
            <a:r>
              <a:rPr lang="ru-RU" dirty="0" err="1"/>
              <a:t>вченого</a:t>
            </a:r>
            <a:r>
              <a:rPr lang="ru-RU" dirty="0"/>
              <a:t> Л. </a:t>
            </a:r>
            <a:r>
              <a:rPr lang="ru-RU" dirty="0" err="1"/>
              <a:t>Уманського</a:t>
            </a:r>
            <a:r>
              <a:rPr lang="ru-RU" dirty="0"/>
              <a:t>.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основна</a:t>
            </a:r>
            <a:r>
              <a:rPr lang="ru-RU" dirty="0"/>
              <a:t> </a:t>
            </a:r>
            <a:r>
              <a:rPr lang="ru-RU" dirty="0" err="1"/>
              <a:t>ідея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передбаченні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поетапний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малої</a:t>
            </a:r>
            <a:r>
              <a:rPr lang="ru-RU" dirty="0"/>
              <a:t> (за </a:t>
            </a:r>
            <a:r>
              <a:rPr lang="ru-RU" dirty="0" err="1"/>
              <a:t>Уманським</a:t>
            </a:r>
            <a:r>
              <a:rPr lang="ru-RU" dirty="0"/>
              <a:t> — </a:t>
            </a:r>
            <a:r>
              <a:rPr lang="ru-RU" dirty="0" err="1"/>
              <a:t>контактної</a:t>
            </a:r>
            <a:r>
              <a:rPr lang="ru-RU" dirty="0"/>
              <a:t>)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соціально-психологічних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. Тому </a:t>
            </a:r>
            <a:r>
              <a:rPr lang="ru-RU" dirty="0" err="1"/>
              <a:t>найзначущіші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організаційних</a:t>
            </a:r>
            <a:r>
              <a:rPr lang="ru-RU" dirty="0"/>
              <a:t>, </a:t>
            </a:r>
            <a:r>
              <a:rPr lang="ru-RU" dirty="0" err="1"/>
              <a:t>емоційних</a:t>
            </a:r>
            <a:r>
              <a:rPr lang="ru-RU" dirty="0"/>
              <a:t> і </a:t>
            </a:r>
            <a:r>
              <a:rPr lang="ru-RU" dirty="0" err="1"/>
              <a:t>динамічних</a:t>
            </a:r>
            <a:r>
              <a:rPr lang="ru-RU" dirty="0"/>
              <a:t> характеристик </a:t>
            </a:r>
            <a:r>
              <a:rPr lang="ru-RU" dirty="0" err="1"/>
              <a:t>групи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900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 </a:t>
            </a:r>
            <a:r>
              <a:rPr lang="ru-RU" b="1" dirty="0" err="1"/>
              <a:t>Соціометричний</a:t>
            </a:r>
            <a:r>
              <a:rPr lang="ru-RU" b="1" dirty="0"/>
              <a:t> </a:t>
            </a:r>
            <a:r>
              <a:rPr lang="ru-RU" b="1" dirty="0" err="1"/>
              <a:t>підхід</a:t>
            </a:r>
            <a:r>
              <a:rPr lang="ru-RU" b="1" dirty="0"/>
              <a:t>.</a:t>
            </a:r>
            <a:r>
              <a:rPr lang="ru-RU" dirty="0"/>
              <a:t> </a:t>
            </a:r>
            <a:r>
              <a:rPr lang="ru-RU" dirty="0" err="1"/>
              <a:t>Заснований</a:t>
            </a:r>
            <a:r>
              <a:rPr lang="ru-RU" dirty="0"/>
              <a:t> Дж. Морено на </a:t>
            </a:r>
            <a:r>
              <a:rPr lang="ru-RU" dirty="0" err="1"/>
              <a:t>виокремленні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структур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: </a:t>
            </a:r>
            <a:r>
              <a:rPr lang="ru-RU" dirty="0" err="1"/>
              <a:t>макроструктури</a:t>
            </a:r>
            <a:r>
              <a:rPr lang="ru-RU" dirty="0"/>
              <a:t> як </a:t>
            </a:r>
            <a:r>
              <a:rPr lang="ru-RU" dirty="0" err="1"/>
              <a:t>просторового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індивідів</a:t>
            </a:r>
            <a:r>
              <a:rPr lang="ru-RU" dirty="0"/>
              <a:t> у </a:t>
            </a:r>
            <a:r>
              <a:rPr lang="ru-RU" dirty="0" err="1"/>
              <a:t>різних</a:t>
            </a:r>
            <a:r>
              <a:rPr lang="ru-RU" dirty="0"/>
              <a:t> формах </a:t>
            </a:r>
            <a:r>
              <a:rPr lang="ru-RU" dirty="0" err="1"/>
              <a:t>життєдіяльності</a:t>
            </a:r>
            <a:r>
              <a:rPr lang="ru-RU" dirty="0"/>
              <a:t> і </a:t>
            </a:r>
            <a:r>
              <a:rPr lang="ru-RU" dirty="0" err="1"/>
              <a:t>мікроструктури</a:t>
            </a:r>
            <a:r>
              <a:rPr lang="ru-RU" dirty="0"/>
              <a:t> — </a:t>
            </a:r>
            <a:r>
              <a:rPr lang="ru-RU" dirty="0" err="1"/>
              <a:t>психологічних</a:t>
            </a:r>
            <a:r>
              <a:rPr lang="ru-RU" dirty="0"/>
              <a:t> </a:t>
            </a:r>
            <a:r>
              <a:rPr lang="ru-RU" dirty="0" err="1"/>
              <a:t>взаємин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з </a:t>
            </a:r>
            <a:r>
              <a:rPr lang="ru-RU" dirty="0" err="1"/>
              <a:t>оточенням</a:t>
            </a:r>
            <a:r>
              <a:rPr lang="ru-RU" dirty="0"/>
              <a:t>. </a:t>
            </a:r>
            <a:r>
              <a:rPr lang="ru-RU" dirty="0" err="1"/>
              <a:t>Мікроструктура</a:t>
            </a:r>
            <a:r>
              <a:rPr lang="ru-RU" dirty="0"/>
              <a:t> є </a:t>
            </a:r>
            <a:r>
              <a:rPr lang="ru-RU" dirty="0" err="1"/>
              <a:t>пріоритетною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макроструктури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стан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малої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а й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оптимальним</a:t>
            </a:r>
            <a:r>
              <a:rPr lang="ru-RU" dirty="0"/>
              <a:t> </a:t>
            </a:r>
            <a:r>
              <a:rPr lang="ru-RU" dirty="0" err="1"/>
              <a:t>варіантом</a:t>
            </a:r>
            <a:r>
              <a:rPr lang="ru-RU" dirty="0"/>
              <a:t>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є </a:t>
            </a:r>
            <a:r>
              <a:rPr lang="ru-RU" dirty="0" err="1"/>
              <a:t>узгодження</a:t>
            </a:r>
            <a:r>
              <a:rPr lang="ru-RU" dirty="0"/>
              <a:t> </a:t>
            </a:r>
            <a:r>
              <a:rPr lang="ru-RU" dirty="0" err="1"/>
              <a:t>обох</a:t>
            </a:r>
            <a:r>
              <a:rPr lang="ru-RU" dirty="0"/>
              <a:t> структур.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(метод)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вивчати</a:t>
            </a:r>
            <a:r>
              <a:rPr lang="ru-RU" dirty="0"/>
              <a:t> систему </a:t>
            </a:r>
            <a:r>
              <a:rPr lang="ru-RU" dirty="0" err="1"/>
              <a:t>міжособистісних</a:t>
            </a:r>
            <a:r>
              <a:rPr lang="ru-RU" dirty="0"/>
              <a:t> (</a:t>
            </a:r>
            <a:r>
              <a:rPr lang="ru-RU" dirty="0" err="1"/>
              <a:t>емоційних</a:t>
            </a:r>
            <a:r>
              <a:rPr lang="ru-RU" dirty="0"/>
              <a:t>) </a:t>
            </a:r>
            <a:r>
              <a:rPr lang="ru-RU" dirty="0" err="1"/>
              <a:t>взаємин</a:t>
            </a:r>
            <a:r>
              <a:rPr lang="ru-RU" dirty="0"/>
              <a:t> </a:t>
            </a:r>
            <a:r>
              <a:rPr lang="ru-RU" dirty="0" err="1"/>
              <a:t>індивіда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 нею </a:t>
            </a:r>
            <a:r>
              <a:rPr lang="ru-RU" dirty="0" err="1"/>
              <a:t>перебудовувати</a:t>
            </a:r>
            <a:r>
              <a:rPr lang="ru-RU" dirty="0"/>
              <a:t> макроструктуру, </a:t>
            </a:r>
            <a:r>
              <a:rPr lang="ru-RU" dirty="0" err="1"/>
              <a:t>розв'язувати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суперечності</a:t>
            </a:r>
            <a:r>
              <a:rPr lang="ru-RU" dirty="0"/>
              <a:t> в </a:t>
            </a:r>
            <a:r>
              <a:rPr lang="ru-RU" dirty="0" err="1"/>
              <a:t>суспільстві</a:t>
            </a:r>
            <a:r>
              <a:rPr lang="ru-RU" dirty="0"/>
              <a:t> шляхом </a:t>
            </a:r>
            <a:r>
              <a:rPr lang="ru-RU" dirty="0" err="1"/>
              <a:t>підбору</a:t>
            </a:r>
            <a:r>
              <a:rPr lang="ru-RU" dirty="0"/>
              <a:t>, перестановки людей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симпатій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оточення</a:t>
            </a:r>
            <a:r>
              <a:rPr lang="ru-RU" dirty="0"/>
              <a:t>.</a:t>
            </a:r>
          </a:p>
          <a:p>
            <a:r>
              <a:rPr lang="ru-RU" dirty="0"/>
              <a:t>   </a:t>
            </a:r>
            <a:r>
              <a:rPr lang="ru-RU" b="1" dirty="0" err="1"/>
              <a:t>Соціологічний</a:t>
            </a:r>
            <a:r>
              <a:rPr lang="ru-RU" b="1" dirty="0"/>
              <a:t> </a:t>
            </a:r>
            <a:r>
              <a:rPr lang="ru-RU" b="1" dirty="0" err="1"/>
              <a:t>напрям</a:t>
            </a:r>
            <a:r>
              <a:rPr lang="ru-RU" dirty="0"/>
              <a:t>. </a:t>
            </a:r>
            <a:r>
              <a:rPr lang="ru-RU" dirty="0" err="1"/>
              <a:t>Пов'язаний</a:t>
            </a:r>
            <a:r>
              <a:rPr lang="ru-RU" dirty="0"/>
              <a:t> з </a:t>
            </a:r>
            <a:r>
              <a:rPr lang="ru-RU" dirty="0" err="1"/>
              <a:t>експериментальною</a:t>
            </a:r>
            <a:r>
              <a:rPr lang="ru-RU" dirty="0"/>
              <a:t> </a:t>
            </a:r>
            <a:r>
              <a:rPr lang="ru-RU" dirty="0" err="1"/>
              <a:t>діяльністю</a:t>
            </a:r>
            <a:r>
              <a:rPr lang="ru-RU" dirty="0"/>
              <a:t> Е. Мейо,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виокремлював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взаємин</a:t>
            </a:r>
            <a:r>
              <a:rPr lang="ru-RU" dirty="0"/>
              <a:t> у </a:t>
            </a:r>
            <a:r>
              <a:rPr lang="ru-RU" dirty="0" err="1"/>
              <a:t>групі</a:t>
            </a:r>
            <a:r>
              <a:rPr lang="ru-RU" dirty="0"/>
              <a:t> — </a:t>
            </a:r>
            <a:r>
              <a:rPr lang="ru-RU" dirty="0" err="1"/>
              <a:t>формальну</a:t>
            </a:r>
            <a:r>
              <a:rPr lang="ru-RU" dirty="0"/>
              <a:t> і </a:t>
            </a:r>
            <a:r>
              <a:rPr lang="ru-RU" dirty="0" err="1"/>
              <a:t>неформальну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розкрив</a:t>
            </a:r>
            <a:r>
              <a:rPr lang="ru-RU" dirty="0"/>
              <a:t> роль </a:t>
            </a:r>
            <a:r>
              <a:rPr lang="ru-RU" dirty="0" err="1"/>
              <a:t>неформальної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в </a:t>
            </a:r>
            <a:r>
              <a:rPr lang="ru-RU" dirty="0" err="1"/>
              <a:t>задоволенні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потреб </a:t>
            </a:r>
            <a:r>
              <a:rPr lang="ru-RU" dirty="0" err="1"/>
              <a:t>індивіда</a:t>
            </a:r>
            <a:r>
              <a:rPr lang="ru-RU" dirty="0"/>
              <a:t> (</a:t>
            </a:r>
            <a:r>
              <a:rPr lang="ru-RU" dirty="0" err="1"/>
              <a:t>прийняття</a:t>
            </a:r>
            <a:r>
              <a:rPr lang="ru-RU" dirty="0"/>
              <a:t>, </a:t>
            </a:r>
            <a:r>
              <a:rPr lang="ru-RU" dirty="0" err="1"/>
              <a:t>підтвердження</a:t>
            </a:r>
            <a:r>
              <a:rPr lang="ru-RU" dirty="0"/>
              <a:t>, </a:t>
            </a:r>
            <a:r>
              <a:rPr lang="ru-RU" dirty="0" err="1"/>
              <a:t>належність</a:t>
            </a:r>
            <a:r>
              <a:rPr lang="ru-RU" dirty="0"/>
              <a:t> до </a:t>
            </a:r>
            <a:r>
              <a:rPr lang="ru-RU" dirty="0" err="1"/>
              <a:t>групи</a:t>
            </a:r>
            <a:r>
              <a:rPr lang="ru-RU" dirty="0"/>
              <a:t>). </a:t>
            </a:r>
            <a:r>
              <a:rPr lang="ru-RU" dirty="0" err="1"/>
              <a:t>Пізніше</a:t>
            </a:r>
            <a:r>
              <a:rPr lang="ru-RU" dirty="0"/>
              <a:t> стали </a:t>
            </a:r>
            <a:r>
              <a:rPr lang="ru-RU" dirty="0" err="1"/>
              <a:t>розрізняти</a:t>
            </a:r>
            <a:r>
              <a:rPr lang="ru-RU" dirty="0"/>
              <a:t> </a:t>
            </a:r>
            <a:r>
              <a:rPr lang="ru-RU" dirty="0" err="1"/>
              <a:t>первинні</a:t>
            </a:r>
            <a:r>
              <a:rPr lang="ru-RU" dirty="0"/>
              <a:t> і </a:t>
            </a:r>
            <a:r>
              <a:rPr lang="ru-RU" dirty="0" err="1"/>
              <a:t>вторинні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за </a:t>
            </a:r>
            <a:r>
              <a:rPr lang="ru-RU" dirty="0" err="1"/>
              <a:t>ступенем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дистанції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людьми. </a:t>
            </a:r>
            <a:r>
              <a:rPr lang="ru-RU" dirty="0" err="1"/>
              <a:t>Виявилося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первинних</a:t>
            </a:r>
            <a:r>
              <a:rPr lang="ru-RU" dirty="0"/>
              <a:t> </a:t>
            </a:r>
            <a:r>
              <a:rPr lang="ru-RU" dirty="0" err="1"/>
              <a:t>групах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дистанція</a:t>
            </a:r>
            <a:r>
              <a:rPr lang="ru-RU" dirty="0"/>
              <a:t> є </a:t>
            </a:r>
            <a:r>
              <a:rPr lang="ru-RU" dirty="0" err="1"/>
              <a:t>мінімальною</a:t>
            </a:r>
            <a:r>
              <a:rPr lang="ru-RU" dirty="0"/>
              <a:t>, в них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особистісно</a:t>
            </a:r>
            <a:r>
              <a:rPr lang="ru-RU" dirty="0"/>
              <a:t> </a:t>
            </a:r>
            <a:r>
              <a:rPr lang="ru-RU" dirty="0" err="1"/>
              <a:t>забарвлене</a:t>
            </a:r>
            <a:r>
              <a:rPr lang="ru-RU" dirty="0"/>
              <a:t> </a:t>
            </a:r>
            <a:r>
              <a:rPr lang="ru-RU" dirty="0" err="1"/>
              <a:t>сприймання</a:t>
            </a:r>
            <a:r>
              <a:rPr lang="ru-RU" dirty="0"/>
              <a:t> </a:t>
            </a:r>
            <a:r>
              <a:rPr lang="ru-RU" dirty="0" err="1"/>
              <a:t>учасниками</a:t>
            </a:r>
            <a:r>
              <a:rPr lang="ru-RU" dirty="0"/>
              <a:t> один одного, а у </a:t>
            </a:r>
            <a:r>
              <a:rPr lang="ru-RU" dirty="0" err="1"/>
              <a:t>вторинних</a:t>
            </a:r>
            <a:r>
              <a:rPr lang="ru-RU" dirty="0"/>
              <a:t> — </a:t>
            </a:r>
            <a:r>
              <a:rPr lang="ru-RU" dirty="0" err="1"/>
              <a:t>дистанція</a:t>
            </a:r>
            <a:r>
              <a:rPr lang="ru-RU" dirty="0"/>
              <a:t> </a:t>
            </a:r>
            <a:r>
              <a:rPr lang="ru-RU" dirty="0" err="1"/>
              <a:t>більша</a:t>
            </a:r>
            <a:r>
              <a:rPr lang="ru-RU" dirty="0"/>
              <a:t>, </a:t>
            </a:r>
            <a:r>
              <a:rPr lang="ru-RU" dirty="0" err="1"/>
              <a:t>взаємини</a:t>
            </a:r>
            <a:r>
              <a:rPr lang="ru-RU" dirty="0"/>
              <a:t> в них </a:t>
            </a:r>
            <a:r>
              <a:rPr lang="ru-RU" dirty="0" err="1"/>
              <a:t>побудовані</a:t>
            </a:r>
            <a:r>
              <a:rPr lang="ru-RU" dirty="0"/>
              <a:t> на </a:t>
            </a:r>
            <a:r>
              <a:rPr lang="ru-RU" dirty="0" err="1"/>
              <a:t>вимогах</a:t>
            </a:r>
            <a:r>
              <a:rPr lang="ru-RU" dirty="0"/>
              <a:t> </a:t>
            </a:r>
            <a:r>
              <a:rPr lang="ru-RU" dirty="0" err="1"/>
              <a:t>спільного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. </a:t>
            </a:r>
            <a:r>
              <a:rPr lang="ru-RU" dirty="0" err="1"/>
              <a:t>Йдеться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у </a:t>
            </a:r>
            <a:r>
              <a:rPr lang="ru-RU" dirty="0" err="1"/>
              <a:t>первинних</a:t>
            </a:r>
            <a:r>
              <a:rPr lang="ru-RU" dirty="0"/>
              <a:t> </a:t>
            </a:r>
            <a:r>
              <a:rPr lang="ru-RU" dirty="0" err="1"/>
              <a:t>групах</a:t>
            </a:r>
            <a:r>
              <a:rPr lang="ru-RU" dirty="0"/>
              <a:t> </a:t>
            </a:r>
            <a:r>
              <a:rPr lang="ru-RU" dirty="0" err="1"/>
              <a:t>переважає</a:t>
            </a:r>
            <a:r>
              <a:rPr lang="ru-RU" dirty="0"/>
              <a:t> </a:t>
            </a:r>
            <a:r>
              <a:rPr lang="ru-RU" dirty="0" err="1"/>
              <a:t>міжособистісне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, а у </a:t>
            </a:r>
            <a:r>
              <a:rPr lang="ru-RU" dirty="0" err="1"/>
              <a:t>вторинних</a:t>
            </a:r>
            <a:r>
              <a:rPr lang="ru-RU" dirty="0"/>
              <a:t> — </a:t>
            </a:r>
            <a:r>
              <a:rPr lang="ru-RU" dirty="0" err="1"/>
              <a:t>рольове</a:t>
            </a:r>
            <a:r>
              <a:rPr lang="ru-RU" dirty="0" smtClean="0"/>
              <a:t>.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1205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Школа “</a:t>
            </a:r>
            <a:r>
              <a:rPr lang="ru-RU" b="1" dirty="0" err="1"/>
              <a:t>групової</a:t>
            </a:r>
            <a:r>
              <a:rPr lang="ru-RU" b="1" dirty="0"/>
              <a:t> </a:t>
            </a:r>
            <a:r>
              <a:rPr lang="ru-RU" b="1" dirty="0" err="1"/>
              <a:t>динаміки</a:t>
            </a:r>
            <a:r>
              <a:rPr lang="ru-RU" b="1" dirty="0"/>
              <a:t>”. </a:t>
            </a:r>
            <a:r>
              <a:rPr lang="ru-RU" dirty="0"/>
              <a:t>В основу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підходу</a:t>
            </a:r>
            <a:r>
              <a:rPr lang="ru-RU" dirty="0"/>
              <a:t> </a:t>
            </a:r>
            <a:r>
              <a:rPr lang="ru-RU" dirty="0" err="1"/>
              <a:t>покладено</a:t>
            </a:r>
            <a:r>
              <a:rPr lang="ru-RU" dirty="0"/>
              <a:t> “</a:t>
            </a:r>
            <a:r>
              <a:rPr lang="ru-RU" dirty="0" err="1"/>
              <a:t>теорію</a:t>
            </a:r>
            <a:r>
              <a:rPr lang="ru-RU" dirty="0"/>
              <a:t> поля” К. </a:t>
            </a:r>
            <a:r>
              <a:rPr lang="ru-RU" dirty="0" err="1"/>
              <a:t>Левіна</a:t>
            </a:r>
            <a:r>
              <a:rPr lang="ru-RU" dirty="0"/>
              <a:t>,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поведінка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зумовлюється</a:t>
            </a:r>
            <a:r>
              <a:rPr lang="ru-RU" dirty="0"/>
              <a:t> </a:t>
            </a:r>
            <a:r>
              <a:rPr lang="ru-RU" dirty="0" err="1"/>
              <a:t>взаємодією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і </a:t>
            </a:r>
            <a:r>
              <a:rPr lang="ru-RU" dirty="0" err="1"/>
              <a:t>психологічних</a:t>
            </a:r>
            <a:r>
              <a:rPr lang="ru-RU" dirty="0"/>
              <a:t> </a:t>
            </a:r>
            <a:r>
              <a:rPr lang="ru-RU" dirty="0" err="1"/>
              <a:t>детермінантів</a:t>
            </a:r>
            <a:r>
              <a:rPr lang="ru-RU" dirty="0"/>
              <a:t>. Центральна </a:t>
            </a:r>
            <a:r>
              <a:rPr lang="ru-RU" dirty="0" err="1"/>
              <a:t>ідея</a:t>
            </a:r>
            <a:r>
              <a:rPr lang="ru-RU" dirty="0"/>
              <a:t> “</a:t>
            </a:r>
            <a:r>
              <a:rPr lang="ru-RU" dirty="0" err="1"/>
              <a:t>теорії</a:t>
            </a:r>
            <a:r>
              <a:rPr lang="ru-RU" dirty="0"/>
              <a:t> поля”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розвинута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.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заданими</a:t>
            </a:r>
            <a:r>
              <a:rPr lang="ru-RU" dirty="0"/>
              <a:t> характеристиками </a:t>
            </a:r>
            <a:r>
              <a:rPr lang="ru-RU" dirty="0" err="1"/>
              <a:t>отримало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“</a:t>
            </a:r>
            <a:r>
              <a:rPr lang="ru-RU" dirty="0" err="1"/>
              <a:t>групової</a:t>
            </a:r>
            <a:r>
              <a:rPr lang="ru-RU" dirty="0"/>
              <a:t> </a:t>
            </a:r>
            <a:r>
              <a:rPr lang="ru-RU" dirty="0" err="1"/>
              <a:t>динаміки</a:t>
            </a:r>
            <a:r>
              <a:rPr lang="ru-RU" dirty="0"/>
              <a:t>”, </a:t>
            </a:r>
            <a:r>
              <a:rPr lang="ru-RU" dirty="0" err="1"/>
              <a:t>оскільки</a:t>
            </a:r>
            <a:r>
              <a:rPr lang="ru-RU" dirty="0"/>
              <a:t> проблематика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зводилася</a:t>
            </a:r>
            <a:r>
              <a:rPr lang="ru-RU" dirty="0"/>
              <a:t> до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сукупності</a:t>
            </a:r>
            <a:r>
              <a:rPr lang="ru-RU" dirty="0"/>
              <a:t> </a:t>
            </a:r>
            <a:r>
              <a:rPr lang="ru-RU" dirty="0" err="1"/>
              <a:t>групових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: </a:t>
            </a:r>
            <a:r>
              <a:rPr lang="ru-RU" dirty="0" err="1"/>
              <a:t>утворення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умов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взаємозв'язку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з </a:t>
            </a:r>
            <a:r>
              <a:rPr lang="ru-RU" dirty="0" err="1"/>
              <a:t>індивідом</a:t>
            </a:r>
            <a:r>
              <a:rPr lang="ru-RU" dirty="0"/>
              <a:t> та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групами</a:t>
            </a:r>
            <a:r>
              <a:rPr lang="ru-RU" dirty="0"/>
              <a:t>. </a:t>
            </a:r>
            <a:r>
              <a:rPr lang="ru-RU" dirty="0" err="1"/>
              <a:t>Розглядаючи</a:t>
            </a:r>
            <a:r>
              <a:rPr lang="ru-RU" dirty="0"/>
              <a:t> </a:t>
            </a:r>
            <a:r>
              <a:rPr lang="ru-RU" dirty="0" err="1"/>
              <a:t>групу</a:t>
            </a:r>
            <a:r>
              <a:rPr lang="ru-RU" dirty="0"/>
              <a:t> як </a:t>
            </a:r>
            <a:r>
              <a:rPr lang="ru-RU" dirty="0" err="1"/>
              <a:t>динамічне</a:t>
            </a:r>
            <a:r>
              <a:rPr lang="ru-RU" dirty="0"/>
              <a:t> </a:t>
            </a:r>
            <a:r>
              <a:rPr lang="ru-RU" dirty="0" err="1"/>
              <a:t>ціле</a:t>
            </a:r>
            <a:r>
              <a:rPr lang="ru-RU" dirty="0"/>
              <a:t>, яке </a:t>
            </a:r>
            <a:r>
              <a:rPr lang="ru-RU" dirty="0" err="1"/>
              <a:t>більше</a:t>
            </a:r>
            <a:r>
              <a:rPr lang="ru-RU" dirty="0"/>
              <a:t> за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, </a:t>
            </a:r>
            <a:r>
              <a:rPr lang="ru-RU" dirty="0" err="1"/>
              <a:t>представники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напряму</a:t>
            </a:r>
            <a:r>
              <a:rPr lang="ru-RU" dirty="0"/>
              <a:t> </a:t>
            </a:r>
            <a:r>
              <a:rPr lang="ru-RU" dirty="0" err="1"/>
              <a:t>окреслили</a:t>
            </a:r>
            <a:r>
              <a:rPr lang="ru-RU" dirty="0"/>
              <a:t> увесь спектр проблем </a:t>
            </a:r>
            <a:r>
              <a:rPr lang="ru-RU" dirty="0" err="1"/>
              <a:t>малої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: </a:t>
            </a:r>
            <a:r>
              <a:rPr lang="ru-RU" dirty="0" err="1"/>
              <a:t>внутрішньогрупові</a:t>
            </a:r>
            <a:r>
              <a:rPr lang="ru-RU" dirty="0"/>
              <a:t> </a:t>
            </a:r>
            <a:r>
              <a:rPr lang="ru-RU" dirty="0" err="1"/>
              <a:t>конфлікти</a:t>
            </a:r>
            <a:r>
              <a:rPr lang="ru-RU" dirty="0"/>
              <a:t>,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розв'язання</a:t>
            </a:r>
            <a:r>
              <a:rPr lang="ru-RU" dirty="0"/>
              <a:t> </a:t>
            </a:r>
            <a:r>
              <a:rPr lang="ru-RU" dirty="0" err="1"/>
              <a:t>групових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групова</a:t>
            </a:r>
            <a:r>
              <a:rPr lang="ru-RU" dirty="0"/>
              <a:t> </a:t>
            </a:r>
            <a:r>
              <a:rPr lang="ru-RU" dirty="0" err="1"/>
              <a:t>згуртованість</a:t>
            </a:r>
            <a:r>
              <a:rPr lang="ru-RU" dirty="0"/>
              <a:t>, </a:t>
            </a:r>
            <a:r>
              <a:rPr lang="ru-RU" dirty="0" err="1"/>
              <a:t>керівництво</a:t>
            </a:r>
            <a:r>
              <a:rPr lang="ru-RU" dirty="0"/>
              <a:t> і </a:t>
            </a:r>
            <a:r>
              <a:rPr lang="ru-RU" dirty="0" err="1"/>
              <a:t>лідерство</a:t>
            </a:r>
            <a:r>
              <a:rPr lang="ru-RU" dirty="0"/>
              <a:t>, </a:t>
            </a:r>
            <a:r>
              <a:rPr lang="ru-RU" dirty="0" err="1"/>
              <a:t>стилі</a:t>
            </a:r>
            <a:r>
              <a:rPr lang="ru-RU" dirty="0"/>
              <a:t> </a:t>
            </a:r>
            <a:r>
              <a:rPr lang="ru-RU" dirty="0" err="1"/>
              <a:t>лідерства</a:t>
            </a:r>
            <a:r>
              <a:rPr lang="ru-RU" dirty="0"/>
              <a:t>, </a:t>
            </a:r>
            <a:r>
              <a:rPr lang="ru-RU" dirty="0" err="1"/>
              <a:t>кооперація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457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 </a:t>
            </a:r>
            <a:r>
              <a:rPr lang="ru-RU" b="1" dirty="0" err="1"/>
              <a:t>Психоаналітичний</a:t>
            </a:r>
            <a:r>
              <a:rPr lang="ru-RU" b="1" dirty="0"/>
              <a:t> </a:t>
            </a:r>
            <a:r>
              <a:rPr lang="ru-RU" b="1" dirty="0" err="1"/>
              <a:t>підхід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теоретичним</a:t>
            </a:r>
            <a:r>
              <a:rPr lang="ru-RU" dirty="0"/>
              <a:t> </a:t>
            </a:r>
            <a:r>
              <a:rPr lang="ru-RU" dirty="0" err="1"/>
              <a:t>джерелом</a:t>
            </a:r>
            <a:r>
              <a:rPr lang="ru-RU" dirty="0"/>
              <a:t> є </a:t>
            </a:r>
            <a:r>
              <a:rPr lang="ru-RU" dirty="0" err="1"/>
              <a:t>психоаналіз</a:t>
            </a:r>
            <a:r>
              <a:rPr lang="ru-RU" dirty="0"/>
              <a:t> 3. Фрейда. </a:t>
            </a:r>
            <a:r>
              <a:rPr lang="ru-RU" dirty="0" err="1"/>
              <a:t>Психоаналітичне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групових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базується</a:t>
            </a:r>
            <a:r>
              <a:rPr lang="ru-RU" dirty="0"/>
              <a:t> на теоретичному </a:t>
            </a:r>
            <a:r>
              <a:rPr lang="ru-RU" dirty="0" err="1"/>
              <a:t>узагальненні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психотерапевтичних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тренінгових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. </a:t>
            </a:r>
            <a:r>
              <a:rPr lang="ru-RU" dirty="0" err="1"/>
              <a:t>Спільним</a:t>
            </a:r>
            <a:r>
              <a:rPr lang="ru-RU" dirty="0"/>
              <a:t> для </a:t>
            </a:r>
            <a:r>
              <a:rPr lang="ru-RU" dirty="0" err="1"/>
              <a:t>теорій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виникли</a:t>
            </a:r>
            <a:r>
              <a:rPr lang="ru-RU" dirty="0"/>
              <a:t> у межах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підходу</a:t>
            </a:r>
            <a:r>
              <a:rPr lang="ru-RU" dirty="0"/>
              <a:t>, є </a:t>
            </a:r>
            <a:r>
              <a:rPr lang="ru-RU" dirty="0" err="1"/>
              <a:t>уявлення</a:t>
            </a:r>
            <a:r>
              <a:rPr lang="ru-RU" dirty="0"/>
              <a:t> про </a:t>
            </a:r>
            <a:r>
              <a:rPr lang="ru-RU" dirty="0" err="1"/>
              <a:t>групу</a:t>
            </a:r>
            <a:r>
              <a:rPr lang="ru-RU" dirty="0"/>
              <a:t> як </a:t>
            </a:r>
            <a:r>
              <a:rPr lang="ru-RU" dirty="0" err="1"/>
              <a:t>інваріант</a:t>
            </a:r>
            <a:r>
              <a:rPr lang="ru-RU" dirty="0"/>
              <a:t> </a:t>
            </a:r>
            <a:r>
              <a:rPr lang="ru-RU" dirty="0" err="1"/>
              <a:t>індивіда</a:t>
            </a:r>
            <a:r>
              <a:rPr lang="ru-RU" dirty="0"/>
              <a:t> з </a:t>
            </a:r>
            <a:r>
              <a:rPr lang="ru-RU" dirty="0" err="1"/>
              <a:t>його</a:t>
            </a:r>
            <a:r>
              <a:rPr lang="ru-RU" dirty="0"/>
              <a:t> потребами, мотивами, </a:t>
            </a:r>
            <a:r>
              <a:rPr lang="ru-RU" dirty="0" err="1"/>
              <a:t>цілями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ним не </a:t>
            </a:r>
            <a:r>
              <a:rPr lang="ru-RU" dirty="0" err="1"/>
              <a:t>усвідомлюються</a:t>
            </a:r>
            <a:r>
              <a:rPr lang="ru-RU" dirty="0"/>
              <a:t>. </a:t>
            </a:r>
            <a:r>
              <a:rPr lang="ru-RU" dirty="0" err="1"/>
              <a:t>Одержані</a:t>
            </a:r>
            <a:r>
              <a:rPr lang="ru-RU" dirty="0"/>
              <a:t> у </a:t>
            </a:r>
            <a:r>
              <a:rPr lang="ru-RU" dirty="0" err="1"/>
              <a:t>психотерапевтичних</a:t>
            </a:r>
            <a:r>
              <a:rPr lang="ru-RU" dirty="0"/>
              <a:t> і </a:t>
            </a:r>
            <a:r>
              <a:rPr lang="ru-RU" dirty="0" err="1"/>
              <a:t>тренінгових</a:t>
            </a:r>
            <a:r>
              <a:rPr lang="ru-RU" dirty="0"/>
              <a:t> </a:t>
            </a:r>
            <a:r>
              <a:rPr lang="ru-RU" dirty="0" err="1"/>
              <a:t>групах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екстраполюються</a:t>
            </a:r>
            <a:r>
              <a:rPr lang="ru-RU" dirty="0"/>
              <a:t> на </a:t>
            </a:r>
            <a:r>
              <a:rPr lang="ru-RU" dirty="0" err="1"/>
              <a:t>ширші</a:t>
            </a:r>
            <a:r>
              <a:rPr lang="ru-RU" dirty="0"/>
              <a:t>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спільноти</a:t>
            </a:r>
            <a:r>
              <a:rPr lang="ru-RU" dirty="0"/>
              <a:t>, а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правомірно</a:t>
            </a:r>
            <a:r>
              <a:rPr lang="ru-RU" dirty="0"/>
              <a:t> і </a:t>
            </a:r>
            <a:r>
              <a:rPr lang="ru-RU" dirty="0" err="1"/>
              <a:t>коректно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   </a:t>
            </a:r>
            <a:r>
              <a:rPr lang="ru-RU" b="1" dirty="0" err="1"/>
              <a:t>Інтеракціоністський</a:t>
            </a:r>
            <a:r>
              <a:rPr lang="ru-RU" b="1" dirty="0"/>
              <a:t> </a:t>
            </a:r>
            <a:r>
              <a:rPr lang="ru-RU" b="1" dirty="0" err="1"/>
              <a:t>підхід</a:t>
            </a:r>
            <a:r>
              <a:rPr lang="ru-RU" b="1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представники</a:t>
            </a:r>
            <a:r>
              <a:rPr lang="ru-RU" dirty="0"/>
              <a:t> </a:t>
            </a:r>
            <a:r>
              <a:rPr lang="ru-RU" dirty="0" err="1"/>
              <a:t>виходять</a:t>
            </a:r>
            <a:r>
              <a:rPr lang="ru-RU" dirty="0"/>
              <a:t> з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групова</a:t>
            </a:r>
            <a:r>
              <a:rPr lang="ru-RU" dirty="0"/>
              <a:t> </a:t>
            </a:r>
            <a:r>
              <a:rPr lang="ru-RU" dirty="0" err="1"/>
              <a:t>поведінка</a:t>
            </a:r>
            <a:r>
              <a:rPr lang="ru-RU" dirty="0"/>
              <a:t> </a:t>
            </a:r>
            <a:r>
              <a:rPr lang="ru-RU" dirty="0" err="1"/>
              <a:t>зумовлюється</a:t>
            </a:r>
            <a:r>
              <a:rPr lang="ru-RU" dirty="0"/>
              <a:t> </a:t>
            </a:r>
            <a:r>
              <a:rPr lang="ru-RU" dirty="0" err="1"/>
              <a:t>взаємодією</a:t>
            </a:r>
            <a:r>
              <a:rPr lang="ru-RU" dirty="0"/>
              <a:t>, </a:t>
            </a:r>
            <a:r>
              <a:rPr lang="ru-RU" dirty="0" err="1"/>
              <a:t>активністю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та </a:t>
            </a:r>
            <a:r>
              <a:rPr lang="ru-RU" dirty="0" err="1"/>
              <a:t>взаєминами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ними. </a:t>
            </a:r>
            <a:r>
              <a:rPr lang="ru-RU" dirty="0" err="1"/>
              <a:t>Вихідною</a:t>
            </a:r>
            <a:r>
              <a:rPr lang="ru-RU" dirty="0"/>
              <a:t> </a:t>
            </a:r>
            <a:r>
              <a:rPr lang="ru-RU" dirty="0" err="1"/>
              <a:t>позицією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є не </a:t>
            </a:r>
            <a:r>
              <a:rPr lang="ru-RU" dirty="0" err="1"/>
              <a:t>окремий</a:t>
            </a:r>
            <a:r>
              <a:rPr lang="ru-RU" dirty="0"/>
              <a:t> </a:t>
            </a:r>
            <a:r>
              <a:rPr lang="ru-RU" dirty="0" err="1"/>
              <a:t>індивід</a:t>
            </a:r>
            <a:r>
              <a:rPr lang="ru-RU" dirty="0"/>
              <a:t>, як у </a:t>
            </a:r>
            <a:r>
              <a:rPr lang="ru-RU" dirty="0" err="1"/>
              <a:t>психоаналізі</a:t>
            </a:r>
            <a:r>
              <a:rPr lang="ru-RU" dirty="0"/>
              <a:t>, а </a:t>
            </a:r>
            <a:r>
              <a:rPr lang="ru-RU" dirty="0" err="1"/>
              <a:t>соціальний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розглядається</a:t>
            </a:r>
            <a:r>
              <a:rPr lang="ru-RU" dirty="0"/>
              <a:t> як </a:t>
            </a:r>
            <a:r>
              <a:rPr lang="ru-RU" dirty="0" err="1"/>
              <a:t>інтеракція</a:t>
            </a:r>
            <a:r>
              <a:rPr lang="ru-RU" dirty="0"/>
              <a:t> (</a:t>
            </a:r>
            <a:r>
              <a:rPr lang="ru-RU" dirty="0" err="1"/>
              <a:t>взаємодія</a:t>
            </a:r>
            <a:r>
              <a:rPr lang="ru-RU" dirty="0"/>
              <a:t>) </a:t>
            </a:r>
            <a:r>
              <a:rPr lang="ru-RU" dirty="0" err="1"/>
              <a:t>індивідів</a:t>
            </a:r>
            <a:r>
              <a:rPr lang="ru-RU" dirty="0"/>
              <a:t> у </a:t>
            </a:r>
            <a:r>
              <a:rPr lang="ru-RU" dirty="0" err="1"/>
              <a:t>групі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в </a:t>
            </a:r>
            <a:r>
              <a:rPr lang="ru-RU" dirty="0" err="1"/>
              <a:t>суспільстві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4636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Види</a:t>
            </a:r>
            <a:r>
              <a:rPr lang="ru-RU" dirty="0"/>
              <a:t> і </a:t>
            </a:r>
            <a:r>
              <a:rPr lang="ru-RU" dirty="0" err="1"/>
              <a:t>структурні</a:t>
            </a:r>
            <a:r>
              <a:rPr lang="ru-RU" dirty="0"/>
              <a:t> характеристики </a:t>
            </a:r>
            <a:r>
              <a:rPr lang="ru-RU" dirty="0" err="1"/>
              <a:t>малої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Малі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класифікують</a:t>
            </a:r>
            <a:r>
              <a:rPr lang="ru-RU" dirty="0"/>
              <a:t> з </a:t>
            </a:r>
            <a:r>
              <a:rPr lang="ru-RU" dirty="0" err="1"/>
              <a:t>огляду</a:t>
            </a:r>
            <a:r>
              <a:rPr lang="ru-RU" dirty="0"/>
              <a:t> на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,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взаємин</a:t>
            </a:r>
            <a:r>
              <a:rPr lang="ru-RU" dirty="0"/>
              <a:t>,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входження</a:t>
            </a:r>
            <a:r>
              <a:rPr lang="ru-RU" dirty="0"/>
              <a:t> </a:t>
            </a:r>
            <a:r>
              <a:rPr lang="ru-RU" dirty="0" err="1"/>
              <a:t>індивіда</a:t>
            </a:r>
            <a:r>
              <a:rPr lang="ru-RU" dirty="0"/>
              <a:t> у </a:t>
            </a:r>
            <a:r>
              <a:rPr lang="ru-RU" dirty="0" err="1"/>
              <a:t>групу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Соціальна</a:t>
            </a:r>
            <a:r>
              <a:rPr lang="ru-RU" dirty="0" smtClean="0"/>
              <a:t> </a:t>
            </a:r>
            <a:r>
              <a:rPr lang="ru-RU" dirty="0" err="1"/>
              <a:t>психологія</a:t>
            </a:r>
            <a:r>
              <a:rPr lang="ru-RU" dirty="0"/>
              <a:t> </a:t>
            </a:r>
            <a:r>
              <a:rPr lang="ru-RU" dirty="0" err="1"/>
              <a:t>поділяє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на </a:t>
            </a:r>
            <a:r>
              <a:rPr lang="ru-RU" dirty="0" err="1"/>
              <a:t>лабораторні</a:t>
            </a:r>
            <a:r>
              <a:rPr lang="ru-RU" dirty="0"/>
              <a:t> і </a:t>
            </a:r>
            <a:r>
              <a:rPr lang="ru-RU" dirty="0" err="1"/>
              <a:t>природні</a:t>
            </a:r>
            <a:r>
              <a:rPr lang="ru-RU" dirty="0"/>
              <a:t>, </a:t>
            </a:r>
            <a:r>
              <a:rPr lang="ru-RU" dirty="0" err="1"/>
              <a:t>первинні</a:t>
            </a:r>
            <a:r>
              <a:rPr lang="ru-RU" dirty="0"/>
              <a:t> і </a:t>
            </a:r>
            <a:r>
              <a:rPr lang="ru-RU" dirty="0" err="1"/>
              <a:t>вторинні</a:t>
            </a:r>
            <a:r>
              <a:rPr lang="ru-RU" dirty="0"/>
              <a:t>, </a:t>
            </a:r>
            <a:r>
              <a:rPr lang="ru-RU" dirty="0" err="1"/>
              <a:t>формальні</a:t>
            </a:r>
            <a:r>
              <a:rPr lang="ru-RU" dirty="0"/>
              <a:t> і </a:t>
            </a:r>
            <a:r>
              <a:rPr lang="ru-RU" dirty="0" err="1"/>
              <a:t>неформальні</a:t>
            </a:r>
            <a:r>
              <a:rPr lang="ru-RU" dirty="0"/>
              <a:t>, </a:t>
            </a:r>
            <a:r>
              <a:rPr lang="ru-RU" dirty="0" err="1"/>
              <a:t>тимчасові</a:t>
            </a:r>
            <a:r>
              <a:rPr lang="ru-RU" dirty="0"/>
              <a:t> і </a:t>
            </a:r>
            <a:r>
              <a:rPr lang="ru-RU" dirty="0" err="1"/>
              <a:t>постійні</a:t>
            </a:r>
            <a:r>
              <a:rPr lang="ru-RU" dirty="0"/>
              <a:t>, </a:t>
            </a:r>
            <a:r>
              <a:rPr lang="ru-RU" dirty="0" err="1"/>
              <a:t>відкриті</a:t>
            </a:r>
            <a:r>
              <a:rPr lang="ru-RU" dirty="0"/>
              <a:t> і </a:t>
            </a:r>
            <a:r>
              <a:rPr lang="ru-RU" dirty="0" err="1"/>
              <a:t>закриті</a:t>
            </a:r>
            <a:r>
              <a:rPr lang="ru-RU" dirty="0"/>
              <a:t>, </a:t>
            </a:r>
            <a:r>
              <a:rPr lang="ru-RU" dirty="0" err="1"/>
              <a:t>референтні</a:t>
            </a:r>
            <a:r>
              <a:rPr lang="ru-RU" dirty="0"/>
              <a:t> і </a:t>
            </a:r>
            <a:r>
              <a:rPr lang="ru-RU" dirty="0" err="1"/>
              <a:t>групи</a:t>
            </a:r>
            <a:r>
              <a:rPr lang="ru-RU" dirty="0"/>
              <a:t> членства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2164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Структура </a:t>
            </a:r>
            <a:r>
              <a:rPr lang="ru-RU" sz="3200" dirty="0" err="1"/>
              <a:t>малої</a:t>
            </a:r>
            <a:r>
              <a:rPr lang="ru-RU" sz="3200" dirty="0"/>
              <a:t> </a:t>
            </a:r>
            <a:r>
              <a:rPr lang="ru-RU" sz="3200" dirty="0" err="1"/>
              <a:t>групи</a:t>
            </a:r>
            <a:r>
              <a:rPr lang="ru-RU" sz="3200" dirty="0"/>
              <a:t> — </a:t>
            </a:r>
            <a:r>
              <a:rPr lang="ru-RU" sz="3200" dirty="0" err="1"/>
              <a:t>сукупність</a:t>
            </a:r>
            <a:r>
              <a:rPr lang="ru-RU" sz="3200" dirty="0"/>
              <a:t> </a:t>
            </a:r>
            <a:r>
              <a:rPr lang="ru-RU" sz="3200" dirty="0" err="1"/>
              <a:t>зв'язків</a:t>
            </a:r>
            <a:r>
              <a:rPr lang="ru-RU" sz="3200" dirty="0"/>
              <a:t> </a:t>
            </a:r>
            <a:r>
              <a:rPr lang="ru-RU" sz="3200" dirty="0" err="1"/>
              <a:t>між</a:t>
            </a:r>
            <a:r>
              <a:rPr lang="ru-RU" sz="3200" dirty="0"/>
              <a:t> членами </a:t>
            </a:r>
            <a:r>
              <a:rPr lang="ru-RU" sz="3200" dirty="0" err="1"/>
              <a:t>групи</a:t>
            </a:r>
            <a:r>
              <a:rPr lang="ru-RU" sz="3200" dirty="0"/>
              <a:t>.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   </a:t>
            </a:r>
            <a:r>
              <a:rPr lang="ru-RU" dirty="0" err="1"/>
              <a:t>Основними</a:t>
            </a:r>
            <a:r>
              <a:rPr lang="ru-RU" dirty="0"/>
              <a:t> сферами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/>
              <a:t>індивідів</a:t>
            </a:r>
            <a:r>
              <a:rPr lang="ru-RU" dirty="0"/>
              <a:t> у </a:t>
            </a:r>
            <a:r>
              <a:rPr lang="ru-RU" dirty="0" err="1"/>
              <a:t>малій</a:t>
            </a:r>
            <a:r>
              <a:rPr lang="ru-RU" dirty="0"/>
              <a:t> </a:t>
            </a:r>
            <a:r>
              <a:rPr lang="ru-RU" dirty="0" err="1"/>
              <a:t>групі</a:t>
            </a:r>
            <a:r>
              <a:rPr lang="ru-RU" dirty="0"/>
              <a:t> є </a:t>
            </a:r>
            <a:r>
              <a:rPr lang="ru-RU" dirty="0" err="1"/>
              <a:t>спільна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і </a:t>
            </a:r>
            <a:r>
              <a:rPr lang="ru-RU" dirty="0" err="1"/>
              <a:t>спілкування</a:t>
            </a:r>
            <a:r>
              <a:rPr lang="ru-RU" dirty="0"/>
              <a:t>. На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виокремлюють</a:t>
            </a:r>
            <a:r>
              <a:rPr lang="ru-RU" dirty="0"/>
              <a:t> структуру </a:t>
            </a:r>
            <a:r>
              <a:rPr lang="ru-RU" dirty="0" err="1"/>
              <a:t>зв'язків</a:t>
            </a:r>
            <a:r>
              <a:rPr lang="ru-RU" dirty="0"/>
              <a:t> і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породжених</a:t>
            </a:r>
            <a:r>
              <a:rPr lang="ru-RU" dirty="0"/>
              <a:t> </a:t>
            </a:r>
            <a:r>
              <a:rPr lang="ru-RU" dirty="0" err="1"/>
              <a:t>спільною</a:t>
            </a:r>
            <a:r>
              <a:rPr lang="ru-RU" dirty="0"/>
              <a:t> </a:t>
            </a:r>
            <a:r>
              <a:rPr lang="ru-RU" dirty="0" err="1"/>
              <a:t>діяльністю</a:t>
            </a:r>
            <a:r>
              <a:rPr lang="ru-RU" dirty="0"/>
              <a:t> і </a:t>
            </a:r>
            <a:r>
              <a:rPr lang="ru-RU" dirty="0" err="1"/>
              <a:t>спілкуванням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8982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80728"/>
            <a:ext cx="7639562" cy="457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1020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/>
              <a:t>Формальна структура </a:t>
            </a:r>
            <a:r>
              <a:rPr lang="ru-RU" dirty="0" err="1"/>
              <a:t>малої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— </a:t>
            </a:r>
            <a:r>
              <a:rPr lang="ru-RU" dirty="0" err="1"/>
              <a:t>взаємини</a:t>
            </a:r>
            <a:r>
              <a:rPr lang="ru-RU" dirty="0"/>
              <a:t> і </a:t>
            </a:r>
            <a:r>
              <a:rPr lang="ru-RU" dirty="0" err="1"/>
              <a:t>зв'язки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індивідами</a:t>
            </a:r>
            <a:r>
              <a:rPr lang="ru-RU" dirty="0"/>
              <a:t> в </a:t>
            </a:r>
            <a:r>
              <a:rPr lang="ru-RU" dirty="0" err="1"/>
              <a:t>групі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</a:t>
            </a:r>
            <a:r>
              <a:rPr lang="ru-RU" dirty="0" err="1"/>
              <a:t>ділові</a:t>
            </a:r>
            <a:r>
              <a:rPr lang="ru-RU" dirty="0"/>
              <a:t> </a:t>
            </a:r>
            <a:r>
              <a:rPr lang="ru-RU" dirty="0" err="1"/>
              <a:t>контакти</a:t>
            </a:r>
            <a:r>
              <a:rPr lang="ru-RU" dirty="0"/>
              <a:t>, </a:t>
            </a:r>
            <a:r>
              <a:rPr lang="ru-RU" dirty="0" err="1"/>
              <a:t>офіційні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,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групового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 smtClean="0"/>
              <a:t>.</a:t>
            </a:r>
          </a:p>
          <a:p>
            <a:pPr marL="114300" indent="0">
              <a:buNone/>
            </a:pPr>
            <a:endParaRPr lang="uk-UA" dirty="0"/>
          </a:p>
          <a:p>
            <a:pPr marL="114300" indent="0">
              <a:buNone/>
            </a:pPr>
            <a:r>
              <a:rPr lang="ru-RU" dirty="0" err="1"/>
              <a:t>Головними</a:t>
            </a:r>
            <a:r>
              <a:rPr lang="ru-RU" dirty="0"/>
              <a:t> </a:t>
            </a:r>
            <a:r>
              <a:rPr lang="ru-RU" dirty="0" err="1"/>
              <a:t>особливостями</a:t>
            </a:r>
            <a:r>
              <a:rPr lang="ru-RU" dirty="0"/>
              <a:t> </a:t>
            </a:r>
            <a:r>
              <a:rPr lang="ru-RU" dirty="0" err="1"/>
              <a:t>формальної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малої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є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спеціалізація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, </a:t>
            </a:r>
            <a:r>
              <a:rPr lang="ru-RU" dirty="0" err="1"/>
              <a:t>ієрархія</a:t>
            </a:r>
            <a:r>
              <a:rPr lang="ru-RU" dirty="0"/>
              <a:t> посад,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координації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стабільні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та </a:t>
            </a:r>
            <a:r>
              <a:rPr lang="ru-RU" dirty="0" err="1"/>
              <a:t>схематичні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передавання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53304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Поступово</a:t>
            </a:r>
            <a:r>
              <a:rPr lang="ru-RU" dirty="0"/>
              <a:t> у межах </a:t>
            </a:r>
            <a:r>
              <a:rPr lang="ru-RU" dirty="0" err="1"/>
              <a:t>офіційної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формується</a:t>
            </a:r>
            <a:r>
              <a:rPr lang="ru-RU" dirty="0"/>
              <a:t> неформальна (</a:t>
            </a:r>
            <a:r>
              <a:rPr lang="ru-RU" dirty="0" err="1"/>
              <a:t>емоційна</a:t>
            </a:r>
            <a:r>
              <a:rPr lang="ru-RU" dirty="0"/>
              <a:t>) структура.</a:t>
            </a:r>
          </a:p>
          <a:p>
            <a:endParaRPr lang="ru-RU" dirty="0"/>
          </a:p>
          <a:p>
            <a:r>
              <a:rPr lang="ru-RU" dirty="0" smtClean="0"/>
              <a:t>Неформальна </a:t>
            </a:r>
            <a:r>
              <a:rPr lang="ru-RU" dirty="0"/>
              <a:t>структура </a:t>
            </a:r>
            <a:r>
              <a:rPr lang="ru-RU" dirty="0" err="1"/>
              <a:t>малої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— </a:t>
            </a:r>
            <a:r>
              <a:rPr lang="ru-RU" dirty="0" err="1"/>
              <a:t>емоційно</a:t>
            </a:r>
            <a:r>
              <a:rPr lang="ru-RU" dirty="0"/>
              <a:t> </a:t>
            </a:r>
            <a:r>
              <a:rPr lang="ru-RU" dirty="0" err="1"/>
              <a:t>забарвлені</a:t>
            </a:r>
            <a:r>
              <a:rPr lang="ru-RU" dirty="0"/>
              <a:t>  </a:t>
            </a:r>
            <a:r>
              <a:rPr lang="ru-RU" dirty="0" err="1"/>
              <a:t>зв'язки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відтворюють</a:t>
            </a:r>
            <a:r>
              <a:rPr lang="ru-RU" dirty="0"/>
              <a:t> </a:t>
            </a:r>
            <a:r>
              <a:rPr lang="ru-RU" dirty="0" err="1"/>
              <a:t>неофіційні</a:t>
            </a:r>
            <a:r>
              <a:rPr lang="ru-RU" dirty="0"/>
              <a:t> </a:t>
            </a:r>
            <a:r>
              <a:rPr lang="ru-RU" dirty="0" err="1"/>
              <a:t>взаємини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членами </a:t>
            </a:r>
            <a:r>
              <a:rPr lang="ru-RU" dirty="0" err="1"/>
              <a:t>групи</a:t>
            </a:r>
            <a:r>
              <a:rPr lang="ru-RU" dirty="0"/>
              <a:t>.</a:t>
            </a:r>
          </a:p>
          <a:p>
            <a:endParaRPr lang="uk-UA" dirty="0" smtClean="0"/>
          </a:p>
          <a:p>
            <a:r>
              <a:rPr lang="ru-RU" dirty="0" err="1"/>
              <a:t>Комунікативну</a:t>
            </a:r>
            <a:r>
              <a:rPr lang="ru-RU" dirty="0"/>
              <a:t> структуру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утворює</a:t>
            </a:r>
            <a:r>
              <a:rPr lang="ru-RU" dirty="0"/>
              <a:t> мережа </a:t>
            </a:r>
            <a:r>
              <a:rPr lang="ru-RU" dirty="0" err="1"/>
              <a:t>офіційних</a:t>
            </a:r>
            <a:r>
              <a:rPr lang="ru-RU" dirty="0"/>
              <a:t> та </a:t>
            </a:r>
            <a:r>
              <a:rPr lang="ru-RU" dirty="0" err="1"/>
              <a:t>неофіційних</a:t>
            </a:r>
            <a:r>
              <a:rPr lang="ru-RU" dirty="0"/>
              <a:t> </a:t>
            </a:r>
            <a:r>
              <a:rPr lang="ru-RU" dirty="0" err="1"/>
              <a:t>каналів</a:t>
            </a:r>
            <a:r>
              <a:rPr lang="ru-RU" dirty="0"/>
              <a:t>, </a:t>
            </a:r>
            <a:r>
              <a:rPr lang="ru-RU" dirty="0" err="1"/>
              <a:t>шляхів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у </a:t>
            </a:r>
            <a:r>
              <a:rPr lang="ru-RU" dirty="0" err="1"/>
              <a:t>групі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діловою</a:t>
            </a:r>
            <a:r>
              <a:rPr lang="ru-RU" dirty="0"/>
              <a:t> </a:t>
            </a:r>
            <a:r>
              <a:rPr lang="ru-RU" dirty="0" err="1"/>
              <a:t>інформацією</a:t>
            </a:r>
            <a:r>
              <a:rPr lang="ru-RU" dirty="0"/>
              <a:t> та </a:t>
            </a:r>
            <a:r>
              <a:rPr lang="ru-RU" dirty="0" err="1"/>
              <a:t>міркуваннями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8413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Поняття</a:t>
            </a:r>
            <a:r>
              <a:rPr lang="ru-RU" dirty="0"/>
              <a:t> про </a:t>
            </a:r>
            <a:r>
              <a:rPr lang="ru-RU" dirty="0" err="1"/>
              <a:t>групи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r>
              <a:rPr lang="ru-RU" dirty="0"/>
              <a:t>Людина </a:t>
            </a:r>
            <a:r>
              <a:rPr lang="ru-RU" dirty="0" err="1"/>
              <a:t>живе</a:t>
            </a:r>
            <a:r>
              <a:rPr lang="ru-RU" dirty="0"/>
              <a:t>, </a:t>
            </a:r>
            <a:r>
              <a:rPr lang="ru-RU" dirty="0" err="1"/>
              <a:t>розвивається</a:t>
            </a:r>
            <a:r>
              <a:rPr lang="ru-RU" dirty="0"/>
              <a:t> і </a:t>
            </a:r>
            <a:r>
              <a:rPr lang="ru-RU" dirty="0" err="1"/>
              <a:t>діє</a:t>
            </a:r>
            <a:r>
              <a:rPr lang="ru-RU" dirty="0"/>
              <a:t> в </a:t>
            </a:r>
            <a:r>
              <a:rPr lang="ru-RU" dirty="0" err="1"/>
              <a:t>групі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У </a:t>
            </a:r>
            <a:r>
              <a:rPr lang="ru-RU" dirty="0" err="1"/>
              <a:t>колективі</a:t>
            </a:r>
            <a:r>
              <a:rPr lang="ru-RU" dirty="0"/>
              <a:t> і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становлення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- </a:t>
            </a:r>
            <a:r>
              <a:rPr lang="ru-RU" dirty="0" err="1"/>
              <a:t>формується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спрямованість</a:t>
            </a:r>
            <a:r>
              <a:rPr lang="ru-RU" dirty="0"/>
              <a:t>, </a:t>
            </a:r>
            <a:r>
              <a:rPr lang="ru-RU" dirty="0" err="1"/>
              <a:t>суспільна</a:t>
            </a:r>
            <a:r>
              <a:rPr lang="ru-RU" dirty="0"/>
              <a:t> </a:t>
            </a:r>
            <a:r>
              <a:rPr lang="ru-RU" dirty="0" err="1"/>
              <a:t>активність</a:t>
            </a:r>
            <a:r>
              <a:rPr lang="ru-RU" dirty="0"/>
              <a:t>, воля, </a:t>
            </a:r>
            <a:r>
              <a:rPr lang="ru-RU" dirty="0" err="1"/>
              <a:t>створюються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саморегуляції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здібностей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Проте</a:t>
            </a:r>
            <a:r>
              <a:rPr lang="ru-RU" dirty="0"/>
              <a:t> не </a:t>
            </a:r>
            <a:r>
              <a:rPr lang="ru-RU" dirty="0" err="1"/>
              <a:t>кожну</a:t>
            </a:r>
            <a:r>
              <a:rPr lang="ru-RU" dirty="0"/>
              <a:t> </a:t>
            </a:r>
            <a:r>
              <a:rPr lang="ru-RU" dirty="0" err="1"/>
              <a:t>спільність</a:t>
            </a:r>
            <a:r>
              <a:rPr lang="ru-RU" dirty="0"/>
              <a:t> людей, до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особистість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</a:t>
            </a:r>
            <a:r>
              <a:rPr lang="ru-RU" dirty="0" err="1"/>
              <a:t>колективом</a:t>
            </a:r>
            <a:r>
              <a:rPr lang="ru-RU" dirty="0"/>
              <a:t>.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розрізняти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"</a:t>
            </a:r>
            <a:r>
              <a:rPr lang="ru-RU" dirty="0" err="1"/>
              <a:t>група</a:t>
            </a:r>
            <a:r>
              <a:rPr lang="ru-RU" dirty="0"/>
              <a:t>" і "</a:t>
            </a:r>
            <a:r>
              <a:rPr lang="ru-RU" dirty="0" err="1"/>
              <a:t>колектив</a:t>
            </a:r>
            <a:r>
              <a:rPr lang="ru-RU" dirty="0"/>
              <a:t>".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25065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err="1">
                <a:solidFill>
                  <a:schemeClr val="tx1"/>
                </a:solidFill>
              </a:rPr>
              <a:t>Комунікативний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потенціал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групи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характеризують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такі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ознаки</a:t>
            </a:r>
            <a:r>
              <a:rPr lang="ru-RU" sz="36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єдність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 </a:t>
            </a:r>
            <a:r>
              <a:rPr lang="ru-RU" dirty="0" err="1"/>
              <a:t>сукупності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 smtClean="0"/>
              <a:t>цілісність</a:t>
            </a:r>
            <a:r>
              <a:rPr lang="ru-RU" dirty="0" smtClean="0"/>
              <a:t>;</a:t>
            </a:r>
          </a:p>
          <a:p>
            <a:r>
              <a:rPr lang="ru-RU" dirty="0"/>
              <a:t>система </a:t>
            </a:r>
            <a:r>
              <a:rPr lang="ru-RU" dirty="0" err="1"/>
              <a:t>психологічних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та </a:t>
            </a:r>
            <a:r>
              <a:rPr lang="ru-RU" dirty="0" err="1"/>
              <a:t>можливостей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основою </a:t>
            </a:r>
            <a:r>
              <a:rPr lang="ru-RU" dirty="0" err="1"/>
              <a:t>комунікативного</a:t>
            </a:r>
            <a:r>
              <a:rPr lang="ru-RU" dirty="0"/>
              <a:t> </a:t>
            </a:r>
            <a:r>
              <a:rPr lang="ru-RU" dirty="0" err="1"/>
              <a:t>потенціалу</a:t>
            </a:r>
            <a:r>
              <a:rPr lang="ru-RU" dirty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;</a:t>
            </a:r>
          </a:p>
          <a:p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ідеально</a:t>
            </a:r>
            <a:r>
              <a:rPr lang="ru-RU" dirty="0"/>
              <a:t> </a:t>
            </a:r>
            <a:r>
              <a:rPr lang="ru-RU" dirty="0" err="1"/>
              <a:t>можливого</a:t>
            </a:r>
            <a:r>
              <a:rPr lang="ru-RU" dirty="0"/>
              <a:t> й </a:t>
            </a:r>
            <a:r>
              <a:rPr lang="ru-RU" dirty="0" err="1" smtClean="0"/>
              <a:t>існуючого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1764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Структуру </a:t>
            </a:r>
            <a:r>
              <a:rPr lang="ru-RU" sz="3200" dirty="0" err="1"/>
              <a:t>комунікативного</a:t>
            </a:r>
            <a:r>
              <a:rPr lang="ru-RU" sz="3200" dirty="0"/>
              <a:t> </a:t>
            </a:r>
            <a:r>
              <a:rPr lang="ru-RU" sz="3200" dirty="0" err="1"/>
              <a:t>потенціалу</a:t>
            </a:r>
            <a:r>
              <a:rPr lang="ru-RU" sz="3200" dirty="0"/>
              <a:t> </a:t>
            </a:r>
            <a:r>
              <a:rPr lang="ru-RU" sz="3200" dirty="0" err="1"/>
              <a:t>групи</a:t>
            </a:r>
            <a:r>
              <a:rPr lang="ru-RU" sz="3200" dirty="0"/>
              <a:t> </a:t>
            </a:r>
            <a:r>
              <a:rPr lang="ru-RU" sz="3200" dirty="0" err="1"/>
              <a:t>утворюють</a:t>
            </a:r>
            <a:r>
              <a:rPr lang="ru-RU" sz="3200" dirty="0"/>
              <a:t> </a:t>
            </a:r>
            <a:r>
              <a:rPr lang="ru-RU" sz="3200" dirty="0" err="1"/>
              <a:t>такі</a:t>
            </a:r>
            <a:r>
              <a:rPr lang="ru-RU" sz="3200" dirty="0"/>
              <a:t> </a:t>
            </a:r>
            <a:r>
              <a:rPr lang="ru-RU" sz="3200" dirty="0" err="1"/>
              <a:t>компоненти</a:t>
            </a:r>
            <a:r>
              <a:rPr lang="ru-RU" sz="3200" dirty="0"/>
              <a:t>: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— </a:t>
            </a:r>
            <a:r>
              <a:rPr lang="ru-RU" dirty="0" err="1"/>
              <a:t>мотивація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. </a:t>
            </a:r>
            <a:r>
              <a:rPr lang="ru-RU" dirty="0" err="1"/>
              <a:t>Відтворює</a:t>
            </a:r>
            <a:r>
              <a:rPr lang="ru-RU" dirty="0"/>
              <a:t> стан </a:t>
            </a:r>
            <a:r>
              <a:rPr lang="ru-RU" dirty="0" err="1"/>
              <a:t>групової</a:t>
            </a:r>
            <a:r>
              <a:rPr lang="ru-RU" dirty="0"/>
              <a:t> </a:t>
            </a:r>
            <a:r>
              <a:rPr lang="ru-RU" dirty="0" err="1"/>
              <a:t>мотивації</a:t>
            </a:r>
            <a:r>
              <a:rPr lang="ru-RU" dirty="0"/>
              <a:t> </a:t>
            </a:r>
            <a:r>
              <a:rPr lang="ru-RU" dirty="0" err="1"/>
              <a:t>спільної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мотиваційну</a:t>
            </a:r>
            <a:r>
              <a:rPr lang="ru-RU" dirty="0"/>
              <a:t> </a:t>
            </a:r>
            <a:r>
              <a:rPr lang="ru-RU" dirty="0" err="1"/>
              <a:t>єдність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;</a:t>
            </a:r>
          </a:p>
          <a:p>
            <a:r>
              <a:rPr lang="ru-RU" dirty="0"/>
              <a:t>— стиль </a:t>
            </a:r>
            <a:r>
              <a:rPr lang="ru-RU" dirty="0" err="1"/>
              <a:t>внутрігрупового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. </a:t>
            </a:r>
            <a:r>
              <a:rPr lang="ru-RU" dirty="0" err="1"/>
              <a:t>Йдеться</a:t>
            </a:r>
            <a:r>
              <a:rPr lang="ru-RU" dirty="0"/>
              <a:t> про </a:t>
            </a:r>
            <a:r>
              <a:rPr lang="ru-RU" dirty="0" err="1"/>
              <a:t>психологічний</a:t>
            </a:r>
            <a:r>
              <a:rPr lang="ru-RU" dirty="0"/>
              <a:t> </a:t>
            </a:r>
            <a:r>
              <a:rPr lang="ru-RU" dirty="0" err="1"/>
              <a:t>клімат</a:t>
            </a:r>
            <a:r>
              <a:rPr lang="ru-RU" dirty="0"/>
              <a:t> у </a:t>
            </a:r>
            <a:r>
              <a:rPr lang="ru-RU" dirty="0" err="1"/>
              <a:t>групі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формують</a:t>
            </a:r>
            <a:r>
              <a:rPr lang="ru-RU" dirty="0"/>
              <a:t> </a:t>
            </a:r>
            <a:r>
              <a:rPr lang="ru-RU" dirty="0" err="1"/>
              <a:t>емоційно-міжособистісні</a:t>
            </a:r>
            <a:r>
              <a:rPr lang="ru-RU" dirty="0"/>
              <a:t> </a:t>
            </a:r>
            <a:r>
              <a:rPr lang="ru-RU" dirty="0" err="1"/>
              <a:t>взаємини</a:t>
            </a:r>
            <a:r>
              <a:rPr lang="ru-RU" dirty="0"/>
              <a:t>, характер </a:t>
            </a:r>
            <a:r>
              <a:rPr lang="ru-RU" dirty="0" err="1"/>
              <a:t>емоційної</a:t>
            </a:r>
            <a:r>
              <a:rPr lang="ru-RU" dirty="0"/>
              <a:t> </a:t>
            </a:r>
            <a:r>
              <a:rPr lang="ru-RU" dirty="0" err="1"/>
              <a:t>ідентифікації</a:t>
            </a:r>
            <a:r>
              <a:rPr lang="ru-RU" dirty="0"/>
              <a:t>, </a:t>
            </a:r>
            <a:r>
              <a:rPr lang="ru-RU" dirty="0" err="1"/>
              <a:t>відповідальності</a:t>
            </a:r>
            <a:r>
              <a:rPr lang="ru-RU" dirty="0"/>
              <a:t>, </a:t>
            </a:r>
            <a:r>
              <a:rPr lang="ru-RU" dirty="0" err="1"/>
              <a:t>керівництва</a:t>
            </a:r>
            <a:r>
              <a:rPr lang="ru-RU" dirty="0"/>
              <a:t>, </a:t>
            </a:r>
            <a:r>
              <a:rPr lang="ru-RU" dirty="0" err="1"/>
              <a:t>лідерства</a:t>
            </a:r>
            <a:r>
              <a:rPr lang="ru-RU" dirty="0"/>
              <a:t>, </a:t>
            </a:r>
            <a:r>
              <a:rPr lang="ru-RU" dirty="0" err="1"/>
              <a:t>рольової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.;</a:t>
            </a:r>
          </a:p>
          <a:p>
            <a:r>
              <a:rPr lang="ru-RU" dirty="0"/>
              <a:t>— </a:t>
            </a:r>
            <a:r>
              <a:rPr lang="ru-RU" dirty="0" err="1"/>
              <a:t>соціально-перцептивні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 Ними є перцептивно-</a:t>
            </a:r>
            <a:r>
              <a:rPr lang="ru-RU" dirty="0" err="1"/>
              <a:t>орієнтаційна</a:t>
            </a:r>
            <a:r>
              <a:rPr lang="ru-RU" dirty="0"/>
              <a:t> </a:t>
            </a:r>
            <a:r>
              <a:rPr lang="ru-RU" dirty="0" err="1"/>
              <a:t>єдність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в </a:t>
            </a:r>
            <a:r>
              <a:rPr lang="ru-RU" dirty="0" err="1"/>
              <a:t>пізнанні</a:t>
            </a:r>
            <a:r>
              <a:rPr lang="ru-RU" dirty="0"/>
              <a:t> </a:t>
            </a:r>
            <a:r>
              <a:rPr lang="ru-RU" dirty="0" err="1"/>
              <a:t>індивідів</a:t>
            </a:r>
            <a:r>
              <a:rPr lang="ru-RU" dirty="0"/>
              <a:t>, </a:t>
            </a:r>
            <a:r>
              <a:rPr lang="ru-RU" dirty="0" err="1"/>
              <a:t>точність</a:t>
            </a:r>
            <a:r>
              <a:rPr lang="ru-RU" dirty="0"/>
              <a:t> </a:t>
            </a:r>
            <a:r>
              <a:rPr lang="ru-RU" dirty="0" err="1"/>
              <a:t>групової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, </a:t>
            </a:r>
            <a:r>
              <a:rPr lang="ru-RU" dirty="0" err="1"/>
              <a:t>групова</a:t>
            </a:r>
            <a:r>
              <a:rPr lang="ru-RU" dirty="0"/>
              <a:t>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і </a:t>
            </a:r>
            <a:r>
              <a:rPr lang="ru-RU" dirty="0" err="1"/>
              <a:t>ролі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у </a:t>
            </a:r>
            <a:r>
              <a:rPr lang="ru-RU" dirty="0" err="1"/>
              <a:t>структурі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5773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— </a:t>
            </a:r>
            <a:r>
              <a:rPr lang="ru-RU" dirty="0" err="1"/>
              <a:t>соціально-рефлексивні</a:t>
            </a:r>
            <a:r>
              <a:rPr lang="ru-RU" dirty="0"/>
              <a:t> </a:t>
            </a:r>
            <a:r>
              <a:rPr lang="ru-RU" dirty="0" err="1"/>
              <a:t>здібності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 До них належать </a:t>
            </a:r>
            <a:r>
              <a:rPr lang="ru-RU" dirty="0" err="1"/>
              <a:t>адекватність</a:t>
            </a:r>
            <a:r>
              <a:rPr lang="ru-RU" dirty="0"/>
              <a:t> </a:t>
            </a:r>
            <a:r>
              <a:rPr lang="ru-RU" dirty="0" err="1"/>
              <a:t>групового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ділових</a:t>
            </a:r>
            <a:r>
              <a:rPr lang="ru-RU" dirty="0"/>
              <a:t> і </a:t>
            </a:r>
            <a:r>
              <a:rPr lang="ru-RU" dirty="0" err="1"/>
              <a:t>комунікативних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та </a:t>
            </a:r>
            <a:r>
              <a:rPr lang="ru-RU" dirty="0" err="1"/>
              <a:t>адекватність</a:t>
            </a:r>
            <a:r>
              <a:rPr lang="ru-RU" dirty="0"/>
              <a:t> </a:t>
            </a:r>
            <a:r>
              <a:rPr lang="ru-RU" dirty="0" err="1"/>
              <a:t>групового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;</a:t>
            </a:r>
          </a:p>
          <a:p>
            <a:r>
              <a:rPr lang="ru-RU" dirty="0"/>
              <a:t>— </a:t>
            </a:r>
            <a:r>
              <a:rPr lang="ru-RU" dirty="0" err="1"/>
              <a:t>цілі</a:t>
            </a:r>
            <a:r>
              <a:rPr lang="ru-RU" dirty="0"/>
              <a:t>, </a:t>
            </a:r>
            <a:r>
              <a:rPr lang="ru-RU" dirty="0" err="1"/>
              <a:t>цінності</a:t>
            </a:r>
            <a:r>
              <a:rPr lang="ru-RU" dirty="0"/>
              <a:t> та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 Будучи </a:t>
            </a:r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чинником</a:t>
            </a:r>
            <a:r>
              <a:rPr lang="ru-RU" dirty="0"/>
              <a:t> </a:t>
            </a:r>
            <a:r>
              <a:rPr lang="ru-RU" dirty="0" err="1"/>
              <a:t>регуляції</a:t>
            </a:r>
            <a:r>
              <a:rPr lang="ru-RU" dirty="0"/>
              <a:t> </a:t>
            </a:r>
            <a:r>
              <a:rPr lang="ru-RU" dirty="0" err="1"/>
              <a:t>міжособистісних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у </a:t>
            </a:r>
            <a:r>
              <a:rPr lang="ru-RU" dirty="0" err="1"/>
              <a:t>групі</a:t>
            </a:r>
            <a:r>
              <a:rPr lang="ru-RU" dirty="0"/>
              <a:t>, вони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вироблення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як у </a:t>
            </a:r>
            <a:r>
              <a:rPr lang="ru-RU" dirty="0" err="1"/>
              <a:t>групі</a:t>
            </a:r>
            <a:r>
              <a:rPr lang="ru-RU" dirty="0"/>
              <a:t>, так і в </a:t>
            </a:r>
            <a:r>
              <a:rPr lang="ru-RU" dirty="0" err="1"/>
              <a:t>навколишньому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,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комунікативну</a:t>
            </a:r>
            <a:r>
              <a:rPr lang="ru-RU" dirty="0"/>
              <a:t> </a:t>
            </a:r>
            <a:r>
              <a:rPr lang="ru-RU" dirty="0" err="1"/>
              <a:t>енергетику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у </a:t>
            </a:r>
            <a:r>
              <a:rPr lang="ru-RU" dirty="0" err="1"/>
              <a:t>спілкуванні</a:t>
            </a:r>
            <a:r>
              <a:rPr lang="ru-RU" dirty="0"/>
              <a:t>,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54425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err="1"/>
              <a:t>Взаємодія</a:t>
            </a:r>
            <a:r>
              <a:rPr lang="ru-RU" sz="3200" dirty="0"/>
              <a:t> та </a:t>
            </a:r>
            <a:r>
              <a:rPr lang="ru-RU" sz="3200" dirty="0" err="1"/>
              <a:t>взаємозв'язок</a:t>
            </a:r>
            <a:r>
              <a:rPr lang="ru-RU" sz="3200" dirty="0"/>
              <a:t> </a:t>
            </a:r>
            <a:r>
              <a:rPr lang="ru-RU" sz="3200" dirty="0" err="1"/>
              <a:t>групи</a:t>
            </a:r>
            <a:r>
              <a:rPr lang="ru-RU" sz="3200" dirty="0"/>
              <a:t> </a:t>
            </a:r>
            <a:r>
              <a:rPr lang="ru-RU" sz="3200" dirty="0" err="1"/>
              <a:t>із</a:t>
            </a:r>
            <a:r>
              <a:rPr lang="ru-RU" sz="3200" dirty="0"/>
              <a:t> </a:t>
            </a:r>
            <a:r>
              <a:rPr lang="ru-RU" sz="3200" dirty="0" err="1"/>
              <a:t>соціально-психологічним</a:t>
            </a:r>
            <a:r>
              <a:rPr lang="ru-RU" sz="3200" dirty="0"/>
              <a:t> </a:t>
            </a:r>
            <a:r>
              <a:rPr lang="ru-RU" sz="3200" dirty="0" err="1"/>
              <a:t>середовищем</a:t>
            </a:r>
            <a:r>
              <a:rPr lang="ru-RU" sz="3200" dirty="0"/>
              <a:t> </a:t>
            </a:r>
            <a:r>
              <a:rPr lang="ru-RU" sz="3200" dirty="0" err="1"/>
              <a:t>реалізується</a:t>
            </a:r>
            <a:r>
              <a:rPr lang="ru-RU" sz="3200" dirty="0"/>
              <a:t> у таких </a:t>
            </a:r>
            <a:r>
              <a:rPr lang="ru-RU" sz="3200" dirty="0" err="1"/>
              <a:t>вимірах</a:t>
            </a:r>
            <a:r>
              <a:rPr lang="ru-RU" sz="3200" dirty="0"/>
              <a:t>: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— </a:t>
            </a:r>
            <a:r>
              <a:rPr lang="ru-RU" dirty="0" err="1"/>
              <a:t>безпосередній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і </a:t>
            </a:r>
            <a:r>
              <a:rPr lang="ru-RU" dirty="0" err="1"/>
              <a:t>постійна</a:t>
            </a:r>
            <a:r>
              <a:rPr lang="ru-RU" dirty="0"/>
              <a:t>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групою</a:t>
            </a:r>
            <a:r>
              <a:rPr lang="ru-RU" dirty="0"/>
              <a:t> і </a:t>
            </a:r>
            <a:r>
              <a:rPr lang="ru-RU" dirty="0" err="1"/>
              <a:t>середовищем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зумовлює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комунікативних</a:t>
            </a:r>
            <a:r>
              <a:rPr lang="ru-RU" dirty="0"/>
              <a:t> потреб </a:t>
            </a:r>
            <a:r>
              <a:rPr lang="ru-RU" dirty="0" err="1"/>
              <a:t>групи</a:t>
            </a:r>
            <a:r>
              <a:rPr lang="ru-RU" dirty="0"/>
              <a:t> та </a:t>
            </a:r>
            <a:r>
              <a:rPr lang="ru-RU" dirty="0" err="1"/>
              <a:t>індивідів</a:t>
            </a:r>
            <a:r>
              <a:rPr lang="ru-RU" dirty="0"/>
              <a:t>;</a:t>
            </a:r>
          </a:p>
          <a:p>
            <a:r>
              <a:rPr lang="ru-RU" dirty="0"/>
              <a:t>— </a:t>
            </a:r>
            <a:r>
              <a:rPr lang="ru-RU" dirty="0" err="1"/>
              <a:t>цілеспрямований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на </a:t>
            </a:r>
            <a:r>
              <a:rPr lang="ru-RU" dirty="0" err="1"/>
              <a:t>середовище</a:t>
            </a:r>
            <a:r>
              <a:rPr lang="ru-RU" dirty="0"/>
              <a:t> і </a:t>
            </a:r>
            <a:r>
              <a:rPr lang="ru-RU" dirty="0" err="1"/>
              <a:t>середовища</a:t>
            </a:r>
            <a:r>
              <a:rPr lang="ru-RU" dirty="0"/>
              <a:t> на </a:t>
            </a:r>
            <a:r>
              <a:rPr lang="ru-RU" dirty="0" err="1"/>
              <a:t>групу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спричинює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і </a:t>
            </a:r>
            <a:r>
              <a:rPr lang="ru-RU" dirty="0" err="1"/>
              <a:t>розвиток</a:t>
            </a:r>
            <a:r>
              <a:rPr lang="ru-RU" dirty="0"/>
              <a:t> кожного з них;</a:t>
            </a:r>
          </a:p>
          <a:p>
            <a:r>
              <a:rPr lang="ru-RU" dirty="0"/>
              <a:t>— </a:t>
            </a:r>
            <a:r>
              <a:rPr lang="ru-RU" dirty="0" err="1"/>
              <a:t>суперечності</a:t>
            </a:r>
            <a:r>
              <a:rPr lang="ru-RU" dirty="0"/>
              <a:t> та </a:t>
            </a:r>
            <a:r>
              <a:rPr lang="ru-RU" dirty="0" err="1"/>
              <a:t>антагонізм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середовищем</a:t>
            </a:r>
            <a:r>
              <a:rPr lang="ru-RU" dirty="0"/>
              <a:t> і </a:t>
            </a:r>
            <a:r>
              <a:rPr lang="ru-RU" dirty="0" err="1"/>
              <a:t>групою</a:t>
            </a:r>
            <a:r>
              <a:rPr lang="ru-RU" dirty="0"/>
              <a:t> за </a:t>
            </a:r>
            <a:r>
              <a:rPr lang="ru-RU" dirty="0" err="1"/>
              <a:t>відсутності</a:t>
            </a:r>
            <a:r>
              <a:rPr lang="ru-RU" dirty="0"/>
              <a:t> в </a:t>
            </a:r>
            <a:r>
              <a:rPr lang="ru-RU" dirty="0" err="1"/>
              <a:t>соціально-психологічному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задоволення</a:t>
            </a:r>
            <a:r>
              <a:rPr lang="ru-RU" dirty="0"/>
              <a:t> </a:t>
            </a:r>
            <a:r>
              <a:rPr lang="ru-RU" dirty="0" err="1"/>
              <a:t>комунікативних</a:t>
            </a:r>
            <a:r>
              <a:rPr lang="ru-RU" dirty="0"/>
              <a:t> потреб </a:t>
            </a:r>
            <a:r>
              <a:rPr lang="ru-RU" dirty="0" err="1"/>
              <a:t>групи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77781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Соціально-психологічний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(</a:t>
            </a:r>
            <a:r>
              <a:rPr lang="ru-RU" dirty="0" err="1"/>
              <a:t>простір</a:t>
            </a:r>
            <a:r>
              <a:rPr lang="ru-RU" dirty="0"/>
              <a:t> </a:t>
            </a:r>
            <a:r>
              <a:rPr lang="ru-RU" dirty="0" err="1"/>
              <a:t>намірів</a:t>
            </a:r>
            <a:r>
              <a:rPr lang="ru-RU" dirty="0"/>
              <a:t> і </a:t>
            </a:r>
            <a:r>
              <a:rPr lang="ru-RU" dirty="0" err="1"/>
              <a:t>цілей</a:t>
            </a:r>
            <a:r>
              <a:rPr lang="ru-RU" dirty="0"/>
              <a:t>, </a:t>
            </a:r>
            <a:r>
              <a:rPr lang="ru-RU" dirty="0" err="1"/>
              <a:t>простір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і </a:t>
            </a:r>
            <a:r>
              <a:rPr lang="ru-RU" dirty="0" err="1"/>
              <a:t>позицій</a:t>
            </a:r>
            <a:r>
              <a:rPr lang="ru-RU" dirty="0"/>
              <a:t>, </a:t>
            </a:r>
            <a:r>
              <a:rPr lang="ru-RU" dirty="0" err="1"/>
              <a:t>простір</a:t>
            </a:r>
            <a:r>
              <a:rPr lang="ru-RU" dirty="0"/>
              <a:t> </a:t>
            </a:r>
            <a:r>
              <a:rPr lang="ru-RU" dirty="0" err="1"/>
              <a:t>взаємозв'язків</a:t>
            </a:r>
            <a:r>
              <a:rPr lang="ru-RU" dirty="0"/>
              <a:t> і </a:t>
            </a:r>
            <a:r>
              <a:rPr lang="ru-RU" dirty="0" err="1"/>
              <a:t>взаємозалежностей</a:t>
            </a:r>
            <a:r>
              <a:rPr lang="ru-RU" dirty="0"/>
              <a:t>) є </a:t>
            </a:r>
            <a:r>
              <a:rPr lang="ru-RU" dirty="0" err="1"/>
              <a:t>ієрархічно</a:t>
            </a:r>
            <a:r>
              <a:rPr lang="ru-RU" dirty="0"/>
              <a:t> </a:t>
            </a:r>
            <a:r>
              <a:rPr lang="ru-RU" dirty="0" err="1"/>
              <a:t>структурованим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неоднаково</a:t>
            </a:r>
            <a:r>
              <a:rPr lang="ru-RU" dirty="0"/>
              <a:t> </a:t>
            </a:r>
            <a:r>
              <a:rPr lang="ru-RU" dirty="0" err="1"/>
              <a:t>комфортний</a:t>
            </a:r>
            <a:r>
              <a:rPr lang="ru-RU" dirty="0"/>
              <a:t> для </a:t>
            </a:r>
            <a:r>
              <a:rPr lang="ru-RU" dirty="0" err="1"/>
              <a:t>окремої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структурної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,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тощо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47249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групові</a:t>
            </a:r>
            <a:r>
              <a:rPr lang="ru-RU" dirty="0"/>
              <a:t> </a:t>
            </a:r>
            <a:r>
              <a:rPr lang="ru-RU" dirty="0" err="1"/>
              <a:t>зв'язки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комунікативну</a:t>
            </a:r>
            <a:r>
              <a:rPr lang="ru-RU" dirty="0"/>
              <a:t> мережу, яка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централізованою</a:t>
            </a:r>
            <a:r>
              <a:rPr lang="ru-RU" dirty="0"/>
              <a:t> і </a:t>
            </a:r>
            <a:r>
              <a:rPr lang="ru-RU" dirty="0" err="1"/>
              <a:t>децентралізованою</a:t>
            </a:r>
            <a:r>
              <a:rPr lang="ru-RU" dirty="0"/>
              <a:t>. У </a:t>
            </a:r>
            <a:r>
              <a:rPr lang="ru-RU" dirty="0" err="1"/>
              <a:t>централізованій</a:t>
            </a:r>
            <a:r>
              <a:rPr lang="ru-RU" dirty="0"/>
              <a:t> </a:t>
            </a:r>
            <a:r>
              <a:rPr lang="ru-RU" dirty="0" err="1"/>
              <a:t>комунікативній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через одного </a:t>
            </a:r>
            <a:r>
              <a:rPr lang="ru-RU" dirty="0" err="1"/>
              <a:t>індивіда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займає</a:t>
            </a:r>
            <a:r>
              <a:rPr lang="ru-RU" dirty="0"/>
              <a:t> </a:t>
            </a:r>
            <a:r>
              <a:rPr lang="ru-RU" dirty="0" err="1"/>
              <a:t>центральну</a:t>
            </a:r>
            <a:r>
              <a:rPr lang="ru-RU" dirty="0"/>
              <a:t> </a:t>
            </a:r>
            <a:r>
              <a:rPr lang="ru-RU" dirty="0" err="1"/>
              <a:t>позицію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У </a:t>
            </a:r>
            <a:r>
              <a:rPr lang="ru-RU" dirty="0" err="1"/>
              <a:t>децентралізованих</a:t>
            </a:r>
            <a:r>
              <a:rPr lang="ru-RU" dirty="0"/>
              <a:t> мережах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індивідів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участь у </a:t>
            </a:r>
            <a:r>
              <a:rPr lang="ru-RU" dirty="0" err="1"/>
              <a:t>комунікації</a:t>
            </a:r>
            <a:r>
              <a:rPr lang="ru-RU" dirty="0"/>
              <a:t> </a:t>
            </a:r>
            <a:r>
              <a:rPr lang="ru-RU" dirty="0" err="1"/>
              <a:t>розподілені</a:t>
            </a:r>
            <a:r>
              <a:rPr lang="ru-RU" dirty="0"/>
              <a:t> </a:t>
            </a:r>
            <a:r>
              <a:rPr lang="ru-RU" dirty="0" err="1"/>
              <a:t>рівномірніше</a:t>
            </a:r>
            <a:r>
              <a:rPr lang="ru-RU" dirty="0"/>
              <a:t>.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наділені</a:t>
            </a:r>
            <a:r>
              <a:rPr lang="ru-RU" dirty="0"/>
              <a:t> </a:t>
            </a:r>
            <a:r>
              <a:rPr lang="ru-RU" dirty="0" err="1"/>
              <a:t>рівноцінними</a:t>
            </a:r>
            <a:r>
              <a:rPr lang="ru-RU" dirty="0"/>
              <a:t> </a:t>
            </a:r>
            <a:r>
              <a:rPr lang="ru-RU" dirty="0" err="1"/>
              <a:t>комунікативними</a:t>
            </a:r>
            <a:r>
              <a:rPr lang="ru-RU" dirty="0"/>
              <a:t> </a:t>
            </a:r>
            <a:r>
              <a:rPr lang="ru-RU" dirty="0" err="1"/>
              <a:t>можливостями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59593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 smtClean="0"/>
              <a:t>Структура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і </a:t>
            </a:r>
            <a:r>
              <a:rPr lang="ru-RU" dirty="0" err="1"/>
              <a:t>впливу</a:t>
            </a:r>
            <a:r>
              <a:rPr lang="ru-RU" dirty="0"/>
              <a:t> в </a:t>
            </a:r>
            <a:r>
              <a:rPr lang="ru-RU" dirty="0" err="1"/>
              <a:t>малій</a:t>
            </a:r>
            <a:r>
              <a:rPr lang="ru-RU" dirty="0"/>
              <a:t> </a:t>
            </a:r>
            <a:r>
              <a:rPr lang="ru-RU" dirty="0" err="1"/>
              <a:t>групі</a:t>
            </a:r>
            <a:r>
              <a:rPr lang="ru-RU" dirty="0"/>
              <a:t> —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членами </a:t>
            </a:r>
            <a:r>
              <a:rPr lang="ru-RU" dirty="0" err="1"/>
              <a:t>групи</a:t>
            </a:r>
            <a:r>
              <a:rPr lang="ru-RU" dirty="0"/>
              <a:t>, </a:t>
            </a:r>
            <a:r>
              <a:rPr lang="ru-RU" dirty="0" err="1"/>
              <a:t>спрямованість</a:t>
            </a:r>
            <a:r>
              <a:rPr lang="ru-RU" dirty="0"/>
              <a:t> та </a:t>
            </a:r>
            <a:r>
              <a:rPr lang="ru-RU" dirty="0" err="1"/>
              <a:t>інтенсивність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взаємного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 smtClean="0"/>
              <a:t>.</a:t>
            </a:r>
          </a:p>
          <a:p>
            <a:pPr marL="114300" indent="0">
              <a:buNone/>
            </a:pPr>
            <a:endParaRPr lang="uk-UA" dirty="0"/>
          </a:p>
          <a:p>
            <a:pPr marL="114300" indent="0">
              <a:buNone/>
            </a:pPr>
            <a:r>
              <a:rPr lang="ru-RU" dirty="0"/>
              <a:t>У </a:t>
            </a:r>
            <a:r>
              <a:rPr lang="ru-RU" dirty="0" err="1"/>
              <a:t>малій</a:t>
            </a:r>
            <a:r>
              <a:rPr lang="ru-RU" dirty="0"/>
              <a:t> </a:t>
            </a:r>
            <a:r>
              <a:rPr lang="ru-RU" dirty="0" err="1"/>
              <a:t>групі</a:t>
            </a:r>
            <a:r>
              <a:rPr lang="ru-RU" dirty="0"/>
              <a:t>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влада</a:t>
            </a:r>
            <a:r>
              <a:rPr lang="ru-RU" dirty="0"/>
              <a:t> </a:t>
            </a:r>
            <a:r>
              <a:rPr lang="ru-RU" dirty="0" err="1"/>
              <a:t>реалізується</a:t>
            </a:r>
            <a:r>
              <a:rPr lang="ru-RU" dirty="0"/>
              <a:t> як </a:t>
            </a:r>
            <a:r>
              <a:rPr lang="ru-RU" dirty="0" err="1"/>
              <a:t>лідерство</a:t>
            </a:r>
            <a:r>
              <a:rPr lang="ru-RU" dirty="0"/>
              <a:t> і </a:t>
            </a:r>
            <a:r>
              <a:rPr lang="ru-RU" dirty="0" err="1"/>
              <a:t>керівництво</a:t>
            </a:r>
            <a:r>
              <a:rPr lang="ru-RU" dirty="0"/>
              <a:t>. </a:t>
            </a:r>
            <a:r>
              <a:rPr lang="ru-RU" dirty="0" err="1"/>
              <a:t>Лідери</a:t>
            </a:r>
            <a:r>
              <a:rPr lang="ru-RU" dirty="0"/>
              <a:t>, </a:t>
            </a:r>
            <a:r>
              <a:rPr lang="ru-RU" dirty="0" err="1"/>
              <a:t>керівники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різну</a:t>
            </a:r>
            <a:r>
              <a:rPr lang="ru-RU" dirty="0"/>
              <a:t> </a:t>
            </a:r>
            <a:r>
              <a:rPr lang="ru-RU" dirty="0" err="1"/>
              <a:t>впливовість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825619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Характерною </a:t>
            </a:r>
            <a:r>
              <a:rPr lang="ru-RU" dirty="0" err="1"/>
              <a:t>особливістю</a:t>
            </a:r>
            <a:r>
              <a:rPr lang="ru-RU" dirty="0"/>
              <a:t> </a:t>
            </a:r>
            <a:r>
              <a:rPr lang="ru-RU" dirty="0" err="1"/>
              <a:t>малої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є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рольова</a:t>
            </a:r>
            <a:r>
              <a:rPr lang="ru-RU" dirty="0"/>
              <a:t> структура, яка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групових</a:t>
            </a:r>
            <a:r>
              <a:rPr lang="ru-RU" dirty="0"/>
              <a:t> ролей.</a:t>
            </a:r>
          </a:p>
          <a:p>
            <a:endParaRPr lang="ru-RU" dirty="0"/>
          </a:p>
          <a:p>
            <a:r>
              <a:rPr lang="ru-RU" dirty="0"/>
              <a:t>   </a:t>
            </a:r>
            <a:r>
              <a:rPr lang="ru-RU" dirty="0" err="1"/>
              <a:t>Групові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 — </a:t>
            </a:r>
            <a:r>
              <a:rPr lang="ru-RU" dirty="0" err="1"/>
              <a:t>типові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пропонують</a:t>
            </a:r>
            <a:r>
              <a:rPr lang="ru-RU" dirty="0"/>
              <a:t>, </a:t>
            </a:r>
            <a:r>
              <a:rPr lang="ru-RU" dirty="0" err="1"/>
              <a:t>очікують</a:t>
            </a:r>
            <a:r>
              <a:rPr lang="ru-RU" dirty="0"/>
              <a:t> і </a:t>
            </a:r>
            <a:r>
              <a:rPr lang="ru-RU" dirty="0" err="1"/>
              <a:t>реалізують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групового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05406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/>
              <a:t>Адекватна </a:t>
            </a:r>
            <a:r>
              <a:rPr lang="ru-RU" dirty="0" err="1"/>
              <a:t>рольова</a:t>
            </a:r>
            <a:r>
              <a:rPr lang="ru-RU" dirty="0"/>
              <a:t> структура </a:t>
            </a:r>
            <a:r>
              <a:rPr lang="ru-RU" dirty="0" err="1"/>
              <a:t>малої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</a:t>
            </a:r>
            <a:r>
              <a:rPr lang="ru-RU" dirty="0" err="1"/>
              <a:t>оптимальне</a:t>
            </a:r>
            <a:r>
              <a:rPr lang="ru-RU" dirty="0"/>
              <a:t> </a:t>
            </a:r>
            <a:r>
              <a:rPr lang="ru-RU" dirty="0" err="1"/>
              <a:t>співвідношення</a:t>
            </a:r>
            <a:r>
              <a:rPr lang="ru-RU" dirty="0"/>
              <a:t> ролей і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групової</a:t>
            </a:r>
            <a:r>
              <a:rPr lang="ru-RU" dirty="0"/>
              <a:t> </a:t>
            </a:r>
            <a:r>
              <a:rPr lang="ru-RU" dirty="0" err="1"/>
              <a:t>життєдіяльності</a:t>
            </a:r>
            <a:r>
              <a:rPr lang="ru-RU" dirty="0"/>
              <a:t> є </a:t>
            </a:r>
            <a:r>
              <a:rPr lang="ru-RU" dirty="0" err="1"/>
              <a:t>передумовами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внутрішньої</a:t>
            </a:r>
            <a:r>
              <a:rPr lang="ru-RU" dirty="0"/>
              <a:t> </a:t>
            </a:r>
            <a:r>
              <a:rPr lang="ru-RU" dirty="0" err="1"/>
              <a:t>стабільності</a:t>
            </a:r>
            <a:r>
              <a:rPr lang="ru-RU" dirty="0"/>
              <a:t>, </a:t>
            </a:r>
            <a:r>
              <a:rPr lang="ru-RU" dirty="0" err="1"/>
              <a:t>гармонійної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з </a:t>
            </a:r>
            <a:r>
              <a:rPr lang="ru-RU" dirty="0" err="1"/>
              <a:t>навколишнім</a:t>
            </a:r>
            <a:r>
              <a:rPr lang="ru-RU" dirty="0"/>
              <a:t> </a:t>
            </a:r>
            <a:r>
              <a:rPr lang="ru-RU" dirty="0" err="1"/>
              <a:t>середовищем</a:t>
            </a:r>
            <a:r>
              <a:rPr lang="ru-RU" dirty="0"/>
              <a:t>, </a:t>
            </a:r>
            <a:r>
              <a:rPr lang="ru-RU" dirty="0" err="1"/>
              <a:t>максимальної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та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об'єднаних</a:t>
            </a:r>
            <a:r>
              <a:rPr lang="ru-RU" dirty="0"/>
              <a:t> у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індивідів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54514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на семінар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Групові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та </a:t>
            </a:r>
            <a:r>
              <a:rPr lang="ru-RU" dirty="0" err="1"/>
              <a:t>норми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/>
              <a:t>груп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/>
              <a:t>колективу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2955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Групою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будь-яке </a:t>
            </a:r>
            <a:r>
              <a:rPr lang="ru-RU" dirty="0" err="1"/>
              <a:t>об'єднання</a:t>
            </a:r>
            <a:r>
              <a:rPr lang="ru-RU" dirty="0"/>
              <a:t> людей,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</a:t>
            </a:r>
            <a:r>
              <a:rPr lang="ru-RU" dirty="0" err="1"/>
              <a:t>який</a:t>
            </a:r>
            <a:r>
              <a:rPr lang="ru-RU" dirty="0"/>
              <a:t> характер </a:t>
            </a:r>
            <a:r>
              <a:rPr lang="ru-RU" dirty="0" err="1"/>
              <a:t>зв'язків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членами.</a:t>
            </a:r>
          </a:p>
          <a:p>
            <a:endParaRPr lang="ru-RU" dirty="0"/>
          </a:p>
          <a:p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бувають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та </a:t>
            </a:r>
            <a:r>
              <a:rPr lang="ru-RU" dirty="0" err="1"/>
              <a:t>малі</a:t>
            </a:r>
            <a:r>
              <a:rPr lang="ru-RU" dirty="0"/>
              <a:t>, </a:t>
            </a:r>
            <a:r>
              <a:rPr lang="ru-RU" dirty="0" err="1"/>
              <a:t>реальні</a:t>
            </a:r>
            <a:r>
              <a:rPr lang="ru-RU" dirty="0"/>
              <a:t>, </a:t>
            </a:r>
            <a:r>
              <a:rPr lang="ru-RU" dirty="0" err="1"/>
              <a:t>умовні</a:t>
            </a:r>
            <a:r>
              <a:rPr lang="ru-RU" dirty="0"/>
              <a:t>, </a:t>
            </a:r>
            <a:r>
              <a:rPr lang="ru-RU" dirty="0" err="1"/>
              <a:t>офіційні</a:t>
            </a:r>
            <a:r>
              <a:rPr lang="ru-RU" dirty="0"/>
              <a:t>, </a:t>
            </a:r>
            <a:r>
              <a:rPr lang="ru-RU" dirty="0" err="1"/>
              <a:t>неофіційні</a:t>
            </a:r>
            <a:r>
              <a:rPr lang="ru-RU" dirty="0"/>
              <a:t> та </a:t>
            </a:r>
            <a:r>
              <a:rPr lang="ru-RU" dirty="0" err="1"/>
              <a:t>референтні</a:t>
            </a:r>
            <a:r>
              <a:rPr lang="ru-RU" dirty="0"/>
              <a:t>. </a:t>
            </a:r>
            <a:r>
              <a:rPr lang="ru-RU" dirty="0" err="1"/>
              <a:t>Великі</a:t>
            </a:r>
            <a:r>
              <a:rPr lang="ru-RU" dirty="0"/>
              <a:t> та </a:t>
            </a:r>
            <a:r>
              <a:rPr lang="ru-RU" dirty="0" err="1"/>
              <a:t>малі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реальними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умовними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Реальні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людей на </a:t>
            </a:r>
            <a:r>
              <a:rPr lang="ru-RU" dirty="0" err="1"/>
              <a:t>грунті</a:t>
            </a:r>
            <a:r>
              <a:rPr lang="ru-RU" dirty="0"/>
              <a:t> </a:t>
            </a:r>
            <a:r>
              <a:rPr lang="ru-RU" dirty="0" err="1"/>
              <a:t>реальних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— </a:t>
            </a:r>
            <a:r>
              <a:rPr lang="ru-RU" dirty="0" err="1"/>
              <a:t>ділових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особистих</a:t>
            </a:r>
            <a:r>
              <a:rPr lang="ru-RU" dirty="0"/>
              <a:t>. Так, реальною </a:t>
            </a:r>
            <a:r>
              <a:rPr lang="ru-RU" dirty="0" err="1"/>
              <a:t>групою</a:t>
            </a:r>
            <a:r>
              <a:rPr lang="ru-RU" dirty="0"/>
              <a:t> є </a:t>
            </a:r>
            <a:r>
              <a:rPr lang="ru-RU" dirty="0" err="1"/>
              <a:t>учнівський</a:t>
            </a:r>
            <a:r>
              <a:rPr lang="ru-RU" dirty="0"/>
              <a:t> </a:t>
            </a:r>
            <a:r>
              <a:rPr lang="ru-RU" dirty="0" err="1"/>
              <a:t>клас</a:t>
            </a:r>
            <a:r>
              <a:rPr lang="ru-RU" dirty="0"/>
              <a:t>, </a:t>
            </a:r>
            <a:r>
              <a:rPr lang="ru-RU" dirty="0" err="1"/>
              <a:t>сім'я</a:t>
            </a:r>
            <a:r>
              <a:rPr lang="ru-RU" dirty="0"/>
              <a:t>, </a:t>
            </a:r>
            <a:r>
              <a:rPr lang="ru-RU" dirty="0" err="1"/>
              <a:t>товариство</a:t>
            </a:r>
            <a:r>
              <a:rPr lang="ru-RU" dirty="0"/>
              <a:t> </a:t>
            </a:r>
            <a:r>
              <a:rPr lang="ru-RU" dirty="0" err="1"/>
              <a:t>друзів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Умовна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об'єднує</a:t>
            </a:r>
            <a:r>
              <a:rPr lang="ru-RU" dirty="0"/>
              <a:t> людей за </a:t>
            </a:r>
            <a:r>
              <a:rPr lang="ru-RU" dirty="0" err="1"/>
              <a:t>якоюсь</a:t>
            </a:r>
            <a:r>
              <a:rPr lang="ru-RU" dirty="0"/>
              <a:t> </a:t>
            </a:r>
            <a:r>
              <a:rPr lang="ru-RU" dirty="0" err="1"/>
              <a:t>умовною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 - </a:t>
            </a:r>
            <a:r>
              <a:rPr lang="ru-RU" dirty="0" err="1"/>
              <a:t>віком</a:t>
            </a:r>
            <a:r>
              <a:rPr lang="ru-RU" dirty="0"/>
              <a:t>, </a:t>
            </a:r>
            <a:r>
              <a:rPr lang="ru-RU" dirty="0" err="1"/>
              <a:t>статтю</a:t>
            </a:r>
            <a:r>
              <a:rPr lang="ru-RU" dirty="0"/>
              <a:t>, </a:t>
            </a:r>
            <a:r>
              <a:rPr lang="ru-RU" dirty="0" err="1"/>
              <a:t>національністю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Члени </a:t>
            </a:r>
            <a:r>
              <a:rPr lang="ru-RU" dirty="0" err="1"/>
              <a:t>умовної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не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</a:t>
            </a:r>
            <a:r>
              <a:rPr lang="ru-RU" dirty="0" err="1"/>
              <a:t>реальних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та </a:t>
            </a:r>
            <a:r>
              <a:rPr lang="ru-RU" dirty="0" err="1"/>
              <a:t>зв'язків</a:t>
            </a:r>
            <a:r>
              <a:rPr lang="ru-RU" dirty="0"/>
              <a:t> і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не знати один одного.</a:t>
            </a:r>
          </a:p>
          <a:p>
            <a:endParaRPr lang="ru-RU" dirty="0"/>
          </a:p>
          <a:p>
            <a:r>
              <a:rPr lang="ru-RU" dirty="0" err="1"/>
              <a:t>Офіційна</a:t>
            </a:r>
            <a:r>
              <a:rPr lang="ru-RU" dirty="0"/>
              <a:t> (формальна)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як структурна </a:t>
            </a:r>
            <a:r>
              <a:rPr lang="ru-RU" dirty="0" err="1"/>
              <a:t>одиниця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штатного регламенту, </a:t>
            </a:r>
            <a:r>
              <a:rPr lang="ru-RU" dirty="0" err="1"/>
              <a:t>інструкцій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. </a:t>
            </a:r>
            <a:r>
              <a:rPr lang="ru-RU" dirty="0" err="1"/>
              <a:t>Формальними</a:t>
            </a:r>
            <a:r>
              <a:rPr lang="ru-RU" dirty="0"/>
              <a:t> є </a:t>
            </a:r>
            <a:r>
              <a:rPr lang="ru-RU" dirty="0" err="1"/>
              <a:t>студентська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, </a:t>
            </a:r>
            <a:r>
              <a:rPr lang="ru-RU" dirty="0" err="1"/>
              <a:t>сім'я</a:t>
            </a:r>
            <a:r>
              <a:rPr lang="ru-RU" dirty="0"/>
              <a:t>, </a:t>
            </a:r>
            <a:r>
              <a:rPr lang="ru-RU" dirty="0" err="1"/>
              <a:t>військовий</a:t>
            </a:r>
            <a:r>
              <a:rPr lang="ru-RU" dirty="0"/>
              <a:t> </a:t>
            </a:r>
            <a:r>
              <a:rPr lang="ru-RU" dirty="0" err="1"/>
              <a:t>підрозділ</a:t>
            </a:r>
            <a:r>
              <a:rPr lang="ru-RU" dirty="0"/>
              <a:t>, </a:t>
            </a:r>
            <a:r>
              <a:rPr lang="ru-RU" dirty="0" err="1"/>
              <a:t>виробнича</a:t>
            </a:r>
            <a:r>
              <a:rPr lang="ru-RU" dirty="0"/>
              <a:t> бригада. </a:t>
            </a:r>
            <a:r>
              <a:rPr lang="ru-RU" dirty="0" err="1"/>
              <a:t>Ділові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членами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 </a:t>
            </a:r>
            <a:r>
              <a:rPr lang="ru-RU" dirty="0" err="1"/>
              <a:t>обов'язками</a:t>
            </a:r>
            <a:r>
              <a:rPr lang="ru-RU" dirty="0"/>
              <a:t> кожного і </a:t>
            </a:r>
            <a:r>
              <a:rPr lang="ru-RU" dirty="0" err="1"/>
              <a:t>регулюються</a:t>
            </a:r>
            <a:r>
              <a:rPr lang="ru-RU" dirty="0"/>
              <a:t> </a:t>
            </a:r>
            <a:r>
              <a:rPr lang="ru-RU" dirty="0" err="1"/>
              <a:t>певним</a:t>
            </a:r>
            <a:r>
              <a:rPr lang="ru-RU" dirty="0"/>
              <a:t> </a:t>
            </a:r>
            <a:r>
              <a:rPr lang="ru-RU" dirty="0" err="1"/>
              <a:t>розпорядником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6111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Неофіційна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спільність</a:t>
            </a:r>
            <a:r>
              <a:rPr lang="ru-RU" dirty="0"/>
              <a:t> людей,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виникла</a:t>
            </a:r>
            <a:r>
              <a:rPr lang="ru-RU" dirty="0"/>
              <a:t> </a:t>
            </a:r>
            <a:r>
              <a:rPr lang="ru-RU" dirty="0" err="1"/>
              <a:t>стихійно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спільності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, </a:t>
            </a:r>
            <a:r>
              <a:rPr lang="ru-RU" dirty="0" err="1"/>
              <a:t>симпатій</a:t>
            </a:r>
            <a:r>
              <a:rPr lang="ru-RU" dirty="0"/>
              <a:t>, </a:t>
            </a:r>
            <a:r>
              <a:rPr lang="ru-RU" dirty="0" err="1"/>
              <a:t>єдності</a:t>
            </a:r>
            <a:r>
              <a:rPr lang="ru-RU" dirty="0"/>
              <a:t> </a:t>
            </a:r>
            <a:r>
              <a:rPr lang="ru-RU" dirty="0" err="1"/>
              <a:t>поглядів</a:t>
            </a:r>
            <a:r>
              <a:rPr lang="ru-RU" dirty="0"/>
              <a:t> і </a:t>
            </a:r>
            <a:r>
              <a:rPr lang="ru-RU" dirty="0" err="1"/>
              <a:t>переконань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мотивів</a:t>
            </a:r>
            <a:r>
              <a:rPr lang="ru-RU" dirty="0"/>
              <a:t>. Так, </a:t>
            </a:r>
            <a:r>
              <a:rPr lang="ru-RU" dirty="0" err="1"/>
              <a:t>неофіційними</a:t>
            </a:r>
            <a:r>
              <a:rPr lang="ru-RU" dirty="0"/>
              <a:t> </a:t>
            </a:r>
            <a:r>
              <a:rPr lang="ru-RU" dirty="0" err="1"/>
              <a:t>групами</a:t>
            </a:r>
            <a:r>
              <a:rPr lang="ru-RU" dirty="0"/>
              <a:t> є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товаришують</a:t>
            </a:r>
            <a:r>
              <a:rPr lang="ru-RU" dirty="0"/>
              <a:t>, </a:t>
            </a:r>
            <a:r>
              <a:rPr lang="ru-RU" dirty="0" err="1"/>
              <a:t>шанувальники</a:t>
            </a:r>
            <a:r>
              <a:rPr lang="ru-RU" dirty="0"/>
              <a:t> туризму, </a:t>
            </a:r>
            <a:r>
              <a:rPr lang="ru-RU" dirty="0" err="1"/>
              <a:t>риболови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Референтна</a:t>
            </a:r>
            <a:r>
              <a:rPr lang="ru-RU" dirty="0"/>
              <a:t> (</a:t>
            </a:r>
            <a:r>
              <a:rPr lang="ru-RU" dirty="0" err="1"/>
              <a:t>еталонна</a:t>
            </a:r>
            <a:r>
              <a:rPr lang="ru-RU" dirty="0"/>
              <a:t>) </a:t>
            </a:r>
            <a:r>
              <a:rPr lang="ru-RU" dirty="0" err="1"/>
              <a:t>група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реально </a:t>
            </a:r>
            <a:r>
              <a:rPr lang="ru-RU" dirty="0" err="1"/>
              <a:t>існуюча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уявна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, погляди, </a:t>
            </a:r>
            <a:r>
              <a:rPr lang="ru-RU" dirty="0" err="1"/>
              <a:t>норми</a:t>
            </a:r>
            <a:r>
              <a:rPr lang="ru-RU" dirty="0"/>
              <a:t> та </a:t>
            </a:r>
            <a:r>
              <a:rPr lang="ru-RU" dirty="0" err="1"/>
              <a:t>цінності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є </a:t>
            </a:r>
            <a:r>
              <a:rPr lang="ru-RU" dirty="0" err="1"/>
              <a:t>взірцем</a:t>
            </a:r>
            <a:r>
              <a:rPr lang="ru-RU" dirty="0"/>
              <a:t> для </a:t>
            </a:r>
            <a:r>
              <a:rPr lang="ru-RU" dirty="0" err="1"/>
              <a:t>особистості</a:t>
            </a:r>
            <a:r>
              <a:rPr lang="ru-RU" dirty="0"/>
              <a:t>,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вона </a:t>
            </a:r>
            <a:r>
              <a:rPr lang="ru-RU" dirty="0" err="1"/>
              <a:t>формує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життєві</a:t>
            </a:r>
            <a:r>
              <a:rPr lang="ru-RU" dirty="0"/>
              <a:t> </a:t>
            </a:r>
            <a:r>
              <a:rPr lang="ru-RU" dirty="0" err="1"/>
              <a:t>ідеали</a:t>
            </a:r>
            <a:r>
              <a:rPr lang="ru-RU" dirty="0"/>
              <a:t>, </a:t>
            </a:r>
            <a:r>
              <a:rPr lang="ru-RU" dirty="0" err="1"/>
              <a:t>вивіряє</a:t>
            </a:r>
            <a:r>
              <a:rPr lang="ru-RU" dirty="0"/>
              <a:t>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та </a:t>
            </a:r>
            <a:r>
              <a:rPr lang="ru-RU" dirty="0" err="1"/>
              <a:t>вчинки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Людина </a:t>
            </a:r>
            <a:r>
              <a:rPr lang="ru-RU" dirty="0" err="1"/>
              <a:t>може</a:t>
            </a:r>
            <a:r>
              <a:rPr lang="ru-RU" dirty="0"/>
              <a:t> бути членом </a:t>
            </a:r>
            <a:r>
              <a:rPr lang="ru-RU" dirty="0" err="1"/>
              <a:t>групи</a:t>
            </a:r>
            <a:r>
              <a:rPr lang="ru-RU" dirty="0"/>
              <a:t>, яка </a:t>
            </a:r>
            <a:r>
              <a:rPr lang="ru-RU" dirty="0" err="1"/>
              <a:t>водночас</a:t>
            </a:r>
            <a:r>
              <a:rPr lang="ru-RU" dirty="0"/>
              <a:t> є для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референтною</a:t>
            </a:r>
            <a:r>
              <a:rPr lang="ru-RU" dirty="0"/>
              <a:t>. За </a:t>
            </a:r>
            <a:r>
              <a:rPr lang="ru-RU" dirty="0" err="1"/>
              <a:t>цих</a:t>
            </a:r>
            <a:r>
              <a:rPr lang="ru-RU" dirty="0"/>
              <a:t> умов </a:t>
            </a:r>
            <a:r>
              <a:rPr lang="ru-RU" dirty="0" err="1"/>
              <a:t>гармонізуються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з </a:t>
            </a:r>
            <a:r>
              <a:rPr lang="ru-RU" dirty="0" err="1"/>
              <a:t>групою</a:t>
            </a:r>
            <a:r>
              <a:rPr lang="ru-RU" dirty="0"/>
              <a:t>, </a:t>
            </a:r>
            <a:r>
              <a:rPr lang="ru-RU" dirty="0" err="1"/>
              <a:t>створюються</a:t>
            </a:r>
            <a:r>
              <a:rPr lang="ru-RU" dirty="0"/>
              <a:t> </a:t>
            </a:r>
            <a:r>
              <a:rPr lang="ru-RU" dirty="0" err="1"/>
              <a:t>психологічно</a:t>
            </a:r>
            <a:r>
              <a:rPr lang="ru-RU" dirty="0"/>
              <a:t> </a:t>
            </a:r>
            <a:r>
              <a:rPr lang="ru-RU" dirty="0" err="1"/>
              <a:t>комфортні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успішного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в </a:t>
            </a:r>
            <a:r>
              <a:rPr lang="ru-RU" dirty="0" err="1"/>
              <a:t>певному</a:t>
            </a:r>
            <a:r>
              <a:rPr lang="ru-RU" dirty="0"/>
              <a:t> </a:t>
            </a:r>
            <a:r>
              <a:rPr lang="ru-RU" dirty="0" err="1"/>
              <a:t>напрямі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Референтна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для </a:t>
            </a:r>
            <a:r>
              <a:rPr lang="ru-RU" dirty="0" err="1"/>
              <a:t>особистості</a:t>
            </a:r>
            <a:r>
              <a:rPr lang="ru-RU" dirty="0"/>
              <a:t> поза реальною, </a:t>
            </a:r>
            <a:r>
              <a:rPr lang="ru-RU" dirty="0" err="1"/>
              <a:t>якщо</a:t>
            </a:r>
            <a:r>
              <a:rPr lang="ru-RU" dirty="0"/>
              <a:t> вона </a:t>
            </a:r>
            <a:r>
              <a:rPr lang="ru-RU" dirty="0" err="1"/>
              <a:t>зорієнтована</a:t>
            </a:r>
            <a:r>
              <a:rPr lang="ru-RU" dirty="0"/>
              <a:t> на </a:t>
            </a:r>
            <a:r>
              <a:rPr lang="ru-RU" dirty="0" err="1"/>
              <a:t>ідеали</a:t>
            </a:r>
            <a:r>
              <a:rPr lang="ru-RU" dirty="0"/>
              <a:t>, </a:t>
            </a:r>
            <a:r>
              <a:rPr lang="ru-RU" dirty="0" err="1"/>
              <a:t>цінності</a:t>
            </a:r>
            <a:r>
              <a:rPr lang="ru-RU" dirty="0"/>
              <a:t>, погляди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еталоном</a:t>
            </a:r>
            <a:r>
              <a:rPr lang="ru-RU" dirty="0"/>
              <a:t> для </a:t>
            </a:r>
            <a:r>
              <a:rPr lang="ru-RU" dirty="0" err="1"/>
              <a:t>неї</a:t>
            </a:r>
            <a:r>
              <a:rPr lang="ru-RU" dirty="0"/>
              <a:t> є </a:t>
            </a:r>
            <a:r>
              <a:rPr lang="ru-RU" dirty="0" err="1"/>
              <a:t>інший</a:t>
            </a:r>
            <a:r>
              <a:rPr lang="ru-RU" dirty="0"/>
              <a:t> </a:t>
            </a:r>
            <a:r>
              <a:rPr lang="ru-RU" dirty="0" err="1"/>
              <a:t>взірець</a:t>
            </a:r>
            <a:r>
              <a:rPr lang="ru-RU" dirty="0"/>
              <a:t>. </a:t>
            </a:r>
            <a:r>
              <a:rPr lang="ru-RU" dirty="0" err="1"/>
              <a:t>Такий</a:t>
            </a:r>
            <a:r>
              <a:rPr lang="ru-RU" dirty="0"/>
              <a:t> стан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позначитися</a:t>
            </a:r>
            <a:r>
              <a:rPr lang="ru-RU" dirty="0"/>
              <a:t> на </a:t>
            </a:r>
            <a:r>
              <a:rPr lang="ru-RU" dirty="0" err="1"/>
              <a:t>внутрішньоколективних</a:t>
            </a:r>
            <a:r>
              <a:rPr lang="ru-RU" dirty="0"/>
              <a:t> </a:t>
            </a:r>
            <a:r>
              <a:rPr lang="ru-RU" dirty="0" err="1"/>
              <a:t>відносинах</a:t>
            </a:r>
            <a:r>
              <a:rPr lang="ru-RU" dirty="0"/>
              <a:t>, </a:t>
            </a:r>
            <a:r>
              <a:rPr lang="ru-RU" dirty="0" err="1"/>
              <a:t>ускладнювати</a:t>
            </a:r>
            <a:r>
              <a:rPr lang="ru-RU" dirty="0"/>
              <a:t> </a:t>
            </a:r>
            <a:r>
              <a:rPr lang="ru-RU" dirty="0" err="1"/>
              <a:t>взаємини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членами </a:t>
            </a:r>
            <a:r>
              <a:rPr lang="ru-RU" dirty="0" err="1"/>
              <a:t>групи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в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референтних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зумовлює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9283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Об'єднання</a:t>
            </a:r>
            <a:r>
              <a:rPr lang="ru-RU" dirty="0"/>
              <a:t> людей у </a:t>
            </a:r>
            <a:r>
              <a:rPr lang="ru-RU" dirty="0" err="1"/>
              <a:t>реальні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ґрунтуватися</a:t>
            </a:r>
            <a:r>
              <a:rPr lang="ru-RU" dirty="0"/>
              <a:t> на </a:t>
            </a:r>
            <a:r>
              <a:rPr lang="ru-RU" dirty="0" err="1"/>
              <a:t>спільності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зумовленої</a:t>
            </a:r>
            <a:r>
              <a:rPr lang="ru-RU" dirty="0"/>
              <a:t> </a:t>
            </a:r>
            <a:r>
              <a:rPr lang="ru-RU" dirty="0" err="1"/>
              <a:t>єдністю</a:t>
            </a:r>
            <a:r>
              <a:rPr lang="ru-RU" dirty="0"/>
              <a:t> потреб, </a:t>
            </a:r>
            <a:r>
              <a:rPr lang="ru-RU" dirty="0" err="1"/>
              <a:t>інтересів</a:t>
            </a:r>
            <a:r>
              <a:rPr lang="ru-RU" dirty="0"/>
              <a:t>, </a:t>
            </a:r>
            <a:r>
              <a:rPr lang="ru-RU" dirty="0" err="1"/>
              <a:t>прагненням</a:t>
            </a:r>
            <a:r>
              <a:rPr lang="ru-RU" dirty="0"/>
              <a:t> </a:t>
            </a:r>
            <a:r>
              <a:rPr lang="ru-RU" dirty="0" err="1"/>
              <a:t>досягти</a:t>
            </a:r>
            <a:r>
              <a:rPr lang="ru-RU" dirty="0"/>
              <a:t> </a:t>
            </a:r>
            <a:r>
              <a:rPr lang="ru-RU" dirty="0" err="1"/>
              <a:t>значущих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.</a:t>
            </a:r>
          </a:p>
          <a:p>
            <a:endParaRPr lang="ru-RU" dirty="0"/>
          </a:p>
          <a:p>
            <a:pPr marL="114300" indent="0">
              <a:buNone/>
            </a:pPr>
            <a:r>
              <a:rPr lang="ru-RU" dirty="0" err="1"/>
              <a:t>Колектив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Вищою</a:t>
            </a:r>
            <a:r>
              <a:rPr lang="ru-RU" dirty="0"/>
              <a:t> формою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є </a:t>
            </a:r>
            <a:r>
              <a:rPr lang="ru-RU" dirty="0" err="1"/>
              <a:t>колектив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Колектив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людей, </a:t>
            </a:r>
            <a:r>
              <a:rPr lang="ru-RU" dirty="0" err="1"/>
              <a:t>залучених</a:t>
            </a:r>
            <a:r>
              <a:rPr lang="ru-RU" dirty="0"/>
              <a:t> до </a:t>
            </a:r>
            <a:r>
              <a:rPr lang="ru-RU" dirty="0" err="1"/>
              <a:t>спільної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і </a:t>
            </a:r>
            <a:r>
              <a:rPr lang="ru-RU" dirty="0" err="1"/>
              <a:t>об'єднаних</a:t>
            </a:r>
            <a:r>
              <a:rPr lang="ru-RU" dirty="0"/>
              <a:t> </a:t>
            </a:r>
            <a:r>
              <a:rPr lang="ru-RU" dirty="0" err="1"/>
              <a:t>єдиною</a:t>
            </a:r>
            <a:r>
              <a:rPr lang="ru-RU" dirty="0"/>
              <a:t> метою, яка </a:t>
            </a:r>
            <a:r>
              <a:rPr lang="ru-RU" dirty="0" err="1"/>
              <a:t>підпорядковується</a:t>
            </a:r>
            <a:r>
              <a:rPr lang="ru-RU" dirty="0"/>
              <a:t> </a:t>
            </a:r>
            <a:r>
              <a:rPr lang="ru-RU" dirty="0" err="1"/>
              <a:t>суспільній</a:t>
            </a:r>
            <a:r>
              <a:rPr lang="ru-RU" dirty="0"/>
              <a:t> </a:t>
            </a:r>
            <a:r>
              <a:rPr lang="ru-RU" dirty="0" err="1"/>
              <a:t>меті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1482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Істотна</a:t>
            </a:r>
            <a:r>
              <a:rPr lang="ru-RU" dirty="0"/>
              <a:t> </a:t>
            </a:r>
            <a:r>
              <a:rPr lang="ru-RU" dirty="0" err="1"/>
              <a:t>ознака</a:t>
            </a:r>
            <a:r>
              <a:rPr lang="ru-RU" dirty="0"/>
              <a:t> </a:t>
            </a:r>
            <a:r>
              <a:rPr lang="ru-RU" dirty="0" err="1"/>
              <a:t>колективу</a:t>
            </a:r>
            <a:r>
              <a:rPr lang="ru-RU" dirty="0"/>
              <a:t> - </a:t>
            </a:r>
            <a:r>
              <a:rPr lang="ru-RU" dirty="0" err="1"/>
              <a:t>суспільна</a:t>
            </a:r>
            <a:r>
              <a:rPr lang="ru-RU" dirty="0"/>
              <a:t> </a:t>
            </a:r>
            <a:r>
              <a:rPr lang="ru-RU" dirty="0" err="1"/>
              <a:t>важливість</a:t>
            </a:r>
            <a:r>
              <a:rPr lang="ru-RU" dirty="0"/>
              <a:t> мети та </a:t>
            </a:r>
            <a:r>
              <a:rPr lang="ru-RU" dirty="0" err="1"/>
              <a:t>завдань</a:t>
            </a:r>
            <a:r>
              <a:rPr lang="ru-RU" dirty="0"/>
              <a:t>, на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спрямовані</a:t>
            </a:r>
            <a:r>
              <a:rPr lang="ru-RU" dirty="0"/>
              <a:t> </a:t>
            </a:r>
            <a:r>
              <a:rPr lang="ru-RU" dirty="0" err="1"/>
              <a:t>зусилля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</a:t>
            </a:r>
            <a:r>
              <a:rPr lang="ru-RU" dirty="0" err="1"/>
              <a:t>колектив</a:t>
            </a:r>
            <a:r>
              <a:rPr lang="ru-RU" dirty="0"/>
              <a:t> як </a:t>
            </a:r>
            <a:r>
              <a:rPr lang="ru-RU" dirty="0" err="1"/>
              <a:t>найважливішу</a:t>
            </a:r>
            <a:r>
              <a:rPr lang="ru-RU" dirty="0"/>
              <a:t> </a:t>
            </a:r>
            <a:r>
              <a:rPr lang="ru-RU" dirty="0" err="1"/>
              <a:t>клітинку</a:t>
            </a:r>
            <a:r>
              <a:rPr lang="ru-RU" dirty="0"/>
              <a:t> </a:t>
            </a:r>
            <a:r>
              <a:rPr lang="ru-RU" dirty="0" err="1"/>
              <a:t>суспільного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спільної</a:t>
            </a:r>
            <a:r>
              <a:rPr lang="ru-RU" dirty="0"/>
              <a:t> </a:t>
            </a:r>
            <a:r>
              <a:rPr lang="ru-RU" dirty="0" err="1"/>
              <a:t>соціально</a:t>
            </a:r>
            <a:r>
              <a:rPr lang="ru-RU" dirty="0"/>
              <a:t> </a:t>
            </a:r>
            <a:r>
              <a:rPr lang="ru-RU" dirty="0" err="1"/>
              <a:t>вартісної</a:t>
            </a:r>
            <a:r>
              <a:rPr lang="ru-RU" dirty="0"/>
              <a:t> та </a:t>
            </a:r>
            <a:r>
              <a:rPr lang="ru-RU" dirty="0" err="1"/>
              <a:t>особистісно</a:t>
            </a:r>
            <a:r>
              <a:rPr lang="ru-RU" dirty="0"/>
              <a:t> </a:t>
            </a:r>
            <a:r>
              <a:rPr lang="ru-RU" dirty="0" err="1"/>
              <a:t>важливої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становленню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колективістських</a:t>
            </a:r>
            <a:r>
              <a:rPr lang="ru-RU" dirty="0"/>
              <a:t> </a:t>
            </a:r>
            <a:r>
              <a:rPr lang="ru-RU" dirty="0" err="1"/>
              <a:t>взаємин</a:t>
            </a:r>
            <a:r>
              <a:rPr lang="ru-RU" dirty="0"/>
              <a:t>, </a:t>
            </a:r>
            <a:r>
              <a:rPr lang="ru-RU" dirty="0" err="1"/>
              <a:t>формуванню</a:t>
            </a:r>
            <a:r>
              <a:rPr lang="ru-RU" dirty="0"/>
              <a:t> </a:t>
            </a:r>
            <a:r>
              <a:rPr lang="ru-RU" dirty="0" err="1"/>
              <a:t>колективізму</a:t>
            </a:r>
            <a:r>
              <a:rPr lang="ru-RU" dirty="0"/>
              <a:t> як </a:t>
            </a:r>
            <a:r>
              <a:rPr lang="ru-RU" dirty="0" err="1"/>
              <a:t>особливої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виявляє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солідарність</a:t>
            </a:r>
            <a:r>
              <a:rPr lang="ru-RU" dirty="0"/>
              <a:t> з метою та </a:t>
            </a:r>
            <a:r>
              <a:rPr lang="ru-RU" dirty="0" err="1"/>
              <a:t>програмами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колективу</a:t>
            </a:r>
            <a:r>
              <a:rPr lang="ru-RU" dirty="0"/>
              <a:t>, </a:t>
            </a:r>
            <a:r>
              <a:rPr lang="ru-RU" dirty="0" err="1"/>
              <a:t>готовність</a:t>
            </a:r>
            <a:r>
              <a:rPr lang="ru-RU" dirty="0"/>
              <a:t> активно </a:t>
            </a:r>
            <a:r>
              <a:rPr lang="ru-RU" dirty="0" err="1"/>
              <a:t>обстоювати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409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в </a:t>
            </a:r>
            <a:r>
              <a:rPr lang="ru-RU" dirty="0" err="1"/>
              <a:t>колективі</a:t>
            </a:r>
            <a:r>
              <a:rPr lang="ru-RU" dirty="0"/>
              <a:t>. </a:t>
            </a:r>
            <a:endParaRPr lang="en-US" dirty="0" smtClean="0"/>
          </a:p>
          <a:p>
            <a:r>
              <a:rPr lang="ru-RU" dirty="0" err="1" smtClean="0"/>
              <a:t>Узгоджені</a:t>
            </a:r>
            <a:r>
              <a:rPr lang="ru-RU" dirty="0" smtClean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колективу</a:t>
            </a:r>
            <a:r>
              <a:rPr lang="ru-RU" dirty="0"/>
              <a:t>,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досягнення</a:t>
            </a:r>
            <a:r>
              <a:rPr lang="ru-RU" dirty="0"/>
              <a:t> мети, на </a:t>
            </a:r>
            <a:r>
              <a:rPr lang="ru-RU" dirty="0" err="1"/>
              <a:t>підтримку</a:t>
            </a:r>
            <a:r>
              <a:rPr lang="ru-RU" dirty="0"/>
              <a:t> </a:t>
            </a:r>
            <a:r>
              <a:rPr lang="ru-RU" dirty="0" err="1"/>
              <a:t>спільних</a:t>
            </a:r>
            <a:r>
              <a:rPr lang="ru-RU" dirty="0"/>
              <a:t> </a:t>
            </a:r>
            <a:r>
              <a:rPr lang="ru-RU" dirty="0" err="1"/>
              <a:t>зусиль</a:t>
            </a:r>
            <a:r>
              <a:rPr lang="ru-RU" dirty="0"/>
              <a:t>, </a:t>
            </a:r>
            <a:r>
              <a:rPr lang="ru-RU" dirty="0" err="1"/>
              <a:t>кваліфікуються</a:t>
            </a:r>
            <a:r>
              <a:rPr lang="ru-RU" dirty="0"/>
              <a:t> як </a:t>
            </a:r>
            <a:r>
              <a:rPr lang="ru-RU" dirty="0" err="1"/>
              <a:t>колективістські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. </a:t>
            </a:r>
            <a:r>
              <a:rPr lang="ru-RU" dirty="0" err="1"/>
              <a:t>Поведінка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конформною. </a:t>
            </a:r>
            <a:r>
              <a:rPr lang="ru-RU" dirty="0" err="1"/>
              <a:t>Конформність</a:t>
            </a:r>
            <a:r>
              <a:rPr lang="ru-RU" dirty="0"/>
              <a:t> у </a:t>
            </a:r>
            <a:r>
              <a:rPr lang="ru-RU" dirty="0" err="1"/>
              <a:t>поведінці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пасивно</a:t>
            </a:r>
            <a:r>
              <a:rPr lang="ru-RU" dirty="0"/>
              <a:t> </a:t>
            </a:r>
            <a:r>
              <a:rPr lang="ru-RU" dirty="0" err="1"/>
              <a:t>пристосовується</a:t>
            </a:r>
            <a:r>
              <a:rPr lang="ru-RU" dirty="0"/>
              <a:t> до </a:t>
            </a:r>
            <a:r>
              <a:rPr lang="ru-RU" dirty="0" err="1"/>
              <a:t>оточення</a:t>
            </a:r>
            <a:r>
              <a:rPr lang="ru-RU" dirty="0"/>
              <a:t>, не </a:t>
            </a:r>
            <a:r>
              <a:rPr lang="ru-RU" dirty="0" err="1"/>
              <a:t>виробляє</a:t>
            </a:r>
            <a:r>
              <a:rPr lang="ru-RU" dirty="0"/>
              <a:t>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активної</a:t>
            </a:r>
            <a:r>
              <a:rPr lang="ru-RU" dirty="0"/>
              <a:t> </a:t>
            </a:r>
            <a:r>
              <a:rPr lang="ru-RU" dirty="0" err="1"/>
              <a:t>позиції</a:t>
            </a:r>
            <a:r>
              <a:rPr lang="ru-RU" dirty="0"/>
              <a:t>, а </a:t>
            </a:r>
            <a:r>
              <a:rPr lang="ru-RU" dirty="0" err="1"/>
              <a:t>намагається</a:t>
            </a:r>
            <a:r>
              <a:rPr lang="ru-RU" dirty="0"/>
              <a:t> </a:t>
            </a:r>
            <a:r>
              <a:rPr lang="ru-RU" dirty="0" err="1"/>
              <a:t>поводитися</a:t>
            </a:r>
            <a:r>
              <a:rPr lang="ru-RU" dirty="0"/>
              <a:t>, </a:t>
            </a:r>
            <a:r>
              <a:rPr lang="ru-RU" dirty="0" err="1"/>
              <a:t>орієнтуючись</a:t>
            </a:r>
            <a:r>
              <a:rPr lang="ru-RU" dirty="0"/>
              <a:t> на </a:t>
            </a:r>
            <a:r>
              <a:rPr lang="ru-RU" dirty="0" err="1"/>
              <a:t>оцінку</a:t>
            </a:r>
            <a:r>
              <a:rPr lang="ru-RU" dirty="0"/>
              <a:t> </a:t>
            </a:r>
            <a:r>
              <a:rPr lang="ru-RU" dirty="0" err="1"/>
              <a:t>сторонніх</a:t>
            </a:r>
            <a:r>
              <a:rPr lang="ru-RU" dirty="0"/>
              <a:t>, </a:t>
            </a:r>
            <a:r>
              <a:rPr lang="ru-RU" dirty="0" err="1"/>
              <a:t>пристосовуючись</a:t>
            </a:r>
            <a:r>
              <a:rPr lang="ru-RU" dirty="0"/>
              <a:t> до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0576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Конформізм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поведінка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для </a:t>
            </a:r>
            <a:r>
              <a:rPr lang="ru-RU" dirty="0" err="1"/>
              <a:t>якої</a:t>
            </a:r>
            <a:r>
              <a:rPr lang="ru-RU" dirty="0"/>
              <a:t> характерною є </a:t>
            </a:r>
            <a:r>
              <a:rPr lang="ru-RU" dirty="0" err="1"/>
              <a:t>зовнішня</a:t>
            </a:r>
            <a:r>
              <a:rPr lang="ru-RU" dirty="0"/>
              <a:t> 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колективній</a:t>
            </a:r>
            <a:r>
              <a:rPr lang="ru-RU" dirty="0"/>
              <a:t> </a:t>
            </a:r>
            <a:r>
              <a:rPr lang="ru-RU" dirty="0" err="1"/>
              <a:t>меті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внутрішньо</a:t>
            </a:r>
            <a:r>
              <a:rPr lang="ru-RU" dirty="0"/>
              <a:t> не </a:t>
            </a:r>
            <a:r>
              <a:rPr lang="ru-RU" dirty="0" err="1"/>
              <a:t>погоджується</a:t>
            </a:r>
            <a:r>
              <a:rPr lang="ru-RU" dirty="0"/>
              <a:t> з нею. </a:t>
            </a:r>
            <a:r>
              <a:rPr lang="ru-RU" dirty="0" err="1"/>
              <a:t>Взаємовідносини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у </a:t>
            </a:r>
            <a:r>
              <a:rPr lang="ru-RU" dirty="0" err="1"/>
              <a:t>групах</a:t>
            </a:r>
            <a:r>
              <a:rPr lang="ru-RU" dirty="0"/>
              <a:t> і </a:t>
            </a:r>
            <a:r>
              <a:rPr lang="ru-RU" dirty="0" err="1"/>
              <a:t>колективах</a:t>
            </a:r>
            <a:r>
              <a:rPr lang="ru-RU" dirty="0"/>
              <a:t> </a:t>
            </a:r>
            <a:r>
              <a:rPr lang="ru-RU" dirty="0" err="1"/>
              <a:t>складні</a:t>
            </a:r>
            <a:r>
              <a:rPr lang="ru-RU" dirty="0"/>
              <a:t> й </a:t>
            </a:r>
            <a:r>
              <a:rPr lang="ru-RU" dirty="0" err="1"/>
              <a:t>різноманітні</a:t>
            </a:r>
            <a:r>
              <a:rPr lang="ru-RU" dirty="0"/>
              <a:t>. Вони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діловий</a:t>
            </a:r>
            <a:r>
              <a:rPr lang="ru-RU" dirty="0"/>
              <a:t> характер, коли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об'єднує</a:t>
            </a:r>
            <a:r>
              <a:rPr lang="ru-RU" dirty="0"/>
              <a:t> </a:t>
            </a:r>
            <a:r>
              <a:rPr lang="ru-RU" dirty="0" err="1"/>
              <a:t>співробітництво</a:t>
            </a:r>
            <a:r>
              <a:rPr lang="ru-RU" dirty="0"/>
              <a:t>, </a:t>
            </a:r>
            <a:r>
              <a:rPr lang="ru-RU" dirty="0" err="1"/>
              <a:t>спільна</a:t>
            </a:r>
            <a:r>
              <a:rPr lang="ru-RU" dirty="0"/>
              <a:t> участь у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виробничих</a:t>
            </a:r>
            <a:r>
              <a:rPr lang="ru-RU" dirty="0"/>
              <a:t> справ, </a:t>
            </a:r>
            <a:r>
              <a:rPr lang="ru-RU" dirty="0" err="1"/>
              <a:t>праці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особистісними</a:t>
            </a:r>
            <a:r>
              <a:rPr lang="ru-RU" dirty="0"/>
              <a:t>, коли вони </a:t>
            </a:r>
            <a:r>
              <a:rPr lang="ru-RU" dirty="0" err="1"/>
              <a:t>ґрунтуються</a:t>
            </a:r>
            <a:r>
              <a:rPr lang="ru-RU" dirty="0"/>
              <a:t> на </a:t>
            </a:r>
            <a:r>
              <a:rPr lang="ru-RU" dirty="0" err="1"/>
              <a:t>взаємній</a:t>
            </a:r>
            <a:r>
              <a:rPr lang="ru-RU" dirty="0"/>
              <a:t> </a:t>
            </a:r>
            <a:r>
              <a:rPr lang="ru-RU" dirty="0" err="1"/>
              <a:t>симпатії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антипатії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людьми, </a:t>
            </a:r>
            <a:r>
              <a:rPr lang="ru-RU" dirty="0" err="1"/>
              <a:t>доброзичливості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ворожості</a:t>
            </a:r>
            <a:r>
              <a:rPr lang="ru-RU" dirty="0"/>
              <a:t>.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особистість</a:t>
            </a:r>
            <a:r>
              <a:rPr lang="ru-RU" dirty="0"/>
              <a:t> у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особистісних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статус,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характеру, </a:t>
            </a:r>
            <a:r>
              <a:rPr lang="ru-RU" dirty="0" err="1"/>
              <a:t>популярністю</a:t>
            </a:r>
            <a:r>
              <a:rPr lang="ru-RU" dirty="0"/>
              <a:t>, </a:t>
            </a:r>
            <a:r>
              <a:rPr lang="ru-RU" dirty="0" err="1"/>
              <a:t>впливовістю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6273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uk-UA" dirty="0"/>
          </a:p>
          <a:p>
            <a:pPr>
              <a:buFontTx/>
              <a:buChar char="-"/>
            </a:pPr>
            <a:r>
              <a:rPr lang="ru-RU" dirty="0"/>
              <a:t>Мала </a:t>
            </a:r>
            <a:r>
              <a:rPr lang="ru-RU" dirty="0" err="1"/>
              <a:t>група</a:t>
            </a:r>
            <a:r>
              <a:rPr lang="ru-RU" dirty="0"/>
              <a:t> — невелика за </a:t>
            </a:r>
            <a:r>
              <a:rPr lang="ru-RU" dirty="0" err="1"/>
              <a:t>чисельністю</a:t>
            </a:r>
            <a:r>
              <a:rPr lang="ru-RU" dirty="0"/>
              <a:t> </a:t>
            </a:r>
            <a:r>
              <a:rPr lang="ru-RU" dirty="0" err="1"/>
              <a:t>спільність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індивіди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контактують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собою, </a:t>
            </a:r>
            <a:r>
              <a:rPr lang="ru-RU" dirty="0" err="1"/>
              <a:t>об'єднані</a:t>
            </a:r>
            <a:r>
              <a:rPr lang="ru-RU" dirty="0"/>
              <a:t> </a:t>
            </a:r>
            <a:r>
              <a:rPr lang="ru-RU" dirty="0" err="1"/>
              <a:t>спільною</a:t>
            </a:r>
            <a:r>
              <a:rPr lang="ru-RU" dirty="0"/>
              <a:t> метою та </a:t>
            </a:r>
            <a:r>
              <a:rPr lang="ru-RU" dirty="0" err="1"/>
              <a:t>завданнями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передумовою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, </a:t>
            </a:r>
            <a:r>
              <a:rPr lang="ru-RU" dirty="0" err="1"/>
              <a:t>взаємовпливу</a:t>
            </a:r>
            <a:r>
              <a:rPr lang="ru-RU" dirty="0"/>
              <a:t>, </a:t>
            </a:r>
            <a:r>
              <a:rPr lang="ru-RU" dirty="0" err="1"/>
              <a:t>спільних</a:t>
            </a:r>
            <a:r>
              <a:rPr lang="ru-RU" dirty="0"/>
              <a:t> норм, </a:t>
            </a:r>
            <a:r>
              <a:rPr lang="ru-RU" dirty="0" err="1"/>
              <a:t>процесів</a:t>
            </a:r>
            <a:r>
              <a:rPr lang="ru-RU" dirty="0"/>
              <a:t> та </a:t>
            </a:r>
            <a:r>
              <a:rPr lang="ru-RU" dirty="0" err="1"/>
              <a:t>інтересів</a:t>
            </a:r>
            <a:r>
              <a:rPr lang="ru-RU" dirty="0"/>
              <a:t>, </a:t>
            </a:r>
            <a:r>
              <a:rPr lang="ru-RU" dirty="0" err="1"/>
              <a:t>міжособистісних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і </a:t>
            </a:r>
            <a:r>
              <a:rPr lang="ru-RU" dirty="0" err="1"/>
              <a:t>тривалості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 smtClean="0"/>
              <a:t>.</a:t>
            </a:r>
          </a:p>
          <a:p>
            <a:pPr>
              <a:buFontTx/>
              <a:buChar char="-"/>
            </a:pPr>
            <a:endParaRPr lang="uk-UA" dirty="0"/>
          </a:p>
          <a:p>
            <a:pPr>
              <a:buFontTx/>
              <a:buChar char="-"/>
            </a:pPr>
            <a:r>
              <a:rPr lang="uk-UA" dirty="0" smtClean="0"/>
              <a:t>Сутнісна ознака </a:t>
            </a:r>
            <a:r>
              <a:rPr lang="uk-UA" dirty="0"/>
              <a:t>малої групи - тривалі безпосередні контакти індивідів (спілкування, взаємодія). Такі контакти властиві, наприклад, сім'ї, спортивній команді, релігійній секті.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90482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29</TotalTime>
  <Words>2129</Words>
  <Application>Microsoft Office PowerPoint</Application>
  <PresentationFormat>Экран (4:3)</PresentationFormat>
  <Paragraphs>98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Соседство</vt:lpstr>
      <vt:lpstr>Формування груп в організації та управління колективом</vt:lpstr>
      <vt:lpstr>Поняття про групи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Основні підходи та напрями у вивченні малої групи:</vt:lpstr>
      <vt:lpstr>Презентация PowerPoint</vt:lpstr>
      <vt:lpstr>Презентация PowerPoint</vt:lpstr>
      <vt:lpstr>Презентация PowerPoint</vt:lpstr>
      <vt:lpstr>Види і структурні характеристики малої групи</vt:lpstr>
      <vt:lpstr>Структура малої групи — сукупність зв'язків між членами групи. </vt:lpstr>
      <vt:lpstr>Презентация PowerPoint</vt:lpstr>
      <vt:lpstr>Презентация PowerPoint</vt:lpstr>
      <vt:lpstr>Презентация PowerPoint</vt:lpstr>
      <vt:lpstr>Комунікативний потенціал групи характеризують такі ознаки:</vt:lpstr>
      <vt:lpstr>Структуру комунікативного потенціалу групи утворюють такі компоненти: </vt:lpstr>
      <vt:lpstr>Презентация PowerPoint</vt:lpstr>
      <vt:lpstr>Взаємодія та взаємозв'язок групи із соціально-психологічним середовищем реалізується у таких вимірах: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Завдання на семінар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Формування груп в організації та управління колективом</dc:title>
  <dc:creator>User</dc:creator>
  <cp:lastModifiedBy>User</cp:lastModifiedBy>
  <cp:revision>14</cp:revision>
  <dcterms:created xsi:type="dcterms:W3CDTF">2015-10-11T16:38:38Z</dcterms:created>
  <dcterms:modified xsi:type="dcterms:W3CDTF">2015-10-11T17:23:03Z</dcterms:modified>
</cp:coreProperties>
</file>