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DCC46-2A5A-4296-860D-7C5DF0F32480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19256-6492-4848-938A-22C6830F6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788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Причини </a:t>
            </a:r>
            <a:r>
              <a:rPr lang="ru-RU" dirty="0" err="1" smtClean="0"/>
              <a:t>конфлікту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явища</a:t>
            </a:r>
            <a:r>
              <a:rPr lang="ru-RU" dirty="0" smtClean="0"/>
              <a:t>, </a:t>
            </a:r>
            <a:r>
              <a:rPr lang="ru-RU" dirty="0" err="1" smtClean="0"/>
              <a:t>події</a:t>
            </a:r>
            <a:r>
              <a:rPr lang="ru-RU" dirty="0" smtClean="0"/>
              <a:t>, </a:t>
            </a:r>
            <a:r>
              <a:rPr lang="ru-RU" dirty="0" err="1" smtClean="0"/>
              <a:t>факти</a:t>
            </a:r>
            <a:r>
              <a:rPr lang="ru-RU" dirty="0" smtClean="0"/>
              <a:t>, </a:t>
            </a:r>
            <a:r>
              <a:rPr lang="ru-RU" dirty="0" err="1" smtClean="0"/>
              <a:t>ситуації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передують</a:t>
            </a:r>
            <a:r>
              <a:rPr lang="ru-RU" dirty="0" smtClean="0"/>
              <a:t> </a:t>
            </a:r>
            <a:r>
              <a:rPr lang="ru-RU" dirty="0" err="1" smtClean="0"/>
              <a:t>конфліктові</a:t>
            </a:r>
            <a:r>
              <a:rPr lang="ru-RU" dirty="0" smtClean="0"/>
              <a:t> та </a:t>
            </a:r>
            <a:r>
              <a:rPr lang="ru-RU" dirty="0" err="1" smtClean="0"/>
              <a:t>викликають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за </a:t>
            </a:r>
            <a:r>
              <a:rPr lang="ru-RU" dirty="0" err="1" smtClean="0"/>
              <a:t>певних</a:t>
            </a:r>
            <a:r>
              <a:rPr lang="ru-RU" dirty="0" smtClean="0"/>
              <a:t> умов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 err="1" smtClean="0"/>
              <a:t>суб’єктів</a:t>
            </a:r>
            <a:r>
              <a:rPr lang="ru-RU" dirty="0" smtClean="0"/>
              <a:t> </a:t>
            </a:r>
            <a:r>
              <a:rPr lang="ru-RU" dirty="0" err="1" smtClean="0"/>
              <a:t>соціальної</a:t>
            </a:r>
            <a:r>
              <a:rPr lang="ru-RU" dirty="0" smtClean="0"/>
              <a:t> </a:t>
            </a:r>
            <a:r>
              <a:rPr lang="ru-RU" dirty="0" err="1" smtClean="0"/>
              <a:t>взаємодії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Причини </a:t>
            </a:r>
            <a:r>
              <a:rPr lang="ru-RU" dirty="0" err="1" smtClean="0"/>
              <a:t>конфліктів</a:t>
            </a:r>
            <a:r>
              <a:rPr lang="ru-RU" dirty="0" smtClean="0"/>
              <a:t> </a:t>
            </a:r>
            <a:r>
              <a:rPr lang="ru-RU" dirty="0" err="1" smtClean="0"/>
              <a:t>розкривають</a:t>
            </a:r>
            <a:r>
              <a:rPr lang="ru-RU" dirty="0" smtClean="0"/>
              <a:t> </a:t>
            </a:r>
            <a:r>
              <a:rPr lang="ru-RU" dirty="0" err="1" smtClean="0"/>
              <a:t>джерела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виникнення</a:t>
            </a:r>
            <a:r>
              <a:rPr lang="ru-RU" dirty="0" smtClean="0"/>
              <a:t> й </a:t>
            </a:r>
            <a:r>
              <a:rPr lang="ru-RU" dirty="0" err="1" smtClean="0"/>
              <a:t>визначають</a:t>
            </a:r>
            <a:r>
              <a:rPr lang="ru-RU" dirty="0" smtClean="0"/>
              <a:t> </a:t>
            </a:r>
            <a:r>
              <a:rPr lang="ru-RU" dirty="0" err="1" smtClean="0"/>
              <a:t>динаміку</a:t>
            </a:r>
            <a:r>
              <a:rPr lang="ru-RU" dirty="0" smtClean="0"/>
              <a:t> </a:t>
            </a:r>
            <a:r>
              <a:rPr lang="ru-RU" dirty="0" err="1" smtClean="0"/>
              <a:t>перебігу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19256-6492-4848-938A-22C6830F63A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585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Конфлікти</a:t>
            </a:r>
            <a:r>
              <a:rPr lang="ru-RU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 </a:t>
            </a:r>
            <a:r>
              <a:rPr lang="ru-RU" dirty="0" err="1"/>
              <a:t>організації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645024"/>
            <a:ext cx="7920880" cy="2069976"/>
          </a:xfrm>
        </p:spPr>
        <p:txBody>
          <a:bodyPr>
            <a:normAutofit/>
          </a:bodyPr>
          <a:lstStyle/>
          <a:p>
            <a:r>
              <a:rPr lang="ru-RU" b="1" dirty="0" err="1"/>
              <a:t>Поняття</a:t>
            </a:r>
            <a:r>
              <a:rPr lang="ru-RU" b="1" dirty="0"/>
              <a:t> </a:t>
            </a:r>
            <a:r>
              <a:rPr lang="ru-RU" b="1" dirty="0" err="1"/>
              <a:t>конфлікту</a:t>
            </a:r>
            <a:r>
              <a:rPr lang="ru-RU" b="1" dirty="0"/>
              <a:t>, </a:t>
            </a:r>
            <a:r>
              <a:rPr lang="ru-RU" b="1" dirty="0" err="1"/>
              <a:t>різновиди</a:t>
            </a:r>
            <a:r>
              <a:rPr lang="ru-RU" b="1" dirty="0"/>
              <a:t> </a:t>
            </a:r>
            <a:r>
              <a:rPr lang="ru-RU" b="1" dirty="0" err="1"/>
              <a:t>конфліктів</a:t>
            </a:r>
            <a:r>
              <a:rPr lang="ru-RU" b="1" dirty="0"/>
              <a:t>. </a:t>
            </a:r>
            <a:endParaRPr lang="en-US" b="1" dirty="0" smtClean="0"/>
          </a:p>
          <a:p>
            <a:r>
              <a:rPr lang="ru-RU" b="1" dirty="0" smtClean="0"/>
              <a:t>Схема </a:t>
            </a:r>
            <a:r>
              <a:rPr lang="ru-RU" b="1" dirty="0" err="1"/>
              <a:t>розвитку</a:t>
            </a:r>
            <a:r>
              <a:rPr lang="ru-RU" b="1" dirty="0"/>
              <a:t> </a:t>
            </a:r>
            <a:r>
              <a:rPr lang="ru-RU" b="1" dirty="0" err="1"/>
              <a:t>конфлікту</a:t>
            </a:r>
            <a:r>
              <a:rPr lang="ru-RU" b="1" dirty="0"/>
              <a:t> та </a:t>
            </a:r>
            <a:r>
              <a:rPr lang="ru-RU" b="1" dirty="0" err="1"/>
              <a:t>можливості</a:t>
            </a:r>
            <a:r>
              <a:rPr lang="ru-RU" b="1" dirty="0"/>
              <a:t> </a:t>
            </a:r>
            <a:r>
              <a:rPr lang="ru-RU" b="1" dirty="0" err="1"/>
              <a:t>вирішення</a:t>
            </a:r>
            <a:r>
              <a:rPr lang="ru-RU" b="1" dirty="0"/>
              <a:t> </a:t>
            </a:r>
            <a:r>
              <a:rPr lang="ru-RU" b="1" dirty="0" err="1"/>
              <a:t>конфлікту</a:t>
            </a:r>
            <a:r>
              <a:rPr lang="ru-RU" b="1" dirty="0"/>
              <a:t>. </a:t>
            </a:r>
            <a:endParaRPr lang="en-US" b="1" dirty="0" smtClean="0"/>
          </a:p>
          <a:p>
            <a:r>
              <a:rPr lang="ru-RU" b="1" dirty="0" err="1" smtClean="0"/>
              <a:t>Стилі</a:t>
            </a:r>
            <a:r>
              <a:rPr lang="ru-RU" b="1" dirty="0" smtClean="0"/>
              <a:t> </a:t>
            </a:r>
            <a:r>
              <a:rPr lang="ru-RU" b="1" dirty="0" err="1"/>
              <a:t>поведінки</a:t>
            </a:r>
            <a:r>
              <a:rPr lang="ru-RU" b="1" dirty="0"/>
              <a:t> </a:t>
            </a:r>
            <a:r>
              <a:rPr lang="ru-RU" b="1" dirty="0" err="1"/>
              <a:t>особистості</a:t>
            </a:r>
            <a:r>
              <a:rPr lang="ru-RU" b="1" dirty="0"/>
              <a:t> в </a:t>
            </a:r>
            <a:r>
              <a:rPr lang="ru-RU" b="1" dirty="0" err="1"/>
              <a:t>конфлікті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55650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b="1" i="1" dirty="0" err="1"/>
              <a:t>Закінчення</a:t>
            </a:r>
            <a:r>
              <a:rPr lang="ru-RU" sz="3600" b="1" i="1" dirty="0"/>
              <a:t> </a:t>
            </a:r>
            <a:r>
              <a:rPr lang="ru-RU" sz="3600" b="1" i="1" dirty="0" err="1"/>
              <a:t>конфлікту</a:t>
            </a:r>
            <a:r>
              <a:rPr lang="ru-RU" sz="3600" b="1" i="1" dirty="0"/>
              <a:t> - </a:t>
            </a:r>
            <a:r>
              <a:rPr lang="ru-RU" sz="3600" b="1" i="1" dirty="0" err="1"/>
              <a:t>припинення</a:t>
            </a:r>
            <a:r>
              <a:rPr lang="ru-RU" sz="3600" b="1" i="1" dirty="0"/>
              <a:t> </a:t>
            </a:r>
            <a:r>
              <a:rPr lang="ru-RU" sz="3600" b="1" i="1" dirty="0" err="1"/>
              <a:t>дій</a:t>
            </a:r>
            <a:r>
              <a:rPr lang="ru-RU" sz="3600" b="1" i="1" dirty="0"/>
              <a:t> </a:t>
            </a:r>
            <a:r>
              <a:rPr lang="ru-RU" sz="3600" b="1" i="1" dirty="0" err="1"/>
              <a:t>усіх</a:t>
            </a:r>
            <a:r>
              <a:rPr lang="ru-RU" sz="3600" b="1" i="1" dirty="0"/>
              <a:t> </a:t>
            </a:r>
            <a:r>
              <a:rPr lang="ru-RU" sz="3600" b="1" i="1" dirty="0" err="1"/>
              <a:t>сторін-конфліктерів</a:t>
            </a:r>
            <a:r>
              <a:rPr lang="ru-RU" sz="3600" b="1" i="1" dirty="0"/>
              <a:t>, </a:t>
            </a:r>
            <a:r>
              <a:rPr lang="ru-RU" sz="3600" b="1" i="1" dirty="0" err="1"/>
              <a:t>незалежно</a:t>
            </a:r>
            <a:r>
              <a:rPr lang="ru-RU" sz="3600" b="1" i="1" dirty="0"/>
              <a:t> </a:t>
            </a:r>
            <a:r>
              <a:rPr lang="ru-RU" sz="3600" b="1" i="1" dirty="0" err="1"/>
              <a:t>від</a:t>
            </a:r>
            <a:r>
              <a:rPr lang="ru-RU" sz="3600" b="1" i="1" dirty="0"/>
              <a:t> причин, з </a:t>
            </a:r>
            <a:r>
              <a:rPr lang="ru-RU" sz="3600" b="1" i="1" dirty="0" err="1"/>
              <a:t>яких</a:t>
            </a:r>
            <a:r>
              <a:rPr lang="ru-RU" sz="3600" b="1" i="1" dirty="0"/>
              <a:t> </a:t>
            </a:r>
            <a:r>
              <a:rPr lang="ru-RU" sz="3600" b="1" i="1" dirty="0" err="1"/>
              <a:t>почався</a:t>
            </a:r>
            <a:r>
              <a:rPr lang="ru-RU" sz="3600" b="1" i="1" dirty="0"/>
              <a:t> </a:t>
            </a:r>
            <a:r>
              <a:rPr lang="ru-RU" sz="3600" b="1" i="1" dirty="0" err="1"/>
              <a:t>конфлікт</a:t>
            </a:r>
            <a:r>
              <a:rPr lang="ru-RU" sz="3600" b="1" i="1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068960"/>
            <a:ext cx="3811305" cy="3364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0785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335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u="sng" dirty="0"/>
              <a:t>Вид </a:t>
            </a:r>
            <a:r>
              <a:rPr lang="ru-RU" sz="3200" b="1" u="sng" dirty="0" err="1"/>
              <a:t>конфлікту</a:t>
            </a:r>
            <a:r>
              <a:rPr lang="ru-RU" sz="3200" b="1" u="sng" dirty="0"/>
              <a:t> </a:t>
            </a:r>
            <a:r>
              <a:rPr lang="ru-RU" sz="3200" b="1" i="1" dirty="0"/>
              <a:t>- </a:t>
            </a:r>
            <a:r>
              <a:rPr lang="ru-RU" sz="3200" b="1" i="1" dirty="0" err="1"/>
              <a:t>варіант</a:t>
            </a:r>
            <a:r>
              <a:rPr lang="ru-RU" sz="3200" b="1" i="1" dirty="0"/>
              <a:t> </a:t>
            </a:r>
            <a:r>
              <a:rPr lang="ru-RU" sz="3200" b="1" i="1" dirty="0" err="1"/>
              <a:t>конфліктної</a:t>
            </a:r>
            <a:r>
              <a:rPr lang="ru-RU" sz="3200" b="1" i="1" dirty="0"/>
              <a:t> </a:t>
            </a:r>
            <a:r>
              <a:rPr lang="ru-RU" sz="3200" b="1" i="1" dirty="0" err="1"/>
              <a:t>взаємодії</a:t>
            </a:r>
            <a:r>
              <a:rPr lang="ru-RU" sz="3200" b="1" i="1" dirty="0"/>
              <a:t>, </a:t>
            </a:r>
            <a:r>
              <a:rPr lang="ru-RU" sz="3200" b="1" i="1" dirty="0" err="1"/>
              <a:t>виокремлений</a:t>
            </a:r>
            <a:r>
              <a:rPr lang="ru-RU" sz="3200" b="1" i="1" dirty="0"/>
              <a:t> за </a:t>
            </a:r>
            <a:r>
              <a:rPr lang="ru-RU" sz="3200" b="1" i="1" dirty="0" err="1"/>
              <a:t>певною</a:t>
            </a:r>
            <a:r>
              <a:rPr lang="ru-RU" sz="3200" b="1" i="1" dirty="0"/>
              <a:t> </a:t>
            </a:r>
            <a:r>
              <a:rPr lang="ru-RU" sz="3200" b="1" i="1" dirty="0" err="1"/>
              <a:t>ознакою</a:t>
            </a:r>
            <a:r>
              <a:rPr lang="ru-RU" sz="3200" b="1" i="1" dirty="0" smtClean="0"/>
              <a:t>.</a:t>
            </a:r>
          </a:p>
          <a:p>
            <a:pPr marL="0" indent="0">
              <a:buNone/>
            </a:pPr>
            <a:r>
              <a:rPr lang="ru-RU" sz="3200" b="1" u="sng" dirty="0" err="1"/>
              <a:t>Спосіб</a:t>
            </a:r>
            <a:r>
              <a:rPr lang="ru-RU" sz="3200" b="1" u="sng" dirty="0"/>
              <a:t> </a:t>
            </a:r>
            <a:r>
              <a:rPr lang="ru-RU" sz="3200" b="1" u="sng" dirty="0" err="1"/>
              <a:t>розв’язання</a:t>
            </a:r>
            <a:r>
              <a:rPr lang="ru-RU" sz="3200" b="1" u="sng" dirty="0"/>
              <a:t> </a:t>
            </a:r>
            <a:r>
              <a:rPr lang="ru-RU" sz="3200" b="1" u="sng" dirty="0" err="1"/>
              <a:t>конфліктів</a:t>
            </a:r>
            <a:r>
              <a:rPr lang="ru-RU" sz="3200" b="1" u="sng" dirty="0"/>
              <a:t> </a:t>
            </a:r>
            <a:r>
              <a:rPr lang="ru-RU" sz="3200" b="1" i="1" dirty="0" err="1"/>
              <a:t>припускає</a:t>
            </a:r>
            <a:r>
              <a:rPr lang="ru-RU" sz="3200" b="1" i="1" dirty="0"/>
              <a:t> </a:t>
            </a:r>
            <a:r>
              <a:rPr lang="ru-RU" sz="3200" b="1" i="1" dirty="0" err="1"/>
              <a:t>їх</a:t>
            </a:r>
            <a:r>
              <a:rPr lang="ru-RU" sz="3200" b="1" i="1" dirty="0"/>
              <a:t> </a:t>
            </a:r>
            <a:r>
              <a:rPr lang="ru-RU" sz="3200" b="1" i="1" dirty="0" err="1"/>
              <a:t>розподіл</a:t>
            </a:r>
            <a:r>
              <a:rPr lang="ru-RU" sz="3200" b="1" i="1" dirty="0"/>
              <a:t> на </a:t>
            </a:r>
            <a:r>
              <a:rPr lang="ru-RU" sz="3200" b="1" i="1" u="sng" dirty="0" err="1"/>
              <a:t>антагоністичні</a:t>
            </a:r>
            <a:r>
              <a:rPr lang="ru-RU" sz="3200" b="1" i="1" dirty="0"/>
              <a:t> (</a:t>
            </a:r>
            <a:r>
              <a:rPr lang="ru-RU" sz="3200" b="1" i="1" dirty="0" err="1"/>
              <a:t>насильницькі</a:t>
            </a:r>
            <a:r>
              <a:rPr lang="ru-RU" sz="3200" b="1" i="1" dirty="0"/>
              <a:t>) </a:t>
            </a:r>
            <a:r>
              <a:rPr lang="ru-RU" sz="3200" b="1" i="1" dirty="0" err="1"/>
              <a:t>конфлікти</a:t>
            </a:r>
            <a:r>
              <a:rPr lang="ru-RU" sz="3200" b="1" i="1" dirty="0"/>
              <a:t> та </a:t>
            </a:r>
            <a:r>
              <a:rPr lang="ru-RU" sz="3200" b="1" i="1" u="sng" dirty="0" err="1"/>
              <a:t>компромісні</a:t>
            </a:r>
            <a:r>
              <a:rPr lang="ru-RU" sz="3200" b="1" i="1" dirty="0"/>
              <a:t> (</a:t>
            </a:r>
            <a:r>
              <a:rPr lang="ru-RU" sz="3200" b="1" i="1" dirty="0" err="1"/>
              <a:t>ненасильницькі</a:t>
            </a:r>
            <a:r>
              <a:rPr lang="ru-RU" sz="3200" b="1" i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146113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914456" cy="5407496"/>
          </a:xfrm>
        </p:spPr>
        <p:txBody>
          <a:bodyPr>
            <a:normAutofit/>
          </a:bodyPr>
          <a:lstStyle/>
          <a:p>
            <a:r>
              <a:rPr lang="ru-RU" b="1" u="sng" dirty="0" err="1"/>
              <a:t>Насильницькі</a:t>
            </a:r>
            <a:r>
              <a:rPr lang="ru-RU" b="1" dirty="0"/>
              <a:t> (</a:t>
            </a:r>
            <a:r>
              <a:rPr lang="ru-RU" b="1" dirty="0" err="1"/>
              <a:t>антагоністичні</a:t>
            </a:r>
            <a:r>
              <a:rPr lang="ru-RU" b="1" dirty="0"/>
              <a:t>) </a:t>
            </a:r>
            <a:r>
              <a:rPr lang="ru-RU" b="1" dirty="0" err="1"/>
              <a:t>конфлікти</a:t>
            </a:r>
            <a:r>
              <a:rPr lang="ru-RU" b="1" dirty="0"/>
              <a:t> </a:t>
            </a:r>
            <a:r>
              <a:rPr lang="ru-RU" b="1" dirty="0" err="1"/>
              <a:t>являють</a:t>
            </a:r>
            <a:r>
              <a:rPr lang="ru-RU" b="1" dirty="0"/>
              <a:t> собою </a:t>
            </a:r>
            <a:r>
              <a:rPr lang="ru-RU" b="1" dirty="0" err="1"/>
              <a:t>способи</a:t>
            </a:r>
            <a:r>
              <a:rPr lang="ru-RU" b="1" dirty="0"/>
              <a:t> </a:t>
            </a:r>
            <a:r>
              <a:rPr lang="ru-RU" b="1" dirty="0" err="1"/>
              <a:t>розв’язання</a:t>
            </a:r>
            <a:r>
              <a:rPr lang="ru-RU" b="1" dirty="0"/>
              <a:t> </a:t>
            </a:r>
            <a:r>
              <a:rPr lang="ru-RU" b="1" dirty="0" err="1"/>
              <a:t>суперечностей</a:t>
            </a:r>
            <a:r>
              <a:rPr lang="ru-RU" b="1" dirty="0"/>
              <a:t> шляхом </a:t>
            </a:r>
            <a:r>
              <a:rPr lang="ru-RU" b="1" dirty="0" err="1"/>
              <a:t>руйнування</a:t>
            </a:r>
            <a:r>
              <a:rPr lang="ru-RU" b="1" dirty="0"/>
              <a:t> структур </a:t>
            </a:r>
            <a:r>
              <a:rPr lang="ru-RU" b="1" dirty="0" err="1"/>
              <a:t>усіх</a:t>
            </a:r>
            <a:r>
              <a:rPr lang="ru-RU" b="1" dirty="0"/>
              <a:t> </a:t>
            </a:r>
            <a:r>
              <a:rPr lang="ru-RU" b="1" dirty="0" err="1"/>
              <a:t>сторін-конфліктерів</a:t>
            </a:r>
            <a:r>
              <a:rPr lang="ru-RU" b="1" dirty="0"/>
              <a:t> </a:t>
            </a:r>
            <a:r>
              <a:rPr lang="ru-RU" b="1" dirty="0" err="1"/>
              <a:t>чи</a:t>
            </a:r>
            <a:r>
              <a:rPr lang="ru-RU" b="1" dirty="0"/>
              <a:t> </a:t>
            </a:r>
            <a:r>
              <a:rPr lang="ru-RU" b="1" dirty="0" err="1"/>
              <a:t>відмови</a:t>
            </a:r>
            <a:r>
              <a:rPr lang="ru-RU" b="1" dirty="0"/>
              <a:t> </a:t>
            </a:r>
            <a:r>
              <a:rPr lang="ru-RU" b="1" dirty="0" err="1"/>
              <a:t>всіх</a:t>
            </a:r>
            <a:r>
              <a:rPr lang="ru-RU" b="1" dirty="0"/>
              <a:t> </a:t>
            </a:r>
            <a:r>
              <a:rPr lang="ru-RU" b="1" dirty="0" err="1"/>
              <a:t>сторін</a:t>
            </a:r>
            <a:r>
              <a:rPr lang="ru-RU" b="1" dirty="0"/>
              <a:t>, </a:t>
            </a:r>
            <a:r>
              <a:rPr lang="ru-RU" b="1" dirty="0" err="1"/>
              <a:t>крім</a:t>
            </a:r>
            <a:r>
              <a:rPr lang="ru-RU" b="1" dirty="0"/>
              <a:t> </a:t>
            </a:r>
            <a:r>
              <a:rPr lang="ru-RU" b="1" dirty="0" err="1"/>
              <a:t>однієї</a:t>
            </a:r>
            <a:r>
              <a:rPr lang="ru-RU" b="1" dirty="0"/>
              <a:t>,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участі</a:t>
            </a:r>
            <a:r>
              <a:rPr lang="ru-RU" b="1" dirty="0"/>
              <a:t> в </a:t>
            </a:r>
            <a:r>
              <a:rPr lang="ru-RU" b="1" dirty="0" err="1"/>
              <a:t>конфлікті</a:t>
            </a:r>
            <a:r>
              <a:rPr lang="ru-RU" b="1" dirty="0"/>
              <a:t>. </a:t>
            </a:r>
            <a:r>
              <a:rPr lang="ru-RU" b="1" dirty="0" err="1"/>
              <a:t>Ця</a:t>
            </a:r>
            <a:r>
              <a:rPr lang="ru-RU" b="1" dirty="0"/>
              <a:t> сторона і </a:t>
            </a:r>
            <a:r>
              <a:rPr lang="ru-RU" b="1" dirty="0" err="1"/>
              <a:t>виграє</a:t>
            </a:r>
            <a:r>
              <a:rPr lang="ru-RU" b="1" dirty="0"/>
              <a:t>. </a:t>
            </a:r>
            <a:r>
              <a:rPr lang="ru-RU" b="1" dirty="0" err="1"/>
              <a:t>Наприклад</a:t>
            </a:r>
            <a:r>
              <a:rPr lang="ru-RU" b="1" dirty="0"/>
              <a:t>: </a:t>
            </a:r>
            <a:r>
              <a:rPr lang="ru-RU" b="1" dirty="0" err="1"/>
              <a:t>повна</a:t>
            </a:r>
            <a:r>
              <a:rPr lang="ru-RU" b="1" dirty="0"/>
              <a:t> </a:t>
            </a:r>
            <a:r>
              <a:rPr lang="ru-RU" b="1" dirty="0" err="1"/>
              <a:t>поразка</a:t>
            </a:r>
            <a:r>
              <a:rPr lang="ru-RU" b="1" dirty="0"/>
              <a:t> супротивника в </a:t>
            </a:r>
            <a:r>
              <a:rPr lang="ru-RU" b="1" dirty="0" err="1"/>
              <a:t>суперечці</a:t>
            </a:r>
            <a:r>
              <a:rPr lang="ru-RU" b="1" dirty="0"/>
              <a:t>, </a:t>
            </a:r>
            <a:r>
              <a:rPr lang="ru-RU" b="1" dirty="0" err="1"/>
              <a:t>вибори</a:t>
            </a:r>
            <a:r>
              <a:rPr lang="ru-RU" b="1" dirty="0"/>
              <a:t> </a:t>
            </a:r>
            <a:r>
              <a:rPr lang="ru-RU" b="1" dirty="0" err="1"/>
              <a:t>органів</a:t>
            </a:r>
            <a:r>
              <a:rPr lang="ru-RU" b="1" dirty="0"/>
              <a:t> </a:t>
            </a:r>
            <a:r>
              <a:rPr lang="ru-RU" b="1" dirty="0" err="1"/>
              <a:t>влади</a:t>
            </a:r>
            <a:r>
              <a:rPr lang="ru-RU" b="1" dirty="0"/>
              <a:t> і т. д.</a:t>
            </a:r>
          </a:p>
          <a:p>
            <a:endParaRPr lang="ru-RU" b="1" dirty="0"/>
          </a:p>
          <a:p>
            <a:r>
              <a:rPr lang="ru-RU" b="1" u="sng" dirty="0" err="1"/>
              <a:t>Компромісні</a:t>
            </a:r>
            <a:r>
              <a:rPr lang="ru-RU" b="1" dirty="0"/>
              <a:t> </a:t>
            </a:r>
            <a:r>
              <a:rPr lang="ru-RU" b="1" dirty="0" err="1"/>
              <a:t>конфлікти</a:t>
            </a:r>
            <a:r>
              <a:rPr lang="ru-RU" b="1" dirty="0"/>
              <a:t> </a:t>
            </a:r>
            <a:r>
              <a:rPr lang="ru-RU" b="1" dirty="0" err="1"/>
              <a:t>допускають</a:t>
            </a:r>
            <a:r>
              <a:rPr lang="ru-RU" b="1" dirty="0"/>
              <a:t> </a:t>
            </a:r>
            <a:r>
              <a:rPr lang="ru-RU" b="1" dirty="0" err="1"/>
              <a:t>декілька</a:t>
            </a:r>
            <a:r>
              <a:rPr lang="ru-RU" b="1" dirty="0"/>
              <a:t> </a:t>
            </a:r>
            <a:r>
              <a:rPr lang="ru-RU" b="1" dirty="0" err="1"/>
              <a:t>варіантів</a:t>
            </a:r>
            <a:r>
              <a:rPr lang="ru-RU" b="1" dirty="0"/>
              <a:t> </a:t>
            </a:r>
            <a:r>
              <a:rPr lang="ru-RU" b="1" dirty="0" err="1"/>
              <a:t>їх</a:t>
            </a:r>
            <a:r>
              <a:rPr lang="ru-RU" b="1" dirty="0"/>
              <a:t> </a:t>
            </a:r>
            <a:r>
              <a:rPr lang="ru-RU" b="1" dirty="0" err="1"/>
              <a:t>вирішення</a:t>
            </a:r>
            <a:r>
              <a:rPr lang="ru-RU" b="1" dirty="0"/>
              <a:t> за </a:t>
            </a:r>
            <a:r>
              <a:rPr lang="ru-RU" b="1" dirty="0" err="1"/>
              <a:t>рахунок</a:t>
            </a:r>
            <a:r>
              <a:rPr lang="ru-RU" b="1" dirty="0"/>
              <a:t> </a:t>
            </a:r>
            <a:r>
              <a:rPr lang="ru-RU" b="1" dirty="0" err="1"/>
              <a:t>взаємної</a:t>
            </a:r>
            <a:r>
              <a:rPr lang="ru-RU" b="1" dirty="0"/>
              <a:t> </a:t>
            </a:r>
            <a:r>
              <a:rPr lang="ru-RU" b="1" dirty="0" err="1"/>
              <a:t>зміни</a:t>
            </a:r>
            <a:r>
              <a:rPr lang="ru-RU" b="1" dirty="0"/>
              <a:t> </a:t>
            </a:r>
            <a:r>
              <a:rPr lang="ru-RU" b="1" dirty="0" err="1"/>
              <a:t>цілей</a:t>
            </a:r>
            <a:r>
              <a:rPr lang="ru-RU" b="1" dirty="0"/>
              <a:t> </a:t>
            </a:r>
            <a:r>
              <a:rPr lang="ru-RU" b="1" dirty="0" err="1"/>
              <a:t>учасників</a:t>
            </a:r>
            <a:r>
              <a:rPr lang="ru-RU" b="1" dirty="0"/>
              <a:t> </a:t>
            </a:r>
            <a:r>
              <a:rPr lang="ru-RU" b="1" dirty="0" err="1"/>
              <a:t>конфлікту</a:t>
            </a:r>
            <a:r>
              <a:rPr lang="ru-RU" b="1" dirty="0"/>
              <a:t>, </a:t>
            </a:r>
            <a:r>
              <a:rPr lang="ru-RU" b="1" dirty="0" err="1"/>
              <a:t>термінів</a:t>
            </a:r>
            <a:r>
              <a:rPr lang="ru-RU" b="1" dirty="0"/>
              <a:t>, умов </a:t>
            </a:r>
            <a:r>
              <a:rPr lang="ru-RU" b="1" dirty="0" err="1"/>
              <a:t>взаємодії</a:t>
            </a:r>
            <a:r>
              <a:rPr lang="ru-RU" b="1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7785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914456" cy="1600200"/>
          </a:xfrm>
        </p:spPr>
        <p:txBody>
          <a:bodyPr>
            <a:normAutofit/>
          </a:bodyPr>
          <a:lstStyle/>
          <a:p>
            <a:r>
              <a:rPr lang="ru-RU" dirty="0" err="1"/>
              <a:t>Сфери</a:t>
            </a:r>
            <a:r>
              <a:rPr lang="ru-RU" dirty="0"/>
              <a:t> </a:t>
            </a:r>
            <a:r>
              <a:rPr lang="ru-RU" dirty="0" err="1"/>
              <a:t>прояву</a:t>
            </a:r>
            <a:r>
              <a:rPr lang="ru-RU" dirty="0"/>
              <a:t> </a:t>
            </a:r>
            <a:r>
              <a:rPr lang="ru-RU" dirty="0" err="1"/>
              <a:t>конфліктів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016" y="692696"/>
            <a:ext cx="8677472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i="1" dirty="0" err="1"/>
              <a:t>П</a:t>
            </a:r>
            <a:r>
              <a:rPr lang="ru-RU" sz="3600" b="1" i="1" dirty="0" err="1" smtClean="0"/>
              <a:t>олітика</a:t>
            </a:r>
            <a:r>
              <a:rPr lang="ru-RU" sz="3600" b="1" i="1" dirty="0"/>
              <a:t>, </a:t>
            </a:r>
            <a:r>
              <a:rPr lang="ru-RU" sz="3600" b="1" i="1" dirty="0" err="1"/>
              <a:t>економіка</a:t>
            </a:r>
            <a:r>
              <a:rPr lang="ru-RU" sz="3600" b="1" i="1" dirty="0"/>
              <a:t>, </a:t>
            </a:r>
            <a:r>
              <a:rPr lang="ru-RU" sz="3600" b="1" i="1" dirty="0" err="1"/>
              <a:t>соціальні</a:t>
            </a:r>
            <a:r>
              <a:rPr lang="ru-RU" sz="3600" b="1" i="1" dirty="0"/>
              <a:t> </a:t>
            </a:r>
            <a:r>
              <a:rPr lang="ru-RU" sz="3600" b="1" i="1" dirty="0" err="1"/>
              <a:t>відносини</a:t>
            </a:r>
            <a:r>
              <a:rPr lang="ru-RU" sz="3600" b="1" i="1" dirty="0"/>
              <a:t>, погляди й </a:t>
            </a:r>
            <a:r>
              <a:rPr lang="ru-RU" sz="3600" b="1" i="1" dirty="0" err="1"/>
              <a:t>переконання</a:t>
            </a:r>
            <a:r>
              <a:rPr lang="ru-RU" sz="3600" b="1" i="1" dirty="0"/>
              <a:t> </a:t>
            </a:r>
            <a:r>
              <a:rPr lang="ru-RU" sz="3600" b="1" i="1" dirty="0" smtClean="0"/>
              <a:t>людей…</a:t>
            </a:r>
          </a:p>
          <a:p>
            <a:pPr marL="0" indent="0">
              <a:buNone/>
            </a:pPr>
            <a:endParaRPr lang="ru-RU" sz="2800" b="1" dirty="0" smtClean="0"/>
          </a:p>
          <a:p>
            <a:pPr marL="0" indent="0">
              <a:buNone/>
            </a:pPr>
            <a:r>
              <a:rPr lang="ru-RU" sz="2800" b="1" dirty="0" err="1" smtClean="0"/>
              <a:t>Виділяють</a:t>
            </a:r>
            <a:r>
              <a:rPr lang="ru-RU" sz="2800" b="1" dirty="0" smtClean="0"/>
              <a:t>: </a:t>
            </a:r>
            <a:r>
              <a:rPr lang="ru-RU" sz="2800" b="1" dirty="0" err="1"/>
              <a:t>політичні</a:t>
            </a:r>
            <a:r>
              <a:rPr lang="ru-RU" sz="2800" b="1" dirty="0"/>
              <a:t>, </a:t>
            </a:r>
            <a:r>
              <a:rPr lang="ru-RU" sz="2800" b="1" dirty="0" err="1"/>
              <a:t>соціальні</a:t>
            </a:r>
            <a:r>
              <a:rPr lang="ru-RU" sz="2800" b="1" dirty="0"/>
              <a:t>, </a:t>
            </a:r>
            <a:r>
              <a:rPr lang="ru-RU" sz="2800" b="1" dirty="0" err="1"/>
              <a:t>економічні</a:t>
            </a:r>
            <a:r>
              <a:rPr lang="ru-RU" sz="2800" b="1" dirty="0"/>
              <a:t>, </a:t>
            </a:r>
            <a:r>
              <a:rPr lang="ru-RU" sz="2800" b="1" dirty="0" err="1"/>
              <a:t>організаційні</a:t>
            </a:r>
            <a:r>
              <a:rPr lang="ru-RU" sz="2800" b="1" dirty="0"/>
              <a:t> </a:t>
            </a:r>
            <a:r>
              <a:rPr lang="ru-RU" sz="2800" b="1" dirty="0" err="1"/>
              <a:t>конфлікти</a:t>
            </a:r>
            <a:r>
              <a:rPr lang="ru-RU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1006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39673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b="1" dirty="0" smtClean="0"/>
              <a:t>За </a:t>
            </a:r>
            <a:r>
              <a:rPr lang="ru-RU" sz="3600" b="1" dirty="0" err="1" smtClean="0"/>
              <a:t>спрямованістю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впливу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виділяють</a:t>
            </a:r>
            <a:r>
              <a:rPr lang="ru-RU" sz="3600" b="1" dirty="0" smtClean="0"/>
              <a:t> </a:t>
            </a:r>
            <a:r>
              <a:rPr lang="ru-RU" sz="3600" b="1" u="sng" dirty="0" err="1" smtClean="0"/>
              <a:t>вертикальні</a:t>
            </a:r>
            <a:r>
              <a:rPr lang="ru-RU" sz="3600" b="1" dirty="0" smtClean="0"/>
              <a:t> </a:t>
            </a:r>
            <a:r>
              <a:rPr lang="ru-RU" sz="3600" b="1" dirty="0"/>
              <a:t>й </a:t>
            </a:r>
            <a:r>
              <a:rPr lang="ru-RU" sz="3600" b="1" u="sng" dirty="0" err="1"/>
              <a:t>горизонтальні</a:t>
            </a:r>
            <a:r>
              <a:rPr lang="ru-RU" sz="3600" b="1" dirty="0"/>
              <a:t> </a:t>
            </a:r>
            <a:r>
              <a:rPr lang="ru-RU" sz="3600" b="1" dirty="0" err="1"/>
              <a:t>конфлікти</a:t>
            </a:r>
            <a:r>
              <a:rPr lang="ru-RU" sz="3600" b="1" dirty="0"/>
              <a:t>. </a:t>
            </a:r>
            <a:endParaRPr lang="ru-RU" sz="3600" b="1" dirty="0" smtClean="0"/>
          </a:p>
          <a:p>
            <a:pPr marL="0" indent="0">
              <a:buNone/>
            </a:pPr>
            <a:r>
              <a:rPr lang="ru-RU" sz="3600" dirty="0" smtClean="0"/>
              <a:t>Характерною </a:t>
            </a:r>
            <a:r>
              <a:rPr lang="ru-RU" sz="3600" dirty="0" err="1"/>
              <a:t>рисою</a:t>
            </a:r>
            <a:r>
              <a:rPr lang="ru-RU" sz="3600" dirty="0"/>
              <a:t> </a:t>
            </a:r>
            <a:r>
              <a:rPr lang="ru-RU" sz="3600" dirty="0" err="1"/>
              <a:t>їх</a:t>
            </a:r>
            <a:r>
              <a:rPr lang="ru-RU" sz="3600" dirty="0"/>
              <a:t> є </a:t>
            </a:r>
            <a:r>
              <a:rPr lang="ru-RU" sz="3600" dirty="0" err="1"/>
              <a:t>розподіл</a:t>
            </a:r>
            <a:r>
              <a:rPr lang="ru-RU" sz="3600" dirty="0"/>
              <a:t> </a:t>
            </a:r>
            <a:r>
              <a:rPr lang="ru-RU" sz="3600" dirty="0" err="1"/>
              <a:t>обсягу</a:t>
            </a:r>
            <a:r>
              <a:rPr lang="ru-RU" sz="3600" dirty="0"/>
              <a:t> </a:t>
            </a:r>
            <a:r>
              <a:rPr lang="ru-RU" sz="3600" dirty="0" err="1"/>
              <a:t>влади</a:t>
            </a:r>
            <a:r>
              <a:rPr lang="ru-RU" sz="3600" dirty="0"/>
              <a:t>, </a:t>
            </a:r>
            <a:r>
              <a:rPr lang="ru-RU" sz="3600" dirty="0" err="1"/>
              <a:t>який</a:t>
            </a:r>
            <a:r>
              <a:rPr lang="ru-RU" sz="3600" dirty="0"/>
              <a:t> </a:t>
            </a:r>
            <a:r>
              <a:rPr lang="ru-RU" sz="3600" dirty="0" err="1"/>
              <a:t>знаходиться</a:t>
            </a:r>
            <a:r>
              <a:rPr lang="ru-RU" sz="3600" dirty="0"/>
              <a:t> в </a:t>
            </a:r>
            <a:r>
              <a:rPr lang="ru-RU" sz="3600" dirty="0" err="1"/>
              <a:t>опонентів</a:t>
            </a:r>
            <a:r>
              <a:rPr lang="ru-RU" sz="3600" dirty="0"/>
              <a:t> на момент початку </a:t>
            </a:r>
            <a:r>
              <a:rPr lang="ru-RU" sz="3600" dirty="0" err="1"/>
              <a:t>конфліктних</a:t>
            </a:r>
            <a:r>
              <a:rPr lang="ru-RU" sz="3600" dirty="0"/>
              <a:t> </a:t>
            </a:r>
            <a:r>
              <a:rPr lang="ru-RU" sz="3600" dirty="0" err="1"/>
              <a:t>взаємодій</a:t>
            </a:r>
            <a:r>
              <a:rPr lang="ru-RU" sz="3600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581128"/>
            <a:ext cx="3419448" cy="1909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93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572000"/>
            <a:ext cx="8820472" cy="16002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Приховані і відкриті конфлікти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2600" b="1" u="sng" dirty="0" err="1"/>
              <a:t>Відкриті</a:t>
            </a:r>
            <a:r>
              <a:rPr lang="ru-RU" sz="2600" b="1" dirty="0"/>
              <a:t> </a:t>
            </a:r>
            <a:r>
              <a:rPr lang="ru-RU" sz="2600" b="1" dirty="0" err="1"/>
              <a:t>конфлікти</a:t>
            </a:r>
            <a:r>
              <a:rPr lang="ru-RU" sz="2600" b="1" dirty="0"/>
              <a:t> </a:t>
            </a:r>
            <a:r>
              <a:rPr lang="ru-RU" sz="2600" b="1" dirty="0" err="1"/>
              <a:t>характеризуються</a:t>
            </a:r>
            <a:r>
              <a:rPr lang="ru-RU" sz="2600" b="1" dirty="0"/>
              <a:t> явно </a:t>
            </a:r>
            <a:r>
              <a:rPr lang="ru-RU" sz="2600" b="1" dirty="0" err="1"/>
              <a:t>вираженим</a:t>
            </a:r>
            <a:r>
              <a:rPr lang="ru-RU" sz="2600" b="1" dirty="0"/>
              <a:t> </a:t>
            </a:r>
            <a:r>
              <a:rPr lang="ru-RU" sz="2600" b="1" dirty="0" err="1"/>
              <a:t>зіткненням</a:t>
            </a:r>
            <a:r>
              <a:rPr lang="ru-RU" sz="2600" b="1" dirty="0"/>
              <a:t> </a:t>
            </a:r>
            <a:r>
              <a:rPr lang="ru-RU" sz="2600" b="1" dirty="0" err="1"/>
              <a:t>опонентів</a:t>
            </a:r>
            <a:r>
              <a:rPr lang="ru-RU" sz="2600" b="1" dirty="0"/>
              <a:t>: сварки, </a:t>
            </a:r>
            <a:r>
              <a:rPr lang="ru-RU" sz="2600" b="1" dirty="0" err="1"/>
              <a:t>суперечки</a:t>
            </a:r>
            <a:r>
              <a:rPr lang="ru-RU" sz="2600" b="1" dirty="0"/>
              <a:t>, </a:t>
            </a:r>
            <a:r>
              <a:rPr lang="ru-RU" sz="2600" b="1" dirty="0" err="1"/>
              <a:t>зіткнення</a:t>
            </a:r>
            <a:r>
              <a:rPr lang="ru-RU" sz="2600" b="1" dirty="0"/>
              <a:t>. </a:t>
            </a:r>
            <a:r>
              <a:rPr lang="ru-RU" sz="2600" b="1" dirty="0" err="1"/>
              <a:t>Взаємодія</a:t>
            </a:r>
            <a:r>
              <a:rPr lang="ru-RU" sz="2600" b="1" dirty="0"/>
              <a:t> </a:t>
            </a:r>
            <a:r>
              <a:rPr lang="ru-RU" sz="2600" b="1" dirty="0" err="1"/>
              <a:t>регулюється</a:t>
            </a:r>
            <a:r>
              <a:rPr lang="ru-RU" sz="2600" b="1" dirty="0"/>
              <a:t> нормами, </a:t>
            </a:r>
            <a:r>
              <a:rPr lang="ru-RU" sz="2600" b="1" dirty="0" err="1"/>
              <a:t>що</a:t>
            </a:r>
            <a:r>
              <a:rPr lang="ru-RU" sz="2600" b="1" dirty="0"/>
              <a:t> </a:t>
            </a:r>
            <a:r>
              <a:rPr lang="ru-RU" sz="2600" b="1" dirty="0" err="1"/>
              <a:t>відповідають</a:t>
            </a:r>
            <a:r>
              <a:rPr lang="ru-RU" sz="2600" b="1" dirty="0"/>
              <a:t> </a:t>
            </a:r>
            <a:r>
              <a:rPr lang="ru-RU" sz="2600" b="1" dirty="0" err="1"/>
              <a:t>ситуації</a:t>
            </a:r>
            <a:r>
              <a:rPr lang="ru-RU" sz="2600" b="1" dirty="0"/>
              <a:t> й статусу </a:t>
            </a:r>
            <a:r>
              <a:rPr lang="ru-RU" sz="2600" b="1" dirty="0" err="1"/>
              <a:t>учасників</a:t>
            </a:r>
            <a:r>
              <a:rPr lang="ru-RU" sz="2600" b="1" dirty="0"/>
              <a:t> </a:t>
            </a:r>
            <a:r>
              <a:rPr lang="ru-RU" sz="2600" b="1" dirty="0" err="1"/>
              <a:t>конфлікту</a:t>
            </a:r>
            <a:r>
              <a:rPr lang="ru-RU" sz="2600" b="1" dirty="0"/>
              <a:t>.</a:t>
            </a:r>
          </a:p>
          <a:p>
            <a:endParaRPr lang="ru-RU" sz="2600" b="1" dirty="0"/>
          </a:p>
          <a:p>
            <a:r>
              <a:rPr lang="ru-RU" sz="2600" b="1" dirty="0"/>
              <a:t>У </a:t>
            </a:r>
            <a:r>
              <a:rPr lang="ru-RU" sz="2600" b="1" dirty="0" err="1"/>
              <a:t>разі</a:t>
            </a:r>
            <a:r>
              <a:rPr lang="ru-RU" sz="2600" b="1" dirty="0"/>
              <a:t> </a:t>
            </a:r>
            <a:r>
              <a:rPr lang="ru-RU" sz="2600" b="1" u="sng" dirty="0" err="1"/>
              <a:t>прихованого</a:t>
            </a:r>
            <a:r>
              <a:rPr lang="ru-RU" sz="2600" b="1" dirty="0"/>
              <a:t> </a:t>
            </a:r>
            <a:r>
              <a:rPr lang="ru-RU" sz="2600" b="1" dirty="0" err="1"/>
              <a:t>конфлікту</a:t>
            </a:r>
            <a:r>
              <a:rPr lang="ru-RU" sz="2600" b="1" dirty="0"/>
              <a:t> </a:t>
            </a:r>
            <a:r>
              <a:rPr lang="ru-RU" sz="2600" b="1" dirty="0" err="1"/>
              <a:t>відсутні</a:t>
            </a:r>
            <a:r>
              <a:rPr lang="ru-RU" sz="2600" b="1" dirty="0"/>
              <a:t> </a:t>
            </a:r>
            <a:r>
              <a:rPr lang="ru-RU" sz="2600" b="1" dirty="0" err="1"/>
              <a:t>зовнішні</a:t>
            </a:r>
            <a:r>
              <a:rPr lang="ru-RU" sz="2600" b="1" dirty="0"/>
              <a:t> </a:t>
            </a:r>
            <a:r>
              <a:rPr lang="ru-RU" sz="2600" b="1" dirty="0" err="1"/>
              <a:t>агресивні</a:t>
            </a:r>
            <a:r>
              <a:rPr lang="ru-RU" sz="2600" b="1" dirty="0"/>
              <a:t> </a:t>
            </a:r>
            <a:r>
              <a:rPr lang="ru-RU" sz="2600" b="1" dirty="0" err="1"/>
              <a:t>дії</a:t>
            </a:r>
            <a:r>
              <a:rPr lang="ru-RU" sz="2600" b="1" dirty="0"/>
              <a:t> </a:t>
            </a:r>
            <a:r>
              <a:rPr lang="ru-RU" sz="2600" b="1" dirty="0" err="1"/>
              <a:t>між</a:t>
            </a:r>
            <a:r>
              <a:rPr lang="ru-RU" sz="2600" b="1" dirty="0"/>
              <a:t> сторонами-</a:t>
            </a:r>
            <a:r>
              <a:rPr lang="ru-RU" sz="2600" b="1" dirty="0" err="1"/>
              <a:t>конфліктерами</a:t>
            </a:r>
            <a:r>
              <a:rPr lang="ru-RU" sz="2600" b="1" dirty="0"/>
              <a:t>, але при </a:t>
            </a:r>
            <a:r>
              <a:rPr lang="ru-RU" sz="2600" b="1" dirty="0" err="1"/>
              <a:t>цьому</a:t>
            </a:r>
            <a:r>
              <a:rPr lang="ru-RU" sz="2600" b="1" dirty="0"/>
              <a:t> </a:t>
            </a:r>
            <a:r>
              <a:rPr lang="ru-RU" sz="2600" b="1" dirty="0" err="1"/>
              <a:t>використовуються</a:t>
            </a:r>
            <a:r>
              <a:rPr lang="ru-RU" sz="2600" b="1" dirty="0"/>
              <a:t> </a:t>
            </a:r>
            <a:r>
              <a:rPr lang="ru-RU" sz="2600" b="1" dirty="0" err="1"/>
              <a:t>непрямі</a:t>
            </a:r>
            <a:r>
              <a:rPr lang="ru-RU" sz="2600" b="1" dirty="0"/>
              <a:t> </a:t>
            </a:r>
            <a:r>
              <a:rPr lang="ru-RU" sz="2600" b="1" dirty="0" err="1"/>
              <a:t>способи</a:t>
            </a:r>
            <a:r>
              <a:rPr lang="ru-RU" sz="2600" b="1" dirty="0"/>
              <a:t> </a:t>
            </a:r>
            <a:r>
              <a:rPr lang="ru-RU" sz="2600" b="1" dirty="0" err="1"/>
              <a:t>впливу</a:t>
            </a:r>
            <a:r>
              <a:rPr lang="ru-RU" sz="2600" b="1" dirty="0"/>
              <a:t>. </a:t>
            </a:r>
            <a:r>
              <a:rPr lang="ru-RU" sz="2600" b="1" dirty="0" err="1"/>
              <a:t>Це</a:t>
            </a:r>
            <a:r>
              <a:rPr lang="ru-RU" sz="2600" b="1" dirty="0"/>
              <a:t> </a:t>
            </a:r>
            <a:r>
              <a:rPr lang="ru-RU" sz="2600" b="1" dirty="0" err="1"/>
              <a:t>відбувається</a:t>
            </a:r>
            <a:r>
              <a:rPr lang="ru-RU" sz="2600" b="1" dirty="0"/>
              <a:t> за </a:t>
            </a:r>
            <a:r>
              <a:rPr lang="ru-RU" sz="2600" b="1" dirty="0" err="1"/>
              <a:t>умови</a:t>
            </a:r>
            <a:r>
              <a:rPr lang="ru-RU" sz="2600" b="1" dirty="0"/>
              <a:t>, </a:t>
            </a:r>
            <a:r>
              <a:rPr lang="ru-RU" sz="2600" b="1" dirty="0" err="1"/>
              <a:t>що</a:t>
            </a:r>
            <a:r>
              <a:rPr lang="ru-RU" sz="2600" b="1" dirty="0"/>
              <a:t> один з </a:t>
            </a:r>
            <a:r>
              <a:rPr lang="ru-RU" sz="2600" b="1" dirty="0" err="1"/>
              <a:t>учасників</a:t>
            </a:r>
            <a:r>
              <a:rPr lang="ru-RU" sz="2600" b="1" dirty="0"/>
              <a:t> </a:t>
            </a:r>
            <a:r>
              <a:rPr lang="ru-RU" sz="2600" b="1" dirty="0" err="1"/>
              <a:t>конфліктної</a:t>
            </a:r>
            <a:r>
              <a:rPr lang="ru-RU" sz="2600" b="1" dirty="0"/>
              <a:t> </a:t>
            </a:r>
            <a:r>
              <a:rPr lang="ru-RU" sz="2600" b="1" dirty="0" err="1"/>
              <a:t>взаємодії</a:t>
            </a:r>
            <a:r>
              <a:rPr lang="ru-RU" sz="2600" b="1" dirty="0"/>
              <a:t> </a:t>
            </a:r>
            <a:r>
              <a:rPr lang="ru-RU" sz="2600" b="1" dirty="0" err="1"/>
              <a:t>побоюється</a:t>
            </a:r>
            <a:r>
              <a:rPr lang="ru-RU" sz="2600" b="1" dirty="0"/>
              <a:t> </a:t>
            </a:r>
            <a:r>
              <a:rPr lang="ru-RU" sz="2600" b="1" dirty="0" err="1"/>
              <a:t>іншого</a:t>
            </a:r>
            <a:r>
              <a:rPr lang="ru-RU" sz="2600" b="1" dirty="0"/>
              <a:t>, </a:t>
            </a:r>
            <a:r>
              <a:rPr lang="ru-RU" sz="2600" b="1" dirty="0" err="1"/>
              <a:t>або</a:t>
            </a:r>
            <a:r>
              <a:rPr lang="ru-RU" sz="2600" b="1" dirty="0"/>
              <a:t> ж у </a:t>
            </a:r>
            <a:r>
              <a:rPr lang="ru-RU" sz="2600" b="1" dirty="0" err="1"/>
              <a:t>нього</a:t>
            </a:r>
            <a:r>
              <a:rPr lang="ru-RU" sz="2600" b="1" dirty="0"/>
              <a:t> </a:t>
            </a:r>
            <a:r>
              <a:rPr lang="ru-RU" sz="2600" b="1" dirty="0" err="1"/>
              <a:t>немає</a:t>
            </a:r>
            <a:r>
              <a:rPr lang="ru-RU" sz="2600" b="1" dirty="0"/>
              <a:t> </a:t>
            </a:r>
            <a:r>
              <a:rPr lang="ru-RU" sz="2600" b="1" dirty="0" err="1"/>
              <a:t>достатньої</a:t>
            </a:r>
            <a:r>
              <a:rPr lang="ru-RU" sz="2600" b="1" dirty="0"/>
              <a:t> </a:t>
            </a:r>
            <a:r>
              <a:rPr lang="ru-RU" sz="2600" b="1" dirty="0" err="1"/>
              <a:t>влади</a:t>
            </a:r>
            <a:r>
              <a:rPr lang="ru-RU" sz="2600" b="1" dirty="0"/>
              <a:t> й сил для </a:t>
            </a:r>
            <a:r>
              <a:rPr lang="ru-RU" sz="2600" b="1" dirty="0" err="1"/>
              <a:t>відкритої</a:t>
            </a:r>
            <a:r>
              <a:rPr lang="ru-RU" sz="2600" b="1" dirty="0"/>
              <a:t> </a:t>
            </a:r>
            <a:r>
              <a:rPr lang="ru-RU" sz="2600" b="1" dirty="0" err="1"/>
              <a:t>боротьби</a:t>
            </a:r>
            <a:r>
              <a:rPr lang="ru-RU" sz="2600" b="1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8404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err="1"/>
              <a:t>Кількість</a:t>
            </a:r>
            <a:r>
              <a:rPr lang="ru-RU" sz="4000" dirty="0"/>
              <a:t> </a:t>
            </a:r>
            <a:r>
              <a:rPr lang="ru-RU" sz="4000" dirty="0" err="1"/>
              <a:t>учасників</a:t>
            </a:r>
            <a:r>
              <a:rPr lang="ru-RU" sz="4000" dirty="0"/>
              <a:t> </a:t>
            </a:r>
            <a:r>
              <a:rPr lang="ru-RU" sz="4000" dirty="0" err="1"/>
              <a:t>конфліктної</a:t>
            </a:r>
            <a:r>
              <a:rPr lang="ru-RU" sz="4000" dirty="0"/>
              <a:t> </a:t>
            </a:r>
            <a:r>
              <a:rPr lang="ru-RU" sz="4000" dirty="0" err="1"/>
              <a:t>взаємодії</a:t>
            </a:r>
            <a:r>
              <a:rPr lang="ru-RU" sz="4000" dirty="0"/>
              <a:t> </a:t>
            </a:r>
            <a:r>
              <a:rPr lang="ru-RU" sz="4000" dirty="0" err="1"/>
              <a:t>дозволяє</a:t>
            </a:r>
            <a:r>
              <a:rPr lang="ru-RU" sz="4000" dirty="0"/>
              <a:t> </a:t>
            </a:r>
            <a:r>
              <a:rPr lang="ru-RU" sz="4000" dirty="0" err="1"/>
              <a:t>поділяти</a:t>
            </a:r>
            <a:r>
              <a:rPr lang="ru-RU" sz="4000" dirty="0"/>
              <a:t> </a:t>
            </a:r>
            <a:r>
              <a:rPr lang="ru-RU" sz="4000" dirty="0" err="1"/>
              <a:t>їх</a:t>
            </a:r>
            <a:r>
              <a:rPr lang="ru-RU" sz="4000" dirty="0"/>
              <a:t> на </a:t>
            </a:r>
            <a:r>
              <a:rPr lang="ru-RU" sz="4000" dirty="0" err="1"/>
              <a:t>внутріособистісні</a:t>
            </a:r>
            <a:r>
              <a:rPr lang="ru-RU" sz="4000" dirty="0"/>
              <a:t>, </a:t>
            </a:r>
            <a:r>
              <a:rPr lang="ru-RU" sz="4000" dirty="0" err="1"/>
              <a:t>міжособистісні</a:t>
            </a:r>
            <a:r>
              <a:rPr lang="ru-RU" sz="4000" dirty="0"/>
              <a:t>, </a:t>
            </a:r>
            <a:r>
              <a:rPr lang="ru-RU" sz="4000" dirty="0" err="1"/>
              <a:t>міжгрупові</a:t>
            </a:r>
            <a:endParaRPr lang="ru-RU" sz="4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293096"/>
            <a:ext cx="4823736" cy="229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987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ТИПОВІ ПРИЧИНИ ВИНИКНЕННЯ КОНФЛІКТІВ В ОРГАНІЗАЦІЇ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u="sng" dirty="0"/>
              <a:t>Причини</a:t>
            </a:r>
            <a:r>
              <a:rPr lang="ru-RU" b="1" i="1" dirty="0"/>
              <a:t> </a:t>
            </a:r>
            <a:r>
              <a:rPr lang="ru-RU" b="1" i="1" u="sng" dirty="0" err="1"/>
              <a:t>конфлікту</a:t>
            </a:r>
            <a:r>
              <a:rPr lang="ru-RU" b="1" i="1" dirty="0"/>
              <a:t> - </a:t>
            </a:r>
            <a:r>
              <a:rPr lang="ru-RU" b="1" i="1" dirty="0" err="1"/>
              <a:t>це</a:t>
            </a:r>
            <a:r>
              <a:rPr lang="ru-RU" b="1" i="1" dirty="0"/>
              <a:t> </a:t>
            </a:r>
            <a:r>
              <a:rPr lang="ru-RU" b="1" i="1" dirty="0" err="1"/>
              <a:t>явища</a:t>
            </a:r>
            <a:r>
              <a:rPr lang="ru-RU" b="1" i="1" dirty="0"/>
              <a:t>, </a:t>
            </a:r>
            <a:r>
              <a:rPr lang="ru-RU" b="1" i="1" dirty="0" err="1"/>
              <a:t>події</a:t>
            </a:r>
            <a:r>
              <a:rPr lang="ru-RU" b="1" i="1" dirty="0"/>
              <a:t>, </a:t>
            </a:r>
            <a:r>
              <a:rPr lang="ru-RU" b="1" i="1" dirty="0" err="1"/>
              <a:t>факти</a:t>
            </a:r>
            <a:r>
              <a:rPr lang="ru-RU" b="1" i="1" dirty="0"/>
              <a:t>, </a:t>
            </a:r>
            <a:r>
              <a:rPr lang="ru-RU" b="1" i="1" dirty="0" err="1"/>
              <a:t>ситуації</a:t>
            </a:r>
            <a:r>
              <a:rPr lang="ru-RU" b="1" i="1" dirty="0"/>
              <a:t>, </a:t>
            </a:r>
            <a:r>
              <a:rPr lang="ru-RU" b="1" i="1" dirty="0" err="1"/>
              <a:t>що</a:t>
            </a:r>
            <a:r>
              <a:rPr lang="ru-RU" b="1" i="1" dirty="0"/>
              <a:t> </a:t>
            </a:r>
            <a:r>
              <a:rPr lang="ru-RU" b="1" i="1" dirty="0" err="1"/>
              <a:t>передують</a:t>
            </a:r>
            <a:r>
              <a:rPr lang="ru-RU" b="1" i="1" dirty="0"/>
              <a:t> </a:t>
            </a:r>
            <a:r>
              <a:rPr lang="ru-RU" b="1" i="1" dirty="0" err="1"/>
              <a:t>конфліктові</a:t>
            </a:r>
            <a:r>
              <a:rPr lang="ru-RU" b="1" i="1" dirty="0"/>
              <a:t> та </a:t>
            </a:r>
            <a:r>
              <a:rPr lang="ru-RU" b="1" i="1" dirty="0" err="1"/>
              <a:t>викликають</a:t>
            </a:r>
            <a:r>
              <a:rPr lang="ru-RU" b="1" i="1" dirty="0"/>
              <a:t> </a:t>
            </a:r>
            <a:r>
              <a:rPr lang="ru-RU" b="1" i="1" dirty="0" err="1"/>
              <a:t>його</a:t>
            </a:r>
            <a:r>
              <a:rPr lang="ru-RU" b="1" i="1" dirty="0"/>
              <a:t> за </a:t>
            </a:r>
            <a:r>
              <a:rPr lang="ru-RU" b="1" i="1" dirty="0" err="1"/>
              <a:t>певних</a:t>
            </a:r>
            <a:r>
              <a:rPr lang="ru-RU" b="1" i="1" dirty="0"/>
              <a:t> умов </a:t>
            </a:r>
            <a:r>
              <a:rPr lang="ru-RU" b="1" i="1" dirty="0" err="1"/>
              <a:t>діяльності</a:t>
            </a:r>
            <a:r>
              <a:rPr lang="ru-RU" b="1" i="1" dirty="0"/>
              <a:t> </a:t>
            </a:r>
            <a:r>
              <a:rPr lang="ru-RU" b="1" i="1" dirty="0" err="1"/>
              <a:t>суб’єктів</a:t>
            </a:r>
            <a:r>
              <a:rPr lang="ru-RU" b="1" i="1" dirty="0"/>
              <a:t> </a:t>
            </a:r>
            <a:r>
              <a:rPr lang="ru-RU" b="1" i="1" dirty="0" err="1"/>
              <a:t>соціальної</a:t>
            </a:r>
            <a:r>
              <a:rPr lang="ru-RU" b="1" i="1" dirty="0"/>
              <a:t> </a:t>
            </a:r>
            <a:r>
              <a:rPr lang="ru-RU" b="1" i="1" dirty="0" err="1"/>
              <a:t>взаємодії</a:t>
            </a:r>
            <a:r>
              <a:rPr lang="ru-RU" b="1" i="1" dirty="0"/>
              <a:t>.</a:t>
            </a:r>
          </a:p>
          <a:p>
            <a:endParaRPr lang="ru-RU" b="1" i="1" dirty="0"/>
          </a:p>
          <a:p>
            <a:r>
              <a:rPr lang="ru-RU" b="1" i="1" dirty="0"/>
              <a:t>Причини </a:t>
            </a:r>
            <a:r>
              <a:rPr lang="ru-RU" b="1" i="1" dirty="0" err="1"/>
              <a:t>конфліктів</a:t>
            </a:r>
            <a:r>
              <a:rPr lang="ru-RU" b="1" i="1" dirty="0"/>
              <a:t> </a:t>
            </a:r>
            <a:r>
              <a:rPr lang="ru-RU" b="1" i="1" dirty="0" err="1"/>
              <a:t>розкривають</a:t>
            </a:r>
            <a:r>
              <a:rPr lang="ru-RU" b="1" i="1" dirty="0"/>
              <a:t> </a:t>
            </a:r>
            <a:r>
              <a:rPr lang="ru-RU" b="1" i="1" dirty="0" err="1"/>
              <a:t>джерела</a:t>
            </a:r>
            <a:r>
              <a:rPr lang="ru-RU" b="1" i="1" dirty="0"/>
              <a:t> </a:t>
            </a:r>
            <a:r>
              <a:rPr lang="ru-RU" b="1" i="1" dirty="0" err="1"/>
              <a:t>їх</a:t>
            </a:r>
            <a:r>
              <a:rPr lang="ru-RU" b="1" i="1" dirty="0"/>
              <a:t> </a:t>
            </a:r>
            <a:r>
              <a:rPr lang="ru-RU" b="1" i="1" dirty="0" err="1"/>
              <a:t>виникнення</a:t>
            </a:r>
            <a:r>
              <a:rPr lang="ru-RU" b="1" i="1" dirty="0"/>
              <a:t> й </a:t>
            </a:r>
            <a:r>
              <a:rPr lang="ru-RU" b="1" i="1" dirty="0" err="1"/>
              <a:t>визначають</a:t>
            </a:r>
            <a:r>
              <a:rPr lang="ru-RU" b="1" i="1" dirty="0"/>
              <a:t> </a:t>
            </a:r>
            <a:r>
              <a:rPr lang="ru-RU" b="1" i="1" dirty="0" err="1"/>
              <a:t>динаміку</a:t>
            </a:r>
            <a:r>
              <a:rPr lang="ru-RU" b="1" i="1" dirty="0"/>
              <a:t> </a:t>
            </a:r>
            <a:r>
              <a:rPr lang="ru-RU" b="1" i="1" dirty="0" err="1"/>
              <a:t>перебігу</a:t>
            </a:r>
            <a:r>
              <a:rPr lang="ru-RU" b="1" i="1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579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err="1"/>
              <a:t>Групи</a:t>
            </a:r>
            <a:r>
              <a:rPr lang="ru-RU" sz="4000" dirty="0"/>
              <a:t> та </a:t>
            </a:r>
            <a:r>
              <a:rPr lang="ru-RU" sz="4000" dirty="0" err="1"/>
              <a:t>фактори</a:t>
            </a:r>
            <a:r>
              <a:rPr lang="ru-RU" sz="4000" dirty="0"/>
              <a:t> </a:t>
            </a:r>
            <a:r>
              <a:rPr lang="ru-RU" sz="4000" dirty="0" err="1"/>
              <a:t>виникнення</a:t>
            </a:r>
            <a:r>
              <a:rPr lang="ru-RU" sz="4000" dirty="0"/>
              <a:t> та </a:t>
            </a:r>
            <a:r>
              <a:rPr lang="ru-RU" sz="4000" dirty="0" err="1"/>
              <a:t>розвитку</a:t>
            </a:r>
            <a:r>
              <a:rPr lang="ru-RU" sz="4000" dirty="0"/>
              <a:t> </a:t>
            </a:r>
            <a:r>
              <a:rPr lang="ru-RU" sz="4000" dirty="0" err="1" smtClean="0"/>
              <a:t>конфліктів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/>
              <a:t>об’єктивні</a:t>
            </a:r>
            <a:r>
              <a:rPr lang="ru-RU" b="1" dirty="0" smtClean="0"/>
              <a:t>, </a:t>
            </a:r>
          </a:p>
          <a:p>
            <a:r>
              <a:rPr lang="ru-RU" b="1" dirty="0" err="1" smtClean="0"/>
              <a:t>організаційно-управлінські</a:t>
            </a:r>
            <a:r>
              <a:rPr lang="ru-RU" b="1" dirty="0" smtClean="0"/>
              <a:t>, </a:t>
            </a:r>
          </a:p>
          <a:p>
            <a:r>
              <a:rPr lang="ru-RU" b="1" dirty="0" err="1" smtClean="0"/>
              <a:t>соціально-психологічні</a:t>
            </a:r>
            <a:r>
              <a:rPr lang="ru-RU" b="1" dirty="0" smtClean="0"/>
              <a:t>,</a:t>
            </a:r>
          </a:p>
          <a:p>
            <a:r>
              <a:rPr lang="ru-RU" b="1" dirty="0" err="1"/>
              <a:t>о</a:t>
            </a:r>
            <a:r>
              <a:rPr lang="ru-RU" b="1" dirty="0" err="1" smtClean="0"/>
              <a:t>собистісні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err="1" smtClean="0"/>
              <a:t>Перші</a:t>
            </a:r>
            <a:r>
              <a:rPr lang="ru-RU" b="1" dirty="0" smtClean="0"/>
              <a:t> </a:t>
            </a:r>
            <a:r>
              <a:rPr lang="ru-RU" b="1" dirty="0" err="1"/>
              <a:t>дві</a:t>
            </a:r>
            <a:r>
              <a:rPr lang="ru-RU" b="1" dirty="0"/>
              <a:t> </a:t>
            </a:r>
            <a:r>
              <a:rPr lang="ru-RU" b="1" dirty="0" err="1"/>
              <a:t>групи</a:t>
            </a:r>
            <a:r>
              <a:rPr lang="ru-RU" b="1" dirty="0"/>
              <a:t> </a:t>
            </a:r>
            <a:r>
              <a:rPr lang="ru-RU" b="1" dirty="0" err="1"/>
              <a:t>факторів</a:t>
            </a:r>
            <a:r>
              <a:rPr lang="ru-RU" b="1" dirty="0"/>
              <a:t> </a:t>
            </a:r>
            <a:r>
              <a:rPr lang="ru-RU" b="1" dirty="0" err="1"/>
              <a:t>носять</a:t>
            </a:r>
            <a:r>
              <a:rPr lang="ru-RU" b="1" dirty="0"/>
              <a:t> </a:t>
            </a:r>
            <a:r>
              <a:rPr lang="ru-RU" b="1" dirty="0" err="1"/>
              <a:t>об’єктивний</a:t>
            </a:r>
            <a:r>
              <a:rPr lang="ru-RU" b="1" dirty="0"/>
              <a:t> характер, </a:t>
            </a:r>
            <a:r>
              <a:rPr lang="ru-RU" b="1" dirty="0" err="1"/>
              <a:t>третя</a:t>
            </a:r>
            <a:r>
              <a:rPr lang="ru-RU" b="1" dirty="0"/>
              <a:t> й </a:t>
            </a:r>
            <a:r>
              <a:rPr lang="ru-RU" b="1" dirty="0" err="1"/>
              <a:t>четверта</a:t>
            </a:r>
            <a:r>
              <a:rPr lang="ru-RU" b="1" dirty="0"/>
              <a:t> - </a:t>
            </a:r>
            <a:r>
              <a:rPr lang="ru-RU" b="1" dirty="0" err="1"/>
              <a:t>суб’єктивний</a:t>
            </a:r>
            <a:r>
              <a:rPr lang="ru-RU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8497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i="1" dirty="0" err="1"/>
              <a:t>Об’єктивні</a:t>
            </a:r>
            <a:r>
              <a:rPr lang="ru-RU" sz="3200" b="1" i="1" dirty="0"/>
              <a:t> причини </a:t>
            </a:r>
            <a:r>
              <a:rPr lang="ru-RU" sz="3200" b="1" i="1" dirty="0" err="1"/>
              <a:t>тільки</a:t>
            </a:r>
            <a:r>
              <a:rPr lang="ru-RU" sz="3200" b="1" i="1" dirty="0"/>
              <a:t> </a:t>
            </a:r>
            <a:r>
              <a:rPr lang="ru-RU" sz="3200" b="1" i="1" dirty="0" err="1"/>
              <a:t>тоді</a:t>
            </a:r>
            <a:r>
              <a:rPr lang="ru-RU" sz="3200" b="1" i="1" dirty="0"/>
              <a:t> </a:t>
            </a:r>
            <a:r>
              <a:rPr lang="ru-RU" sz="3200" b="1" i="1" dirty="0" err="1"/>
              <a:t>перетворюються</a:t>
            </a:r>
            <a:r>
              <a:rPr lang="ru-RU" sz="3200" b="1" i="1" dirty="0"/>
              <a:t> на </a:t>
            </a:r>
            <a:r>
              <a:rPr lang="ru-RU" sz="3200" b="1" i="1" dirty="0" err="1"/>
              <a:t>джерела</a:t>
            </a:r>
            <a:r>
              <a:rPr lang="ru-RU" sz="3200" b="1" i="1" dirty="0"/>
              <a:t> реального </a:t>
            </a:r>
            <a:r>
              <a:rPr lang="ru-RU" sz="3200" b="1" i="1" dirty="0" err="1"/>
              <a:t>конфлікту</a:t>
            </a:r>
            <a:r>
              <a:rPr lang="ru-RU" sz="3200" b="1" i="1" dirty="0"/>
              <a:t>, коли </a:t>
            </a:r>
            <a:r>
              <a:rPr lang="ru-RU" sz="3200" b="1" i="1" dirty="0" err="1"/>
              <a:t>перешкоджають</a:t>
            </a:r>
            <a:r>
              <a:rPr lang="ru-RU" sz="3200" b="1" i="1" dirty="0"/>
              <a:t> </a:t>
            </a:r>
            <a:r>
              <a:rPr lang="ru-RU" sz="3200" b="1" i="1" dirty="0" err="1"/>
              <a:t>реалізації</a:t>
            </a:r>
            <a:r>
              <a:rPr lang="ru-RU" sz="3200" b="1" i="1" dirty="0"/>
              <a:t> потреб особи </a:t>
            </a:r>
            <a:r>
              <a:rPr lang="ru-RU" sz="3200" b="1" i="1" dirty="0" err="1"/>
              <a:t>чи</a:t>
            </a:r>
            <a:r>
              <a:rPr lang="ru-RU" sz="3200" b="1" i="1" dirty="0"/>
              <a:t> </a:t>
            </a:r>
            <a:r>
              <a:rPr lang="ru-RU" sz="3200" b="1" i="1" dirty="0" err="1"/>
              <a:t>колективу</a:t>
            </a:r>
            <a:r>
              <a:rPr lang="ru-RU" sz="3200" b="1" i="1" dirty="0"/>
              <a:t>, не </a:t>
            </a:r>
            <a:r>
              <a:rPr lang="ru-RU" sz="3200" b="1" i="1" dirty="0" err="1"/>
              <a:t>задовольняють</a:t>
            </a:r>
            <a:r>
              <a:rPr lang="ru-RU" sz="3200" b="1" i="1" dirty="0"/>
              <a:t> </a:t>
            </a:r>
            <a:r>
              <a:rPr lang="ru-RU" sz="3200" b="1" i="1" dirty="0" err="1"/>
              <a:t>індивідуальні</a:t>
            </a:r>
            <a:r>
              <a:rPr lang="ru-RU" sz="3200" b="1" i="1" dirty="0"/>
              <a:t> </a:t>
            </a:r>
            <a:r>
              <a:rPr lang="ru-RU" sz="3200" b="1" i="1" dirty="0" err="1"/>
              <a:t>чи</a:t>
            </a:r>
            <a:r>
              <a:rPr lang="ru-RU" sz="3200" b="1" i="1" dirty="0"/>
              <a:t> </a:t>
            </a:r>
            <a:r>
              <a:rPr lang="ru-RU" sz="3200" b="1" i="1" dirty="0" err="1"/>
              <a:t>групові</a:t>
            </a:r>
            <a:r>
              <a:rPr lang="ru-RU" sz="3200" b="1" i="1" dirty="0"/>
              <a:t> </a:t>
            </a:r>
            <a:r>
              <a:rPr lang="ru-RU" sz="3200" b="1" i="1" dirty="0" err="1"/>
              <a:t>інтереси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4184431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u="sng" dirty="0" err="1"/>
              <a:t>Конфлікт</a:t>
            </a:r>
            <a:r>
              <a:rPr lang="ru-RU" b="1" i="1" dirty="0"/>
              <a:t> - </a:t>
            </a:r>
            <a:r>
              <a:rPr lang="ru-RU" b="1" i="1" dirty="0" err="1"/>
              <a:t>це</a:t>
            </a:r>
            <a:r>
              <a:rPr lang="ru-RU" b="1" i="1" dirty="0"/>
              <a:t> </a:t>
            </a:r>
            <a:r>
              <a:rPr lang="ru-RU" b="1" i="1" dirty="0" err="1"/>
              <a:t>стосунки</a:t>
            </a:r>
            <a:r>
              <a:rPr lang="ru-RU" b="1" i="1" dirty="0"/>
              <a:t> </a:t>
            </a:r>
            <a:r>
              <a:rPr lang="ru-RU" b="1" i="1" dirty="0" err="1"/>
              <a:t>між</a:t>
            </a:r>
            <a:r>
              <a:rPr lang="ru-RU" b="1" i="1" dirty="0"/>
              <a:t> </a:t>
            </a:r>
            <a:r>
              <a:rPr lang="ru-RU" b="1" i="1" dirty="0" err="1"/>
              <a:t>суб’єктами</a:t>
            </a:r>
            <a:r>
              <a:rPr lang="ru-RU" b="1" i="1" dirty="0"/>
              <a:t> </a:t>
            </a:r>
            <a:r>
              <a:rPr lang="ru-RU" b="1" i="1" dirty="0" err="1"/>
              <a:t>соціальної</a:t>
            </a:r>
            <a:r>
              <a:rPr lang="ru-RU" b="1" i="1" dirty="0"/>
              <a:t> </a:t>
            </a:r>
            <a:r>
              <a:rPr lang="ru-RU" b="1" i="1" dirty="0" err="1"/>
              <a:t>взаємодії</a:t>
            </a:r>
            <a:r>
              <a:rPr lang="ru-RU" b="1" i="1" dirty="0"/>
              <a:t>, </a:t>
            </a:r>
            <a:r>
              <a:rPr lang="ru-RU" b="1" i="1" dirty="0" err="1"/>
              <a:t>які</a:t>
            </a:r>
            <a:r>
              <a:rPr lang="ru-RU" b="1" i="1" dirty="0"/>
              <a:t> </a:t>
            </a:r>
            <a:r>
              <a:rPr lang="ru-RU" b="1" i="1" dirty="0" err="1"/>
              <a:t>характеризуються</a:t>
            </a:r>
            <a:r>
              <a:rPr lang="ru-RU" b="1" i="1" dirty="0"/>
              <a:t> </a:t>
            </a:r>
            <a:r>
              <a:rPr lang="ru-RU" b="1" i="1" dirty="0" err="1"/>
              <a:t>протиборством</a:t>
            </a:r>
            <a:r>
              <a:rPr lang="ru-RU" b="1" i="1" dirty="0"/>
              <a:t> за </a:t>
            </a:r>
            <a:r>
              <a:rPr lang="ru-RU" b="1" i="1" dirty="0" err="1"/>
              <a:t>наявності</a:t>
            </a:r>
            <a:r>
              <a:rPr lang="ru-RU" b="1" i="1" dirty="0"/>
              <a:t> </a:t>
            </a:r>
            <a:r>
              <a:rPr lang="ru-RU" b="1" i="1" dirty="0" err="1"/>
              <a:t>протилежних</a:t>
            </a:r>
            <a:r>
              <a:rPr lang="ru-RU" b="1" i="1" dirty="0"/>
              <a:t> </a:t>
            </a:r>
            <a:r>
              <a:rPr lang="ru-RU" b="1" i="1" dirty="0" err="1"/>
              <a:t>мотивів</a:t>
            </a:r>
            <a:r>
              <a:rPr lang="ru-RU" b="1" i="1" dirty="0"/>
              <a:t> (потреб, </a:t>
            </a:r>
            <a:r>
              <a:rPr lang="ru-RU" b="1" i="1" dirty="0" err="1"/>
              <a:t>інтересів</a:t>
            </a:r>
            <a:r>
              <a:rPr lang="ru-RU" b="1" i="1" dirty="0"/>
              <a:t>, </a:t>
            </a:r>
            <a:r>
              <a:rPr lang="ru-RU" b="1" i="1" dirty="0" err="1"/>
              <a:t>цілей</a:t>
            </a:r>
            <a:r>
              <a:rPr lang="ru-RU" b="1" i="1" dirty="0"/>
              <a:t>, </a:t>
            </a:r>
            <a:r>
              <a:rPr lang="ru-RU" b="1" i="1" dirty="0" err="1"/>
              <a:t>ідеалів</a:t>
            </a:r>
            <a:r>
              <a:rPr lang="ru-RU" b="1" i="1" dirty="0"/>
              <a:t>, </a:t>
            </a:r>
            <a:r>
              <a:rPr lang="ru-RU" b="1" i="1" dirty="0" err="1"/>
              <a:t>переконань</a:t>
            </a:r>
            <a:r>
              <a:rPr lang="ru-RU" b="1" i="1" dirty="0"/>
              <a:t>) </a:t>
            </a:r>
            <a:r>
              <a:rPr lang="ru-RU" b="1" i="1" dirty="0" err="1"/>
              <a:t>чи</a:t>
            </a:r>
            <a:r>
              <a:rPr lang="ru-RU" b="1" i="1" dirty="0"/>
              <a:t> </a:t>
            </a:r>
            <a:r>
              <a:rPr lang="ru-RU" b="1" i="1" dirty="0" err="1"/>
              <a:t>суджень</a:t>
            </a:r>
            <a:r>
              <a:rPr lang="ru-RU" b="1" i="1" dirty="0"/>
              <a:t> (думок, </a:t>
            </a:r>
            <a:r>
              <a:rPr lang="ru-RU" b="1" i="1" dirty="0" err="1"/>
              <a:t>поглядів</a:t>
            </a:r>
            <a:r>
              <a:rPr lang="ru-RU" b="1" i="1" dirty="0"/>
              <a:t>, </a:t>
            </a:r>
            <a:r>
              <a:rPr lang="ru-RU" b="1" i="1" dirty="0" err="1"/>
              <a:t>оцінок</a:t>
            </a:r>
            <a:r>
              <a:rPr lang="ru-RU" b="1" i="1" dirty="0"/>
              <a:t> і т. п</a:t>
            </a:r>
            <a:r>
              <a:rPr lang="ru-RU" b="1" i="1" dirty="0" smtClean="0"/>
              <a:t>.</a:t>
            </a:r>
            <a:r>
              <a:rPr lang="en-US" b="1" i="1" dirty="0" smtClean="0"/>
              <a:t>)</a:t>
            </a:r>
            <a:endParaRPr lang="ru-RU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37926"/>
            <a:ext cx="4139952" cy="285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5331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4000" b="1" i="1" dirty="0" err="1"/>
              <a:t>Суб’єктивні</a:t>
            </a:r>
            <a:r>
              <a:rPr lang="ru-RU" sz="4000" b="1" i="1" dirty="0"/>
              <a:t> причини </a:t>
            </a:r>
            <a:r>
              <a:rPr lang="ru-RU" sz="4000" b="1" i="1" dirty="0" err="1"/>
              <a:t>конфліктів</a:t>
            </a:r>
            <a:r>
              <a:rPr lang="ru-RU" sz="4000" b="1" i="1" dirty="0"/>
              <a:t> </a:t>
            </a:r>
            <a:r>
              <a:rPr lang="ru-RU" sz="4000" b="1" i="1" dirty="0" err="1"/>
              <a:t>обумовлено</a:t>
            </a:r>
            <a:r>
              <a:rPr lang="ru-RU" sz="4000" b="1" i="1" dirty="0"/>
              <a:t> </a:t>
            </a:r>
            <a:r>
              <a:rPr lang="ru-RU" sz="4000" b="1" i="1" dirty="0" err="1"/>
              <a:t>індивідуально-психологічними</a:t>
            </a:r>
            <a:r>
              <a:rPr lang="ru-RU" sz="4000" b="1" i="1" dirty="0"/>
              <a:t> </a:t>
            </a:r>
            <a:r>
              <a:rPr lang="ru-RU" sz="4000" b="1" i="1" dirty="0" err="1"/>
              <a:t>особливостями</a:t>
            </a:r>
            <a:r>
              <a:rPr lang="ru-RU" sz="4000" b="1" i="1" dirty="0"/>
              <a:t> й </a:t>
            </a:r>
            <a:r>
              <a:rPr lang="ru-RU" sz="4000" b="1" i="1" dirty="0" err="1"/>
              <a:t>безпосередньою</a:t>
            </a:r>
            <a:r>
              <a:rPr lang="ru-RU" sz="4000" b="1" i="1" dirty="0"/>
              <a:t> </a:t>
            </a:r>
            <a:r>
              <a:rPr lang="ru-RU" sz="4000" b="1" i="1" dirty="0" err="1"/>
              <a:t>взаємодією</a:t>
            </a:r>
            <a:r>
              <a:rPr lang="ru-RU" sz="4000" b="1" i="1" dirty="0"/>
              <a:t> людей </a:t>
            </a:r>
            <a:r>
              <a:rPr lang="ru-RU" sz="4000" b="1" i="1" dirty="0" err="1"/>
              <a:t>під</a:t>
            </a:r>
            <a:r>
              <a:rPr lang="ru-RU" sz="4000" b="1" i="1" dirty="0"/>
              <a:t> час </a:t>
            </a:r>
            <a:r>
              <a:rPr lang="ru-RU" sz="4000" b="1" i="1" dirty="0" err="1"/>
              <a:t>об’єднання</a:t>
            </a:r>
            <a:r>
              <a:rPr lang="ru-RU" sz="4000" b="1" i="1" dirty="0"/>
              <a:t> </a:t>
            </a:r>
            <a:r>
              <a:rPr lang="ru-RU" sz="4000" b="1" i="1" dirty="0" err="1"/>
              <a:t>їх</a:t>
            </a:r>
            <a:r>
              <a:rPr lang="ru-RU" sz="4000" b="1" i="1" dirty="0"/>
              <a:t> у </a:t>
            </a:r>
            <a:r>
              <a:rPr lang="ru-RU" sz="4000" b="1" i="1" dirty="0" err="1"/>
              <a:t>соціальні</a:t>
            </a:r>
            <a:r>
              <a:rPr lang="ru-RU" sz="4000" b="1" i="1" dirty="0"/>
              <a:t> </a:t>
            </a:r>
            <a:r>
              <a:rPr lang="ru-RU" sz="4000" b="1" i="1" dirty="0" err="1"/>
              <a:t>групи</a:t>
            </a:r>
            <a:r>
              <a:rPr lang="ru-RU" sz="4000" b="1" i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03221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077072"/>
            <a:ext cx="7338392" cy="2095128"/>
          </a:xfrm>
        </p:spPr>
        <p:txBody>
          <a:bodyPr>
            <a:normAutofit/>
          </a:bodyPr>
          <a:lstStyle/>
          <a:p>
            <a:r>
              <a:rPr lang="ru-RU" sz="3200" dirty="0"/>
              <a:t>СУТНІСТЬ І ЗНАЧЕННЯ ПРОЦЕСІВ ПРОФІЛАКТИКИ ТА ЗАПОБІГАННЯ ВИНИКНЕННЮ КОНФЛІКТІВ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u="sng" dirty="0" err="1" smtClean="0"/>
              <a:t>Запобігання</a:t>
            </a:r>
            <a:r>
              <a:rPr lang="ru-RU" b="1" u="sng" dirty="0" smtClean="0"/>
              <a:t> </a:t>
            </a:r>
            <a:r>
              <a:rPr lang="ru-RU" b="1" u="sng" dirty="0" err="1"/>
              <a:t>виникненню</a:t>
            </a:r>
            <a:r>
              <a:rPr lang="ru-RU" b="1" u="sng" dirty="0"/>
              <a:t> </a:t>
            </a:r>
            <a:r>
              <a:rPr lang="ru-RU" b="1" u="sng" dirty="0" err="1"/>
              <a:t>конфлікту</a:t>
            </a:r>
            <a:r>
              <a:rPr lang="ru-RU" b="1" u="sng" dirty="0"/>
              <a:t> </a:t>
            </a:r>
            <a:r>
              <a:rPr lang="ru-RU" b="1" dirty="0"/>
              <a:t>- </a:t>
            </a:r>
            <a:r>
              <a:rPr lang="ru-RU" b="1" dirty="0" err="1"/>
              <a:t>це</a:t>
            </a:r>
            <a:r>
              <a:rPr lang="ru-RU" b="1" dirty="0"/>
              <a:t> комплекс </a:t>
            </a:r>
            <a:r>
              <a:rPr lang="ru-RU" b="1" dirty="0" err="1"/>
              <a:t>заходів</a:t>
            </a:r>
            <a:r>
              <a:rPr lang="ru-RU" b="1" dirty="0"/>
              <a:t>, </a:t>
            </a:r>
            <a:r>
              <a:rPr lang="ru-RU" b="1" dirty="0" err="1"/>
              <a:t>спрямованих</a:t>
            </a:r>
            <a:r>
              <a:rPr lang="ru-RU" b="1" dirty="0"/>
              <a:t> на </a:t>
            </a:r>
            <a:r>
              <a:rPr lang="ru-RU" b="1" dirty="0" err="1"/>
              <a:t>відтягування</a:t>
            </a:r>
            <a:r>
              <a:rPr lang="ru-RU" b="1" dirty="0"/>
              <a:t> </a:t>
            </a:r>
            <a:r>
              <a:rPr lang="ru-RU" b="1" dirty="0" err="1"/>
              <a:t>чи</a:t>
            </a:r>
            <a:r>
              <a:rPr lang="ru-RU" b="1" dirty="0"/>
              <a:t> </a:t>
            </a:r>
            <a:r>
              <a:rPr lang="ru-RU" b="1" dirty="0" err="1"/>
              <a:t>недопущення</a:t>
            </a:r>
            <a:r>
              <a:rPr lang="ru-RU" b="1" dirty="0"/>
              <a:t> </a:t>
            </a:r>
            <a:r>
              <a:rPr lang="ru-RU" b="1" dirty="0" err="1"/>
              <a:t>його</a:t>
            </a:r>
            <a:r>
              <a:rPr lang="ru-RU" b="1" dirty="0"/>
              <a:t> </a:t>
            </a:r>
            <a:r>
              <a:rPr lang="ru-RU" b="1" dirty="0" err="1"/>
              <a:t>виникнення</a:t>
            </a:r>
            <a:r>
              <a:rPr lang="ru-RU" b="1" dirty="0"/>
              <a:t>, а </a:t>
            </a:r>
            <a:r>
              <a:rPr lang="ru-RU" b="1" dirty="0" err="1"/>
              <a:t>також</a:t>
            </a:r>
            <a:r>
              <a:rPr lang="ru-RU" b="1" dirty="0"/>
              <a:t> на </a:t>
            </a:r>
            <a:r>
              <a:rPr lang="ru-RU" b="1" dirty="0" err="1"/>
              <a:t>зниження</a:t>
            </a:r>
            <a:r>
              <a:rPr lang="ru-RU" b="1" dirty="0"/>
              <a:t> деструктивного </a:t>
            </a:r>
            <a:r>
              <a:rPr lang="ru-RU" b="1" dirty="0" err="1"/>
              <a:t>впливу</a:t>
            </a:r>
            <a:r>
              <a:rPr lang="ru-RU" b="1" dirty="0"/>
              <a:t> </a:t>
            </a:r>
            <a:r>
              <a:rPr lang="ru-RU" b="1" dirty="0" err="1"/>
              <a:t>наслідків</a:t>
            </a:r>
            <a:r>
              <a:rPr lang="ru-RU" b="1" dirty="0"/>
              <a:t> </a:t>
            </a:r>
            <a:r>
              <a:rPr lang="ru-RU" b="1" dirty="0" err="1"/>
              <a:t>конфлікту</a:t>
            </a:r>
            <a:r>
              <a:rPr lang="ru-RU" b="1" dirty="0"/>
              <a:t> на </a:t>
            </a:r>
            <a:r>
              <a:rPr lang="ru-RU" b="1" dirty="0" err="1"/>
              <a:t>різні</a:t>
            </a:r>
            <a:r>
              <a:rPr lang="ru-RU" b="1" dirty="0"/>
              <a:t> </a:t>
            </a:r>
            <a:r>
              <a:rPr lang="ru-RU" b="1" dirty="0" err="1"/>
              <a:t>сторони</a:t>
            </a:r>
            <a:r>
              <a:rPr lang="ru-RU" b="1" dirty="0"/>
              <a:t> </a:t>
            </a:r>
            <a:r>
              <a:rPr lang="ru-RU" b="1" dirty="0" err="1"/>
              <a:t>соціальної</a:t>
            </a:r>
            <a:r>
              <a:rPr lang="ru-RU" b="1" dirty="0"/>
              <a:t> </a:t>
            </a:r>
            <a:r>
              <a:rPr lang="ru-RU" b="1" dirty="0" err="1"/>
              <a:t>системи</a:t>
            </a:r>
            <a:r>
              <a:rPr lang="ru-RU" b="1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7142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err="1"/>
              <a:t>Стратегія</a:t>
            </a:r>
            <a:r>
              <a:rPr lang="ru-RU" sz="3200" b="1" dirty="0"/>
              <a:t> </a:t>
            </a:r>
            <a:r>
              <a:rPr lang="ru-RU" sz="3200" b="1" dirty="0" err="1"/>
              <a:t>запобігання</a:t>
            </a:r>
            <a:r>
              <a:rPr lang="ru-RU" sz="3200" b="1" dirty="0"/>
              <a:t> </a:t>
            </a:r>
            <a:r>
              <a:rPr lang="ru-RU" sz="3200" b="1" dirty="0" err="1"/>
              <a:t>конфліктам</a:t>
            </a:r>
            <a:r>
              <a:rPr lang="ru-RU" sz="3200" b="1" dirty="0"/>
              <a:t> </a:t>
            </a:r>
            <a:r>
              <a:rPr lang="ru-RU" sz="3200" dirty="0" err="1"/>
              <a:t>включає</a:t>
            </a:r>
            <a:r>
              <a:rPr lang="ru-RU" sz="3200" dirty="0"/>
              <a:t> </a:t>
            </a:r>
            <a:r>
              <a:rPr lang="ru-RU" sz="3200" dirty="0" smtClean="0"/>
              <a:t>систему </a:t>
            </a:r>
            <a:r>
              <a:rPr lang="ru-RU" sz="3200" dirty="0" err="1"/>
              <a:t>конкретних</a:t>
            </a:r>
            <a:r>
              <a:rPr lang="ru-RU" sz="3200" dirty="0"/>
              <a:t> </a:t>
            </a:r>
            <a:r>
              <a:rPr lang="ru-RU" sz="3200" dirty="0" err="1"/>
              <a:t>дій</a:t>
            </a:r>
            <a:r>
              <a:rPr lang="ru-RU" sz="3200" dirty="0"/>
              <a:t>, </a:t>
            </a:r>
            <a:r>
              <a:rPr lang="ru-RU" sz="3200" dirty="0" err="1"/>
              <a:t>сукупність</a:t>
            </a:r>
            <a:r>
              <a:rPr lang="ru-RU" sz="3200" dirty="0"/>
              <a:t> </a:t>
            </a:r>
            <a:r>
              <a:rPr lang="ru-RU" sz="3200" dirty="0" err="1"/>
              <a:t>етапів</a:t>
            </a:r>
            <a:r>
              <a:rPr lang="ru-RU" sz="3200" dirty="0"/>
              <a:t> і </a:t>
            </a:r>
            <a:r>
              <a:rPr lang="ru-RU" sz="3200" dirty="0" err="1"/>
              <a:t>методів</a:t>
            </a:r>
            <a:r>
              <a:rPr lang="ru-RU" sz="3200" dirty="0"/>
              <a:t> </a:t>
            </a:r>
            <a:r>
              <a:rPr lang="ru-RU" sz="3200" dirty="0" err="1"/>
              <a:t>управління</a:t>
            </a:r>
            <a:r>
              <a:rPr lang="ru-RU" sz="3200" dirty="0"/>
              <a:t> </a:t>
            </a:r>
            <a:r>
              <a:rPr lang="ru-RU" sz="3200" dirty="0" err="1"/>
              <a:t>конкретними</a:t>
            </a:r>
            <a:r>
              <a:rPr lang="ru-RU" sz="3200" dirty="0"/>
              <a:t> </a:t>
            </a:r>
            <a:r>
              <a:rPr lang="ru-RU" sz="3200" dirty="0" err="1"/>
              <a:t>процесами</a:t>
            </a:r>
            <a:r>
              <a:rPr lang="ru-RU" sz="3200" dirty="0"/>
              <a:t> </a:t>
            </a:r>
            <a:r>
              <a:rPr lang="ru-RU" sz="3200" dirty="0" err="1"/>
              <a:t>суперечливих</a:t>
            </a:r>
            <a:r>
              <a:rPr lang="ru-RU" sz="3200" dirty="0"/>
              <a:t> </a:t>
            </a:r>
            <a:r>
              <a:rPr lang="ru-RU" sz="3200" dirty="0" err="1"/>
              <a:t>взаємин</a:t>
            </a:r>
            <a:r>
              <a:rPr lang="ru-RU" sz="3200" dirty="0"/>
              <a:t> </a:t>
            </a:r>
            <a:r>
              <a:rPr lang="ru-RU" sz="3200" dirty="0" err="1"/>
              <a:t>суспільних</a:t>
            </a:r>
            <a:r>
              <a:rPr lang="ru-RU" sz="3200" dirty="0"/>
              <a:t> </a:t>
            </a:r>
            <a:r>
              <a:rPr lang="ru-RU" sz="3200" dirty="0" err="1" smtClean="0"/>
              <a:t>суб’єктів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556227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800" b="1" dirty="0" err="1" smtClean="0"/>
              <a:t>Розрізняють</a:t>
            </a:r>
            <a:endParaRPr lang="en-US" sz="2800" b="1" dirty="0" smtClean="0"/>
          </a:p>
          <a:p>
            <a:pPr marL="0" indent="0">
              <a:buNone/>
            </a:pPr>
            <a:r>
              <a:rPr lang="ru-RU" sz="2800" dirty="0" err="1" smtClean="0"/>
              <a:t>етапи</a:t>
            </a:r>
            <a:r>
              <a:rPr lang="ru-RU" sz="2800" dirty="0" smtClean="0"/>
              <a:t> </a:t>
            </a:r>
            <a:r>
              <a:rPr lang="ru-RU" sz="2800" u="sng" dirty="0" err="1"/>
              <a:t>часткового</a:t>
            </a:r>
            <a:r>
              <a:rPr lang="ru-RU" sz="2800" u="sng" dirty="0"/>
              <a:t> та </a:t>
            </a:r>
            <a:r>
              <a:rPr lang="ru-RU" sz="2800" u="sng" dirty="0" err="1"/>
              <a:t>повного</a:t>
            </a:r>
            <a:r>
              <a:rPr lang="ru-RU" sz="2800" dirty="0"/>
              <a:t> </a:t>
            </a:r>
            <a:r>
              <a:rPr lang="ru-RU" sz="2800" dirty="0" err="1"/>
              <a:t>запобігання</a:t>
            </a:r>
            <a:r>
              <a:rPr lang="ru-RU" sz="2800" dirty="0"/>
              <a:t> </a:t>
            </a:r>
            <a:r>
              <a:rPr lang="ru-RU" sz="2800" dirty="0" err="1"/>
              <a:t>конфліктам</a:t>
            </a:r>
            <a:r>
              <a:rPr lang="ru-RU" sz="2800" dirty="0"/>
              <a:t>, а </a:t>
            </a:r>
            <a:r>
              <a:rPr lang="ru-RU" sz="2800" dirty="0" err="1"/>
              <a:t>також</a:t>
            </a:r>
            <a:r>
              <a:rPr lang="ru-RU" sz="2800" dirty="0"/>
              <a:t> </a:t>
            </a:r>
            <a:r>
              <a:rPr lang="ru-RU" sz="2800" u="sng" dirty="0" err="1"/>
              <a:t>раннього</a:t>
            </a:r>
            <a:r>
              <a:rPr lang="ru-RU" sz="2800" u="sng" dirty="0"/>
              <a:t> </a:t>
            </a:r>
            <a:r>
              <a:rPr lang="ru-RU" sz="2800" u="sng" dirty="0" err="1"/>
              <a:t>запобігання</a:t>
            </a:r>
            <a:r>
              <a:rPr lang="ru-RU" sz="2800" u="sng" dirty="0"/>
              <a:t> й </a:t>
            </a:r>
            <a:r>
              <a:rPr lang="ru-RU" sz="2800" u="sng" dirty="0" err="1"/>
              <a:t>випереджального</a:t>
            </a:r>
            <a:r>
              <a:rPr lang="ru-RU" sz="2800" u="sng" dirty="0"/>
              <a:t> </a:t>
            </a:r>
            <a:r>
              <a:rPr lang="ru-RU" sz="2800" u="sng" dirty="0" err="1"/>
              <a:t>їх</a:t>
            </a:r>
            <a:r>
              <a:rPr lang="ru-RU" sz="2800" u="sng" dirty="0"/>
              <a:t> </a:t>
            </a:r>
            <a:r>
              <a:rPr lang="ru-RU" sz="2800" u="sng" dirty="0" err="1"/>
              <a:t>розв’язання</a:t>
            </a:r>
            <a:r>
              <a:rPr lang="ru-RU" sz="2800" dirty="0"/>
              <a:t>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45024"/>
            <a:ext cx="3744416" cy="2804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3375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err="1"/>
              <a:t>Профілактика</a:t>
            </a:r>
            <a:r>
              <a:rPr lang="ru-RU" sz="2800" b="1" dirty="0"/>
              <a:t> </a:t>
            </a:r>
            <a:r>
              <a:rPr lang="ru-RU" sz="2800" b="1" dirty="0" err="1"/>
              <a:t>конфліктів</a:t>
            </a:r>
            <a:r>
              <a:rPr lang="ru-RU" sz="2800" b="1" dirty="0"/>
              <a:t> </a:t>
            </a:r>
            <a:r>
              <a:rPr lang="ru-RU" sz="2800" dirty="0"/>
              <a:t>- </a:t>
            </a:r>
            <a:r>
              <a:rPr lang="ru-RU" sz="2800" dirty="0" err="1"/>
              <a:t>це</a:t>
            </a:r>
            <a:r>
              <a:rPr lang="ru-RU" sz="2800" dirty="0"/>
              <a:t> вид </a:t>
            </a:r>
            <a:r>
              <a:rPr lang="ru-RU" sz="2800" dirty="0" err="1"/>
              <a:t>управлінської</a:t>
            </a:r>
            <a:r>
              <a:rPr lang="ru-RU" sz="2800" dirty="0"/>
              <a:t> </a:t>
            </a:r>
            <a:r>
              <a:rPr lang="ru-RU" sz="2800" dirty="0" err="1"/>
              <a:t>діяльності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полягає</a:t>
            </a:r>
            <a:r>
              <a:rPr lang="ru-RU" sz="2800" dirty="0"/>
              <a:t> у </a:t>
            </a:r>
            <a:r>
              <a:rPr lang="ru-RU" sz="2800" dirty="0" err="1"/>
              <a:t>своєчасному</a:t>
            </a:r>
            <a:r>
              <a:rPr lang="ru-RU" sz="2800" dirty="0"/>
              <a:t> </a:t>
            </a:r>
            <a:r>
              <a:rPr lang="ru-RU" sz="2800" dirty="0" err="1"/>
              <a:t>розпізнаванні</a:t>
            </a:r>
            <a:r>
              <a:rPr lang="ru-RU" sz="2800" dirty="0"/>
              <a:t>, </a:t>
            </a:r>
            <a:r>
              <a:rPr lang="ru-RU" sz="2800" dirty="0" err="1"/>
              <a:t>усуненні</a:t>
            </a:r>
            <a:r>
              <a:rPr lang="ru-RU" sz="2800" dirty="0"/>
              <a:t> </a:t>
            </a:r>
            <a:r>
              <a:rPr lang="ru-RU" sz="2800" dirty="0" err="1"/>
              <a:t>чи</a:t>
            </a:r>
            <a:r>
              <a:rPr lang="ru-RU" sz="2800" dirty="0"/>
              <a:t> </a:t>
            </a:r>
            <a:r>
              <a:rPr lang="ru-RU" sz="2800" dirty="0" err="1"/>
              <a:t>ослабленні</a:t>
            </a:r>
            <a:r>
              <a:rPr lang="ru-RU" sz="2800" dirty="0"/>
              <a:t> </a:t>
            </a:r>
            <a:r>
              <a:rPr lang="ru-RU" sz="2800" dirty="0" err="1"/>
              <a:t>конфліктогенних</a:t>
            </a:r>
            <a:r>
              <a:rPr lang="ru-RU" sz="2800" dirty="0"/>
              <a:t> </a:t>
            </a:r>
            <a:r>
              <a:rPr lang="ru-RU" sz="2800" dirty="0" err="1"/>
              <a:t>факторів</a:t>
            </a:r>
            <a:r>
              <a:rPr lang="ru-RU" sz="2800" dirty="0"/>
              <a:t> і </a:t>
            </a:r>
            <a:r>
              <a:rPr lang="ru-RU" sz="2800" dirty="0" err="1"/>
              <a:t>обмеженні</a:t>
            </a:r>
            <a:r>
              <a:rPr lang="ru-RU" sz="2800" dirty="0"/>
              <a:t> таким чином </a:t>
            </a:r>
            <a:r>
              <a:rPr lang="ru-RU" sz="2800" dirty="0" err="1"/>
              <a:t>можливості</a:t>
            </a:r>
            <a:r>
              <a:rPr lang="ru-RU" sz="2800" dirty="0"/>
              <a:t>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виникнення</a:t>
            </a:r>
            <a:r>
              <a:rPr lang="ru-RU" sz="2800" dirty="0"/>
              <a:t> </a:t>
            </a:r>
            <a:r>
              <a:rPr lang="ru-RU" sz="2800" dirty="0" err="1"/>
              <a:t>чи</a:t>
            </a:r>
            <a:r>
              <a:rPr lang="ru-RU" sz="2800" dirty="0"/>
              <a:t> деструктивного </a:t>
            </a:r>
            <a:r>
              <a:rPr lang="ru-RU" sz="2800" dirty="0" err="1"/>
              <a:t>розв’язання</a:t>
            </a:r>
            <a:r>
              <a:rPr lang="ru-RU" sz="2800" dirty="0"/>
              <a:t> в </a:t>
            </a:r>
            <a:r>
              <a:rPr lang="ru-RU" sz="2800" dirty="0" err="1"/>
              <a:t>майбутньому</a:t>
            </a:r>
            <a:r>
              <a:rPr lang="ru-RU" sz="2800" dirty="0"/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80122"/>
            <a:ext cx="3456384" cy="230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46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85800"/>
            <a:ext cx="8496944" cy="3886200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err="1" smtClean="0"/>
              <a:t>Профілактика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конфліктів</a:t>
            </a:r>
            <a:r>
              <a:rPr lang="uk-UA" sz="2800" b="1" dirty="0"/>
              <a:t>: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первинна</a:t>
            </a:r>
            <a:r>
              <a:rPr lang="ru-RU" sz="2800" b="1" dirty="0" smtClean="0"/>
              <a:t> </a:t>
            </a:r>
            <a:r>
              <a:rPr lang="ru-RU" sz="2800" b="1" dirty="0"/>
              <a:t>та </a:t>
            </a:r>
            <a:r>
              <a:rPr lang="ru-RU" sz="2800" b="1" dirty="0" err="1" smtClean="0"/>
              <a:t>вторинна</a:t>
            </a:r>
            <a:r>
              <a:rPr lang="ru-RU" sz="2800" b="1" dirty="0" smtClean="0"/>
              <a:t>. </a:t>
            </a:r>
            <a:endParaRPr lang="en-US" sz="2800" b="1" dirty="0" smtClean="0"/>
          </a:p>
          <a:p>
            <a:endParaRPr lang="ru-RU" dirty="0" smtClean="0"/>
          </a:p>
          <a:p>
            <a:pPr marL="0" indent="0">
              <a:buNone/>
            </a:pPr>
            <a:r>
              <a:rPr lang="ru-RU" b="1" dirty="0" err="1" smtClean="0"/>
              <a:t>Первинна</a:t>
            </a:r>
            <a:r>
              <a:rPr lang="ru-RU" dirty="0" smtClean="0"/>
              <a:t> </a:t>
            </a:r>
            <a:r>
              <a:rPr lang="ru-RU" dirty="0" err="1"/>
              <a:t>профілактика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у </a:t>
            </a:r>
            <a:r>
              <a:rPr lang="ru-RU" dirty="0" err="1"/>
              <a:t>психологічній</a:t>
            </a:r>
            <a:r>
              <a:rPr lang="ru-RU" dirty="0"/>
              <a:t> </a:t>
            </a:r>
            <a:r>
              <a:rPr lang="ru-RU" dirty="0" err="1"/>
              <a:t>освіті</a:t>
            </a:r>
            <a:r>
              <a:rPr lang="ru-RU" dirty="0"/>
              <a:t> </a:t>
            </a:r>
            <a:r>
              <a:rPr lang="ru-RU" dirty="0" err="1"/>
              <a:t>можливих</a:t>
            </a:r>
            <a:r>
              <a:rPr lang="ru-RU" dirty="0"/>
              <a:t> </a:t>
            </a:r>
            <a:r>
              <a:rPr lang="ru-RU" dirty="0" err="1"/>
              <a:t>учасників</a:t>
            </a:r>
            <a:r>
              <a:rPr lang="ru-RU" dirty="0"/>
              <a:t> </a:t>
            </a:r>
            <a:r>
              <a:rPr lang="ru-RU" dirty="0" err="1"/>
              <a:t>конфлікту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b="1" dirty="0" err="1" smtClean="0"/>
              <a:t>Вторинну</a:t>
            </a:r>
            <a:r>
              <a:rPr lang="ru-RU" dirty="0" smtClean="0"/>
              <a:t> </a:t>
            </a:r>
            <a:r>
              <a:rPr lang="ru-RU" dirty="0" err="1"/>
              <a:t>профілактику</a:t>
            </a:r>
            <a:r>
              <a:rPr lang="ru-RU" dirty="0"/>
              <a:t> </a:t>
            </a:r>
            <a:r>
              <a:rPr lang="ru-RU" dirty="0" err="1"/>
              <a:t>пов’язано</a:t>
            </a:r>
            <a:r>
              <a:rPr lang="ru-RU" dirty="0"/>
              <a:t> з </a:t>
            </a:r>
            <a:r>
              <a:rPr lang="ru-RU" dirty="0" err="1"/>
              <a:t>проведенням</a:t>
            </a:r>
            <a:r>
              <a:rPr lang="ru-RU" dirty="0"/>
              <a:t> </a:t>
            </a:r>
            <a:r>
              <a:rPr lang="ru-RU" dirty="0" err="1"/>
              <a:t>безпосередньої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напруженості</a:t>
            </a:r>
            <a:r>
              <a:rPr lang="ru-RU" dirty="0"/>
              <a:t> в </a:t>
            </a:r>
            <a:r>
              <a:rPr lang="ru-RU" dirty="0" err="1"/>
              <a:t>конфліктогенних</a:t>
            </a:r>
            <a:r>
              <a:rPr lang="ru-RU" dirty="0"/>
              <a:t> </a:t>
            </a:r>
            <a:r>
              <a:rPr lang="ru-RU" dirty="0" err="1"/>
              <a:t>групах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90810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373216"/>
            <a:ext cx="7848872" cy="798984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ВИСНОВКИ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482408" cy="461540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Причини</a:t>
            </a:r>
            <a:r>
              <a:rPr lang="ru-RU" dirty="0" smtClean="0"/>
              <a:t> </a:t>
            </a:r>
            <a:r>
              <a:rPr lang="ru-RU" dirty="0" err="1"/>
              <a:t>конфлікту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явища</a:t>
            </a:r>
            <a:r>
              <a:rPr lang="ru-RU" dirty="0"/>
              <a:t>, </a:t>
            </a:r>
            <a:r>
              <a:rPr lang="ru-RU" dirty="0" err="1"/>
              <a:t>події</a:t>
            </a:r>
            <a:r>
              <a:rPr lang="ru-RU" dirty="0"/>
              <a:t>, </a:t>
            </a:r>
            <a:r>
              <a:rPr lang="ru-RU" dirty="0" err="1"/>
              <a:t>факти</a:t>
            </a:r>
            <a:r>
              <a:rPr lang="ru-RU" dirty="0"/>
              <a:t>, </a:t>
            </a:r>
            <a:r>
              <a:rPr lang="ru-RU" dirty="0" err="1"/>
              <a:t>ситуації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передують</a:t>
            </a:r>
            <a:r>
              <a:rPr lang="ru-RU" dirty="0"/>
              <a:t> </a:t>
            </a:r>
            <a:r>
              <a:rPr lang="ru-RU" dirty="0" err="1"/>
              <a:t>конфліктові</a:t>
            </a:r>
            <a:r>
              <a:rPr lang="ru-RU" dirty="0"/>
              <a:t> та </a:t>
            </a:r>
            <a:r>
              <a:rPr lang="ru-RU" dirty="0" err="1"/>
              <a:t>викликають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за </a:t>
            </a:r>
            <a:r>
              <a:rPr lang="ru-RU" dirty="0" err="1"/>
              <a:t>певних</a:t>
            </a:r>
            <a:r>
              <a:rPr lang="ru-RU" dirty="0"/>
              <a:t> умов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суб’єктів</a:t>
            </a:r>
            <a:r>
              <a:rPr lang="ru-RU" dirty="0"/>
              <a:t>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Причини </a:t>
            </a:r>
            <a:r>
              <a:rPr lang="ru-RU" dirty="0" err="1"/>
              <a:t>конфліктів</a:t>
            </a:r>
            <a:r>
              <a:rPr lang="ru-RU" dirty="0"/>
              <a:t> </a:t>
            </a:r>
            <a:r>
              <a:rPr lang="ru-RU" dirty="0" err="1"/>
              <a:t>розкривають</a:t>
            </a:r>
            <a:r>
              <a:rPr lang="ru-RU" dirty="0"/>
              <a:t> </a:t>
            </a:r>
            <a:r>
              <a:rPr lang="ru-RU" b="1" dirty="0" err="1"/>
              <a:t>джерела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виникнення</a:t>
            </a:r>
            <a:r>
              <a:rPr lang="ru-RU" dirty="0"/>
              <a:t> й </a:t>
            </a:r>
            <a:r>
              <a:rPr lang="ru-RU" dirty="0" err="1"/>
              <a:t>визначають</a:t>
            </a:r>
            <a:r>
              <a:rPr lang="ru-RU" dirty="0"/>
              <a:t> </a:t>
            </a:r>
            <a:r>
              <a:rPr lang="ru-RU" dirty="0" err="1"/>
              <a:t>динаміку</a:t>
            </a:r>
            <a:r>
              <a:rPr lang="ru-RU" dirty="0"/>
              <a:t> </a:t>
            </a:r>
            <a:r>
              <a:rPr lang="ru-RU" dirty="0" err="1"/>
              <a:t>перебігу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b="1" dirty="0" err="1"/>
              <a:t>Виникнення</a:t>
            </a:r>
            <a:r>
              <a:rPr lang="ru-RU" dirty="0"/>
              <a:t> та </a:t>
            </a:r>
            <a:r>
              <a:rPr lang="ru-RU" b="1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конфліктів</a:t>
            </a:r>
            <a:r>
              <a:rPr lang="ru-RU" dirty="0"/>
              <a:t> </a:t>
            </a:r>
            <a:r>
              <a:rPr lang="ru-RU" dirty="0" err="1"/>
              <a:t>обумовлено</a:t>
            </a:r>
            <a:r>
              <a:rPr lang="ru-RU" dirty="0"/>
              <a:t> </a:t>
            </a:r>
            <a:r>
              <a:rPr lang="ru-RU" dirty="0" err="1"/>
              <a:t>дією</a:t>
            </a:r>
            <a:r>
              <a:rPr lang="ru-RU" dirty="0"/>
              <a:t> </a:t>
            </a:r>
            <a:r>
              <a:rPr lang="ru-RU" dirty="0" err="1"/>
              <a:t>чотирьох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: </a:t>
            </a:r>
            <a:r>
              <a:rPr lang="ru-RU" dirty="0" err="1"/>
              <a:t>об’єктивних</a:t>
            </a:r>
            <a:r>
              <a:rPr lang="ru-RU" dirty="0"/>
              <a:t>, </a:t>
            </a:r>
            <a:r>
              <a:rPr lang="ru-RU" dirty="0" err="1"/>
              <a:t>організаційно-управлінських</a:t>
            </a:r>
            <a:r>
              <a:rPr lang="ru-RU" dirty="0"/>
              <a:t>, </a:t>
            </a:r>
            <a:r>
              <a:rPr lang="ru-RU" dirty="0" err="1"/>
              <a:t>соціально-психологічних</a:t>
            </a:r>
            <a:r>
              <a:rPr lang="ru-RU" dirty="0"/>
              <a:t> і </a:t>
            </a:r>
            <a:r>
              <a:rPr lang="ru-RU" dirty="0" err="1"/>
              <a:t>особистісних</a:t>
            </a:r>
            <a:r>
              <a:rPr lang="ru-RU" dirty="0" smtClean="0"/>
              <a:t>.</a:t>
            </a:r>
          </a:p>
          <a:p>
            <a:r>
              <a:rPr lang="ru-RU" b="1" dirty="0" err="1"/>
              <a:t>Підвищення</a:t>
            </a:r>
            <a:r>
              <a:rPr lang="ru-RU" b="1" dirty="0"/>
              <a:t> </a:t>
            </a:r>
            <a:r>
              <a:rPr lang="ru-RU" b="1" dirty="0" err="1"/>
              <a:t>психологічної</a:t>
            </a:r>
            <a:r>
              <a:rPr lang="ru-RU" b="1" dirty="0"/>
              <a:t> </a:t>
            </a:r>
            <a:r>
              <a:rPr lang="ru-RU" b="1" dirty="0" err="1"/>
              <a:t>культури</a:t>
            </a:r>
            <a:r>
              <a:rPr lang="ru-RU" b="1" dirty="0"/>
              <a:t> </a:t>
            </a:r>
            <a:r>
              <a:rPr lang="ru-RU" dirty="0"/>
              <a:t>та </a:t>
            </a:r>
            <a:r>
              <a:rPr lang="ru-RU" dirty="0" err="1"/>
              <a:t>психологічної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</a:t>
            </a:r>
            <a:r>
              <a:rPr lang="ru-RU" dirty="0" err="1"/>
              <a:t>сприяють</a:t>
            </a:r>
            <a:r>
              <a:rPr lang="ru-RU" dirty="0"/>
              <a:t> </a:t>
            </a:r>
            <a:r>
              <a:rPr lang="ru-RU" dirty="0" err="1"/>
              <a:t>запобіганню</a:t>
            </a:r>
            <a:r>
              <a:rPr lang="ru-RU" dirty="0"/>
              <a:t> </a:t>
            </a:r>
            <a:r>
              <a:rPr lang="ru-RU" dirty="0" err="1"/>
              <a:t>агресивності</a:t>
            </a:r>
            <a:r>
              <a:rPr lang="ru-RU" dirty="0"/>
              <a:t> </a:t>
            </a:r>
            <a:r>
              <a:rPr lang="ru-RU" dirty="0" err="1"/>
              <a:t>ймовірних</a:t>
            </a:r>
            <a:r>
              <a:rPr lang="ru-RU" dirty="0"/>
              <a:t> </a:t>
            </a:r>
            <a:r>
              <a:rPr lang="ru-RU" dirty="0" err="1"/>
              <a:t>учасників</a:t>
            </a:r>
            <a:r>
              <a:rPr lang="ru-RU" dirty="0"/>
              <a:t> </a:t>
            </a:r>
            <a:r>
              <a:rPr lang="ru-RU" dirty="0" err="1"/>
              <a:t>конфліктів</a:t>
            </a:r>
            <a:r>
              <a:rPr lang="ru-RU" dirty="0"/>
              <a:t>, </a:t>
            </a:r>
            <a:r>
              <a:rPr lang="ru-RU" dirty="0" err="1"/>
              <a:t>психологічного</a:t>
            </a:r>
            <a:r>
              <a:rPr lang="ru-RU" dirty="0"/>
              <a:t> </a:t>
            </a:r>
            <a:r>
              <a:rPr lang="ru-RU" dirty="0" err="1"/>
              <a:t>тиску</a:t>
            </a:r>
            <a:r>
              <a:rPr lang="ru-RU" dirty="0"/>
              <a:t> й </a:t>
            </a:r>
            <a:r>
              <a:rPr lang="ru-RU" dirty="0" err="1"/>
              <a:t>конфліктогенності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2819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404664"/>
            <a:ext cx="7543800" cy="5544616"/>
          </a:xfrm>
        </p:spPr>
        <p:txBody>
          <a:bodyPr>
            <a:normAutofit/>
          </a:bodyPr>
          <a:lstStyle/>
          <a:p>
            <a:r>
              <a:rPr lang="ru-RU" dirty="0" err="1"/>
              <a:t>Конфлікт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виникає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протилежно</a:t>
            </a:r>
            <a:r>
              <a:rPr lang="ru-RU" dirty="0"/>
              <a:t> </a:t>
            </a:r>
            <a:r>
              <a:rPr lang="ru-RU" dirty="0" err="1"/>
              <a:t>спрямованих</a:t>
            </a:r>
            <a:r>
              <a:rPr lang="ru-RU" dirty="0"/>
              <a:t> </a:t>
            </a:r>
            <a:r>
              <a:rPr lang="ru-RU" dirty="0" err="1"/>
              <a:t>мотивів</a:t>
            </a:r>
            <a:r>
              <a:rPr lang="ru-RU" dirty="0"/>
              <a:t> і </a:t>
            </a:r>
            <a:r>
              <a:rPr lang="ru-RU" dirty="0" err="1"/>
              <a:t>суджень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вважати</a:t>
            </a:r>
            <a:r>
              <a:rPr lang="ru-RU" dirty="0"/>
              <a:t> </a:t>
            </a:r>
            <a:r>
              <a:rPr lang="ru-RU" dirty="0" err="1"/>
              <a:t>необхідною</a:t>
            </a:r>
            <a:r>
              <a:rPr lang="ru-RU" dirty="0"/>
              <a:t> </a:t>
            </a:r>
            <a:r>
              <a:rPr lang="ru-RU" dirty="0" err="1"/>
              <a:t>умовою</a:t>
            </a:r>
            <a:r>
              <a:rPr lang="ru-RU" dirty="0"/>
              <a:t> </a:t>
            </a:r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/>
              <a:t>конфлікту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Для </a:t>
            </a:r>
            <a:r>
              <a:rPr lang="ru-RU" dirty="0" err="1"/>
              <a:t>конфлікту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характерно </a:t>
            </a:r>
            <a:r>
              <a:rPr lang="ru-RU" dirty="0" err="1"/>
              <a:t>протиборство</a:t>
            </a:r>
            <a:r>
              <a:rPr lang="ru-RU" dirty="0"/>
              <a:t> </a:t>
            </a:r>
            <a:r>
              <a:rPr lang="ru-RU" dirty="0" err="1"/>
              <a:t>суб’єктів</a:t>
            </a:r>
            <a:r>
              <a:rPr lang="ru-RU" dirty="0"/>
              <a:t>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виявляється</a:t>
            </a:r>
            <a:r>
              <a:rPr lang="ru-RU" dirty="0"/>
              <a:t> через </a:t>
            </a:r>
            <a:r>
              <a:rPr lang="ru-RU" dirty="0" err="1"/>
              <a:t>нанесення</a:t>
            </a:r>
            <a:r>
              <a:rPr lang="ru-RU" dirty="0"/>
              <a:t> </a:t>
            </a:r>
            <a:r>
              <a:rPr lang="ru-RU" dirty="0" err="1"/>
              <a:t>взаємного</a:t>
            </a:r>
            <a:r>
              <a:rPr lang="ru-RU" dirty="0"/>
              <a:t> </a:t>
            </a:r>
            <a:r>
              <a:rPr lang="ru-RU" dirty="0" err="1"/>
              <a:t>збитку</a:t>
            </a:r>
            <a:r>
              <a:rPr lang="ru-RU" dirty="0"/>
              <a:t> (морального, </a:t>
            </a:r>
            <a:r>
              <a:rPr lang="ru-RU" dirty="0" err="1"/>
              <a:t>матеріального</a:t>
            </a:r>
            <a:r>
              <a:rPr lang="ru-RU" dirty="0"/>
              <a:t>, </a:t>
            </a:r>
            <a:r>
              <a:rPr lang="ru-RU" dirty="0" err="1"/>
              <a:t>фізичного</a:t>
            </a:r>
            <a:r>
              <a:rPr lang="ru-RU" dirty="0"/>
              <a:t>, </a:t>
            </a:r>
            <a:r>
              <a:rPr lang="ru-RU" dirty="0" err="1"/>
              <a:t>психологічного</a:t>
            </a:r>
            <a:r>
              <a:rPr lang="ru-RU" dirty="0"/>
              <a:t> і т. п.).</a:t>
            </a:r>
          </a:p>
          <a:p>
            <a:endParaRPr lang="ru-RU" dirty="0"/>
          </a:p>
          <a:p>
            <a:r>
              <a:rPr lang="ru-RU" dirty="0" err="1"/>
              <a:t>Необхідними</a:t>
            </a:r>
            <a:r>
              <a:rPr lang="ru-RU" dirty="0"/>
              <a:t> й </a:t>
            </a:r>
            <a:r>
              <a:rPr lang="ru-RU" dirty="0" err="1"/>
              <a:t>достатніми</a:t>
            </a:r>
            <a:r>
              <a:rPr lang="ru-RU" dirty="0"/>
              <a:t> </a:t>
            </a:r>
            <a:r>
              <a:rPr lang="ru-RU" dirty="0" err="1"/>
              <a:t>умовами</a:t>
            </a:r>
            <a:r>
              <a:rPr lang="ru-RU" dirty="0"/>
              <a:t> </a:t>
            </a:r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/>
              <a:t>конфлікту</a:t>
            </a:r>
            <a:r>
              <a:rPr lang="ru-RU" dirty="0"/>
              <a:t> є </a:t>
            </a:r>
            <a:r>
              <a:rPr lang="ru-RU" dirty="0" err="1"/>
              <a:t>наявність</a:t>
            </a:r>
            <a:r>
              <a:rPr lang="ru-RU" dirty="0"/>
              <a:t> у </a:t>
            </a:r>
            <a:r>
              <a:rPr lang="ru-RU" dirty="0" err="1"/>
              <a:t>суб’єктів</a:t>
            </a:r>
            <a:r>
              <a:rPr lang="ru-RU" dirty="0"/>
              <a:t>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 </a:t>
            </a:r>
            <a:r>
              <a:rPr lang="ru-RU" dirty="0" err="1"/>
              <a:t>протилежно</a:t>
            </a:r>
            <a:r>
              <a:rPr lang="ru-RU" dirty="0"/>
              <a:t> </a:t>
            </a:r>
            <a:r>
              <a:rPr lang="ru-RU" dirty="0" err="1"/>
              <a:t>спрямованих</a:t>
            </a:r>
            <a:r>
              <a:rPr lang="ru-RU" dirty="0"/>
              <a:t> </a:t>
            </a:r>
            <a:r>
              <a:rPr lang="ru-RU" dirty="0" err="1"/>
              <a:t>мотивів</a:t>
            </a:r>
            <a:r>
              <a:rPr lang="ru-RU" dirty="0"/>
              <a:t> і </a:t>
            </a:r>
            <a:r>
              <a:rPr lang="ru-RU" dirty="0" err="1"/>
              <a:t>суджень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стан </a:t>
            </a:r>
            <a:r>
              <a:rPr lang="ru-RU" dirty="0" err="1"/>
              <a:t>протиборства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ними.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6851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698432" cy="5479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err="1"/>
              <a:t>Основними</a:t>
            </a:r>
            <a:r>
              <a:rPr lang="ru-RU" sz="3600" b="1" dirty="0"/>
              <a:t> </a:t>
            </a:r>
            <a:r>
              <a:rPr lang="ru-RU" sz="3600" b="1" dirty="0" err="1"/>
              <a:t>структурними</a:t>
            </a:r>
            <a:r>
              <a:rPr lang="ru-RU" sz="3600" b="1" dirty="0"/>
              <a:t> </a:t>
            </a:r>
            <a:r>
              <a:rPr lang="ru-RU" sz="3600" b="1" dirty="0" err="1"/>
              <a:t>елементами</a:t>
            </a:r>
            <a:r>
              <a:rPr lang="ru-RU" sz="3600" b="1" dirty="0"/>
              <a:t> </a:t>
            </a:r>
            <a:r>
              <a:rPr lang="ru-RU" sz="3600" b="1" dirty="0" err="1"/>
              <a:t>конфлікту</a:t>
            </a:r>
            <a:r>
              <a:rPr lang="ru-RU" sz="3600" b="1" dirty="0"/>
              <a:t> є </a:t>
            </a:r>
            <a:endParaRPr lang="en-US" sz="3600" b="1" dirty="0" smtClean="0"/>
          </a:p>
          <a:p>
            <a:r>
              <a:rPr lang="ru-RU" sz="3600" b="1" i="1" dirty="0" err="1" smtClean="0"/>
              <a:t>сторони</a:t>
            </a:r>
            <a:r>
              <a:rPr lang="ru-RU" sz="3600" b="1" i="1" dirty="0" smtClean="0"/>
              <a:t> </a:t>
            </a:r>
            <a:r>
              <a:rPr lang="ru-RU" sz="3600" b="1" i="1" dirty="0" err="1"/>
              <a:t>конфлікту</a:t>
            </a:r>
            <a:r>
              <a:rPr lang="ru-RU" sz="3600" b="1" i="1" dirty="0"/>
              <a:t>; </a:t>
            </a:r>
            <a:endParaRPr lang="en-US" sz="3600" b="1" i="1" dirty="0" smtClean="0"/>
          </a:p>
          <a:p>
            <a:r>
              <a:rPr lang="ru-RU" sz="3600" b="1" i="1" dirty="0" smtClean="0"/>
              <a:t>предмет </a:t>
            </a:r>
            <a:r>
              <a:rPr lang="ru-RU" sz="3600" b="1" i="1" dirty="0" err="1"/>
              <a:t>конфлікту</a:t>
            </a:r>
            <a:r>
              <a:rPr lang="ru-RU" sz="3600" b="1" i="1" dirty="0"/>
              <a:t>; </a:t>
            </a:r>
            <a:endParaRPr lang="en-US" sz="3600" b="1" i="1" dirty="0" smtClean="0"/>
          </a:p>
          <a:p>
            <a:r>
              <a:rPr lang="ru-RU" sz="3600" b="1" i="1" dirty="0" smtClean="0"/>
              <a:t>образ </a:t>
            </a:r>
            <a:r>
              <a:rPr lang="ru-RU" sz="3600" b="1" i="1" dirty="0" err="1"/>
              <a:t>конфліктної</a:t>
            </a:r>
            <a:r>
              <a:rPr lang="ru-RU" sz="3600" b="1" i="1" dirty="0"/>
              <a:t> </a:t>
            </a:r>
            <a:r>
              <a:rPr lang="ru-RU" sz="3600" b="1" i="1" dirty="0" err="1"/>
              <a:t>ситуації</a:t>
            </a:r>
            <a:r>
              <a:rPr lang="ru-RU" sz="3600" b="1" i="1" dirty="0" smtClean="0"/>
              <a:t>;</a:t>
            </a:r>
            <a:endParaRPr lang="en-US" sz="3600" b="1" i="1" dirty="0" smtClean="0"/>
          </a:p>
          <a:p>
            <a:r>
              <a:rPr lang="ru-RU" sz="3600" b="1" i="1" dirty="0" err="1" smtClean="0"/>
              <a:t>мотиви</a:t>
            </a:r>
            <a:r>
              <a:rPr lang="ru-RU" sz="3600" b="1" i="1" dirty="0" smtClean="0"/>
              <a:t> </a:t>
            </a:r>
            <a:r>
              <a:rPr lang="ru-RU" sz="3600" b="1" i="1" dirty="0" err="1"/>
              <a:t>конфлікту</a:t>
            </a:r>
            <a:r>
              <a:rPr lang="ru-RU" sz="3600" b="1" i="1" dirty="0"/>
              <a:t>; </a:t>
            </a:r>
            <a:endParaRPr lang="en-US" sz="3600" b="1" i="1" dirty="0" smtClean="0"/>
          </a:p>
          <a:p>
            <a:r>
              <a:rPr lang="ru-RU" sz="3600" b="1" i="1" dirty="0" err="1" smtClean="0"/>
              <a:t>позиції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сторін-конфліктерів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3076027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Ознаки конфлікту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  <a:p>
            <a:r>
              <a:rPr lang="ru-RU" b="1" dirty="0"/>
              <a:t>- </a:t>
            </a:r>
            <a:r>
              <a:rPr lang="ru-RU" b="1" dirty="0" err="1"/>
              <a:t>наявність</a:t>
            </a:r>
            <a:r>
              <a:rPr lang="ru-RU" b="1" dirty="0"/>
              <a:t> </a:t>
            </a:r>
            <a:r>
              <a:rPr lang="ru-RU" b="1" dirty="0" err="1"/>
              <a:t>ситуації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сприймається</a:t>
            </a:r>
            <a:r>
              <a:rPr lang="ru-RU" b="1" dirty="0"/>
              <a:t> </a:t>
            </a:r>
            <a:r>
              <a:rPr lang="ru-RU" b="1" dirty="0" err="1"/>
              <a:t>учасниками</a:t>
            </a:r>
            <a:r>
              <a:rPr lang="ru-RU" b="1" dirty="0"/>
              <a:t> як </a:t>
            </a:r>
            <a:r>
              <a:rPr lang="ru-RU" b="1" dirty="0" err="1"/>
              <a:t>конфліктна</a:t>
            </a:r>
            <a:r>
              <a:rPr lang="ru-RU" b="1" dirty="0"/>
              <a:t>;</a:t>
            </a:r>
          </a:p>
          <a:p>
            <a:endParaRPr lang="ru-RU" b="1" dirty="0"/>
          </a:p>
          <a:p>
            <a:r>
              <a:rPr lang="ru-RU" b="1" dirty="0"/>
              <a:t>- </a:t>
            </a:r>
            <a:r>
              <a:rPr lang="ru-RU" b="1" dirty="0" err="1"/>
              <a:t>неподільність</a:t>
            </a:r>
            <a:r>
              <a:rPr lang="ru-RU" b="1" dirty="0"/>
              <a:t> </a:t>
            </a:r>
            <a:r>
              <a:rPr lang="ru-RU" b="1" dirty="0" err="1"/>
              <a:t>об’єкта</a:t>
            </a:r>
            <a:r>
              <a:rPr lang="ru-RU" b="1" dirty="0"/>
              <a:t> </a:t>
            </a:r>
            <a:r>
              <a:rPr lang="ru-RU" b="1" dirty="0" err="1"/>
              <a:t>конфлікту</a:t>
            </a:r>
            <a:r>
              <a:rPr lang="ru-RU" b="1" dirty="0"/>
              <a:t>, </a:t>
            </a:r>
            <a:r>
              <a:rPr lang="ru-RU" b="1" dirty="0" err="1"/>
              <a:t>тобто</a:t>
            </a:r>
            <a:r>
              <a:rPr lang="ru-RU" b="1" dirty="0"/>
              <a:t> </a:t>
            </a:r>
            <a:r>
              <a:rPr lang="ru-RU" b="1" dirty="0" err="1"/>
              <a:t>об’єкт</a:t>
            </a:r>
            <a:r>
              <a:rPr lang="ru-RU" b="1" dirty="0"/>
              <a:t> </a:t>
            </a:r>
            <a:r>
              <a:rPr lang="ru-RU" b="1" dirty="0" err="1"/>
              <a:t>конфлікту</a:t>
            </a:r>
            <a:r>
              <a:rPr lang="ru-RU" b="1" dirty="0"/>
              <a:t> не </a:t>
            </a:r>
            <a:r>
              <a:rPr lang="ru-RU" b="1" dirty="0" err="1"/>
              <a:t>може</a:t>
            </a:r>
            <a:r>
              <a:rPr lang="ru-RU" b="1" dirty="0"/>
              <a:t> бути </a:t>
            </a:r>
            <a:r>
              <a:rPr lang="ru-RU" b="1" dirty="0" err="1"/>
              <a:t>поділено</a:t>
            </a:r>
            <a:r>
              <a:rPr lang="ru-RU" b="1" dirty="0"/>
              <a:t> </a:t>
            </a:r>
            <a:r>
              <a:rPr lang="ru-RU" b="1" dirty="0" err="1"/>
              <a:t>між</a:t>
            </a:r>
            <a:r>
              <a:rPr lang="ru-RU" b="1" dirty="0"/>
              <a:t> </a:t>
            </a:r>
            <a:r>
              <a:rPr lang="ru-RU" b="1" dirty="0" err="1"/>
              <a:t>учасниками</a:t>
            </a:r>
            <a:r>
              <a:rPr lang="ru-RU" b="1" dirty="0"/>
              <a:t> </a:t>
            </a:r>
            <a:r>
              <a:rPr lang="ru-RU" b="1" dirty="0" err="1"/>
              <a:t>конфліктної</a:t>
            </a:r>
            <a:r>
              <a:rPr lang="ru-RU" b="1" dirty="0"/>
              <a:t> </a:t>
            </a:r>
            <a:r>
              <a:rPr lang="ru-RU" b="1" dirty="0" err="1"/>
              <a:t>взаємодії</a:t>
            </a:r>
            <a:r>
              <a:rPr lang="ru-RU" b="1" dirty="0"/>
              <a:t>;</a:t>
            </a:r>
          </a:p>
          <a:p>
            <a:endParaRPr lang="ru-RU" b="1" dirty="0"/>
          </a:p>
          <a:p>
            <a:r>
              <a:rPr lang="ru-RU" b="1" dirty="0"/>
              <a:t>- </a:t>
            </a:r>
            <a:r>
              <a:rPr lang="ru-RU" b="1" dirty="0" err="1"/>
              <a:t>бажання</a:t>
            </a:r>
            <a:r>
              <a:rPr lang="ru-RU" b="1" dirty="0"/>
              <a:t> </a:t>
            </a:r>
            <a:r>
              <a:rPr lang="ru-RU" b="1" dirty="0" err="1"/>
              <a:t>учасників</a:t>
            </a:r>
            <a:r>
              <a:rPr lang="ru-RU" b="1" dirty="0"/>
              <a:t> </a:t>
            </a:r>
            <a:r>
              <a:rPr lang="ru-RU" b="1" dirty="0" err="1"/>
              <a:t>продовжити</a:t>
            </a:r>
            <a:r>
              <a:rPr lang="ru-RU" b="1" dirty="0"/>
              <a:t> </a:t>
            </a:r>
            <a:r>
              <a:rPr lang="ru-RU" b="1" dirty="0" err="1"/>
              <a:t>конфліктну</a:t>
            </a:r>
            <a:r>
              <a:rPr lang="ru-RU" b="1" dirty="0"/>
              <a:t> </a:t>
            </a:r>
            <a:r>
              <a:rPr lang="ru-RU" b="1" dirty="0" err="1"/>
              <a:t>взаємодію</a:t>
            </a:r>
            <a:r>
              <a:rPr lang="ru-RU" b="1" dirty="0"/>
              <a:t> для </a:t>
            </a:r>
            <a:r>
              <a:rPr lang="ru-RU" b="1" dirty="0" err="1"/>
              <a:t>досягнення</a:t>
            </a:r>
            <a:r>
              <a:rPr lang="ru-RU" b="1" dirty="0"/>
              <a:t> </a:t>
            </a:r>
            <a:r>
              <a:rPr lang="ru-RU" b="1" dirty="0" err="1"/>
              <a:t>своїх</a:t>
            </a:r>
            <a:r>
              <a:rPr lang="ru-RU" b="1" dirty="0"/>
              <a:t> </a:t>
            </a:r>
            <a:r>
              <a:rPr lang="ru-RU" b="1" dirty="0" err="1"/>
              <a:t>цілей</a:t>
            </a:r>
            <a:r>
              <a:rPr lang="ru-RU" b="1" dirty="0"/>
              <a:t>, а не </a:t>
            </a:r>
            <a:r>
              <a:rPr lang="ru-RU" b="1" dirty="0" err="1"/>
              <a:t>вихід</a:t>
            </a:r>
            <a:r>
              <a:rPr lang="ru-RU" b="1" dirty="0"/>
              <a:t> </a:t>
            </a:r>
            <a:r>
              <a:rPr lang="ru-RU" b="1" dirty="0" err="1"/>
              <a:t>із</a:t>
            </a:r>
            <a:r>
              <a:rPr lang="ru-RU" b="1" dirty="0"/>
              <a:t> </a:t>
            </a:r>
            <a:r>
              <a:rPr lang="ru-RU" b="1" dirty="0" err="1"/>
              <a:t>наявної</a:t>
            </a:r>
            <a:r>
              <a:rPr lang="ru-RU" b="1" dirty="0"/>
              <a:t> </a:t>
            </a:r>
            <a:r>
              <a:rPr lang="ru-RU" b="1" dirty="0" err="1"/>
              <a:t>ситуації</a:t>
            </a:r>
            <a:r>
              <a:rPr lang="ru-RU" b="1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0277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85800"/>
            <a:ext cx="7766248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err="1"/>
              <a:t>Характерними</a:t>
            </a:r>
            <a:r>
              <a:rPr lang="ru-RU" sz="3600" b="1" dirty="0"/>
              <a:t> рисами </a:t>
            </a:r>
            <a:r>
              <a:rPr lang="ru-RU" sz="3600" b="1" dirty="0" err="1"/>
              <a:t>конфлікту</a:t>
            </a:r>
            <a:r>
              <a:rPr lang="ru-RU" sz="3600" b="1" dirty="0"/>
              <a:t> </a:t>
            </a:r>
            <a:r>
              <a:rPr lang="ru-RU" sz="3600" b="1" dirty="0" smtClean="0"/>
              <a:t>є: </a:t>
            </a:r>
          </a:p>
          <a:p>
            <a:r>
              <a:rPr lang="ru-RU" sz="3600" b="1" i="1" dirty="0" err="1" smtClean="0"/>
              <a:t>невизначеність</a:t>
            </a:r>
            <a:r>
              <a:rPr lang="ru-RU" sz="3600" b="1" i="1" dirty="0" smtClean="0"/>
              <a:t> </a:t>
            </a:r>
            <a:r>
              <a:rPr lang="ru-RU" sz="3600" b="1" i="1" dirty="0"/>
              <a:t>результату</a:t>
            </a:r>
            <a:r>
              <a:rPr lang="ru-RU" sz="3600" b="1" i="1" dirty="0" smtClean="0"/>
              <a:t>,</a:t>
            </a:r>
          </a:p>
          <a:p>
            <a:r>
              <a:rPr lang="ru-RU" sz="3600" b="1" i="1" dirty="0" err="1" smtClean="0"/>
              <a:t>розходження</a:t>
            </a:r>
            <a:r>
              <a:rPr lang="ru-RU" sz="3600" b="1" i="1" dirty="0" smtClean="0"/>
              <a:t> </a:t>
            </a:r>
            <a:r>
              <a:rPr lang="ru-RU" sz="3600" b="1" i="1" dirty="0" err="1"/>
              <a:t>цілей</a:t>
            </a:r>
            <a:r>
              <a:rPr lang="ru-RU" sz="3600" b="1" i="1" dirty="0"/>
              <a:t> і </a:t>
            </a:r>
            <a:r>
              <a:rPr lang="ru-RU" sz="3600" b="1" i="1" dirty="0" err="1"/>
              <a:t>поведінки</a:t>
            </a:r>
            <a:r>
              <a:rPr lang="ru-RU" sz="3600" b="1" i="1" dirty="0"/>
              <a:t> </a:t>
            </a:r>
            <a:r>
              <a:rPr lang="ru-RU" sz="3600" b="1" i="1" dirty="0" err="1"/>
              <a:t>кожної</a:t>
            </a:r>
            <a:r>
              <a:rPr lang="ru-RU" sz="3600" b="1" i="1" dirty="0"/>
              <a:t> </a:t>
            </a:r>
            <a:r>
              <a:rPr lang="ru-RU" sz="3600" b="1" i="1" dirty="0" err="1"/>
              <a:t>зі</a:t>
            </a:r>
            <a:r>
              <a:rPr lang="ru-RU" sz="3600" b="1" i="1" dirty="0"/>
              <a:t> </a:t>
            </a:r>
            <a:r>
              <a:rPr lang="ru-RU" sz="3600" b="1" i="1" dirty="0" err="1"/>
              <a:t>сторін</a:t>
            </a:r>
            <a:r>
              <a:rPr lang="ru-RU" sz="3600" b="1" i="1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72272"/>
            <a:ext cx="360040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0394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920880" cy="1447056"/>
          </a:xfrm>
        </p:spPr>
        <p:txBody>
          <a:bodyPr>
            <a:noAutofit/>
          </a:bodyPr>
          <a:lstStyle/>
          <a:p>
            <a:r>
              <a:rPr lang="ru-RU" sz="3200" dirty="0"/>
              <a:t>Початок </a:t>
            </a:r>
            <a:r>
              <a:rPr lang="ru-RU" sz="3200" dirty="0" err="1"/>
              <a:t>конфлікту</a:t>
            </a:r>
            <a:r>
              <a:rPr lang="ru-RU" sz="3200" dirty="0"/>
              <a:t> </a:t>
            </a:r>
            <a:r>
              <a:rPr lang="ru-RU" sz="3200" dirty="0" err="1"/>
              <a:t>визначається</a:t>
            </a:r>
            <a:r>
              <a:rPr lang="ru-RU" sz="3200" dirty="0"/>
              <a:t> за умов: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276872"/>
            <a:ext cx="7543800" cy="3886200"/>
          </a:xfrm>
        </p:spPr>
        <p:txBody>
          <a:bodyPr>
            <a:normAutofit fontScale="92500" lnSpcReduction="10000"/>
          </a:bodyPr>
          <a:lstStyle/>
          <a:p>
            <a:endParaRPr lang="ru-RU" b="1" dirty="0"/>
          </a:p>
          <a:p>
            <a:r>
              <a:rPr lang="ru-RU" b="1" dirty="0"/>
              <a:t>- перший </a:t>
            </a:r>
            <a:r>
              <a:rPr lang="ru-RU" b="1" dirty="0" err="1"/>
              <a:t>учасник</a:t>
            </a:r>
            <a:r>
              <a:rPr lang="ru-RU" b="1" dirty="0"/>
              <a:t> </a:t>
            </a:r>
            <a:r>
              <a:rPr lang="ru-RU" b="1" dirty="0" err="1"/>
              <a:t>свідомо</a:t>
            </a:r>
            <a:r>
              <a:rPr lang="ru-RU" b="1" dirty="0"/>
              <a:t> й активно </a:t>
            </a:r>
            <a:r>
              <a:rPr lang="ru-RU" b="1" dirty="0" err="1"/>
              <a:t>діє</a:t>
            </a:r>
            <a:r>
              <a:rPr lang="ru-RU" b="1" dirty="0"/>
              <a:t>, </a:t>
            </a:r>
            <a:r>
              <a:rPr lang="ru-RU" b="1" dirty="0" err="1"/>
              <a:t>завдаючи</a:t>
            </a:r>
            <a:r>
              <a:rPr lang="ru-RU" b="1" dirty="0"/>
              <a:t> </a:t>
            </a:r>
            <a:r>
              <a:rPr lang="ru-RU" b="1" dirty="0" err="1"/>
              <a:t>шкоди</a:t>
            </a:r>
            <a:r>
              <a:rPr lang="ru-RU" b="1" dirty="0"/>
              <a:t> </a:t>
            </a:r>
            <a:r>
              <a:rPr lang="ru-RU" b="1" dirty="0" err="1"/>
              <a:t>іншому</a:t>
            </a:r>
            <a:r>
              <a:rPr lang="ru-RU" b="1" dirty="0"/>
              <a:t> </a:t>
            </a:r>
            <a:r>
              <a:rPr lang="ru-RU" b="1" dirty="0" err="1"/>
              <a:t>учаснику</a:t>
            </a:r>
            <a:r>
              <a:rPr lang="ru-RU" b="1" dirty="0"/>
              <a:t> (</a:t>
            </a:r>
            <a:r>
              <a:rPr lang="ru-RU" b="1" dirty="0" err="1"/>
              <a:t>опоненту</a:t>
            </a:r>
            <a:r>
              <a:rPr lang="ru-RU" b="1" dirty="0"/>
              <a:t>), при </a:t>
            </a:r>
            <a:r>
              <a:rPr lang="ru-RU" b="1" dirty="0" err="1"/>
              <a:t>цьому</a:t>
            </a:r>
            <a:r>
              <a:rPr lang="ru-RU" b="1" dirty="0"/>
              <a:t> </a:t>
            </a:r>
            <a:r>
              <a:rPr lang="ru-RU" b="1" dirty="0" err="1"/>
              <a:t>під</a:t>
            </a:r>
            <a:r>
              <a:rPr lang="ru-RU" b="1" dirty="0"/>
              <a:t> </a:t>
            </a:r>
            <a:r>
              <a:rPr lang="ru-RU" b="1" dirty="0" err="1"/>
              <a:t>дією</a:t>
            </a:r>
            <a:r>
              <a:rPr lang="ru-RU" b="1" dirty="0"/>
              <a:t> </a:t>
            </a:r>
            <a:r>
              <a:rPr lang="ru-RU" b="1" dirty="0" err="1"/>
              <a:t>розуміється</a:t>
            </a:r>
            <a:r>
              <a:rPr lang="ru-RU" b="1" dirty="0"/>
              <a:t> як передача </a:t>
            </a:r>
            <a:r>
              <a:rPr lang="ru-RU" b="1" dirty="0" err="1"/>
              <a:t>інформації</a:t>
            </a:r>
            <a:r>
              <a:rPr lang="ru-RU" b="1" dirty="0"/>
              <a:t>, так і </a:t>
            </a:r>
            <a:r>
              <a:rPr lang="ru-RU" b="1" dirty="0" err="1"/>
              <a:t>фізична</a:t>
            </a:r>
            <a:r>
              <a:rPr lang="ru-RU" b="1" dirty="0"/>
              <a:t> </a:t>
            </a:r>
            <a:r>
              <a:rPr lang="ru-RU" b="1" dirty="0" err="1"/>
              <a:t>дія</a:t>
            </a:r>
            <a:r>
              <a:rPr lang="ru-RU" b="1" dirty="0"/>
              <a:t>;</a:t>
            </a:r>
          </a:p>
          <a:p>
            <a:endParaRPr lang="ru-RU" b="1" dirty="0"/>
          </a:p>
          <a:p>
            <a:r>
              <a:rPr lang="ru-RU" b="1" dirty="0"/>
              <a:t>- </a:t>
            </a:r>
            <a:r>
              <a:rPr lang="ru-RU" b="1" dirty="0" err="1"/>
              <a:t>другий</a:t>
            </a:r>
            <a:r>
              <a:rPr lang="ru-RU" b="1" dirty="0"/>
              <a:t> </a:t>
            </a:r>
            <a:r>
              <a:rPr lang="ru-RU" b="1" dirty="0" err="1"/>
              <a:t>учасник</a:t>
            </a:r>
            <a:r>
              <a:rPr lang="ru-RU" b="1" dirty="0"/>
              <a:t> (</a:t>
            </a:r>
            <a:r>
              <a:rPr lang="ru-RU" b="1" dirty="0" err="1"/>
              <a:t>опонент</a:t>
            </a:r>
            <a:r>
              <a:rPr lang="ru-RU" b="1" dirty="0"/>
              <a:t>) </a:t>
            </a:r>
            <a:r>
              <a:rPr lang="ru-RU" b="1" dirty="0" err="1"/>
              <a:t>усвідомлює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зазначені</a:t>
            </a:r>
            <a:r>
              <a:rPr lang="ru-RU" b="1" dirty="0"/>
              <a:t> </a:t>
            </a:r>
            <a:r>
              <a:rPr lang="ru-RU" b="1" dirty="0" err="1"/>
              <a:t>дії</a:t>
            </a:r>
            <a:r>
              <a:rPr lang="ru-RU" b="1" dirty="0"/>
              <a:t> </a:t>
            </a:r>
            <a:r>
              <a:rPr lang="ru-RU" b="1" dirty="0" err="1"/>
              <a:t>спрямовано</a:t>
            </a:r>
            <a:r>
              <a:rPr lang="ru-RU" b="1" dirty="0"/>
              <a:t> </a:t>
            </a:r>
            <a:r>
              <a:rPr lang="ru-RU" b="1" dirty="0" err="1"/>
              <a:t>проти</a:t>
            </a:r>
            <a:r>
              <a:rPr lang="ru-RU" b="1" dirty="0"/>
              <a:t> </a:t>
            </a:r>
            <a:r>
              <a:rPr lang="ru-RU" b="1" dirty="0" err="1"/>
              <a:t>його</a:t>
            </a:r>
            <a:r>
              <a:rPr lang="ru-RU" b="1" dirty="0"/>
              <a:t> </a:t>
            </a:r>
            <a:r>
              <a:rPr lang="ru-RU" b="1" dirty="0" err="1"/>
              <a:t>інтересів</a:t>
            </a:r>
            <a:r>
              <a:rPr lang="ru-RU" b="1" dirty="0"/>
              <a:t>;</a:t>
            </a:r>
          </a:p>
          <a:p>
            <a:endParaRPr lang="ru-RU" b="1" dirty="0"/>
          </a:p>
          <a:p>
            <a:r>
              <a:rPr lang="ru-RU" b="1" dirty="0"/>
              <a:t>- </a:t>
            </a:r>
            <a:r>
              <a:rPr lang="ru-RU" b="1" dirty="0" err="1"/>
              <a:t>другий</a:t>
            </a:r>
            <a:r>
              <a:rPr lang="ru-RU" b="1" dirty="0"/>
              <a:t> </a:t>
            </a:r>
            <a:r>
              <a:rPr lang="ru-RU" b="1" dirty="0" err="1"/>
              <a:t>учасник</a:t>
            </a:r>
            <a:r>
              <a:rPr lang="ru-RU" b="1" dirty="0"/>
              <a:t> </a:t>
            </a:r>
            <a:r>
              <a:rPr lang="ru-RU" b="1" dirty="0" err="1"/>
              <a:t>починає</a:t>
            </a:r>
            <a:r>
              <a:rPr lang="ru-RU" b="1" dirty="0"/>
              <a:t> у </a:t>
            </a:r>
            <a:r>
              <a:rPr lang="ru-RU" b="1" dirty="0" err="1"/>
              <a:t>відповідь</a:t>
            </a:r>
            <a:r>
              <a:rPr lang="ru-RU" b="1" dirty="0"/>
              <a:t> </a:t>
            </a:r>
            <a:r>
              <a:rPr lang="ru-RU" b="1" dirty="0" err="1"/>
              <a:t>агресивні</a:t>
            </a:r>
            <a:r>
              <a:rPr lang="ru-RU" b="1" dirty="0"/>
              <a:t> </a:t>
            </a:r>
            <a:r>
              <a:rPr lang="ru-RU" b="1" dirty="0" err="1"/>
              <a:t>дії</a:t>
            </a:r>
            <a:r>
              <a:rPr lang="ru-RU" b="1" dirty="0"/>
              <a:t>, </a:t>
            </a:r>
            <a:r>
              <a:rPr lang="ru-RU" b="1" dirty="0" err="1"/>
              <a:t>спрямовані</a:t>
            </a:r>
            <a:r>
              <a:rPr lang="ru-RU" b="1" dirty="0"/>
              <a:t> </a:t>
            </a:r>
            <a:r>
              <a:rPr lang="ru-RU" b="1" dirty="0" err="1"/>
              <a:t>проти</a:t>
            </a:r>
            <a:r>
              <a:rPr lang="ru-RU" b="1" dirty="0"/>
              <a:t> </a:t>
            </a:r>
            <a:r>
              <a:rPr lang="ru-RU" b="1" dirty="0" err="1"/>
              <a:t>першого</a:t>
            </a:r>
            <a:r>
              <a:rPr lang="ru-RU" b="1" dirty="0"/>
              <a:t>. </a:t>
            </a:r>
            <a:r>
              <a:rPr lang="ru-RU" b="1" dirty="0" err="1"/>
              <a:t>Тільки</a:t>
            </a:r>
            <a:r>
              <a:rPr lang="ru-RU" b="1" dirty="0"/>
              <a:t> з </a:t>
            </a:r>
            <a:r>
              <a:rPr lang="ru-RU" b="1" dirty="0" err="1"/>
              <a:t>цього</a:t>
            </a:r>
            <a:r>
              <a:rPr lang="ru-RU" b="1" dirty="0"/>
              <a:t> моменту </a:t>
            </a:r>
            <a:r>
              <a:rPr lang="ru-RU" b="1" dirty="0" err="1"/>
              <a:t>можна</a:t>
            </a:r>
            <a:r>
              <a:rPr lang="ru-RU" b="1" dirty="0"/>
              <a:t> </a:t>
            </a:r>
            <a:r>
              <a:rPr lang="ru-RU" b="1" dirty="0" err="1"/>
              <a:t>вважати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конфлікт</a:t>
            </a:r>
            <a:r>
              <a:rPr lang="ru-RU" b="1" dirty="0"/>
              <a:t> </a:t>
            </a:r>
            <a:r>
              <a:rPr lang="ru-RU" b="1" dirty="0" err="1"/>
              <a:t>почався</a:t>
            </a:r>
            <a:r>
              <a:rPr lang="ru-RU" b="1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6030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352928" cy="53354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i="1" dirty="0"/>
              <a:t>Таким чином, </a:t>
            </a:r>
            <a:endParaRPr lang="ru-RU" sz="2800" b="1" i="1" dirty="0" smtClean="0"/>
          </a:p>
          <a:p>
            <a:pPr marL="0" indent="0">
              <a:buNone/>
            </a:pPr>
            <a:r>
              <a:rPr lang="ru-RU" sz="2800" b="1" i="1" u="sng" dirty="0" err="1" smtClean="0"/>
              <a:t>конфлікт</a:t>
            </a:r>
            <a:r>
              <a:rPr lang="ru-RU" sz="2800" b="1" i="1" u="sng" dirty="0" smtClean="0"/>
              <a:t> </a:t>
            </a:r>
            <a:r>
              <a:rPr lang="ru-RU" sz="2800" b="1" i="1" u="sng" dirty="0" err="1"/>
              <a:t>відсутній</a:t>
            </a:r>
            <a:r>
              <a:rPr lang="ru-RU" sz="2800" b="1" i="1" dirty="0"/>
              <a:t>, </a:t>
            </a:r>
            <a:r>
              <a:rPr lang="ru-RU" sz="2800" b="1" i="1" dirty="0" err="1"/>
              <a:t>якщо</a:t>
            </a:r>
            <a:r>
              <a:rPr lang="ru-RU" sz="2800" b="1" i="1" dirty="0"/>
              <a:t> </a:t>
            </a:r>
            <a:r>
              <a:rPr lang="ru-RU" sz="2800" b="1" i="1" dirty="0" err="1"/>
              <a:t>діє</a:t>
            </a:r>
            <a:r>
              <a:rPr lang="ru-RU" sz="2800" b="1" i="1" dirty="0"/>
              <a:t> </a:t>
            </a:r>
            <a:r>
              <a:rPr lang="ru-RU" sz="2800" b="1" i="1" dirty="0" err="1"/>
              <a:t>тільки</a:t>
            </a:r>
            <a:r>
              <a:rPr lang="ru-RU" sz="2800" b="1" i="1" dirty="0"/>
              <a:t> один </a:t>
            </a:r>
            <a:r>
              <a:rPr lang="ru-RU" sz="2800" b="1" i="1" dirty="0" err="1"/>
              <a:t>учасник</a:t>
            </a:r>
            <a:r>
              <a:rPr lang="ru-RU" sz="2800" b="1" i="1" dirty="0"/>
              <a:t> </a:t>
            </a:r>
            <a:r>
              <a:rPr lang="ru-RU" sz="2800" b="1" i="1" dirty="0" err="1"/>
              <a:t>чи</a:t>
            </a:r>
            <a:r>
              <a:rPr lang="ru-RU" sz="2800" b="1" i="1" dirty="0"/>
              <a:t> </a:t>
            </a:r>
            <a:r>
              <a:rPr lang="ru-RU" sz="2800" b="1" i="1" dirty="0" err="1"/>
              <a:t>учасники</a:t>
            </a:r>
            <a:r>
              <a:rPr lang="ru-RU" sz="2800" b="1" i="1" dirty="0"/>
              <a:t> </a:t>
            </a:r>
            <a:r>
              <a:rPr lang="ru-RU" sz="2800" b="1" i="1" dirty="0" err="1"/>
              <a:t>виконують</a:t>
            </a:r>
            <a:r>
              <a:rPr lang="ru-RU" sz="2800" b="1" i="1" dirty="0"/>
              <a:t> </a:t>
            </a:r>
            <a:r>
              <a:rPr lang="ru-RU" sz="2800" b="1" i="1" dirty="0" err="1"/>
              <a:t>лише</a:t>
            </a:r>
            <a:r>
              <a:rPr lang="ru-RU" sz="2800" b="1" i="1" dirty="0"/>
              <a:t> </a:t>
            </a:r>
            <a:r>
              <a:rPr lang="ru-RU" sz="2800" b="1" i="1" dirty="0" err="1"/>
              <a:t>розумові</a:t>
            </a:r>
            <a:r>
              <a:rPr lang="ru-RU" sz="2800" b="1" i="1" dirty="0"/>
              <a:t> </a:t>
            </a:r>
            <a:r>
              <a:rPr lang="ru-RU" sz="2800" b="1" i="1" dirty="0" err="1"/>
              <a:t>дії</a:t>
            </a:r>
            <a:r>
              <a:rPr lang="ru-RU" sz="2800" b="1" i="1" dirty="0"/>
              <a:t> (</a:t>
            </a:r>
            <a:r>
              <a:rPr lang="ru-RU" sz="2800" b="1" i="1" dirty="0" err="1"/>
              <a:t>планування</a:t>
            </a:r>
            <a:r>
              <a:rPr lang="ru-RU" sz="2800" b="1" i="1" dirty="0"/>
              <a:t> мети, </a:t>
            </a:r>
            <a:r>
              <a:rPr lang="ru-RU" sz="2800" b="1" i="1" dirty="0" err="1"/>
              <a:t>обмірковування</a:t>
            </a:r>
            <a:r>
              <a:rPr lang="ru-RU" sz="2800" b="1" i="1" dirty="0"/>
              <a:t> плану </a:t>
            </a:r>
            <a:r>
              <a:rPr lang="ru-RU" sz="2800" b="1" i="1" dirty="0" err="1"/>
              <a:t>дій</a:t>
            </a:r>
            <a:r>
              <a:rPr lang="ru-RU" sz="2800" b="1" i="1" dirty="0"/>
              <a:t>, </a:t>
            </a:r>
            <a:r>
              <a:rPr lang="ru-RU" sz="2800" b="1" i="1" dirty="0" err="1"/>
              <a:t>прогнозування</a:t>
            </a:r>
            <a:r>
              <a:rPr lang="ru-RU" sz="2800" b="1" i="1" dirty="0"/>
              <a:t> </a:t>
            </a:r>
            <a:r>
              <a:rPr lang="ru-RU" sz="2800" b="1" i="1" dirty="0" err="1"/>
              <a:t>майбутньої</a:t>
            </a:r>
            <a:r>
              <a:rPr lang="ru-RU" sz="2800" b="1" i="1" dirty="0"/>
              <a:t> </a:t>
            </a:r>
            <a:r>
              <a:rPr lang="ru-RU" sz="2800" b="1" i="1" dirty="0" err="1"/>
              <a:t>поведінки</a:t>
            </a:r>
            <a:r>
              <a:rPr lang="ru-RU" sz="2800" b="1" i="1" dirty="0"/>
              <a:t>). </a:t>
            </a:r>
            <a:endParaRPr lang="ru-RU" sz="2800" b="1" i="1" dirty="0" smtClean="0"/>
          </a:p>
          <a:p>
            <a:pPr marL="0" indent="0">
              <a:buNone/>
            </a:pPr>
            <a:r>
              <a:rPr lang="ru-RU" sz="2800" b="1" i="1" u="sng" dirty="0" err="1" smtClean="0"/>
              <a:t>Конфлікт</a:t>
            </a:r>
            <a:r>
              <a:rPr lang="ru-RU" sz="2800" b="1" i="1" u="sng" dirty="0" smtClean="0"/>
              <a:t> </a:t>
            </a:r>
            <a:r>
              <a:rPr lang="ru-RU" sz="2800" b="1" i="1" u="sng" dirty="0" err="1"/>
              <a:t>починається</a:t>
            </a:r>
            <a:r>
              <a:rPr lang="ru-RU" sz="2800" b="1" i="1" u="sng" dirty="0"/>
              <a:t> </a:t>
            </a:r>
            <a:r>
              <a:rPr lang="ru-RU" sz="2800" b="1" i="1" dirty="0" err="1"/>
              <a:t>тоді</a:t>
            </a:r>
            <a:r>
              <a:rPr lang="ru-RU" sz="2800" b="1" i="1" dirty="0"/>
              <a:t>, коли </a:t>
            </a:r>
            <a:r>
              <a:rPr lang="ru-RU" sz="2800" b="1" i="1" dirty="0" err="1"/>
              <a:t>сторони</a:t>
            </a:r>
            <a:r>
              <a:rPr lang="ru-RU" sz="2800" b="1" i="1" dirty="0"/>
              <a:t> </a:t>
            </a:r>
            <a:r>
              <a:rPr lang="ru-RU" sz="2800" b="1" i="1" dirty="0" err="1"/>
              <a:t>починають</a:t>
            </a:r>
            <a:r>
              <a:rPr lang="ru-RU" sz="2800" b="1" i="1" dirty="0"/>
              <a:t> активно </a:t>
            </a:r>
            <a:r>
              <a:rPr lang="ru-RU" sz="2800" b="1" i="1" dirty="0" err="1"/>
              <a:t>протистояти</a:t>
            </a:r>
            <a:r>
              <a:rPr lang="ru-RU" sz="2800" b="1" i="1" dirty="0"/>
              <a:t> один одному, </a:t>
            </a:r>
            <a:r>
              <a:rPr lang="ru-RU" sz="2800" b="1" i="1" dirty="0" err="1"/>
              <a:t>переслідуючи</a:t>
            </a:r>
            <a:r>
              <a:rPr lang="ru-RU" sz="2800" b="1" i="1" dirty="0"/>
              <a:t> </a:t>
            </a:r>
            <a:r>
              <a:rPr lang="ru-RU" sz="2800" b="1" i="1" dirty="0" err="1"/>
              <a:t>кожен</a:t>
            </a:r>
            <a:r>
              <a:rPr lang="ru-RU" sz="2800" b="1" i="1" dirty="0"/>
              <a:t> свою мету. До </a:t>
            </a:r>
            <a:r>
              <a:rPr lang="ru-RU" sz="2800" b="1" i="1" dirty="0" err="1"/>
              <a:t>цього</a:t>
            </a:r>
            <a:r>
              <a:rPr lang="ru-RU" sz="2800" b="1" i="1" dirty="0"/>
              <a:t> ми </a:t>
            </a:r>
            <a:r>
              <a:rPr lang="ru-RU" sz="2800" b="1" i="1" dirty="0" err="1"/>
              <a:t>маємо</a:t>
            </a:r>
            <a:r>
              <a:rPr lang="ru-RU" sz="2800" b="1" i="1" dirty="0"/>
              <a:t> </a:t>
            </a:r>
            <a:r>
              <a:rPr lang="ru-RU" sz="2800" b="1" i="1" dirty="0" err="1"/>
              <a:t>лише</a:t>
            </a:r>
            <a:r>
              <a:rPr lang="ru-RU" sz="2800" b="1" i="1" dirty="0"/>
              <a:t> </a:t>
            </a:r>
            <a:r>
              <a:rPr lang="ru-RU" sz="2800" b="1" i="1" dirty="0" err="1"/>
              <a:t>конфліктну</a:t>
            </a:r>
            <a:r>
              <a:rPr lang="ru-RU" sz="2800" b="1" i="1" dirty="0"/>
              <a:t> </a:t>
            </a:r>
            <a:r>
              <a:rPr lang="ru-RU" sz="2800" b="1" i="1" dirty="0" err="1"/>
              <a:t>ситуацію</a:t>
            </a:r>
            <a:r>
              <a:rPr lang="ru-RU" sz="28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1130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 err="1"/>
              <a:t>Розвиток</a:t>
            </a:r>
            <a:r>
              <a:rPr lang="ru-RU" b="1" i="1" dirty="0"/>
              <a:t> </a:t>
            </a:r>
            <a:r>
              <a:rPr lang="ru-RU" b="1" i="1" dirty="0" err="1"/>
              <a:t>конфлікту</a:t>
            </a:r>
            <a:r>
              <a:rPr lang="ru-RU" b="1" i="1" dirty="0"/>
              <a:t>, як правило, </a:t>
            </a:r>
            <a:r>
              <a:rPr lang="ru-RU" b="1" i="1" dirty="0" err="1"/>
              <a:t>відбувається</a:t>
            </a:r>
            <a:r>
              <a:rPr lang="ru-RU" b="1" i="1" dirty="0"/>
              <a:t> з </a:t>
            </a:r>
            <a:r>
              <a:rPr lang="ru-RU" b="1" i="1" dirty="0" err="1"/>
              <a:t>поступовим</a:t>
            </a:r>
            <a:r>
              <a:rPr lang="ru-RU" b="1" i="1" dirty="0"/>
              <a:t> </a:t>
            </a:r>
            <a:r>
              <a:rPr lang="ru-RU" b="1" i="1" dirty="0" err="1"/>
              <a:t>розширенням</a:t>
            </a:r>
            <a:r>
              <a:rPr lang="ru-RU" b="1" i="1" dirty="0"/>
              <a:t> складу </a:t>
            </a:r>
            <a:r>
              <a:rPr lang="ru-RU" b="1" i="1" dirty="0" err="1"/>
              <a:t>його</a:t>
            </a:r>
            <a:r>
              <a:rPr lang="ru-RU" b="1" i="1" dirty="0"/>
              <a:t> </a:t>
            </a:r>
            <a:r>
              <a:rPr lang="ru-RU" b="1" i="1" dirty="0" err="1"/>
              <a:t>учасників</a:t>
            </a:r>
            <a:r>
              <a:rPr lang="ru-RU" b="1" i="1" dirty="0"/>
              <a:t>, </a:t>
            </a:r>
            <a:r>
              <a:rPr lang="ru-RU" b="1" i="1" dirty="0" err="1"/>
              <a:t>іноді</a:t>
            </a:r>
            <a:r>
              <a:rPr lang="ru-RU" b="1" i="1" dirty="0"/>
              <a:t> й предмета </a:t>
            </a:r>
            <a:r>
              <a:rPr lang="ru-RU" b="1" i="1" dirty="0" err="1"/>
              <a:t>конфлікту</a:t>
            </a:r>
            <a:r>
              <a:rPr lang="ru-RU" b="1" i="1" dirty="0"/>
              <a:t>: </a:t>
            </a:r>
            <a:r>
              <a:rPr lang="ru-RU" b="1" i="1" dirty="0" err="1"/>
              <a:t>виникнення</a:t>
            </a:r>
            <a:r>
              <a:rPr lang="ru-RU" b="1" i="1" dirty="0"/>
              <a:t> </a:t>
            </a:r>
            <a:r>
              <a:rPr lang="ru-RU" b="1" i="1" dirty="0" err="1"/>
              <a:t>невеликої</a:t>
            </a:r>
            <a:r>
              <a:rPr lang="ru-RU" b="1" i="1" dirty="0"/>
              <a:t> </a:t>
            </a:r>
            <a:r>
              <a:rPr lang="ru-RU" b="1" i="1" dirty="0" err="1"/>
              <a:t>конфліктної</a:t>
            </a:r>
            <a:r>
              <a:rPr lang="ru-RU" b="1" i="1" dirty="0"/>
              <a:t> </a:t>
            </a:r>
            <a:r>
              <a:rPr lang="ru-RU" b="1" i="1" dirty="0" err="1"/>
              <a:t>ситуації</a:t>
            </a:r>
            <a:r>
              <a:rPr lang="ru-RU" b="1" i="1" dirty="0"/>
              <a:t> </a:t>
            </a:r>
            <a:r>
              <a:rPr lang="ru-RU" b="1" i="1" dirty="0" err="1"/>
              <a:t>втягує</a:t>
            </a:r>
            <a:r>
              <a:rPr lang="ru-RU" b="1" i="1" dirty="0"/>
              <a:t> у </a:t>
            </a:r>
            <a:r>
              <a:rPr lang="ru-RU" b="1" i="1" dirty="0" err="1"/>
              <a:t>взаємодію</a:t>
            </a:r>
            <a:r>
              <a:rPr lang="ru-RU" b="1" i="1" dirty="0"/>
              <a:t> </a:t>
            </a:r>
            <a:r>
              <a:rPr lang="ru-RU" b="1" i="1" dirty="0" err="1"/>
              <a:t>двох</a:t>
            </a:r>
            <a:r>
              <a:rPr lang="ru-RU" b="1" i="1" dirty="0"/>
              <a:t> </a:t>
            </a:r>
            <a:r>
              <a:rPr lang="ru-RU" b="1" i="1" dirty="0" err="1"/>
              <a:t>суб’єктів</a:t>
            </a:r>
            <a:r>
              <a:rPr lang="ru-RU" b="1" i="1" dirty="0"/>
              <a:t>, </a:t>
            </a:r>
            <a:r>
              <a:rPr lang="ru-RU" b="1" i="1" dirty="0" err="1"/>
              <a:t>ті</a:t>
            </a:r>
            <a:r>
              <a:rPr lang="ru-RU" b="1" i="1" dirty="0"/>
              <a:t> </a:t>
            </a:r>
            <a:r>
              <a:rPr lang="ru-RU" b="1" i="1" dirty="0" err="1"/>
              <a:t>залучають</a:t>
            </a:r>
            <a:r>
              <a:rPr lang="ru-RU" b="1" i="1" dirty="0"/>
              <a:t> </a:t>
            </a:r>
            <a:r>
              <a:rPr lang="ru-RU" b="1" i="1" dirty="0" err="1"/>
              <a:t>своїх</a:t>
            </a:r>
            <a:r>
              <a:rPr lang="ru-RU" b="1" i="1" dirty="0"/>
              <a:t> </a:t>
            </a:r>
            <a:r>
              <a:rPr lang="ru-RU" b="1" i="1" dirty="0" err="1"/>
              <a:t>захисників</a:t>
            </a:r>
            <a:r>
              <a:rPr lang="ru-RU" b="1" i="1" dirty="0"/>
              <a:t>, </a:t>
            </a:r>
            <a:r>
              <a:rPr lang="ru-RU" b="1" i="1" dirty="0" err="1"/>
              <a:t>свідків</a:t>
            </a:r>
            <a:r>
              <a:rPr lang="ru-RU" b="1" i="1" dirty="0"/>
              <a:t>, </a:t>
            </a:r>
            <a:r>
              <a:rPr lang="ru-RU" b="1" i="1" dirty="0" err="1"/>
              <a:t>адвокатів</a:t>
            </a:r>
            <a:r>
              <a:rPr lang="ru-RU" b="1" i="1" dirty="0"/>
              <a:t>; </a:t>
            </a:r>
            <a:r>
              <a:rPr lang="ru-RU" b="1" i="1" dirty="0" err="1"/>
              <a:t>зачіпаються</a:t>
            </a:r>
            <a:r>
              <a:rPr lang="ru-RU" b="1" i="1" dirty="0"/>
              <a:t> </a:t>
            </a:r>
            <a:r>
              <a:rPr lang="ru-RU" b="1" i="1" dirty="0" err="1"/>
              <a:t>інтереси</a:t>
            </a:r>
            <a:r>
              <a:rPr lang="ru-RU" b="1" i="1" dirty="0"/>
              <a:t> </a:t>
            </a:r>
            <a:r>
              <a:rPr lang="ru-RU" b="1" i="1" dirty="0" err="1"/>
              <a:t>свідків</a:t>
            </a:r>
            <a:r>
              <a:rPr lang="ru-RU" b="1" i="1" dirty="0"/>
              <a:t>, </a:t>
            </a:r>
            <a:r>
              <a:rPr lang="ru-RU" b="1" i="1" dirty="0" err="1"/>
              <a:t>розростається</a:t>
            </a:r>
            <a:r>
              <a:rPr lang="ru-RU" b="1" i="1" dirty="0"/>
              <a:t> предмет </a:t>
            </a:r>
            <a:r>
              <a:rPr lang="ru-RU" b="1" i="1" dirty="0" err="1"/>
              <a:t>конфлікту</a:t>
            </a:r>
            <a:r>
              <a:rPr lang="ru-RU" b="1" i="1" dirty="0"/>
              <a:t> та склад </a:t>
            </a:r>
            <a:r>
              <a:rPr lang="ru-RU" b="1" i="1" dirty="0" err="1"/>
              <a:t>його</a:t>
            </a:r>
            <a:r>
              <a:rPr lang="ru-RU" b="1" i="1" dirty="0"/>
              <a:t> </a:t>
            </a:r>
            <a:r>
              <a:rPr lang="ru-RU" b="1" i="1" dirty="0" err="1"/>
              <a:t>учасників</a:t>
            </a:r>
            <a:r>
              <a:rPr lang="ru-RU" b="1" i="1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33056"/>
            <a:ext cx="3816424" cy="253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80103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48</TotalTime>
  <Words>1016</Words>
  <Application>Microsoft Office PowerPoint</Application>
  <PresentationFormat>Экран (4:3)</PresentationFormat>
  <Paragraphs>88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NewsPrint</vt:lpstr>
      <vt:lpstr>Конфлікти  в організації . </vt:lpstr>
      <vt:lpstr>Презентация PowerPoint</vt:lpstr>
      <vt:lpstr>Презентация PowerPoint</vt:lpstr>
      <vt:lpstr>Презентация PowerPoint</vt:lpstr>
      <vt:lpstr>Ознаки конфлікту</vt:lpstr>
      <vt:lpstr>Презентация PowerPoint</vt:lpstr>
      <vt:lpstr>Початок конфлікту визначається за умов: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Сфери прояву конфліктів </vt:lpstr>
      <vt:lpstr>Презентация PowerPoint</vt:lpstr>
      <vt:lpstr>Приховані і відкриті конфлікти</vt:lpstr>
      <vt:lpstr>Презентация PowerPoint</vt:lpstr>
      <vt:lpstr>ТИПОВІ ПРИЧИНИ ВИНИКНЕННЯ КОНФЛІКТІВ В ОРГАНІЗАЦІЇ</vt:lpstr>
      <vt:lpstr>Групи та фактори виникнення та розвитку конфліктів</vt:lpstr>
      <vt:lpstr>Презентация PowerPoint</vt:lpstr>
      <vt:lpstr>Презентация PowerPoint</vt:lpstr>
      <vt:lpstr>СУТНІСТЬ І ЗНАЧЕННЯ ПРОЦЕСІВ ПРОФІЛАКТИКИ ТА ЗАПОБІГАННЯ ВИНИКНЕННЮ КОНФЛІКТІВ </vt:lpstr>
      <vt:lpstr>Презентация PowerPoint</vt:lpstr>
      <vt:lpstr>Презентация PowerPoint</vt:lpstr>
      <vt:lpstr>Презентация PowerPoint</vt:lpstr>
      <vt:lpstr>Презентация PowerPoint</vt:lpstr>
      <vt:lpstr> ВИСНОВКИ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Конфлікти  в організації . </dc:title>
  <dc:creator>User</dc:creator>
  <cp:lastModifiedBy>User</cp:lastModifiedBy>
  <cp:revision>16</cp:revision>
  <dcterms:created xsi:type="dcterms:W3CDTF">2015-10-30T17:42:44Z</dcterms:created>
  <dcterms:modified xsi:type="dcterms:W3CDTF">2015-11-01T18:00:44Z</dcterms:modified>
</cp:coreProperties>
</file>