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 err="1"/>
              <a:t>Змістовий</a:t>
            </a:r>
            <a:r>
              <a:rPr lang="ru-RU" sz="3600" dirty="0"/>
              <a:t> модуль 2. </a:t>
            </a:r>
            <a:r>
              <a:rPr lang="ru-RU" sz="3600" dirty="0" err="1"/>
              <a:t>Особливості</a:t>
            </a:r>
            <a:r>
              <a:rPr lang="ru-RU" sz="3600" dirty="0"/>
              <a:t> </a:t>
            </a:r>
            <a:r>
              <a:rPr lang="ru-RU" sz="3600" dirty="0" err="1"/>
              <a:t>дослідження</a:t>
            </a:r>
            <a:r>
              <a:rPr lang="ru-RU" sz="3600" dirty="0"/>
              <a:t> </a:t>
            </a:r>
            <a:r>
              <a:rPr lang="ru-RU" sz="3600" dirty="0" err="1"/>
              <a:t>особистості</a:t>
            </a:r>
            <a:r>
              <a:rPr lang="ru-RU" sz="3600" dirty="0"/>
              <a:t> </a:t>
            </a:r>
            <a:r>
              <a:rPr lang="ru-RU" sz="3600" dirty="0" err="1"/>
              <a:t>керівника</a:t>
            </a:r>
            <a:r>
              <a:rPr lang="ru-RU" sz="3600" dirty="0"/>
              <a:t>.</a:t>
            </a:r>
            <a:br>
              <a:rPr lang="ru-RU" sz="36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Тема 1. </a:t>
            </a:r>
            <a:r>
              <a:rPr lang="ru-RU" sz="3200" dirty="0" err="1"/>
              <a:t>Особливості</a:t>
            </a:r>
            <a:r>
              <a:rPr lang="ru-RU" sz="3200" dirty="0"/>
              <a:t> </a:t>
            </a:r>
            <a:r>
              <a:rPr lang="ru-RU" sz="3200" dirty="0" err="1"/>
              <a:t>застосування</a:t>
            </a:r>
            <a:r>
              <a:rPr lang="ru-RU" sz="3200" dirty="0"/>
              <a:t> анкетного методу</a:t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95193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435280" cy="1371600"/>
          </a:xfrm>
        </p:spPr>
        <p:txBody>
          <a:bodyPr>
            <a:normAutofit/>
          </a:bodyPr>
          <a:lstStyle/>
          <a:p>
            <a:r>
              <a:rPr lang="ru-RU" sz="2800" dirty="0"/>
              <a:t>4.Запитання </a:t>
            </a:r>
            <a:r>
              <a:rPr lang="ru-RU" sz="2800" dirty="0" err="1"/>
              <a:t>анкети</a:t>
            </a:r>
            <a:r>
              <a:rPr lang="ru-RU" sz="2800" dirty="0"/>
              <a:t> та </a:t>
            </a:r>
            <a:r>
              <a:rPr lang="ru-RU" sz="2800" dirty="0" err="1"/>
              <a:t>принципові</a:t>
            </a:r>
            <a:r>
              <a:rPr lang="ru-RU" sz="2800" dirty="0"/>
              <a:t> </a:t>
            </a:r>
            <a:r>
              <a:rPr lang="ru-RU" sz="2800" dirty="0" err="1"/>
              <a:t>вимоги</a:t>
            </a:r>
            <a:r>
              <a:rPr lang="ru-RU" sz="2800" dirty="0"/>
              <a:t> до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розробки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Соціологічна</a:t>
            </a:r>
            <a:r>
              <a:rPr lang="ru-RU" dirty="0"/>
              <a:t> анкета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цілісну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запитань</a:t>
            </a:r>
            <a:r>
              <a:rPr lang="ru-RU" dirty="0"/>
              <a:t>, </a:t>
            </a:r>
            <a:r>
              <a:rPr lang="ru-RU" dirty="0" err="1"/>
              <a:t>кожне</a:t>
            </a:r>
            <a:r>
              <a:rPr lang="ru-RU" dirty="0"/>
              <a:t>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певне</a:t>
            </a:r>
            <a:r>
              <a:rPr lang="ru-RU" dirty="0"/>
              <a:t> </a:t>
            </a:r>
            <a:r>
              <a:rPr lang="ru-RU" dirty="0" err="1"/>
              <a:t>смислове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і </a:t>
            </a:r>
            <a:r>
              <a:rPr lang="ru-RU" dirty="0" err="1"/>
              <a:t>розраховане</a:t>
            </a:r>
            <a:r>
              <a:rPr lang="ru-RU" dirty="0"/>
              <a:t> на </a:t>
            </a:r>
            <a:r>
              <a:rPr lang="ru-RU" dirty="0" err="1"/>
              <a:t>відповідну</a:t>
            </a:r>
            <a:r>
              <a:rPr lang="ru-RU" dirty="0"/>
              <a:t> </a:t>
            </a:r>
            <a:r>
              <a:rPr lang="ru-RU" dirty="0" err="1"/>
              <a:t>реакцію</a:t>
            </a:r>
            <a:r>
              <a:rPr lang="ru-RU" dirty="0"/>
              <a:t> – </a:t>
            </a:r>
            <a:r>
              <a:rPr lang="ru-RU" dirty="0" err="1"/>
              <a:t>поінформування</a:t>
            </a:r>
            <a:r>
              <a:rPr lang="ru-RU" dirty="0"/>
              <a:t> про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предмету </a:t>
            </a:r>
            <a:r>
              <a:rPr lang="ru-RU" dirty="0" err="1"/>
              <a:t>дослідження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810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67464" cy="1371600"/>
          </a:xfrm>
        </p:spPr>
        <p:txBody>
          <a:bodyPr>
            <a:normAutofit/>
          </a:bodyPr>
          <a:lstStyle/>
          <a:p>
            <a:r>
              <a:rPr lang="ru-RU" sz="2800" dirty="0" err="1"/>
              <a:t>Основними</a:t>
            </a:r>
            <a:r>
              <a:rPr lang="ru-RU" sz="2800" dirty="0"/>
              <a:t> </a:t>
            </a:r>
            <a:r>
              <a:rPr lang="ru-RU" sz="2800" dirty="0" err="1"/>
              <a:t>технічними</a:t>
            </a:r>
            <a:r>
              <a:rPr lang="ru-RU" sz="2800" dirty="0"/>
              <a:t> правилами </a:t>
            </a:r>
            <a:r>
              <a:rPr lang="ru-RU" sz="2800" dirty="0" err="1"/>
              <a:t>побудови</a:t>
            </a:r>
            <a:r>
              <a:rPr lang="ru-RU" sz="2800" dirty="0"/>
              <a:t> </a:t>
            </a:r>
            <a:r>
              <a:rPr lang="ru-RU" sz="2800" dirty="0" err="1"/>
              <a:t>запитань</a:t>
            </a:r>
            <a:r>
              <a:rPr lang="ru-RU" sz="2800" dirty="0"/>
              <a:t> є: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ru-RU" dirty="0" err="1" smtClean="0"/>
              <a:t>однозначність</a:t>
            </a:r>
            <a:r>
              <a:rPr lang="ru-RU" dirty="0" smtClean="0"/>
              <a:t> (</a:t>
            </a:r>
            <a:r>
              <a:rPr lang="ru-RU" dirty="0" err="1"/>
              <a:t>точніше</a:t>
            </a:r>
            <a:r>
              <a:rPr lang="ru-RU" dirty="0"/>
              <a:t>, </a:t>
            </a:r>
            <a:r>
              <a:rPr lang="ru-RU" dirty="0" err="1"/>
              <a:t>односкладовість</a:t>
            </a:r>
            <a:r>
              <a:rPr lang="ru-RU" dirty="0"/>
              <a:t>) </a:t>
            </a:r>
            <a:r>
              <a:rPr lang="ru-RU" dirty="0" err="1"/>
              <a:t>запитання</a:t>
            </a:r>
            <a:r>
              <a:rPr lang="ru-RU" dirty="0"/>
              <a:t>;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err="1" smtClean="0"/>
              <a:t>однозначність</a:t>
            </a:r>
            <a:r>
              <a:rPr lang="ru-RU" dirty="0" smtClean="0"/>
              <a:t> </a:t>
            </a:r>
            <a:r>
              <a:rPr lang="ru-RU" dirty="0"/>
              <a:t>понять, 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запитання</a:t>
            </a:r>
            <a:r>
              <a:rPr lang="ru-RU" dirty="0"/>
              <a:t>;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err="1" smtClean="0"/>
              <a:t>стислість</a:t>
            </a:r>
            <a:r>
              <a:rPr lang="ru-RU" dirty="0"/>
              <a:t>;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err="1" smtClean="0"/>
              <a:t>конкретність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визначність</a:t>
            </a:r>
            <a:r>
              <a:rPr lang="ru-RU" dirty="0"/>
              <a:t>; </a:t>
            </a:r>
          </a:p>
          <a:p>
            <a:pPr marL="457200" indent="-457200">
              <a:buAutoNum type="arabicParenR"/>
            </a:pPr>
            <a:r>
              <a:rPr lang="ru-RU" dirty="0" err="1" smtClean="0"/>
              <a:t>доступність</a:t>
            </a:r>
            <a:r>
              <a:rPr lang="ru-RU" dirty="0"/>
              <a:t>;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err="1" smtClean="0"/>
              <a:t>об’єктивність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 smtClean="0"/>
              <a:t>нейтральність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38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Принципи складання запитань анкети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 smtClean="0"/>
              <a:t>надійності</a:t>
            </a:r>
            <a:r>
              <a:rPr lang="ru-RU" dirty="0" smtClean="0"/>
              <a:t> - (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випробування</a:t>
            </a:r>
            <a:r>
              <a:rPr lang="ru-RU" dirty="0"/>
              <a:t> </a:t>
            </a:r>
            <a:r>
              <a:rPr lang="ru-RU" dirty="0" err="1"/>
              <a:t>отриманої</a:t>
            </a:r>
            <a:r>
              <a:rPr lang="ru-RU" dirty="0"/>
              <a:t> методом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усталений</a:t>
            </a:r>
            <a:r>
              <a:rPr lang="ru-RU" dirty="0"/>
              <a:t> (</a:t>
            </a:r>
            <a:r>
              <a:rPr lang="ru-RU" dirty="0" err="1"/>
              <a:t>надійний</a:t>
            </a:r>
            <a:r>
              <a:rPr lang="ru-RU" dirty="0"/>
              <a:t>) характер)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 smtClean="0"/>
              <a:t>обґрунтованості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валідності</a:t>
            </a:r>
            <a:r>
              <a:rPr lang="ru-RU" dirty="0"/>
              <a:t>) - </a:t>
            </a:r>
            <a:r>
              <a:rPr lang="ru-RU" dirty="0" err="1"/>
              <a:t>потребує</a:t>
            </a:r>
            <a:r>
              <a:rPr lang="ru-RU" dirty="0"/>
              <a:t>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формулювання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 </a:t>
            </a:r>
            <a:r>
              <a:rPr lang="ru-RU" dirty="0" err="1"/>
              <a:t>відповідало</a:t>
            </a:r>
            <a:r>
              <a:rPr lang="ru-RU" dirty="0"/>
              <a:t> </a:t>
            </a:r>
            <a:r>
              <a:rPr lang="ru-RU" dirty="0" err="1"/>
              <a:t>дійсним</a:t>
            </a:r>
            <a:r>
              <a:rPr lang="ru-RU" dirty="0"/>
              <a:t> </a:t>
            </a:r>
            <a:r>
              <a:rPr lang="ru-RU" dirty="0" err="1"/>
              <a:t>оцінкам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показникам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 smtClean="0"/>
              <a:t>достовірності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адекватності</a:t>
            </a:r>
            <a:r>
              <a:rPr lang="ru-RU" dirty="0"/>
              <a:t> </a:t>
            </a:r>
            <a:r>
              <a:rPr lang="ru-RU" dirty="0" err="1"/>
              <a:t>відповідей</a:t>
            </a:r>
            <a:r>
              <a:rPr lang="ru-RU" dirty="0"/>
              <a:t> </a:t>
            </a:r>
            <a:r>
              <a:rPr lang="ru-RU" dirty="0" err="1"/>
              <a:t>респондентів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дійсним</a:t>
            </a:r>
            <a:r>
              <a:rPr lang="ru-RU" dirty="0"/>
              <a:t> думкам, </a:t>
            </a:r>
            <a:r>
              <a:rPr lang="ru-RU" dirty="0" err="1"/>
              <a:t>оцінкам</a:t>
            </a:r>
            <a:r>
              <a:rPr lang="ru-RU" dirty="0"/>
              <a:t> та </a:t>
            </a:r>
            <a:r>
              <a:rPr lang="ru-RU" dirty="0" err="1" smtClean="0"/>
              <a:t>умонастроям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6402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1371600"/>
          </a:xfrm>
        </p:spPr>
        <p:txBody>
          <a:bodyPr/>
          <a:lstStyle/>
          <a:p>
            <a:r>
              <a:rPr lang="ru-RU" dirty="0"/>
              <a:t>5. </a:t>
            </a:r>
            <a:r>
              <a:rPr lang="ru-RU" dirty="0" err="1"/>
              <a:t>Типологізація</a:t>
            </a:r>
            <a:r>
              <a:rPr lang="ru-RU" dirty="0"/>
              <a:t> </a:t>
            </a:r>
            <a:r>
              <a:rPr lang="ru-RU" dirty="0" err="1" smtClean="0"/>
              <a:t>запитань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075240" cy="4373563"/>
          </a:xfrm>
        </p:spPr>
        <p:txBody>
          <a:bodyPr/>
          <a:lstStyle/>
          <a:p>
            <a:r>
              <a:rPr lang="ru-RU" dirty="0"/>
              <a:t>– За </a:t>
            </a:r>
            <a:r>
              <a:rPr lang="ru-RU" dirty="0" err="1"/>
              <a:t>функціонально-рольовою</a:t>
            </a:r>
            <a:r>
              <a:rPr lang="ru-RU" dirty="0"/>
              <a:t> </a:t>
            </a:r>
            <a:r>
              <a:rPr lang="ru-RU" dirty="0" err="1"/>
              <a:t>ознакою</a:t>
            </a:r>
            <a:r>
              <a:rPr lang="ru-RU" dirty="0"/>
              <a:t>:</a:t>
            </a:r>
          </a:p>
          <a:p>
            <a:r>
              <a:rPr lang="ru-RU" dirty="0" err="1"/>
              <a:t>Програмно-цілові</a:t>
            </a:r>
            <a:r>
              <a:rPr lang="ru-RU" dirty="0"/>
              <a:t> (</a:t>
            </a:r>
            <a:r>
              <a:rPr lang="ru-RU" dirty="0" err="1"/>
              <a:t>основні</a:t>
            </a:r>
            <a:r>
              <a:rPr lang="ru-RU" dirty="0" smtClean="0"/>
              <a:t>);</a:t>
            </a:r>
            <a:endParaRPr lang="ru-RU" dirty="0"/>
          </a:p>
          <a:p>
            <a:r>
              <a:rPr lang="ru-RU" dirty="0" err="1" smtClean="0"/>
              <a:t>функціональні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допоміжні</a:t>
            </a:r>
            <a:r>
              <a:rPr lang="ru-RU" dirty="0"/>
              <a:t>). До них </a:t>
            </a:r>
            <a:r>
              <a:rPr lang="ru-RU" dirty="0" err="1"/>
              <a:t>входять</a:t>
            </a:r>
            <a:r>
              <a:rPr lang="ru-RU" dirty="0"/>
              <a:t>: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 smtClean="0"/>
              <a:t>контрольні</a:t>
            </a:r>
            <a:r>
              <a:rPr lang="ru-RU" dirty="0" smtClean="0"/>
              <a:t> </a:t>
            </a:r>
            <a:r>
              <a:rPr lang="ru-RU" dirty="0" err="1"/>
              <a:t>запитання</a:t>
            </a:r>
            <a:r>
              <a:rPr lang="ru-RU" dirty="0"/>
              <a:t> (для </a:t>
            </a:r>
            <a:r>
              <a:rPr lang="ru-RU" dirty="0" err="1"/>
              <a:t>з’ясування</a:t>
            </a:r>
            <a:r>
              <a:rPr lang="ru-RU" dirty="0"/>
              <a:t> </a:t>
            </a:r>
            <a:r>
              <a:rPr lang="ru-RU" dirty="0" err="1"/>
              <a:t>достовірності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),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 smtClean="0"/>
              <a:t>запитання</a:t>
            </a:r>
            <a:r>
              <a:rPr lang="ru-RU" dirty="0" smtClean="0"/>
              <a:t>–</a:t>
            </a:r>
            <a:r>
              <a:rPr lang="ru-RU" dirty="0" err="1" smtClean="0"/>
              <a:t>фільтри</a:t>
            </a:r>
            <a:r>
              <a:rPr lang="ru-RU" dirty="0" smtClean="0"/>
              <a:t> </a:t>
            </a:r>
            <a:r>
              <a:rPr lang="ru-RU" dirty="0"/>
              <a:t>(для </a:t>
            </a:r>
            <a:r>
              <a:rPr lang="ru-RU" dirty="0" err="1"/>
              <a:t>полегшення</a:t>
            </a:r>
            <a:r>
              <a:rPr lang="ru-RU" dirty="0"/>
              <a:t> </a:t>
            </a:r>
            <a:r>
              <a:rPr lang="ru-RU" dirty="0" err="1"/>
              <a:t>заповнення</a:t>
            </a:r>
            <a:r>
              <a:rPr lang="ru-RU" dirty="0"/>
              <a:t> </a:t>
            </a:r>
            <a:r>
              <a:rPr lang="ru-RU" dirty="0" err="1"/>
              <a:t>анкети</a:t>
            </a:r>
            <a:r>
              <a:rPr lang="ru-RU" dirty="0"/>
              <a:t>),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 smtClean="0"/>
              <a:t>запитання</a:t>
            </a:r>
            <a:r>
              <a:rPr lang="ru-RU" dirty="0"/>
              <a:t>–“</a:t>
            </a:r>
            <a:r>
              <a:rPr lang="ru-RU" dirty="0" err="1"/>
              <a:t>пастка</a:t>
            </a:r>
            <a:r>
              <a:rPr lang="ru-RU" dirty="0"/>
              <a:t>” (для </a:t>
            </a:r>
            <a:r>
              <a:rPr lang="ru-RU" dirty="0" err="1"/>
              <a:t>переконання</a:t>
            </a:r>
            <a:r>
              <a:rPr lang="ru-RU" dirty="0"/>
              <a:t> у </a:t>
            </a:r>
            <a:r>
              <a:rPr lang="ru-RU" dirty="0" err="1"/>
              <a:t>щирості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нещирості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респондентів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вилучити</a:t>
            </a:r>
            <a:r>
              <a:rPr lang="ru-RU" dirty="0"/>
              <a:t> </a:t>
            </a:r>
            <a:r>
              <a:rPr lang="ru-RU" dirty="0" err="1"/>
              <a:t>нещирих</a:t>
            </a:r>
            <a:r>
              <a:rPr lang="ru-RU" dirty="0"/>
              <a:t> з </a:t>
            </a:r>
            <a:r>
              <a:rPr lang="ru-RU" dirty="0" err="1"/>
              <a:t>масиву</a:t>
            </a:r>
            <a:r>
              <a:rPr lang="ru-RU" dirty="0"/>
              <a:t> анкет), </a:t>
            </a:r>
            <a:endParaRPr lang="ru-RU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 smtClean="0"/>
              <a:t>питання</a:t>
            </a:r>
            <a:r>
              <a:rPr lang="ru-RU" dirty="0"/>
              <a:t>–“глушитель” (для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втоми</a:t>
            </a:r>
            <a:r>
              <a:rPr lang="ru-RU" dirty="0"/>
              <a:t> </a:t>
            </a:r>
            <a:r>
              <a:rPr lang="ru-RU" dirty="0" err="1" smtClean="0"/>
              <a:t>респондентів</a:t>
            </a:r>
            <a:r>
              <a:rPr lang="ru-RU" dirty="0"/>
              <a:t>)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8068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u="sng" dirty="0"/>
              <a:t>За </a:t>
            </a:r>
            <a:r>
              <a:rPr lang="ru-RU" i="1" u="sng" dirty="0" err="1"/>
              <a:t>предметним</a:t>
            </a:r>
            <a:r>
              <a:rPr lang="ru-RU" i="1" u="sng" dirty="0"/>
              <a:t> </a:t>
            </a:r>
            <a:r>
              <a:rPr lang="ru-RU" i="1" u="sng" dirty="0" err="1"/>
              <a:t>змістом</a:t>
            </a:r>
            <a:r>
              <a:rPr lang="ru-RU" i="1" u="sng" dirty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Фактуальні</a:t>
            </a:r>
            <a:r>
              <a:rPr lang="ru-RU" dirty="0"/>
              <a:t> (</a:t>
            </a:r>
            <a:r>
              <a:rPr lang="ru-RU" dirty="0" err="1"/>
              <a:t>подійні</a:t>
            </a:r>
            <a:r>
              <a:rPr lang="ru-RU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Когнітивні</a:t>
            </a:r>
            <a:r>
              <a:rPr lang="ru-RU" dirty="0"/>
              <a:t> (</a:t>
            </a:r>
            <a:r>
              <a:rPr lang="ru-RU" dirty="0" err="1"/>
              <a:t>запитання</a:t>
            </a:r>
            <a:r>
              <a:rPr lang="ru-RU" dirty="0"/>
              <a:t> про </a:t>
            </a:r>
            <a:r>
              <a:rPr lang="ru-RU" dirty="0" err="1"/>
              <a:t>знання</a:t>
            </a:r>
            <a:r>
              <a:rPr lang="ru-RU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Оціночні</a:t>
            </a:r>
            <a:r>
              <a:rPr lang="ru-RU" dirty="0"/>
              <a:t> (</a:t>
            </a:r>
            <a:r>
              <a:rPr lang="ru-RU" dirty="0" err="1"/>
              <a:t>запитання</a:t>
            </a:r>
            <a:r>
              <a:rPr lang="ru-RU" dirty="0"/>
              <a:t> про думки й </a:t>
            </a:r>
            <a:r>
              <a:rPr lang="ru-RU" dirty="0" err="1"/>
              <a:t>оцінки</a:t>
            </a:r>
            <a:r>
              <a:rPr lang="ru-RU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Мотиваційні</a:t>
            </a:r>
            <a:r>
              <a:rPr lang="ru-RU" dirty="0"/>
              <a:t> (</a:t>
            </a:r>
            <a:r>
              <a:rPr lang="ru-RU" dirty="0" err="1"/>
              <a:t>запитання</a:t>
            </a:r>
            <a:r>
              <a:rPr lang="ru-RU" dirty="0"/>
              <a:t> про </a:t>
            </a:r>
            <a:r>
              <a:rPr lang="ru-RU" dirty="0" err="1"/>
              <a:t>мотиви</a:t>
            </a:r>
            <a:r>
              <a:rPr lang="ru-RU" dirty="0"/>
              <a:t> та причини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поведінки</a:t>
            </a:r>
            <a:r>
              <a:rPr lang="ru-RU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Установчі</a:t>
            </a:r>
            <a:r>
              <a:rPr lang="ru-RU" dirty="0"/>
              <a:t> (</a:t>
            </a:r>
            <a:r>
              <a:rPr lang="ru-RU" dirty="0" err="1"/>
              <a:t>питання</a:t>
            </a:r>
            <a:r>
              <a:rPr lang="ru-RU" dirty="0"/>
              <a:t> про установки, </a:t>
            </a:r>
            <a:r>
              <a:rPr lang="ru-RU" dirty="0" err="1"/>
              <a:t>орієнтації</a:t>
            </a:r>
            <a:r>
              <a:rPr lang="ru-RU" dirty="0"/>
              <a:t>,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).</a:t>
            </a:r>
          </a:p>
          <a:p>
            <a:r>
              <a:rPr lang="ru-RU" i="1" u="sng" dirty="0"/>
              <a:t>– За способом </a:t>
            </a:r>
            <a:r>
              <a:rPr lang="ru-RU" i="1" u="sng" dirty="0" err="1"/>
              <a:t>отримання</a:t>
            </a:r>
            <a:r>
              <a:rPr lang="ru-RU" i="1" u="sng" dirty="0"/>
              <a:t> </a:t>
            </a:r>
            <a:r>
              <a:rPr lang="ru-RU" i="1" u="sng" dirty="0" err="1"/>
              <a:t>інформації</a:t>
            </a:r>
            <a:r>
              <a:rPr lang="ru-RU" i="1" u="sng" dirty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Прямі</a:t>
            </a: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Непрямі</a:t>
            </a:r>
            <a:r>
              <a:rPr lang="ru-RU" dirty="0"/>
              <a:t> (</a:t>
            </a:r>
            <a:r>
              <a:rPr lang="ru-RU" dirty="0" err="1"/>
              <a:t>опосередковані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5940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– За способом </a:t>
            </a:r>
            <a:r>
              <a:rPr lang="ru-RU" dirty="0" err="1"/>
              <a:t>фіксації</a:t>
            </a:r>
            <a:r>
              <a:rPr lang="ru-RU" dirty="0"/>
              <a:t> </a:t>
            </a:r>
            <a:r>
              <a:rPr lang="ru-RU" dirty="0" err="1"/>
              <a:t>відповідей</a:t>
            </a:r>
            <a:r>
              <a:rPr lang="ru-RU" dirty="0"/>
              <a:t> (за форматом </a:t>
            </a:r>
            <a:r>
              <a:rPr lang="ru-RU" dirty="0" err="1"/>
              <a:t>анкети</a:t>
            </a:r>
            <a:r>
              <a:rPr lang="ru-RU" dirty="0"/>
              <a:t>):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Відкриті</a:t>
            </a: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Закриті</a:t>
            </a: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Напівзакриті</a:t>
            </a:r>
            <a:endParaRPr lang="ru-RU" dirty="0"/>
          </a:p>
          <a:p>
            <a:endParaRPr lang="ru-RU" dirty="0"/>
          </a:p>
          <a:p>
            <a:r>
              <a:rPr lang="ru-RU" dirty="0"/>
              <a:t>– За структурою (</a:t>
            </a:r>
            <a:r>
              <a:rPr lang="ru-RU" dirty="0" err="1"/>
              <a:t>побудовою</a:t>
            </a:r>
            <a:r>
              <a:rPr lang="ru-RU" dirty="0"/>
              <a:t>) </a:t>
            </a:r>
            <a:r>
              <a:rPr lang="ru-RU" dirty="0" err="1"/>
              <a:t>питання</a:t>
            </a:r>
            <a:r>
              <a:rPr lang="ru-RU" dirty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Прості</a:t>
            </a: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Шкальні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055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– За характером (</a:t>
            </a:r>
            <a:r>
              <a:rPr lang="ru-RU" dirty="0" err="1"/>
              <a:t>кількістю</a:t>
            </a:r>
            <a:r>
              <a:rPr lang="ru-RU" dirty="0"/>
              <a:t>) </a:t>
            </a:r>
            <a:r>
              <a:rPr lang="ru-RU" dirty="0" err="1"/>
              <a:t>очікуваних</a:t>
            </a:r>
            <a:r>
              <a:rPr lang="ru-RU" dirty="0"/>
              <a:t> </a:t>
            </a:r>
            <a:r>
              <a:rPr lang="ru-RU" dirty="0" err="1"/>
              <a:t>відповідей</a:t>
            </a:r>
            <a:endParaRPr lang="ru-RU" dirty="0"/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Питання</a:t>
            </a:r>
            <a:r>
              <a:rPr lang="ru-RU" dirty="0"/>
              <a:t>–меню (один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Альтернативні</a:t>
            </a:r>
            <a:r>
              <a:rPr lang="ru-RU" dirty="0"/>
              <a:t> (</a:t>
            </a:r>
            <a:r>
              <a:rPr lang="ru-RU" dirty="0" err="1"/>
              <a:t>лише</a:t>
            </a:r>
            <a:r>
              <a:rPr lang="ru-RU" dirty="0"/>
              <a:t> один </a:t>
            </a:r>
            <a:r>
              <a:rPr lang="ru-RU" dirty="0" err="1"/>
              <a:t>варіант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Дихотомічні</a:t>
            </a:r>
            <a:r>
              <a:rPr lang="ru-RU" dirty="0"/>
              <a:t> (“Так” – “</a:t>
            </a:r>
            <a:r>
              <a:rPr lang="ru-RU" dirty="0" err="1"/>
              <a:t>Ні</a:t>
            </a:r>
            <a:r>
              <a:rPr lang="ru-RU" dirty="0" smtClean="0"/>
              <a:t>”)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643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371600"/>
          </a:xfrm>
        </p:spPr>
        <p:txBody>
          <a:bodyPr>
            <a:normAutofit/>
          </a:bodyPr>
          <a:lstStyle/>
          <a:p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</a:t>
            </a:r>
            <a:r>
              <a:rPr lang="ru-RU" dirty="0" err="1"/>
              <a:t>психології</a:t>
            </a:r>
            <a:r>
              <a:rPr lang="ru-RU" dirty="0"/>
              <a:t> </a:t>
            </a:r>
            <a:r>
              <a:rPr lang="ru-RU" dirty="0" err="1"/>
              <a:t>респондентів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arenR"/>
            </a:pP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/>
              <a:t>загальноприйнятих</a:t>
            </a:r>
            <a:r>
              <a:rPr lang="ru-RU" dirty="0"/>
              <a:t> норм та </a:t>
            </a:r>
            <a:r>
              <a:rPr lang="ru-RU" dirty="0" err="1"/>
              <a:t>цінностей</a:t>
            </a:r>
            <a:r>
              <a:rPr lang="ru-RU" dirty="0"/>
              <a:t> на </a:t>
            </a:r>
            <a:r>
              <a:rPr lang="ru-RU" dirty="0" err="1"/>
              <a:t>оцінки</a:t>
            </a:r>
            <a:r>
              <a:rPr lang="ru-RU" dirty="0"/>
              <a:t> й </a:t>
            </a:r>
            <a:r>
              <a:rPr lang="ru-RU" dirty="0" err="1"/>
              <a:t>самооцінки</a:t>
            </a:r>
            <a:r>
              <a:rPr lang="ru-RU" dirty="0"/>
              <a:t> </a:t>
            </a:r>
            <a:r>
              <a:rPr lang="ru-RU" dirty="0" err="1"/>
              <a:t>респондентів</a:t>
            </a:r>
            <a:r>
              <a:rPr lang="ru-RU" dirty="0"/>
              <a:t>;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err="1" smtClean="0"/>
              <a:t>підсвідоме</a:t>
            </a:r>
            <a:r>
              <a:rPr lang="ru-RU" dirty="0" smtClean="0"/>
              <a:t>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видавати</a:t>
            </a:r>
            <a:r>
              <a:rPr lang="ru-RU" dirty="0"/>
              <a:t> </a:t>
            </a:r>
            <a:r>
              <a:rPr lang="ru-RU" dirty="0" err="1"/>
              <a:t>належне</a:t>
            </a:r>
            <a:r>
              <a:rPr lang="ru-RU" dirty="0"/>
              <a:t> (</a:t>
            </a:r>
            <a:r>
              <a:rPr lang="ru-RU" dirty="0" err="1"/>
              <a:t>бажане</a:t>
            </a:r>
            <a:r>
              <a:rPr lang="ru-RU" dirty="0"/>
              <a:t>) за </a:t>
            </a:r>
            <a:r>
              <a:rPr lang="ru-RU" dirty="0" err="1"/>
              <a:t>дійсне</a:t>
            </a:r>
            <a:r>
              <a:rPr lang="ru-RU" dirty="0"/>
              <a:t> при </a:t>
            </a:r>
            <a:r>
              <a:rPr lang="ru-RU" dirty="0" err="1"/>
              <a:t>самооцінках</a:t>
            </a:r>
            <a:r>
              <a:rPr lang="ru-RU" dirty="0" smtClean="0"/>
              <a:t>;</a:t>
            </a:r>
          </a:p>
          <a:p>
            <a:pPr marL="457200" indent="-457200">
              <a:buAutoNum type="arabicParenR"/>
            </a:pPr>
            <a:r>
              <a:rPr lang="ru-RU" dirty="0" err="1" smtClean="0"/>
              <a:t>вигаданість</a:t>
            </a:r>
            <a:r>
              <a:rPr lang="ru-RU" dirty="0" smtClean="0"/>
              <a:t> </a:t>
            </a:r>
            <a:r>
              <a:rPr lang="ru-RU" dirty="0"/>
              <a:t>(“</a:t>
            </a:r>
            <a:r>
              <a:rPr lang="ru-RU" dirty="0" err="1"/>
              <a:t>фабулярність</a:t>
            </a:r>
            <a:r>
              <a:rPr lang="ru-RU" dirty="0"/>
              <a:t>” за </a:t>
            </a:r>
            <a:r>
              <a:rPr lang="ru-RU" dirty="0" err="1"/>
              <a:t>Ж.Паже</a:t>
            </a:r>
            <a:r>
              <a:rPr lang="ru-RU" dirty="0"/>
              <a:t>) </a:t>
            </a:r>
            <a:r>
              <a:rPr lang="ru-RU" dirty="0" err="1"/>
              <a:t>відповідей</a:t>
            </a:r>
            <a:r>
              <a:rPr lang="ru-RU" dirty="0"/>
              <a:t> на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важливі</a:t>
            </a:r>
            <a:r>
              <a:rPr lang="ru-RU" dirty="0"/>
              <a:t> </a:t>
            </a:r>
            <a:r>
              <a:rPr lang="ru-RU" dirty="0" err="1"/>
              <a:t>відкриті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 при </a:t>
            </a:r>
            <a:r>
              <a:rPr lang="ru-RU" dirty="0" err="1"/>
              <a:t>фактичній</a:t>
            </a:r>
            <a:r>
              <a:rPr lang="ru-RU" dirty="0"/>
              <a:t> </a:t>
            </a:r>
            <a:r>
              <a:rPr lang="ru-RU" dirty="0" err="1"/>
              <a:t>некомпетентності</a:t>
            </a:r>
            <a:r>
              <a:rPr lang="ru-RU" dirty="0"/>
              <a:t> респондента,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бажає</a:t>
            </a:r>
            <a:r>
              <a:rPr lang="ru-RU" dirty="0"/>
              <a:t> </a:t>
            </a:r>
            <a:r>
              <a:rPr lang="ru-RU" dirty="0" err="1"/>
              <a:t>виглядіти</a:t>
            </a:r>
            <a:r>
              <a:rPr lang="ru-RU" dirty="0"/>
              <a:t> компетентною </a:t>
            </a:r>
            <a:r>
              <a:rPr lang="ru-RU" dirty="0" err="1"/>
              <a:t>людиною</a:t>
            </a:r>
            <a:r>
              <a:rPr lang="ru-RU" dirty="0"/>
              <a:t>;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психіку</a:t>
            </a:r>
            <a:r>
              <a:rPr lang="ru-RU" dirty="0"/>
              <a:t> респондента </a:t>
            </a:r>
            <a:r>
              <a:rPr lang="ru-RU" dirty="0" err="1"/>
              <a:t>фігури</a:t>
            </a:r>
            <a:r>
              <a:rPr lang="ru-RU" dirty="0"/>
              <a:t> </a:t>
            </a:r>
            <a:r>
              <a:rPr lang="ru-RU" dirty="0" err="1"/>
              <a:t>кореспондента</a:t>
            </a:r>
            <a:r>
              <a:rPr lang="ru-RU" dirty="0"/>
              <a:t> (анкетера);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err="1" smtClean="0"/>
              <a:t>ситуативний</a:t>
            </a:r>
            <a:r>
              <a:rPr lang="ru-RU" dirty="0" smtClean="0"/>
              <a:t> </a:t>
            </a:r>
            <a:r>
              <a:rPr lang="ru-RU" dirty="0" err="1"/>
              <a:t>настрій</a:t>
            </a:r>
            <a:r>
              <a:rPr lang="ru-RU" dirty="0"/>
              <a:t> респондента на момент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endParaRPr lang="ru-RU" dirty="0" smtClean="0"/>
          </a:p>
          <a:p>
            <a:pPr marL="457200" indent="-457200">
              <a:buAutoNum type="arabicParenR"/>
            </a:pP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/>
              <a:t>вікової</a:t>
            </a:r>
            <a:r>
              <a:rPr lang="ru-RU" dirty="0"/>
              <a:t> </a:t>
            </a:r>
            <a:r>
              <a:rPr lang="ru-RU" smtClean="0"/>
              <a:t>психології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0654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371600"/>
          </a:xfrm>
        </p:spPr>
        <p:txBody>
          <a:bodyPr>
            <a:noAutofit/>
          </a:bodyPr>
          <a:lstStyle/>
          <a:p>
            <a:r>
              <a:rPr lang="ru-RU" sz="2000" dirty="0"/>
              <a:t>1. </a:t>
            </a:r>
            <a:r>
              <a:rPr lang="ru-RU" sz="2000" dirty="0" err="1"/>
              <a:t>Загальна</a:t>
            </a:r>
            <a:r>
              <a:rPr lang="ru-RU" sz="2000" dirty="0"/>
              <a:t> характеристика анкетного </a:t>
            </a:r>
            <a:r>
              <a:rPr lang="ru-RU" sz="2000" dirty="0" err="1"/>
              <a:t>опитування</a:t>
            </a:r>
            <a:r>
              <a:rPr lang="ru-RU" sz="2000" dirty="0"/>
              <a:t>: </a:t>
            </a:r>
            <a:r>
              <a:rPr lang="ru-RU" sz="2000" dirty="0" err="1"/>
              <a:t>особливості</a:t>
            </a:r>
            <a:r>
              <a:rPr lang="ru-RU" sz="2000" dirty="0"/>
              <a:t>, </a:t>
            </a:r>
            <a:r>
              <a:rPr lang="ru-RU" sz="2000" dirty="0" err="1"/>
              <a:t>переваги</a:t>
            </a:r>
            <a:r>
              <a:rPr lang="ru-RU" sz="2000" dirty="0"/>
              <a:t> та</a:t>
            </a:r>
            <a:br>
              <a:rPr lang="ru-RU" sz="2000" dirty="0"/>
            </a:br>
            <a:r>
              <a:rPr lang="ru-RU" sz="2000" dirty="0"/>
              <a:t>вади.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Особливість</a:t>
            </a:r>
            <a:r>
              <a:rPr lang="ru-RU" dirty="0"/>
              <a:t> методу </a:t>
            </a:r>
            <a:r>
              <a:rPr lang="ru-RU" dirty="0" err="1"/>
              <a:t>опитування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uk-UA" dirty="0"/>
              <a:t>к</a:t>
            </a:r>
            <a:r>
              <a:rPr lang="ru-RU" dirty="0" err="1" smtClean="0"/>
              <a:t>омунікативному</a:t>
            </a:r>
            <a:r>
              <a:rPr lang="ru-RU" dirty="0" smtClean="0"/>
              <a:t> </a:t>
            </a:r>
            <a:r>
              <a:rPr lang="ru-RU" dirty="0" err="1"/>
              <a:t>способі</a:t>
            </a:r>
            <a:r>
              <a:rPr lang="ru-RU" dirty="0"/>
              <a:t> </a:t>
            </a:r>
            <a:r>
              <a:rPr lang="ru-RU" dirty="0" err="1" smtClean="0"/>
              <a:t>здобуття</a:t>
            </a:r>
            <a:r>
              <a:rPr lang="en-US" dirty="0" smtClean="0"/>
              <a:t> </a:t>
            </a:r>
            <a:r>
              <a:rPr lang="ru-RU" dirty="0" err="1" smtClean="0"/>
              <a:t>необхідної</a:t>
            </a:r>
            <a:r>
              <a:rPr lang="ru-RU" dirty="0" smtClean="0"/>
              <a:t> </a:t>
            </a:r>
            <a:r>
              <a:rPr lang="ru-RU" dirty="0" err="1"/>
              <a:t>інформації</a:t>
            </a:r>
            <a:r>
              <a:rPr lang="ru-RU" dirty="0"/>
              <a:t>, коли </a:t>
            </a:r>
            <a:r>
              <a:rPr lang="ru-RU" dirty="0" err="1"/>
              <a:t>зміст</a:t>
            </a:r>
            <a:r>
              <a:rPr lang="ru-RU" dirty="0"/>
              <a:t> і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останньої</a:t>
            </a:r>
            <a:r>
              <a:rPr lang="ru-RU" dirty="0"/>
              <a:t> </a:t>
            </a:r>
            <a:r>
              <a:rPr lang="ru-RU" dirty="0" err="1"/>
              <a:t>створюються</a:t>
            </a:r>
            <a:r>
              <a:rPr lang="ru-RU" dirty="0"/>
              <a:t> </a:t>
            </a:r>
            <a:r>
              <a:rPr lang="ru-RU" dirty="0" err="1" smtClean="0"/>
              <a:t>однією</a:t>
            </a:r>
            <a:r>
              <a:rPr lang="en-US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 (</a:t>
            </a:r>
            <a:r>
              <a:rPr lang="ru-RU" u="sng" dirty="0" err="1" smtClean="0"/>
              <a:t>кореспондентом</a:t>
            </a:r>
            <a:r>
              <a:rPr lang="ru-RU" dirty="0"/>
              <a:t>), а </a:t>
            </a:r>
            <a:r>
              <a:rPr lang="ru-RU" dirty="0" err="1"/>
              <a:t>коригуються</a:t>
            </a:r>
            <a:r>
              <a:rPr lang="ru-RU" dirty="0"/>
              <a:t> і </a:t>
            </a:r>
            <a:r>
              <a:rPr lang="ru-RU" dirty="0" err="1"/>
              <a:t>вибірково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 smtClean="0"/>
              <a:t>іншою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ru-RU" dirty="0" err="1"/>
              <a:t>опитуваним</a:t>
            </a:r>
            <a:r>
              <a:rPr lang="ru-RU" dirty="0"/>
              <a:t>, </a:t>
            </a:r>
            <a:r>
              <a:rPr lang="ru-RU" u="sng" dirty="0"/>
              <a:t>респондентом</a:t>
            </a:r>
            <a:r>
              <a:rPr lang="ru-RU" dirty="0"/>
              <a:t>). </a:t>
            </a:r>
            <a:endParaRPr lang="en-US" dirty="0" smtClean="0"/>
          </a:p>
          <a:p>
            <a:r>
              <a:rPr lang="ru-RU" dirty="0" smtClean="0"/>
              <a:t>Другою </a:t>
            </a:r>
            <a:r>
              <a:rPr lang="ru-RU" dirty="0" err="1"/>
              <a:t>особливістю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методу є </a:t>
            </a:r>
            <a:r>
              <a:rPr lang="ru-RU" dirty="0" err="1"/>
              <a:t>апелювання</a:t>
            </a:r>
            <a:r>
              <a:rPr lang="ru-RU" dirty="0"/>
              <a:t> </a:t>
            </a:r>
            <a:r>
              <a:rPr lang="ru-RU" dirty="0" err="1" smtClean="0"/>
              <a:t>дослідника</a:t>
            </a:r>
            <a:r>
              <a:rPr lang="en-US" dirty="0" smtClean="0"/>
              <a:t> </a:t>
            </a:r>
            <a:r>
              <a:rPr lang="ru-RU" dirty="0" smtClean="0"/>
              <a:t>до </a:t>
            </a:r>
            <a:r>
              <a:rPr lang="ru-RU" dirty="0" err="1"/>
              <a:t>вербальної</a:t>
            </a:r>
            <a:r>
              <a:rPr lang="ru-RU" dirty="0"/>
              <a:t> </a:t>
            </a:r>
            <a:r>
              <a:rPr lang="ru-RU" dirty="0" err="1"/>
              <a:t>поведінки</a:t>
            </a:r>
            <a:r>
              <a:rPr lang="ru-RU" dirty="0"/>
              <a:t> як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: </a:t>
            </a:r>
            <a:r>
              <a:rPr lang="ru-RU" dirty="0" err="1"/>
              <a:t>дослідник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справу не з реальною</a:t>
            </a:r>
          </a:p>
          <a:p>
            <a:r>
              <a:rPr lang="ru-RU" dirty="0" err="1"/>
              <a:t>поведінкою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а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висловлюваннями</a:t>
            </a:r>
            <a:r>
              <a:rPr lang="ru-RU" dirty="0"/>
              <a:t> про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поведінку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742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Для анкетного </a:t>
            </a:r>
            <a:r>
              <a:rPr lang="ru-RU" sz="2400" dirty="0" err="1"/>
              <a:t>опитування</a:t>
            </a:r>
            <a:r>
              <a:rPr lang="ru-RU" sz="2400" dirty="0"/>
              <a:t> характерна </a:t>
            </a:r>
            <a:r>
              <a:rPr lang="ru-RU" sz="2400" dirty="0" err="1"/>
              <a:t>відсутність</a:t>
            </a:r>
            <a:r>
              <a:rPr lang="ru-RU" sz="2400" dirty="0"/>
              <a:t> </a:t>
            </a:r>
            <a:r>
              <a:rPr lang="ru-RU" sz="2400" dirty="0" err="1"/>
              <a:t>безпосереднього</a:t>
            </a:r>
            <a:r>
              <a:rPr lang="ru-RU" sz="2400" dirty="0"/>
              <a:t> контакту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кореспондентом</a:t>
            </a:r>
            <a:r>
              <a:rPr lang="ru-RU" sz="2400" dirty="0"/>
              <a:t> і респондентом. </a:t>
            </a:r>
            <a:r>
              <a:rPr lang="ru-RU" sz="2400" dirty="0" err="1"/>
              <a:t>Останній</a:t>
            </a:r>
            <a:r>
              <a:rPr lang="ru-RU" sz="2400" dirty="0"/>
              <a:t> “</a:t>
            </a:r>
            <a:r>
              <a:rPr lang="ru-RU" sz="2400" dirty="0" err="1"/>
              <a:t>спілкується</a:t>
            </a:r>
            <a:r>
              <a:rPr lang="ru-RU" sz="2400" dirty="0"/>
              <a:t>” з першим </a:t>
            </a:r>
            <a:r>
              <a:rPr lang="ru-RU" sz="2400" dirty="0" err="1"/>
              <a:t>опосередкованим</a:t>
            </a:r>
            <a:r>
              <a:rPr lang="ru-RU" sz="2400" dirty="0"/>
              <a:t> чином, через анкету.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73016"/>
            <a:ext cx="2118146" cy="2707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0548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Переваги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uk-UA" sz="2400" dirty="0" smtClean="0"/>
              <a:t>доступність;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/>
              <a:t>можливість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отримати</a:t>
            </a:r>
            <a:r>
              <a:rPr lang="ru-RU" sz="2400" dirty="0" smtClean="0"/>
              <a:t> </a:t>
            </a:r>
            <a:r>
              <a:rPr lang="ru-RU" sz="2400" dirty="0" err="1"/>
              <a:t>інформацію</a:t>
            </a:r>
            <a:r>
              <a:rPr lang="ru-RU" sz="2400" dirty="0"/>
              <a:t> про </a:t>
            </a:r>
            <a:r>
              <a:rPr lang="ru-RU" sz="2400" dirty="0" err="1"/>
              <a:t>внутрішній</a:t>
            </a:r>
            <a:r>
              <a:rPr lang="ru-RU" sz="2400" dirty="0"/>
              <a:t> стан, думки, </a:t>
            </a:r>
            <a:r>
              <a:rPr lang="ru-RU" sz="2400" dirty="0" err="1"/>
              <a:t>самопочуття</a:t>
            </a:r>
            <a:r>
              <a:rPr lang="ru-RU" sz="2400" dirty="0"/>
              <a:t>, </a:t>
            </a:r>
            <a:r>
              <a:rPr lang="ru-RU" sz="2400" dirty="0" err="1"/>
              <a:t>оцінки</a:t>
            </a:r>
            <a:r>
              <a:rPr lang="ru-RU" sz="2400" dirty="0"/>
              <a:t> та </a:t>
            </a:r>
            <a:r>
              <a:rPr lang="ru-RU" sz="2400" dirty="0" err="1"/>
              <a:t>мотиви</a:t>
            </a:r>
            <a:r>
              <a:rPr lang="ru-RU" sz="2400" dirty="0"/>
              <a:t> </a:t>
            </a:r>
            <a:r>
              <a:rPr lang="ru-RU" sz="2400" dirty="0" err="1"/>
              <a:t>діяльності</a:t>
            </a:r>
            <a:r>
              <a:rPr lang="ru-RU" sz="2400" dirty="0"/>
              <a:t> людей;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/>
              <a:t>універсальність</a:t>
            </a:r>
            <a:r>
              <a:rPr lang="ru-RU" sz="2400" dirty="0" smtClean="0"/>
              <a:t> </a:t>
            </a:r>
            <a:r>
              <a:rPr lang="ru-RU" sz="2400" dirty="0"/>
              <a:t>(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можливості</a:t>
            </a:r>
            <a:r>
              <a:rPr lang="ru-RU" sz="2400" dirty="0"/>
              <a:t> </a:t>
            </a:r>
            <a:r>
              <a:rPr lang="ru-RU" sz="2400" dirty="0" err="1"/>
              <a:t>отримання</a:t>
            </a:r>
            <a:r>
              <a:rPr lang="ru-RU" sz="2400" dirty="0"/>
              <a:t> </a:t>
            </a:r>
            <a:r>
              <a:rPr lang="ru-RU" sz="2400" dirty="0" err="1"/>
              <a:t>необхідної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); </a:t>
            </a:r>
            <a:endParaRPr lang="ru-RU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/>
              <a:t>оперативність</a:t>
            </a:r>
            <a:r>
              <a:rPr lang="ru-RU" sz="2400" dirty="0" smtClean="0"/>
              <a:t>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/>
              <a:t>доступність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легкість</a:t>
            </a:r>
            <a:r>
              <a:rPr lang="ru-RU" sz="2400" dirty="0" smtClean="0"/>
              <a:t> </a:t>
            </a:r>
            <a:r>
              <a:rPr lang="ru-RU" sz="2400" dirty="0" err="1"/>
              <a:t>обробки</a:t>
            </a:r>
            <a:r>
              <a:rPr lang="ru-RU" sz="2400" dirty="0"/>
              <a:t> </a:t>
            </a:r>
            <a:r>
              <a:rPr lang="ru-RU" sz="2400" dirty="0" err="1"/>
              <a:t>первинної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5842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недоліки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пов’язані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суб’єктивним</a:t>
            </a:r>
            <a:r>
              <a:rPr lang="ru-RU" dirty="0" smtClean="0"/>
              <a:t> характером </a:t>
            </a:r>
            <a:r>
              <a:rPr lang="ru-RU" dirty="0" err="1" smtClean="0"/>
              <a:t>висловлювань</a:t>
            </a:r>
            <a:r>
              <a:rPr lang="ru-RU" dirty="0"/>
              <a:t>.</a:t>
            </a:r>
            <a:endParaRPr lang="ru-RU" dirty="0" smtClean="0"/>
          </a:p>
          <a:p>
            <a:r>
              <a:rPr lang="ru-RU" dirty="0" smtClean="0"/>
              <a:t>Три причини,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зашкоджують</a:t>
            </a:r>
            <a:r>
              <a:rPr lang="ru-RU" dirty="0" smtClean="0"/>
              <a:t> </a:t>
            </a:r>
            <a:r>
              <a:rPr lang="ru-RU" dirty="0" err="1" smtClean="0"/>
              <a:t>отриманню</a:t>
            </a:r>
            <a:r>
              <a:rPr lang="ru-RU" dirty="0" smtClean="0"/>
              <a:t> </a:t>
            </a:r>
            <a:r>
              <a:rPr lang="ru-RU" dirty="0" err="1" smtClean="0"/>
              <a:t>достовірної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:</a:t>
            </a:r>
          </a:p>
          <a:p>
            <a:r>
              <a:rPr lang="uk-UA" dirty="0" smtClean="0"/>
              <a:t>причини онтологічного характеру;</a:t>
            </a:r>
          </a:p>
          <a:p>
            <a:r>
              <a:rPr lang="uk-UA" dirty="0" smtClean="0"/>
              <a:t>причини психологічного характеру;</a:t>
            </a:r>
          </a:p>
          <a:p>
            <a:r>
              <a:rPr lang="uk-UA" dirty="0" smtClean="0"/>
              <a:t>причини технічного характеру.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861048"/>
            <a:ext cx="3287964" cy="2431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539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анкети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розгорнутої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як </a:t>
            </a:r>
            <a:r>
              <a:rPr lang="ru-RU" dirty="0" err="1"/>
              <a:t>мінімум</a:t>
            </a:r>
            <a:r>
              <a:rPr lang="ru-RU" dirty="0"/>
              <a:t> </a:t>
            </a:r>
            <a:r>
              <a:rPr lang="ru-RU" dirty="0" err="1" smtClean="0"/>
              <a:t>чітких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ціль</a:t>
            </a:r>
            <a:r>
              <a:rPr lang="ru-RU" dirty="0"/>
              <a:t>, </a:t>
            </a:r>
            <a:r>
              <a:rPr lang="ru-RU" dirty="0" err="1"/>
              <a:t>завдання</a:t>
            </a:r>
            <a:r>
              <a:rPr lang="ru-RU" dirty="0"/>
              <a:t> та предмет </a:t>
            </a:r>
            <a:r>
              <a:rPr lang="ru-RU" dirty="0" err="1" smtClean="0"/>
              <a:t>дослідження</a:t>
            </a:r>
            <a:r>
              <a:rPr lang="ru-RU" dirty="0" smtClean="0"/>
              <a:t>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анкети</a:t>
            </a:r>
            <a:r>
              <a:rPr lang="ru-RU" dirty="0"/>
              <a:t> в два </a:t>
            </a:r>
            <a:r>
              <a:rPr lang="ru-RU" dirty="0" err="1"/>
              <a:t>етапи</a:t>
            </a:r>
            <a:r>
              <a:rPr lang="ru-RU" dirty="0"/>
              <a:t>: </a:t>
            </a:r>
            <a:r>
              <a:rPr lang="ru-RU" dirty="0" err="1"/>
              <a:t>попередній</a:t>
            </a:r>
            <a:r>
              <a:rPr lang="ru-RU" dirty="0"/>
              <a:t> (</a:t>
            </a:r>
            <a:r>
              <a:rPr lang="ru-RU" dirty="0" err="1"/>
              <a:t>апріорний</a:t>
            </a:r>
            <a:r>
              <a:rPr lang="ru-RU" dirty="0"/>
              <a:t>) </a:t>
            </a:r>
            <a:r>
              <a:rPr lang="ru-RU" dirty="0" smtClean="0"/>
              <a:t>і </a:t>
            </a:r>
            <a:r>
              <a:rPr lang="ru-RU" dirty="0" err="1" smtClean="0"/>
              <a:t>кінцевий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апостеріорний</a:t>
            </a:r>
            <a:r>
              <a:rPr lang="ru-RU" dirty="0" smtClean="0"/>
              <a:t>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 smtClean="0"/>
              <a:t>врахування</a:t>
            </a:r>
            <a:r>
              <a:rPr lang="ru-RU" dirty="0" smtClean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досліджуваного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сукупності</a:t>
            </a:r>
            <a:r>
              <a:rPr lang="ru-RU" dirty="0"/>
              <a:t> </a:t>
            </a:r>
            <a:r>
              <a:rPr lang="ru-RU" dirty="0" err="1"/>
              <a:t>респондентів</a:t>
            </a:r>
            <a:r>
              <a:rPr lang="ru-RU" dirty="0"/>
              <a:t> 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демографічними</a:t>
            </a:r>
            <a:r>
              <a:rPr lang="ru-RU" dirty="0"/>
              <a:t>, </a:t>
            </a:r>
            <a:r>
              <a:rPr lang="ru-RU" dirty="0" err="1"/>
              <a:t>соціально-статусними</a:t>
            </a:r>
            <a:r>
              <a:rPr lang="ru-RU" dirty="0"/>
              <a:t>, </a:t>
            </a:r>
            <a:r>
              <a:rPr lang="ru-RU" dirty="0" err="1"/>
              <a:t>культурними</a:t>
            </a:r>
            <a:r>
              <a:rPr lang="ru-RU" dirty="0"/>
              <a:t>, </a:t>
            </a:r>
            <a:r>
              <a:rPr lang="ru-RU" dirty="0" err="1"/>
              <a:t>психологічними</a:t>
            </a:r>
            <a:r>
              <a:rPr lang="ru-RU" dirty="0"/>
              <a:t> </a:t>
            </a:r>
            <a:r>
              <a:rPr lang="ru-RU" dirty="0" err="1"/>
              <a:t>ознаками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соціального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і </a:t>
            </a:r>
            <a:r>
              <a:rPr lang="ru-RU" dirty="0" err="1"/>
              <a:t>ситуацій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вони </a:t>
            </a:r>
            <a:r>
              <a:rPr lang="ru-RU" dirty="0" err="1" smtClean="0"/>
              <a:t>перебувають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077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>
            <a:normAutofit/>
          </a:bodyPr>
          <a:lstStyle/>
          <a:p>
            <a:r>
              <a:rPr lang="ru-RU" sz="2000" dirty="0"/>
              <a:t>3. Структура </a:t>
            </a:r>
            <a:r>
              <a:rPr lang="ru-RU" sz="2000" dirty="0" err="1"/>
              <a:t>анкети</a:t>
            </a:r>
            <a:r>
              <a:rPr lang="ru-RU" sz="2000" dirty="0"/>
              <a:t>: </a:t>
            </a:r>
            <a:r>
              <a:rPr lang="ru-RU" sz="2000" dirty="0" err="1" smtClean="0"/>
              <a:t>композиція</a:t>
            </a:r>
            <a:r>
              <a:rPr lang="ru-RU" sz="2000" dirty="0" smtClean="0"/>
              <a:t>, </a:t>
            </a:r>
            <a:r>
              <a:rPr lang="ru-RU" sz="2000" dirty="0" err="1"/>
              <a:t>технічне</a:t>
            </a:r>
            <a:r>
              <a:rPr lang="ru-RU" sz="2000" dirty="0"/>
              <a:t> </a:t>
            </a:r>
            <a:r>
              <a:rPr lang="ru-RU" sz="2000" dirty="0" err="1"/>
              <a:t>оформлення</a:t>
            </a:r>
            <a:r>
              <a:rPr lang="ru-RU" sz="2000" dirty="0"/>
              <a:t>, </a:t>
            </a:r>
            <a:r>
              <a:rPr lang="ru-RU" sz="2000" dirty="0" err="1"/>
              <a:t>поліграфічні</a:t>
            </a:r>
            <a:r>
              <a:rPr lang="ru-RU" sz="2000" dirty="0"/>
              <a:t> </a:t>
            </a:r>
            <a:r>
              <a:rPr lang="ru-RU" sz="2000" dirty="0" err="1"/>
              <a:t>якості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u="sng" dirty="0" err="1" smtClean="0"/>
              <a:t>Композиція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Анкета </a:t>
            </a:r>
            <a:r>
              <a:rPr lang="ru-RU" dirty="0"/>
              <a:t>як правило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(А); </a:t>
            </a:r>
            <a:endParaRPr lang="ru-RU" dirty="0" smtClean="0"/>
          </a:p>
          <a:p>
            <a:r>
              <a:rPr lang="ru-RU" dirty="0" err="1" smtClean="0"/>
              <a:t>преамбули</a:t>
            </a:r>
            <a:r>
              <a:rPr lang="ru-RU" dirty="0" smtClean="0"/>
              <a:t> </a:t>
            </a:r>
            <a:r>
              <a:rPr lang="ru-RU" dirty="0"/>
              <a:t>(короткого </a:t>
            </a:r>
            <a:r>
              <a:rPr lang="ru-RU" dirty="0" err="1"/>
              <a:t>звернення</a:t>
            </a:r>
            <a:r>
              <a:rPr lang="ru-RU" dirty="0"/>
              <a:t> (Б); </a:t>
            </a:r>
            <a:endParaRPr lang="ru-RU" dirty="0" smtClean="0"/>
          </a:p>
          <a:p>
            <a:r>
              <a:rPr lang="ru-RU" dirty="0" err="1" smtClean="0"/>
              <a:t>основної</a:t>
            </a:r>
            <a:r>
              <a:rPr lang="ru-RU" dirty="0" smtClean="0"/>
              <a:t> </a:t>
            </a:r>
            <a:r>
              <a:rPr lang="ru-RU" dirty="0" err="1"/>
              <a:t>змістовної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(В) </a:t>
            </a:r>
            <a:endParaRPr lang="ru-RU" dirty="0" smtClean="0"/>
          </a:p>
          <a:p>
            <a:r>
              <a:rPr lang="ru-RU" dirty="0" smtClean="0"/>
              <a:t>і </a:t>
            </a:r>
            <a:r>
              <a:rPr lang="ru-RU" dirty="0" err="1"/>
              <a:t>соціально-демографічного</a:t>
            </a:r>
            <a:r>
              <a:rPr lang="ru-RU" dirty="0"/>
              <a:t> паспорту (Г).</a:t>
            </a:r>
          </a:p>
        </p:txBody>
      </p:sp>
    </p:spTree>
    <p:extLst>
      <p:ext uri="{BB962C8B-B14F-4D97-AF65-F5344CB8AC3E}">
        <p14:creationId xmlns:p14="http://schemas.microsoft.com/office/powerpoint/2010/main" val="3393352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43192" cy="1371600"/>
          </a:xfrm>
        </p:spPr>
        <p:txBody>
          <a:bodyPr/>
          <a:lstStyle/>
          <a:p>
            <a:r>
              <a:rPr lang="uk-UA" dirty="0" smtClean="0"/>
              <a:t>Технічне оформлення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наявність</a:t>
            </a:r>
            <a:r>
              <a:rPr lang="ru-RU" dirty="0"/>
              <a:t> (в дужках </a:t>
            </a:r>
            <a:r>
              <a:rPr lang="ru-RU" dirty="0" err="1"/>
              <a:t>після</a:t>
            </a:r>
            <a:r>
              <a:rPr lang="ru-RU" dirty="0"/>
              <a:t> тих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запитань</a:t>
            </a:r>
            <a:r>
              <a:rPr lang="ru-RU" dirty="0"/>
              <a:t>) </a:t>
            </a:r>
            <a:r>
              <a:rPr lang="ru-RU" dirty="0" err="1"/>
              <a:t>різного</a:t>
            </a:r>
            <a:r>
              <a:rPr lang="ru-RU" dirty="0"/>
              <a:t> роду </a:t>
            </a:r>
            <a:r>
              <a:rPr lang="ru-RU" dirty="0" err="1"/>
              <a:t>інструктивних</a:t>
            </a:r>
            <a:r>
              <a:rPr lang="ru-RU" dirty="0"/>
              <a:t> </a:t>
            </a:r>
            <a:r>
              <a:rPr lang="ru-RU" dirty="0" err="1"/>
              <a:t>вказівок</a:t>
            </a:r>
            <a:r>
              <a:rPr lang="ru-RU" dirty="0"/>
              <a:t> та </a:t>
            </a:r>
            <a:r>
              <a:rPr lang="ru-RU" dirty="0" err="1" smtClean="0"/>
              <a:t>орієнтирів</a:t>
            </a:r>
            <a:r>
              <a:rPr lang="ru-RU" dirty="0" smtClean="0"/>
              <a:t>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нумерація</a:t>
            </a:r>
            <a:r>
              <a:rPr lang="ru-RU" dirty="0"/>
              <a:t> </a:t>
            </a:r>
            <a:r>
              <a:rPr lang="ru-RU" dirty="0" err="1"/>
              <a:t>запитань</a:t>
            </a:r>
            <a:r>
              <a:rPr lang="ru-RU" dirty="0"/>
              <a:t> і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відповідей</a:t>
            </a:r>
            <a:r>
              <a:rPr lang="ru-RU" dirty="0"/>
              <a:t> в </a:t>
            </a:r>
            <a:r>
              <a:rPr lang="ru-RU" dirty="0" err="1"/>
              <a:t>єдиній</a:t>
            </a:r>
            <a:r>
              <a:rPr lang="ru-RU" dirty="0"/>
              <a:t> </a:t>
            </a:r>
            <a:r>
              <a:rPr lang="ru-RU" dirty="0" err="1"/>
              <a:t>цифровій</a:t>
            </a:r>
            <a:r>
              <a:rPr lang="ru-RU" dirty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err="1"/>
              <a:t>коректна</a:t>
            </a:r>
            <a:r>
              <a:rPr lang="ru-RU" dirty="0"/>
              <a:t> </a:t>
            </a:r>
            <a:r>
              <a:rPr lang="ru-RU" dirty="0" err="1"/>
              <a:t>нумерація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складних</a:t>
            </a:r>
            <a:r>
              <a:rPr lang="ru-RU" dirty="0"/>
              <a:t>, </a:t>
            </a:r>
            <a:r>
              <a:rPr lang="ru-RU" dirty="0" err="1"/>
              <a:t>табличних</a:t>
            </a:r>
            <a:r>
              <a:rPr lang="ru-RU" dirty="0"/>
              <a:t> за формою </a:t>
            </a:r>
            <a:r>
              <a:rPr lang="ru-RU" dirty="0" err="1"/>
              <a:t>запитань</a:t>
            </a:r>
            <a:r>
              <a:rPr lang="ru-RU" dirty="0"/>
              <a:t> –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лінійних</a:t>
            </a:r>
            <a:r>
              <a:rPr lang="ru-RU" dirty="0"/>
              <a:t> шкал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min</a:t>
            </a:r>
            <a:r>
              <a:rPr lang="ru-RU" dirty="0"/>
              <a:t> до </a:t>
            </a:r>
            <a:r>
              <a:rPr lang="ru-RU" dirty="0" err="1"/>
              <a:t>max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ознак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2160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/>
          <a:lstStyle/>
          <a:p>
            <a:r>
              <a:rPr lang="ru-RU" dirty="0" err="1"/>
              <a:t>Поліграфічні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 smtClean="0"/>
              <a:t>анкети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Анкета </a:t>
            </a:r>
            <a:r>
              <a:rPr lang="ru-RU" dirty="0" err="1"/>
              <a:t>сприятливо</a:t>
            </a:r>
            <a:r>
              <a:rPr lang="ru-RU" dirty="0"/>
              <a:t> </a:t>
            </a:r>
            <a:r>
              <a:rPr lang="ru-RU" dirty="0" err="1"/>
              <a:t>впливає</a:t>
            </a:r>
            <a:r>
              <a:rPr lang="ru-RU" dirty="0"/>
              <a:t> на респондента </a:t>
            </a:r>
            <a:r>
              <a:rPr lang="ru-RU" dirty="0" err="1"/>
              <a:t>тоді</a:t>
            </a:r>
            <a:r>
              <a:rPr lang="ru-RU" dirty="0"/>
              <a:t>, коли в </a:t>
            </a:r>
            <a:r>
              <a:rPr lang="ru-RU" dirty="0" err="1"/>
              <a:t>поліграфічному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 вона </a:t>
            </a:r>
            <a:r>
              <a:rPr lang="ru-RU" dirty="0" err="1"/>
              <a:t>виконана</a:t>
            </a:r>
            <a:r>
              <a:rPr lang="ru-RU" dirty="0"/>
              <a:t> </a:t>
            </a:r>
            <a:r>
              <a:rPr lang="ru-RU" dirty="0" err="1"/>
              <a:t>якісно</a:t>
            </a:r>
            <a:r>
              <a:rPr lang="ru-RU" dirty="0"/>
              <a:t> і </a:t>
            </a:r>
            <a:r>
              <a:rPr lang="ru-RU" dirty="0" err="1"/>
              <a:t>бездоганно</a:t>
            </a:r>
            <a:r>
              <a:rPr lang="ru-RU" dirty="0"/>
              <a:t>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356992"/>
            <a:ext cx="280831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840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50</TotalTime>
  <Words>747</Words>
  <Application>Microsoft Office PowerPoint</Application>
  <PresentationFormat>Экран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Главная</vt:lpstr>
      <vt:lpstr>Змістовий модуль 2. Особливості дослідження особистості керівника.  </vt:lpstr>
      <vt:lpstr>1. Загальна характеристика анкетного опитування: особливості, переваги та вади. </vt:lpstr>
      <vt:lpstr>Презентация PowerPoint</vt:lpstr>
      <vt:lpstr>Переваги </vt:lpstr>
      <vt:lpstr>недоліки</vt:lpstr>
      <vt:lpstr>2. Загальні вимоги до складання анкети</vt:lpstr>
      <vt:lpstr>3. Структура анкети: композиція, технічне оформлення, поліграфічні якості. </vt:lpstr>
      <vt:lpstr>Технічне оформлення</vt:lpstr>
      <vt:lpstr>Поліграфічні якості анкети</vt:lpstr>
      <vt:lpstr>4.Запитання анкети та принципові вимоги до їх розробки</vt:lpstr>
      <vt:lpstr>Основними технічними правилами побудови запитань є: </vt:lpstr>
      <vt:lpstr>Принципи складання запитань анкети</vt:lpstr>
      <vt:lpstr>5. Типологізація запитань</vt:lpstr>
      <vt:lpstr>Презентация PowerPoint</vt:lpstr>
      <vt:lpstr>Презентация PowerPoint</vt:lpstr>
      <vt:lpstr>Презентация PowerPoint</vt:lpstr>
      <vt:lpstr>Щодо знань психології респондентів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Змістовий модуль 2. Особливості дослідження особистості керівника.  </dc:title>
  <dc:creator>User</dc:creator>
  <cp:lastModifiedBy>User</cp:lastModifiedBy>
  <cp:revision>11</cp:revision>
  <dcterms:created xsi:type="dcterms:W3CDTF">2015-11-09T19:38:44Z</dcterms:created>
  <dcterms:modified xsi:type="dcterms:W3CDTF">2015-11-09T21:16:53Z</dcterms:modified>
</cp:coreProperties>
</file>