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45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 як </a:t>
            </a:r>
            <a:r>
              <a:rPr lang="ru-RU" dirty="0" err="1"/>
              <a:t>психологічного</a:t>
            </a:r>
            <a:r>
              <a:rPr lang="ru-RU" dirty="0"/>
              <a:t> методу.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6362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63" y="260648"/>
            <a:ext cx="8686800" cy="792088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 smtClean="0"/>
              <a:t>спостережень.Життєве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наукове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073427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err="1" smtClean="0"/>
              <a:t>Життєве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обмежується</a:t>
            </a:r>
            <a:r>
              <a:rPr lang="ru-RU" dirty="0"/>
              <a:t> </a:t>
            </a:r>
            <a:r>
              <a:rPr lang="ru-RU" dirty="0" err="1"/>
              <a:t>описуванням</a:t>
            </a:r>
            <a:r>
              <a:rPr lang="ru-RU" dirty="0"/>
              <a:t> </a:t>
            </a:r>
            <a:r>
              <a:rPr lang="ru-RU" dirty="0" err="1"/>
              <a:t>зовнішніх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, </a:t>
            </a:r>
            <a:r>
              <a:rPr lang="ru-RU" dirty="0" err="1"/>
              <a:t>реєстрацією</a:t>
            </a:r>
            <a:r>
              <a:rPr lang="ru-RU" dirty="0"/>
              <a:t> </a:t>
            </a:r>
            <a:r>
              <a:rPr lang="ru-RU" dirty="0" err="1"/>
              <a:t>фактів</a:t>
            </a:r>
            <a:r>
              <a:rPr lang="ru-RU" dirty="0"/>
              <a:t>. </a:t>
            </a:r>
            <a:r>
              <a:rPr lang="ru-RU" dirty="0" err="1"/>
              <a:t>Відповідь</a:t>
            </a:r>
            <a:r>
              <a:rPr lang="ru-RU" dirty="0"/>
              <a:t> про причини тих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вчинків</a:t>
            </a:r>
            <a:r>
              <a:rPr lang="ru-RU" dirty="0"/>
              <a:t>,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</a:t>
            </a:r>
            <a:r>
              <a:rPr lang="ru-RU" dirty="0" err="1"/>
              <a:t>навмання</a:t>
            </a:r>
            <a:r>
              <a:rPr lang="ru-RU" dirty="0"/>
              <a:t>, методом проб і </a:t>
            </a:r>
            <a:r>
              <a:rPr lang="ru-RU" dirty="0" err="1"/>
              <a:t>помилок</a:t>
            </a:r>
            <a:r>
              <a:rPr lang="ru-RU" dirty="0"/>
              <a:t>. </a:t>
            </a:r>
            <a:r>
              <a:rPr lang="ru-RU" dirty="0" err="1"/>
              <a:t>Життєве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 </a:t>
            </a:r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/>
              <a:t>своєю</a:t>
            </a:r>
            <a:r>
              <a:rPr lang="ru-RU" dirty="0"/>
              <a:t> </a:t>
            </a:r>
            <a:r>
              <a:rPr lang="ru-RU" dirty="0" err="1"/>
              <a:t>випадковістю</a:t>
            </a:r>
            <a:r>
              <a:rPr lang="ru-RU" dirty="0"/>
              <a:t>, </a:t>
            </a:r>
            <a:r>
              <a:rPr lang="ru-RU" dirty="0" err="1"/>
              <a:t>неорганізованістю</a:t>
            </a:r>
            <a:r>
              <a:rPr lang="ru-RU" dirty="0"/>
              <a:t>, </a:t>
            </a:r>
            <a:r>
              <a:rPr lang="ru-RU" dirty="0" err="1"/>
              <a:t>безплановістю</a:t>
            </a:r>
            <a:r>
              <a:rPr lang="ru-RU" dirty="0"/>
              <a:t>.</a:t>
            </a:r>
          </a:p>
          <a:p>
            <a:r>
              <a:rPr lang="ru-RU" b="1" dirty="0" err="1"/>
              <a:t>Наукове</a:t>
            </a:r>
            <a:r>
              <a:rPr lang="ru-RU" dirty="0"/>
              <a:t> –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чіткого</a:t>
            </a:r>
            <a:r>
              <a:rPr lang="ru-RU" dirty="0"/>
              <a:t> плану </a:t>
            </a:r>
            <a:r>
              <a:rPr lang="ru-RU" dirty="0" err="1"/>
              <a:t>фіксування</a:t>
            </a:r>
            <a:r>
              <a:rPr lang="ru-RU" dirty="0"/>
              <a:t> </a:t>
            </a:r>
            <a:r>
              <a:rPr lang="ru-RU" dirty="0" err="1"/>
              <a:t>отриманих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у </a:t>
            </a:r>
            <a:r>
              <a:rPr lang="ru-RU" dirty="0" err="1"/>
              <a:t>спеціальному</a:t>
            </a:r>
            <a:r>
              <a:rPr lang="ru-RU" dirty="0"/>
              <a:t> </a:t>
            </a:r>
            <a:r>
              <a:rPr lang="ru-RU" dirty="0" err="1"/>
              <a:t>щоденнику</a:t>
            </a:r>
            <a:r>
              <a:rPr lang="ru-RU" dirty="0"/>
              <a:t>, </a:t>
            </a:r>
            <a:r>
              <a:rPr lang="ru-RU" dirty="0" err="1"/>
              <a:t>формуванні</a:t>
            </a:r>
            <a:r>
              <a:rPr lang="ru-RU" dirty="0"/>
              <a:t> </a:t>
            </a:r>
            <a:r>
              <a:rPr lang="ru-RU" dirty="0" err="1"/>
              <a:t>гіпотези</a:t>
            </a:r>
            <a:r>
              <a:rPr lang="ru-RU" dirty="0"/>
              <a:t>, яка </a:t>
            </a:r>
            <a:r>
              <a:rPr lang="ru-RU" dirty="0" err="1"/>
              <a:t>пояснює</a:t>
            </a:r>
            <a:r>
              <a:rPr lang="ru-RU" dirty="0"/>
              <a:t> </a:t>
            </a:r>
            <a:r>
              <a:rPr lang="ru-RU" dirty="0" err="1"/>
              <a:t>психологічну</a:t>
            </a:r>
            <a:r>
              <a:rPr lang="ru-RU" dirty="0"/>
              <a:t> природу </a:t>
            </a:r>
            <a:r>
              <a:rPr lang="ru-RU" dirty="0" err="1"/>
              <a:t>спостережуваного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,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узагальнень</a:t>
            </a:r>
            <a:r>
              <a:rPr lang="ru-RU" dirty="0"/>
              <a:t> та </a:t>
            </a:r>
            <a:r>
              <a:rPr lang="ru-RU" dirty="0" err="1"/>
              <a:t>висновків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7999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Зовнішнє</a:t>
            </a:r>
            <a:r>
              <a:rPr lang="ru-RU" dirty="0"/>
              <a:t> і </a:t>
            </a:r>
            <a:r>
              <a:rPr lang="ru-RU" dirty="0" err="1"/>
              <a:t>внутрішнє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 smtClean="0"/>
              <a:t>Зовнішнє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об’єктивне</a:t>
            </a:r>
            <a:r>
              <a:rPr lang="ru-RU" dirty="0"/>
              <a:t>) – </a:t>
            </a:r>
            <a:r>
              <a:rPr lang="ru-RU" dirty="0" err="1"/>
              <a:t>збір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про </a:t>
            </a:r>
            <a:r>
              <a:rPr lang="ru-RU" dirty="0" err="1"/>
              <a:t>психологію</a:t>
            </a:r>
            <a:r>
              <a:rPr lang="ru-RU" dirty="0"/>
              <a:t> і </a:t>
            </a:r>
            <a:r>
              <a:rPr lang="ru-RU" dirty="0" err="1"/>
              <a:t>поведінку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шляхом прямого </a:t>
            </a:r>
            <a:r>
              <a:rPr lang="ru-RU" dirty="0" err="1"/>
              <a:t>спостереження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.</a:t>
            </a:r>
          </a:p>
          <a:p>
            <a:r>
              <a:rPr lang="ru-RU" b="1" dirty="0" err="1"/>
              <a:t>Внутрішнє</a:t>
            </a:r>
            <a:r>
              <a:rPr lang="ru-RU" dirty="0"/>
              <a:t> (</a:t>
            </a:r>
            <a:r>
              <a:rPr lang="ru-RU" dirty="0" err="1"/>
              <a:t>суб’єктивне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самоспостереження</a:t>
            </a:r>
            <a:r>
              <a:rPr lang="ru-RU" dirty="0"/>
              <a:t> – </a:t>
            </a:r>
            <a:r>
              <a:rPr lang="ru-RU" dirty="0" err="1"/>
              <a:t>використовується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, коли психолог-</a:t>
            </a:r>
            <a:r>
              <a:rPr lang="ru-RU" dirty="0" err="1"/>
              <a:t>дослідник</a:t>
            </a:r>
            <a:r>
              <a:rPr lang="ru-RU" dirty="0"/>
              <a:t> </a:t>
            </a:r>
            <a:r>
              <a:rPr lang="ru-RU" dirty="0" err="1"/>
              <a:t>вивчає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 в тому </a:t>
            </a:r>
            <a:r>
              <a:rPr lang="ru-RU" dirty="0" err="1"/>
              <a:t>вигляді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вони </a:t>
            </a:r>
            <a:r>
              <a:rPr lang="ru-RU" dirty="0" err="1"/>
              <a:t>відбиваються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в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. Психолог-</a:t>
            </a:r>
            <a:r>
              <a:rPr lang="ru-RU" dirty="0" err="1"/>
              <a:t>дослідник</a:t>
            </a:r>
            <a:r>
              <a:rPr lang="ru-RU" dirty="0"/>
              <a:t> </a:t>
            </a:r>
            <a:r>
              <a:rPr lang="ru-RU" dirty="0" err="1"/>
              <a:t>спостерігає</a:t>
            </a:r>
            <a:r>
              <a:rPr lang="ru-RU" dirty="0"/>
              <a:t> за </a:t>
            </a:r>
            <a:r>
              <a:rPr lang="ru-RU" dirty="0" err="1"/>
              <a:t>своїми</a:t>
            </a:r>
            <a:r>
              <a:rPr lang="ru-RU" dirty="0"/>
              <a:t> образами, думками, </a:t>
            </a:r>
            <a:r>
              <a:rPr lang="ru-RU" dirty="0" err="1"/>
              <a:t>почуттями</a:t>
            </a:r>
            <a:r>
              <a:rPr lang="ru-RU" dirty="0"/>
              <a:t>, </a:t>
            </a:r>
            <a:r>
              <a:rPr lang="ru-RU" dirty="0" err="1"/>
              <a:t>переживаннями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8203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Вільне</a:t>
            </a:r>
            <a:r>
              <a:rPr lang="ru-RU" dirty="0"/>
              <a:t> і </a:t>
            </a:r>
            <a:r>
              <a:rPr lang="ru-RU" dirty="0" err="1"/>
              <a:t>стандартизоване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Вільне</a:t>
            </a:r>
            <a:r>
              <a:rPr lang="ru-RU" dirty="0" smtClean="0"/>
              <a:t> </a:t>
            </a:r>
            <a:r>
              <a:rPr lang="ru-RU" dirty="0"/>
              <a:t>– не </a:t>
            </a:r>
            <a:r>
              <a:rPr lang="ru-RU" dirty="0" err="1"/>
              <a:t>має</a:t>
            </a:r>
            <a:r>
              <a:rPr lang="ru-RU" dirty="0"/>
              <a:t> наперед </a:t>
            </a:r>
            <a:r>
              <a:rPr lang="ru-RU" dirty="0" err="1"/>
              <a:t>встановлених</a:t>
            </a:r>
            <a:r>
              <a:rPr lang="ru-RU" dirty="0"/>
              <a:t> рамок, </a:t>
            </a:r>
            <a:r>
              <a:rPr lang="ru-RU" dirty="0" err="1"/>
              <a:t>програми</a:t>
            </a:r>
            <a:r>
              <a:rPr lang="ru-RU" dirty="0"/>
              <a:t>, </a:t>
            </a:r>
            <a:r>
              <a:rPr lang="ru-RU" dirty="0" err="1"/>
              <a:t>процедури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.</a:t>
            </a:r>
          </a:p>
          <a:p>
            <a:r>
              <a:rPr lang="ru-RU" b="1" dirty="0" err="1"/>
              <a:t>Стандартизоване</a:t>
            </a:r>
            <a:r>
              <a:rPr lang="ru-RU" dirty="0"/>
              <a:t> – </a:t>
            </a:r>
            <a:r>
              <a:rPr lang="ru-RU" dirty="0" err="1"/>
              <a:t>має</a:t>
            </a:r>
            <a:r>
              <a:rPr lang="ru-RU" dirty="0"/>
              <a:t> наперед </a:t>
            </a:r>
            <a:r>
              <a:rPr lang="ru-RU" dirty="0" err="1"/>
              <a:t>встановлені</a:t>
            </a:r>
            <a:r>
              <a:rPr lang="ru-RU" dirty="0"/>
              <a:t> рамки, </a:t>
            </a:r>
            <a:r>
              <a:rPr lang="ru-RU" dirty="0" err="1"/>
              <a:t>програму</a:t>
            </a:r>
            <a:r>
              <a:rPr lang="ru-RU" dirty="0"/>
              <a:t>, процедуру </a:t>
            </a:r>
            <a:r>
              <a:rPr lang="ru-RU" dirty="0" err="1"/>
              <a:t>проведення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357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Включене</a:t>
            </a:r>
            <a:r>
              <a:rPr lang="ru-RU" dirty="0"/>
              <a:t> і </a:t>
            </a:r>
            <a:r>
              <a:rPr lang="ru-RU" dirty="0" err="1"/>
              <a:t>стороннє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Включене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дослідник</a:t>
            </a:r>
            <a:r>
              <a:rPr lang="ru-RU" dirty="0"/>
              <a:t> </a:t>
            </a:r>
            <a:r>
              <a:rPr lang="ru-RU" dirty="0" err="1"/>
              <a:t>виступає</a:t>
            </a:r>
            <a:r>
              <a:rPr lang="ru-RU" dirty="0"/>
              <a:t> в </a:t>
            </a:r>
            <a:r>
              <a:rPr lang="ru-RU" dirty="0" err="1"/>
              <a:t>ролі</a:t>
            </a:r>
            <a:r>
              <a:rPr lang="ru-RU" dirty="0"/>
              <a:t> </a:t>
            </a:r>
            <a:r>
              <a:rPr lang="ru-RU" dirty="0" err="1"/>
              <a:t>безпосереднього</a:t>
            </a:r>
            <a:r>
              <a:rPr lang="ru-RU" dirty="0"/>
              <a:t> </a:t>
            </a:r>
            <a:r>
              <a:rPr lang="ru-RU" dirty="0" err="1"/>
              <a:t>учасника</a:t>
            </a:r>
            <a:r>
              <a:rPr lang="ru-RU" dirty="0"/>
              <a:t> того </a:t>
            </a:r>
            <a:r>
              <a:rPr lang="ru-RU" dirty="0" err="1"/>
              <a:t>процесу</a:t>
            </a:r>
            <a:r>
              <a:rPr lang="ru-RU" dirty="0"/>
              <a:t>, за ходом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веде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.</a:t>
            </a:r>
          </a:p>
          <a:p>
            <a:r>
              <a:rPr lang="ru-RU" b="1" dirty="0" err="1"/>
              <a:t>Стороннє</a:t>
            </a:r>
            <a:r>
              <a:rPr lang="ru-RU" dirty="0"/>
              <a:t> – не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особисту</a:t>
            </a:r>
            <a:r>
              <a:rPr lang="ru-RU" dirty="0"/>
              <a:t> участь </a:t>
            </a:r>
            <a:r>
              <a:rPr lang="ru-RU" dirty="0" err="1"/>
              <a:t>спостерігача</a:t>
            </a:r>
            <a:r>
              <a:rPr lang="ru-RU" dirty="0"/>
              <a:t> в тому </a:t>
            </a:r>
            <a:r>
              <a:rPr lang="ru-RU" dirty="0" err="1"/>
              <a:t>процесі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вивчає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0592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/>
              <a:t>Спостереження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проводити</a:t>
            </a:r>
            <a:r>
              <a:rPr lang="ru-RU" dirty="0"/>
              <a:t> як </a:t>
            </a:r>
            <a:r>
              <a:rPr lang="ru-RU" dirty="0" err="1"/>
              <a:t>короткочасно</a:t>
            </a:r>
            <a:r>
              <a:rPr lang="ru-RU" dirty="0"/>
              <a:t>, так і </a:t>
            </a:r>
            <a:r>
              <a:rPr lang="ru-RU" dirty="0" err="1"/>
              <a:t>довготривало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Т</a:t>
            </a:r>
            <a:r>
              <a:rPr lang="ru-RU" dirty="0" smtClean="0"/>
              <a:t>ому </a:t>
            </a:r>
            <a:r>
              <a:rPr lang="ru-RU" dirty="0"/>
              <a:t>є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спостережень</a:t>
            </a:r>
            <a:r>
              <a:rPr lang="ru-RU" dirty="0"/>
              <a:t> </a:t>
            </a:r>
            <a:r>
              <a:rPr lang="ru-RU" dirty="0" smtClean="0"/>
              <a:t>– </a:t>
            </a:r>
          </a:p>
          <a:p>
            <a:pPr marL="0" indent="0">
              <a:buNone/>
            </a:pPr>
            <a:r>
              <a:rPr lang="ru-RU" b="1" dirty="0" smtClean="0"/>
              <a:t>метод</a:t>
            </a:r>
            <a:r>
              <a:rPr lang="ru-RU" dirty="0" smtClean="0"/>
              <a:t> </a:t>
            </a:r>
            <a:r>
              <a:rPr lang="ru-RU" b="1" dirty="0"/>
              <a:t>поперечного </a:t>
            </a:r>
            <a:r>
              <a:rPr lang="ru-RU" b="1" dirty="0" err="1"/>
              <a:t>зрізу</a:t>
            </a:r>
            <a:r>
              <a:rPr lang="ru-RU" b="1" dirty="0"/>
              <a:t> (</a:t>
            </a:r>
            <a:r>
              <a:rPr lang="ru-RU" b="1" dirty="0" err="1"/>
              <a:t>короткочасне</a:t>
            </a:r>
            <a:r>
              <a:rPr lang="ru-RU" dirty="0"/>
              <a:t>)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і </a:t>
            </a:r>
            <a:r>
              <a:rPr lang="ru-RU" b="1" dirty="0" err="1"/>
              <a:t>лонгітюдне</a:t>
            </a:r>
            <a:r>
              <a:rPr lang="ru-RU" b="1" dirty="0"/>
              <a:t> (</a:t>
            </a:r>
            <a:r>
              <a:rPr lang="ru-RU" b="1" dirty="0" err="1"/>
              <a:t>довготривале</a:t>
            </a:r>
            <a:r>
              <a:rPr lang="ru-RU" dirty="0"/>
              <a:t>).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0" y="4115873"/>
            <a:ext cx="2794198" cy="2084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5202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Спостереження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як </a:t>
            </a:r>
            <a:r>
              <a:rPr lang="ru-RU" dirty="0" err="1"/>
              <a:t>вибірковим</a:t>
            </a:r>
            <a:r>
              <a:rPr lang="ru-RU" dirty="0"/>
              <a:t>, так і </a:t>
            </a:r>
            <a:r>
              <a:rPr lang="ru-RU" dirty="0" err="1"/>
              <a:t>загальним</a:t>
            </a:r>
            <a:r>
              <a:rPr lang="ru-RU" dirty="0"/>
              <a:t>, за предметом і за </a:t>
            </a:r>
            <a:r>
              <a:rPr lang="ru-RU" dirty="0" err="1"/>
              <a:t>об'єктом</a:t>
            </a:r>
            <a:r>
              <a:rPr lang="ru-RU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102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таких умов: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ru-RU" dirty="0"/>
          </a:p>
          <a:p>
            <a:r>
              <a:rPr lang="ru-RU" dirty="0"/>
              <a:t>1) </a:t>
            </a:r>
            <a:r>
              <a:rPr lang="ru-RU" dirty="0" err="1"/>
              <a:t>цілеспрямованість</a:t>
            </a:r>
            <a:r>
              <a:rPr lang="ru-RU" dirty="0"/>
              <a:t> - </a:t>
            </a:r>
            <a:r>
              <a:rPr lang="ru-RU" dirty="0" err="1"/>
              <a:t>визначення</a:t>
            </a:r>
            <a:r>
              <a:rPr lang="ru-RU" dirty="0"/>
              <a:t> мети,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/>
              <a:t>2) </a:t>
            </a:r>
            <a:r>
              <a:rPr lang="ru-RU" dirty="0" err="1"/>
              <a:t>природні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- </a:t>
            </a:r>
            <a:r>
              <a:rPr lang="ru-RU" dirty="0" err="1"/>
              <a:t>типові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 (</a:t>
            </a:r>
            <a:r>
              <a:rPr lang="ru-RU" dirty="0" err="1"/>
              <a:t>щоб</a:t>
            </a:r>
            <a:r>
              <a:rPr lang="ru-RU" dirty="0"/>
              <a:t> особи не знали, </a:t>
            </a:r>
            <a:r>
              <a:rPr lang="ru-RU" dirty="0" err="1"/>
              <a:t>що</a:t>
            </a:r>
            <a:r>
              <a:rPr lang="ru-RU" dirty="0"/>
              <a:t> за ними </a:t>
            </a:r>
            <a:r>
              <a:rPr lang="ru-RU" dirty="0" err="1"/>
              <a:t>ведеться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);</a:t>
            </a:r>
          </a:p>
          <a:p>
            <a:endParaRPr lang="ru-RU" dirty="0"/>
          </a:p>
          <a:p>
            <a:r>
              <a:rPr lang="ru-RU" dirty="0"/>
              <a:t>3) </a:t>
            </a:r>
            <a:r>
              <a:rPr lang="ru-RU" dirty="0" err="1"/>
              <a:t>наявність</a:t>
            </a:r>
            <a:r>
              <a:rPr lang="ru-RU" dirty="0"/>
              <a:t> плану;</a:t>
            </a:r>
          </a:p>
          <a:p>
            <a:endParaRPr lang="ru-RU" dirty="0"/>
          </a:p>
          <a:p>
            <a:r>
              <a:rPr lang="ru-RU" dirty="0"/>
              <a:t>4) </a:t>
            </a:r>
            <a:r>
              <a:rPr lang="ru-RU" dirty="0" err="1"/>
              <a:t>точне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і предмета </a:t>
            </a:r>
            <a:r>
              <a:rPr lang="ru-RU" dirty="0" err="1"/>
              <a:t>спостереження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/>
              <a:t>5) </a:t>
            </a:r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дослідником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є предметом </a:t>
            </a:r>
            <a:r>
              <a:rPr lang="ru-RU" dirty="0" err="1"/>
              <a:t>спостереження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/>
              <a:t>6) </a:t>
            </a:r>
            <a:r>
              <a:rPr lang="ru-RU" dirty="0" err="1"/>
              <a:t>вироблення</a:t>
            </a:r>
            <a:r>
              <a:rPr lang="ru-RU" dirty="0"/>
              <a:t> </a:t>
            </a:r>
            <a:r>
              <a:rPr lang="ru-RU" dirty="0" err="1"/>
              <a:t>дослідником</a:t>
            </a:r>
            <a:r>
              <a:rPr lang="ru-RU" dirty="0"/>
              <a:t> </a:t>
            </a:r>
            <a:r>
              <a:rPr lang="ru-RU" dirty="0" err="1"/>
              <a:t>однозначних</a:t>
            </a:r>
            <a:r>
              <a:rPr lang="ru-RU" dirty="0"/>
              <a:t> </a:t>
            </a:r>
            <a:r>
              <a:rPr lang="ru-RU" dirty="0" err="1"/>
              <a:t>критеріїв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/>
              <a:t>7)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чіткості</a:t>
            </a:r>
            <a:r>
              <a:rPr lang="ru-RU" dirty="0"/>
              <a:t> й </a:t>
            </a:r>
            <a:r>
              <a:rPr lang="ru-RU" dirty="0" err="1"/>
              <a:t>тривалості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1140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/>
              <a:t>За характером </a:t>
            </a:r>
            <a:r>
              <a:rPr lang="ru-RU" sz="3600" b="1" dirty="0" err="1"/>
              <a:t>взаємодій</a:t>
            </a:r>
            <a:r>
              <a:rPr lang="ru-RU" sz="3600" b="1" dirty="0"/>
              <a:t> з </a:t>
            </a:r>
            <a:r>
              <a:rPr lang="ru-RU" sz="3600" b="1" dirty="0" err="1"/>
              <a:t>об'єктом</a:t>
            </a:r>
            <a:r>
              <a:rPr lang="ru-RU" sz="3600" b="1" dirty="0"/>
              <a:t> </a:t>
            </a:r>
            <a:r>
              <a:rPr lang="ru-RU" sz="3600" b="1" dirty="0" err="1"/>
              <a:t>спостережень</a:t>
            </a:r>
            <a:r>
              <a:rPr lang="ru-RU" sz="3600" b="1" dirty="0"/>
              <a:t> </a:t>
            </a:r>
            <a:r>
              <a:rPr lang="ru-RU" sz="3600" b="1" dirty="0" err="1"/>
              <a:t>розрізняють</a:t>
            </a:r>
            <a:r>
              <a:rPr lang="ru-RU" sz="3600" b="1" dirty="0"/>
              <a:t>:</a:t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4929411"/>
          </a:xfrm>
        </p:spPr>
        <p:txBody>
          <a:bodyPr>
            <a:normAutofit fontScale="85000" lnSpcReduction="10000"/>
          </a:bodyPr>
          <a:lstStyle/>
          <a:p>
            <a:endParaRPr lang="ru-RU" dirty="0"/>
          </a:p>
          <a:p>
            <a:r>
              <a:rPr lang="ru-RU" dirty="0"/>
              <a:t>а) </a:t>
            </a:r>
            <a:r>
              <a:rPr lang="ru-RU" b="1" dirty="0" err="1"/>
              <a:t>приховане</a:t>
            </a:r>
            <a:r>
              <a:rPr lang="ru-RU" b="1" dirty="0"/>
              <a:t> </a:t>
            </a:r>
            <a:r>
              <a:rPr lang="ru-RU" b="1" dirty="0" err="1"/>
              <a:t>спостереження</a:t>
            </a:r>
            <a:r>
              <a:rPr lang="ru-RU" dirty="0"/>
              <a:t>, за </a:t>
            </a:r>
            <a:r>
              <a:rPr lang="ru-RU" dirty="0" err="1"/>
              <a:t>якого</a:t>
            </a:r>
            <a:r>
              <a:rPr lang="ru-RU" dirty="0"/>
              <a:t> люди не </a:t>
            </a:r>
            <a:r>
              <a:rPr lang="ru-RU" dirty="0" err="1"/>
              <a:t>знають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за ними </a:t>
            </a:r>
            <a:r>
              <a:rPr lang="ru-RU" dirty="0" err="1"/>
              <a:t>спостерігають</a:t>
            </a:r>
            <a:r>
              <a:rPr lang="ru-RU" dirty="0"/>
              <a:t>. Психолога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вважають</a:t>
            </a:r>
            <a:r>
              <a:rPr lang="ru-RU" dirty="0"/>
              <a:t> </a:t>
            </a:r>
            <a:r>
              <a:rPr lang="ru-RU" dirty="0" err="1"/>
              <a:t>звичайним</a:t>
            </a:r>
            <a:r>
              <a:rPr lang="ru-RU" dirty="0"/>
              <a:t> </a:t>
            </a:r>
            <a:r>
              <a:rPr lang="ru-RU" dirty="0" err="1"/>
              <a:t>учасником</a:t>
            </a:r>
            <a:r>
              <a:rPr lang="ru-RU" dirty="0"/>
              <a:t> </a:t>
            </a:r>
            <a:r>
              <a:rPr lang="ru-RU" dirty="0" err="1"/>
              <a:t>подій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поведінка</a:t>
            </a:r>
            <a:r>
              <a:rPr lang="ru-RU" dirty="0"/>
              <a:t> є </a:t>
            </a:r>
            <a:r>
              <a:rPr lang="ru-RU" dirty="0" err="1"/>
              <a:t>очікуваною</a:t>
            </a:r>
            <a:r>
              <a:rPr lang="ru-RU" dirty="0"/>
              <a:t>, не </a:t>
            </a:r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/>
              <a:t>підозр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ж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спостерігає</a:t>
            </a:r>
            <a:r>
              <a:rPr lang="ru-RU" dirty="0"/>
              <a:t> за ними </a:t>
            </a:r>
            <a:r>
              <a:rPr lang="ru-RU" dirty="0" err="1"/>
              <a:t>опосередковано</a:t>
            </a:r>
            <a:r>
              <a:rPr lang="ru-RU" dirty="0"/>
              <a:t>, </a:t>
            </a:r>
            <a:r>
              <a:rPr lang="ru-RU" dirty="0" err="1"/>
              <a:t>ззовні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/>
              <a:t>б) </a:t>
            </a:r>
            <a:r>
              <a:rPr lang="ru-RU" b="1" dirty="0" err="1"/>
              <a:t>відкрите</a:t>
            </a:r>
            <a:r>
              <a:rPr lang="ru-RU" b="1" dirty="0"/>
              <a:t> </a:t>
            </a:r>
            <a:r>
              <a:rPr lang="ru-RU" b="1" dirty="0" err="1"/>
              <a:t>спостереження</a:t>
            </a:r>
            <a:r>
              <a:rPr lang="ru-RU" dirty="0"/>
              <a:t>, за </a:t>
            </a:r>
            <a:r>
              <a:rPr lang="ru-RU" dirty="0" err="1"/>
              <a:t>якого</a:t>
            </a:r>
            <a:r>
              <a:rPr lang="ru-RU" dirty="0"/>
              <a:t> люди, будучи </a:t>
            </a:r>
            <a:r>
              <a:rPr lang="ru-RU" dirty="0" err="1"/>
              <a:t>інформованими</a:t>
            </a:r>
            <a:r>
              <a:rPr lang="ru-RU" dirty="0"/>
              <a:t> про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, з часом </a:t>
            </a:r>
            <a:r>
              <a:rPr lang="ru-RU" dirty="0" err="1"/>
              <a:t>звикають</a:t>
            </a:r>
            <a:r>
              <a:rPr lang="ru-RU" dirty="0"/>
              <a:t> до </a:t>
            </a:r>
            <a:r>
              <a:rPr lang="ru-RU" dirty="0" err="1"/>
              <a:t>присутності</a:t>
            </a:r>
            <a:r>
              <a:rPr lang="ru-RU" dirty="0"/>
              <a:t> психолога і </a:t>
            </a:r>
            <a:r>
              <a:rPr lang="ru-RU" dirty="0" err="1"/>
              <a:t>починають</a:t>
            </a:r>
            <a:r>
              <a:rPr lang="ru-RU" dirty="0"/>
              <a:t> </a:t>
            </a:r>
            <a:r>
              <a:rPr lang="ru-RU" dirty="0" err="1"/>
              <a:t>поводитися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природно,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не </a:t>
            </a:r>
            <a:r>
              <a:rPr lang="ru-RU" dirty="0" err="1"/>
              <a:t>провокує</a:t>
            </a:r>
            <a:r>
              <a:rPr lang="ru-RU" dirty="0"/>
              <a:t> </a:t>
            </a:r>
            <a:r>
              <a:rPr lang="ru-RU" dirty="0" err="1"/>
              <a:t>уваги</a:t>
            </a:r>
            <a:r>
              <a:rPr lang="ru-RU" dirty="0"/>
              <a:t> до себе.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59779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 часом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розрізняють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</a:t>
            </a:r>
            <a:r>
              <a:rPr lang="ru-RU" dirty="0"/>
              <a:t>) </a:t>
            </a:r>
            <a:r>
              <a:rPr lang="ru-RU" dirty="0" err="1"/>
              <a:t>одноразове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 (</a:t>
            </a:r>
            <a:r>
              <a:rPr lang="ru-RU" dirty="0" err="1"/>
              <a:t>тільки</a:t>
            </a:r>
            <a:r>
              <a:rPr lang="ru-RU" dirty="0"/>
              <a:t> один раз);</a:t>
            </a:r>
          </a:p>
          <a:p>
            <a:endParaRPr lang="ru-RU" dirty="0"/>
          </a:p>
          <a:p>
            <a:r>
              <a:rPr lang="ru-RU" dirty="0"/>
              <a:t>б) </a:t>
            </a:r>
            <a:r>
              <a:rPr lang="ru-RU" dirty="0" err="1"/>
              <a:t>періодичне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, </a:t>
            </a:r>
            <a:r>
              <a:rPr lang="ru-RU" dirty="0" err="1"/>
              <a:t>здійснюване</a:t>
            </a:r>
            <a:r>
              <a:rPr lang="ru-RU" dirty="0"/>
              <a:t> </a:t>
            </a:r>
            <a:r>
              <a:rPr lang="ru-RU" dirty="0" err="1"/>
              <a:t>упродовж</a:t>
            </a:r>
            <a:r>
              <a:rPr lang="ru-RU" dirty="0"/>
              <a:t> </a:t>
            </a:r>
            <a:r>
              <a:rPr lang="ru-RU" dirty="0" err="1"/>
              <a:t>визначених</a:t>
            </a:r>
            <a:r>
              <a:rPr lang="ru-RU" dirty="0"/>
              <a:t> </a:t>
            </a:r>
            <a:r>
              <a:rPr lang="ru-RU" dirty="0" err="1"/>
              <a:t>проміжків</a:t>
            </a:r>
            <a:r>
              <a:rPr lang="ru-RU" dirty="0"/>
              <a:t> часу;</a:t>
            </a:r>
          </a:p>
          <a:p>
            <a:endParaRPr lang="ru-RU" dirty="0"/>
          </a:p>
          <a:p>
            <a:r>
              <a:rPr lang="ru-RU" dirty="0"/>
              <a:t>в) </a:t>
            </a:r>
            <a:r>
              <a:rPr lang="ru-RU" dirty="0" err="1"/>
              <a:t>лонгітюдне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особливою </a:t>
            </a:r>
            <a:r>
              <a:rPr lang="ru-RU" dirty="0" err="1"/>
              <a:t>тривалістю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8857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/>
              <a:t>За характером </a:t>
            </a:r>
            <a:r>
              <a:rPr lang="ru-RU" sz="3600" b="1" dirty="0" err="1"/>
              <a:t>сприйняття</a:t>
            </a:r>
            <a:r>
              <a:rPr lang="ru-RU" sz="3600" b="1" dirty="0"/>
              <a:t> </a:t>
            </a:r>
            <a:r>
              <a:rPr lang="ru-RU" sz="3600" b="1" dirty="0" err="1"/>
              <a:t>спостереження</a:t>
            </a:r>
            <a:r>
              <a:rPr lang="ru-RU" sz="3600" b="1" dirty="0"/>
              <a:t> </a:t>
            </a:r>
            <a:r>
              <a:rPr lang="ru-RU" sz="3600" b="1" dirty="0" err="1"/>
              <a:t>може</a:t>
            </a:r>
            <a:r>
              <a:rPr lang="ru-RU" sz="3600" b="1" dirty="0"/>
              <a:t> бути:</a:t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ru-RU" dirty="0"/>
          </a:p>
          <a:p>
            <a:r>
              <a:rPr lang="ru-RU" dirty="0"/>
              <a:t>а) </a:t>
            </a:r>
            <a:r>
              <a:rPr lang="ru-RU" b="1" dirty="0" err="1"/>
              <a:t>суцільним</a:t>
            </a:r>
            <a:r>
              <a:rPr lang="ru-RU" dirty="0"/>
              <a:t>, коли </a:t>
            </a:r>
            <a:r>
              <a:rPr lang="ru-RU" dirty="0" err="1"/>
              <a:t>дослідник</a:t>
            </a:r>
            <a:r>
              <a:rPr lang="ru-RU" dirty="0"/>
              <a:t> </a:t>
            </a:r>
            <a:r>
              <a:rPr lang="ru-RU" dirty="0" err="1"/>
              <a:t>однаково</a:t>
            </a:r>
            <a:r>
              <a:rPr lang="ru-RU" dirty="0"/>
              <a:t> </a:t>
            </a:r>
            <a:r>
              <a:rPr lang="ru-RU" dirty="0" err="1"/>
              <a:t>досліджує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доступні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об'єкти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/>
              <a:t>б) </a:t>
            </a:r>
            <a:r>
              <a:rPr lang="ru-RU" b="1" dirty="0" err="1"/>
              <a:t>вибірковим</a:t>
            </a:r>
            <a:r>
              <a:rPr lang="ru-RU" dirty="0"/>
              <a:t>, за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вивчають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ru-RU" dirty="0" err="1"/>
              <a:t>параметри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поведінкові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(частоту </a:t>
            </a:r>
            <a:r>
              <a:rPr lang="ru-RU" dirty="0" err="1"/>
              <a:t>проявів</a:t>
            </a:r>
            <a:r>
              <a:rPr lang="ru-RU" dirty="0"/>
              <a:t> </a:t>
            </a:r>
            <a:r>
              <a:rPr lang="ru-RU" dirty="0" err="1"/>
              <a:t>агресії</a:t>
            </a:r>
            <a:r>
              <a:rPr lang="ru-RU" dirty="0"/>
              <a:t>, час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матері</a:t>
            </a:r>
            <a:r>
              <a:rPr lang="ru-RU" dirty="0"/>
              <a:t> і </a:t>
            </a:r>
            <a:r>
              <a:rPr lang="ru-RU" dirty="0" err="1"/>
              <a:t>дитини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дня,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мовних</a:t>
            </a:r>
            <a:r>
              <a:rPr lang="ru-RU" dirty="0"/>
              <a:t> </a:t>
            </a:r>
            <a:r>
              <a:rPr lang="ru-RU" dirty="0" err="1"/>
              <a:t>контактів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і </a:t>
            </a:r>
            <a:r>
              <a:rPr lang="ru-RU" dirty="0" err="1"/>
              <a:t>педагогів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218782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Спостереження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метод </a:t>
            </a:r>
            <a:r>
              <a:rPr lang="ru-RU" dirty="0" err="1"/>
              <a:t>психологічного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спостереженні</a:t>
            </a:r>
            <a:r>
              <a:rPr lang="ru-RU" dirty="0"/>
              <a:t> за </a:t>
            </a:r>
            <a:r>
              <a:rPr lang="ru-RU" dirty="0" err="1"/>
              <a:t>об’єктом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, </a:t>
            </a:r>
            <a:r>
              <a:rPr lang="ru-RU" dirty="0" err="1"/>
              <a:t>реєстрації</a:t>
            </a:r>
            <a:r>
              <a:rPr lang="ru-RU" dirty="0"/>
              <a:t> та </a:t>
            </a:r>
            <a:r>
              <a:rPr lang="ru-RU" dirty="0" err="1"/>
              <a:t>поясненні</a:t>
            </a:r>
            <a:r>
              <a:rPr lang="ru-RU" dirty="0"/>
              <a:t> </a:t>
            </a:r>
            <a:r>
              <a:rPr lang="ru-RU" dirty="0" err="1"/>
              <a:t>психологічних</a:t>
            </a:r>
            <a:r>
              <a:rPr lang="ru-RU" dirty="0"/>
              <a:t> </a:t>
            </a:r>
            <a:r>
              <a:rPr lang="ru-RU" dirty="0" err="1"/>
              <a:t>фактів</a:t>
            </a:r>
            <a:r>
              <a:rPr lang="ru-RU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Метод </a:t>
            </a:r>
            <a:r>
              <a:rPr lang="ru-RU" dirty="0" err="1"/>
              <a:t>спостережень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безпосереднім</a:t>
            </a:r>
            <a:r>
              <a:rPr lang="ru-RU" dirty="0"/>
              <a:t> </a:t>
            </a:r>
            <a:r>
              <a:rPr lang="ru-RU" dirty="0" err="1"/>
              <a:t>сприйняттям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 і </a:t>
            </a:r>
            <a:r>
              <a:rPr lang="ru-RU" dirty="0" err="1"/>
              <a:t>процесів</a:t>
            </a:r>
            <a:r>
              <a:rPr lang="ru-RU" dirty="0"/>
              <a:t> у </a:t>
            </a:r>
            <a:r>
              <a:rPr lang="ru-RU" dirty="0" err="1"/>
              <a:t>їхній</a:t>
            </a:r>
            <a:r>
              <a:rPr lang="ru-RU" dirty="0"/>
              <a:t> </a:t>
            </a:r>
            <a:r>
              <a:rPr lang="ru-RU" dirty="0" err="1"/>
              <a:t>цілісності</a:t>
            </a:r>
            <a:r>
              <a:rPr lang="ru-RU" dirty="0"/>
              <a:t> і </a:t>
            </a:r>
            <a:r>
              <a:rPr lang="ru-RU" dirty="0" err="1"/>
              <a:t>динаміці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96974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За характером </a:t>
            </a:r>
            <a:r>
              <a:rPr lang="ru-RU" sz="3600" dirty="0" err="1"/>
              <a:t>реєстрації</a:t>
            </a:r>
            <a:r>
              <a:rPr lang="ru-RU" sz="3600" dirty="0"/>
              <a:t> </a:t>
            </a:r>
            <a:r>
              <a:rPr lang="ru-RU" sz="3600" dirty="0" err="1"/>
              <a:t>даних</a:t>
            </a:r>
            <a:r>
              <a:rPr lang="ru-RU" sz="3600" dirty="0"/>
              <a:t> </a:t>
            </a:r>
            <a:r>
              <a:rPr lang="ru-RU" sz="3600" dirty="0" err="1"/>
              <a:t>спостереження</a:t>
            </a:r>
            <a:r>
              <a:rPr lang="ru-RU" sz="3600" dirty="0"/>
              <a:t> </a:t>
            </a:r>
            <a:r>
              <a:rPr lang="ru-RU" sz="3600" dirty="0" err="1"/>
              <a:t>класифікують</a:t>
            </a:r>
            <a:r>
              <a:rPr lang="ru-RU" sz="3600" dirty="0"/>
              <a:t> на: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  <a:p>
            <a:r>
              <a:rPr lang="ru-RU" dirty="0"/>
              <a:t>а) </a:t>
            </a:r>
            <a:r>
              <a:rPr lang="ru-RU" b="1" dirty="0" err="1"/>
              <a:t>констатувальне</a:t>
            </a:r>
            <a:r>
              <a:rPr lang="ru-RU" dirty="0"/>
              <a:t>, за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дослідника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фіксуванні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 і </a:t>
            </a:r>
            <a:r>
              <a:rPr lang="ru-RU" dirty="0" err="1"/>
              <a:t>характеристиці</a:t>
            </a:r>
            <a:r>
              <a:rPr lang="ru-RU" dirty="0"/>
              <a:t> </a:t>
            </a:r>
            <a:r>
              <a:rPr lang="ru-RU" dirty="0" err="1"/>
              <a:t>значущих</a:t>
            </a:r>
            <a:r>
              <a:rPr lang="ru-RU" dirty="0"/>
              <a:t> форм </a:t>
            </a:r>
            <a:r>
              <a:rPr lang="ru-RU" dirty="0" err="1"/>
              <a:t>поведінки</a:t>
            </a:r>
            <a:r>
              <a:rPr lang="ru-RU" dirty="0"/>
              <a:t>, </a:t>
            </a:r>
            <a:r>
              <a:rPr lang="ru-RU" dirty="0" err="1"/>
              <a:t>збиранні</a:t>
            </a:r>
            <a:r>
              <a:rPr lang="ru-RU" dirty="0"/>
              <a:t> </a:t>
            </a:r>
            <a:r>
              <a:rPr lang="ru-RU" dirty="0" err="1"/>
              <a:t>фактів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/>
              <a:t>б) </a:t>
            </a:r>
            <a:r>
              <a:rPr lang="ru-RU" b="1" dirty="0" err="1"/>
              <a:t>оцінювальне</a:t>
            </a:r>
            <a:r>
              <a:rPr lang="ru-RU" dirty="0"/>
              <a:t>, коли </a:t>
            </a:r>
            <a:r>
              <a:rPr lang="ru-RU" dirty="0" err="1"/>
              <a:t>факти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порівнювати</a:t>
            </a:r>
            <a:r>
              <a:rPr lang="ru-RU" dirty="0"/>
              <a:t>, </a:t>
            </a:r>
            <a:r>
              <a:rPr lang="ru-RU" dirty="0" err="1"/>
              <a:t>користуючись</a:t>
            </a:r>
            <a:r>
              <a:rPr lang="ru-RU" dirty="0"/>
              <a:t> шкалою рейтингу.</a:t>
            </a:r>
          </a:p>
        </p:txBody>
      </p:sp>
    </p:spTree>
    <p:extLst>
      <p:ext uri="{BB962C8B-B14F-4D97-AF65-F5344CB8AC3E}">
        <p14:creationId xmlns:p14="http://schemas.microsoft.com/office/powerpoint/2010/main" val="6729349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688632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ru-RU" sz="2800" b="1" dirty="0" err="1"/>
              <a:t>Дослідник</a:t>
            </a:r>
            <a:r>
              <a:rPr lang="ru-RU" sz="2800" b="1" dirty="0"/>
              <a:t> </a:t>
            </a:r>
            <a:r>
              <a:rPr lang="ru-RU" sz="2800" b="1" dirty="0" err="1"/>
              <a:t>має</a:t>
            </a:r>
            <a:r>
              <a:rPr lang="ru-RU" sz="2800" b="1" dirty="0"/>
              <a:t> </a:t>
            </a:r>
            <a:r>
              <a:rPr lang="ru-RU" sz="2800" b="1" dirty="0" err="1"/>
              <a:t>змогу</a:t>
            </a:r>
            <a:r>
              <a:rPr lang="ru-RU" sz="2800" b="1" dirty="0"/>
              <a:t> </a:t>
            </a:r>
            <a:r>
              <a:rPr lang="ru-RU" sz="2800" b="1" dirty="0" err="1"/>
              <a:t>обирати</a:t>
            </a:r>
            <a:r>
              <a:rPr lang="ru-RU" sz="2800" b="1" dirty="0"/>
              <a:t> </a:t>
            </a:r>
            <a:r>
              <a:rPr lang="ru-RU" sz="2800" b="1" dirty="0" err="1"/>
              <a:t>певний</a:t>
            </a:r>
            <a:r>
              <a:rPr lang="ru-RU" sz="2800" b="1" dirty="0"/>
              <a:t> вид </a:t>
            </a:r>
            <a:r>
              <a:rPr lang="ru-RU" sz="2800" b="1" dirty="0" err="1"/>
              <a:t>спостереження</a:t>
            </a:r>
            <a:r>
              <a:rPr lang="ru-RU" sz="2800" b="1" dirty="0"/>
              <a:t>, </a:t>
            </a:r>
            <a:r>
              <a:rPr lang="ru-RU" sz="2800" b="1" dirty="0" err="1"/>
              <a:t>керуючись</a:t>
            </a:r>
            <a:r>
              <a:rPr lang="ru-RU" sz="2800" b="1" dirty="0"/>
              <a:t> </a:t>
            </a:r>
            <a:r>
              <a:rPr lang="ru-RU" sz="2800" b="1" dirty="0" err="1"/>
              <a:t>науковою</a:t>
            </a:r>
            <a:r>
              <a:rPr lang="ru-RU" sz="2800" b="1" dirty="0"/>
              <a:t> </a:t>
            </a:r>
            <a:r>
              <a:rPr lang="ru-RU" sz="2800" b="1" dirty="0" err="1"/>
              <a:t>доцільністю</a:t>
            </a:r>
            <a:r>
              <a:rPr lang="ru-RU" sz="2800" b="1" dirty="0"/>
              <a:t>, метою </a:t>
            </a:r>
            <a:r>
              <a:rPr lang="ru-RU" sz="2800" b="1" dirty="0" err="1"/>
              <a:t>дослідження</a:t>
            </a:r>
            <a:r>
              <a:rPr lang="ru-RU" sz="2800" b="1" dirty="0"/>
              <a:t> </a:t>
            </a:r>
            <a:r>
              <a:rPr lang="ru-RU" sz="2800" b="1" dirty="0" err="1"/>
              <a:t>тощо</a:t>
            </a:r>
            <a:r>
              <a:rPr lang="ru-RU" sz="2800" b="1" dirty="0"/>
              <a:t>. </a:t>
            </a:r>
            <a:r>
              <a:rPr lang="ru-RU" sz="2800" b="1" dirty="0" err="1"/>
              <a:t>Ефективним</a:t>
            </a:r>
            <a:r>
              <a:rPr lang="ru-RU" sz="2800" b="1" dirty="0"/>
              <a:t> </a:t>
            </a:r>
            <a:r>
              <a:rPr lang="ru-RU" sz="2800" b="1" dirty="0" err="1"/>
              <a:t>може</a:t>
            </a:r>
            <a:r>
              <a:rPr lang="ru-RU" sz="2800" b="1" dirty="0"/>
              <a:t> бути </a:t>
            </a:r>
            <a:r>
              <a:rPr lang="ru-RU" sz="2800" b="1" dirty="0" err="1"/>
              <a:t>комплексне</a:t>
            </a:r>
            <a:r>
              <a:rPr lang="ru-RU" sz="2800" b="1" dirty="0"/>
              <a:t> </a:t>
            </a:r>
            <a:r>
              <a:rPr lang="ru-RU" sz="2800" b="1" dirty="0" err="1"/>
              <a:t>використання</a:t>
            </a:r>
            <a:r>
              <a:rPr lang="ru-RU" sz="2800" b="1" dirty="0"/>
              <a:t> </a:t>
            </a:r>
            <a:r>
              <a:rPr lang="ru-RU" sz="2800" b="1" dirty="0" err="1"/>
              <a:t>спостереження</a:t>
            </a:r>
            <a:r>
              <a:rPr lang="ru-RU" sz="2800" b="1" dirty="0"/>
              <a:t> у </a:t>
            </a:r>
            <a:r>
              <a:rPr lang="ru-RU" sz="2800" b="1" dirty="0" err="1"/>
              <a:t>поєднанні</a:t>
            </a:r>
            <a:r>
              <a:rPr lang="ru-RU" sz="2800" b="1" dirty="0"/>
              <a:t> з </a:t>
            </a:r>
            <a:r>
              <a:rPr lang="ru-RU" sz="2800" b="1" dirty="0" err="1"/>
              <a:t>іншими</a:t>
            </a:r>
            <a:r>
              <a:rPr lang="ru-RU" sz="2800" b="1" dirty="0"/>
              <a:t> </a:t>
            </a:r>
            <a:r>
              <a:rPr lang="ru-RU" sz="2800" b="1" dirty="0" err="1"/>
              <a:t>інструментами</a:t>
            </a:r>
            <a:r>
              <a:rPr lang="ru-RU" sz="2800" b="1" dirty="0"/>
              <a:t> </a:t>
            </a:r>
            <a:r>
              <a:rPr lang="ru-RU" sz="2800" b="1" dirty="0" err="1"/>
              <a:t>наукового</a:t>
            </a:r>
            <a:r>
              <a:rPr lang="ru-RU" sz="2800" b="1" dirty="0"/>
              <a:t> </a:t>
            </a:r>
            <a:r>
              <a:rPr lang="ru-RU" sz="2800" b="1" dirty="0" err="1"/>
              <a:t>пошуку</a:t>
            </a:r>
            <a:r>
              <a:rPr lang="ru-RU" sz="2800" b="1" dirty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673" y="836712"/>
            <a:ext cx="3072115" cy="5172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9793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Спостереження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метод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психічних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індивідів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фіксації</a:t>
            </a:r>
            <a:r>
              <a:rPr lang="ru-RU" dirty="0"/>
              <a:t> </a:t>
            </a:r>
            <a:r>
              <a:rPr lang="ru-RU" dirty="0" err="1"/>
              <a:t>проявів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212976"/>
            <a:ext cx="3816424" cy="301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6594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err="1"/>
              <a:t>Спостереження</a:t>
            </a:r>
            <a:r>
              <a:rPr lang="ru-RU" dirty="0"/>
              <a:t> як метод </a:t>
            </a:r>
            <a:r>
              <a:rPr lang="ru-RU" dirty="0" err="1"/>
              <a:t>психологічного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звичайного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попередньо</a:t>
            </a:r>
            <a:r>
              <a:rPr lang="ru-RU" dirty="0"/>
              <a:t> </a:t>
            </a:r>
            <a:r>
              <a:rPr lang="ru-RU" dirty="0" err="1"/>
              <a:t>планується</a:t>
            </a:r>
            <a:r>
              <a:rPr lang="ru-RU" dirty="0"/>
              <a:t> і проводиться з </a:t>
            </a:r>
            <a:r>
              <a:rPr lang="ru-RU" dirty="0" err="1"/>
              <a:t>дотриманням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ru-RU" b="1" dirty="0" err="1" smtClean="0"/>
              <a:t>Зокрема</a:t>
            </a:r>
            <a:r>
              <a:rPr lang="ru-RU" b="1" dirty="0"/>
              <a:t>, </a:t>
            </a:r>
            <a:r>
              <a:rPr lang="ru-RU" b="1" dirty="0" err="1"/>
              <a:t>воно</a:t>
            </a:r>
            <a:r>
              <a:rPr lang="ru-RU" b="1" dirty="0"/>
              <a:t> </a:t>
            </a:r>
            <a:r>
              <a:rPr lang="ru-RU" b="1" dirty="0" err="1"/>
              <a:t>передбачає</a:t>
            </a:r>
            <a:r>
              <a:rPr lang="ru-RU" b="1" dirty="0"/>
              <a:t> </a:t>
            </a:r>
            <a:r>
              <a:rPr lang="ru-RU" b="1" dirty="0" err="1"/>
              <a:t>етап</a:t>
            </a:r>
            <a:r>
              <a:rPr lang="ru-RU" b="1" dirty="0"/>
              <a:t> </a:t>
            </a:r>
            <a:r>
              <a:rPr lang="ru-RU" b="1" dirty="0" err="1"/>
              <a:t>висування</a:t>
            </a:r>
            <a:r>
              <a:rPr lang="ru-RU" b="1" dirty="0"/>
              <a:t> і </a:t>
            </a:r>
            <a:r>
              <a:rPr lang="ru-RU" b="1" dirty="0" err="1"/>
              <a:t>перевірки</a:t>
            </a:r>
            <a:r>
              <a:rPr lang="ru-RU" b="1" dirty="0"/>
              <a:t> </a:t>
            </a:r>
            <a:r>
              <a:rPr lang="ru-RU" b="1" dirty="0" err="1"/>
              <a:t>гіпотези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err="1"/>
              <a:t>судження</a:t>
            </a:r>
            <a:r>
              <a:rPr lang="ru-RU" dirty="0"/>
              <a:t> про природу і </a:t>
            </a:r>
            <a:r>
              <a:rPr lang="ru-RU" dirty="0" err="1"/>
              <a:t>сутність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вивчається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5008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/>
              <a:t>Спостереження</a:t>
            </a:r>
            <a:r>
              <a:rPr lang="ru-RU" dirty="0"/>
              <a:t> </a:t>
            </a:r>
            <a:r>
              <a:rPr lang="ru-RU" dirty="0" err="1"/>
              <a:t>ведеться</a:t>
            </a:r>
            <a:r>
              <a:rPr lang="ru-RU" dirty="0"/>
              <a:t> за планом, </a:t>
            </a:r>
            <a:r>
              <a:rPr lang="ru-RU" dirty="0" err="1"/>
              <a:t>фіксується</a:t>
            </a:r>
            <a:r>
              <a:rPr lang="ru-RU" dirty="0"/>
              <a:t>, в тому </a:t>
            </a:r>
            <a:r>
              <a:rPr lang="ru-RU" dirty="0" err="1"/>
              <a:t>числі</a:t>
            </a:r>
            <a:r>
              <a:rPr lang="ru-RU" dirty="0"/>
              <a:t> й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.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методу </a:t>
            </a:r>
            <a:r>
              <a:rPr lang="ru-RU" dirty="0" err="1"/>
              <a:t>потребує</a:t>
            </a:r>
            <a:r>
              <a:rPr lang="ru-RU" dirty="0"/>
              <a:t> </a:t>
            </a:r>
            <a:r>
              <a:rPr lang="ru-RU" dirty="0" err="1"/>
              <a:t>спостережливості</a:t>
            </a:r>
            <a:r>
              <a:rPr lang="ru-RU" dirty="0"/>
              <a:t> </a:t>
            </a:r>
            <a:r>
              <a:rPr lang="ru-RU" dirty="0" err="1"/>
              <a:t>дослідника</a:t>
            </a:r>
            <a:r>
              <a:rPr lang="ru-RU" dirty="0"/>
              <a:t> – </a:t>
            </a:r>
            <a:r>
              <a:rPr lang="ru-RU" dirty="0" err="1"/>
              <a:t>вміння</a:t>
            </a:r>
            <a:r>
              <a:rPr lang="ru-RU" dirty="0"/>
              <a:t> </a:t>
            </a:r>
            <a:r>
              <a:rPr lang="ru-RU" dirty="0" err="1"/>
              <a:t>помічати</a:t>
            </a:r>
            <a:r>
              <a:rPr lang="ru-RU" dirty="0"/>
              <a:t> </a:t>
            </a:r>
            <a:r>
              <a:rPr lang="ru-RU" dirty="0" err="1"/>
              <a:t>характерні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365104"/>
            <a:ext cx="21717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3267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Недоліки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методу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кваліфікації</a:t>
            </a:r>
            <a:r>
              <a:rPr lang="ru-RU" dirty="0"/>
              <a:t> та </a:t>
            </a:r>
            <a:r>
              <a:rPr lang="ru-RU" dirty="0" err="1"/>
              <a:t>індивідуально-психологічних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спостерігача</a:t>
            </a:r>
            <a:r>
              <a:rPr lang="ru-RU" dirty="0"/>
              <a:t>, </a:t>
            </a:r>
            <a:endParaRPr lang="en-US" dirty="0" smtClean="0"/>
          </a:p>
          <a:p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об’єкта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 smtClean="0"/>
              <a:t>,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 err="1"/>
              <a:t>непідконтрольність</a:t>
            </a:r>
            <a:r>
              <a:rPr lang="ru-RU" dirty="0"/>
              <a:t> </a:t>
            </a:r>
            <a:r>
              <a:rPr lang="ru-RU" dirty="0" err="1"/>
              <a:t>досліджуваного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r>
              <a:rPr lang="ru-RU" dirty="0" smtClean="0"/>
              <a:t>,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/>
              <a:t>часто </a:t>
            </a:r>
            <a:r>
              <a:rPr lang="ru-RU" dirty="0" err="1"/>
              <a:t>довга</a:t>
            </a:r>
            <a:r>
              <a:rPr lang="ru-RU" dirty="0"/>
              <a:t> </a:t>
            </a:r>
            <a:r>
              <a:rPr lang="ru-RU" dirty="0" err="1"/>
              <a:t>тривалість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методу </a:t>
            </a:r>
            <a:r>
              <a:rPr lang="ru-RU" dirty="0" err="1"/>
              <a:t>дослідження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5356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Переваги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психіка</a:t>
            </a:r>
            <a:r>
              <a:rPr lang="ru-RU" dirty="0" smtClean="0"/>
              <a:t> </a:t>
            </a:r>
            <a:r>
              <a:rPr lang="ru-RU" dirty="0" err="1"/>
              <a:t>відкриває</a:t>
            </a:r>
            <a:r>
              <a:rPr lang="ru-RU" dirty="0"/>
              <a:t> себе як </a:t>
            </a:r>
            <a:r>
              <a:rPr lang="ru-RU" dirty="0" err="1"/>
              <a:t>осередок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у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цілісності</a:t>
            </a:r>
            <a:r>
              <a:rPr lang="ru-RU" dirty="0"/>
              <a:t> й </a:t>
            </a:r>
            <a:r>
              <a:rPr lang="ru-RU" dirty="0" err="1"/>
              <a:t>повноті</a:t>
            </a:r>
            <a:r>
              <a:rPr lang="ru-RU" dirty="0"/>
              <a:t>.</a:t>
            </a:r>
          </a:p>
          <a:p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/>
              <a:t>час </a:t>
            </a:r>
            <a:r>
              <a:rPr lang="ru-RU" dirty="0" err="1"/>
              <a:t>спостереження</a:t>
            </a:r>
            <a:r>
              <a:rPr lang="ru-RU" dirty="0"/>
              <a:t> не </a:t>
            </a:r>
            <a:r>
              <a:rPr lang="ru-RU" dirty="0" err="1"/>
              <a:t>порушується</a:t>
            </a:r>
            <a:r>
              <a:rPr lang="ru-RU" dirty="0"/>
              <a:t> </a:t>
            </a:r>
            <a:r>
              <a:rPr lang="ru-RU" dirty="0" err="1"/>
              <a:t>природний</a:t>
            </a:r>
            <a:r>
              <a:rPr lang="ru-RU" dirty="0"/>
              <a:t> </a:t>
            </a:r>
            <a:r>
              <a:rPr lang="ru-RU" dirty="0" err="1"/>
              <a:t>хід</a:t>
            </a:r>
            <a:r>
              <a:rPr lang="ru-RU" dirty="0"/>
              <a:t> </a:t>
            </a:r>
            <a:r>
              <a:rPr lang="ru-RU" dirty="0" err="1"/>
              <a:t>психологічних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47846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/>
              <a:t>Різновидом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 є </a:t>
            </a:r>
            <a:r>
              <a:rPr lang="ru-RU" dirty="0" err="1"/>
              <a:t>самоспостереження</a:t>
            </a:r>
            <a:r>
              <a:rPr lang="ru-RU" dirty="0"/>
              <a:t> </a:t>
            </a:r>
            <a:r>
              <a:rPr lang="ru-RU" b="1" dirty="0"/>
              <a:t>(</a:t>
            </a:r>
            <a:r>
              <a:rPr lang="ru-RU" b="1" dirty="0" err="1"/>
              <a:t>інтроспекція</a:t>
            </a:r>
            <a:r>
              <a:rPr lang="ru-RU" b="1" dirty="0"/>
              <a:t>) </a:t>
            </a:r>
            <a:r>
              <a:rPr lang="ru-RU" dirty="0"/>
              <a:t>–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дослідником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власного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789040"/>
            <a:ext cx="3168352" cy="238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7153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err="1"/>
              <a:t>Самоспостереження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b="1" dirty="0" err="1" smtClean="0"/>
              <a:t>самоаналізом</a:t>
            </a:r>
            <a:r>
              <a:rPr lang="ru-RU" dirty="0" smtClean="0"/>
              <a:t> </a:t>
            </a:r>
            <a:r>
              <a:rPr lang="ru-RU" dirty="0"/>
              <a:t>– способом </a:t>
            </a:r>
            <a:r>
              <a:rPr lang="ru-RU" dirty="0" err="1"/>
              <a:t>проникнення</a:t>
            </a:r>
            <a:r>
              <a:rPr lang="ru-RU" dirty="0"/>
              <a:t> у </a:t>
            </a:r>
            <a:r>
              <a:rPr lang="ru-RU" dirty="0" err="1"/>
              <a:t>сутність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Я. </a:t>
            </a: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Психологи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 </a:t>
            </a:r>
            <a:r>
              <a:rPr lang="ru-RU" dirty="0" err="1"/>
              <a:t>самоспостережень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i="1" dirty="0" err="1" smtClean="0"/>
              <a:t>щоденники</a:t>
            </a:r>
            <a:r>
              <a:rPr lang="ru-RU" i="1" dirty="0"/>
              <a:t>, </a:t>
            </a:r>
            <a:endParaRPr lang="ru-RU" i="1" dirty="0" smtClean="0"/>
          </a:p>
          <a:p>
            <a:r>
              <a:rPr lang="ru-RU" i="1" dirty="0" err="1" smtClean="0"/>
              <a:t>автобіографії</a:t>
            </a:r>
            <a:r>
              <a:rPr lang="ru-RU" i="1" dirty="0"/>
              <a:t>, </a:t>
            </a:r>
            <a:endParaRPr lang="ru-RU" i="1" dirty="0" smtClean="0"/>
          </a:p>
          <a:p>
            <a:r>
              <a:rPr lang="ru-RU" i="1" dirty="0" err="1" smtClean="0"/>
              <a:t>листи</a:t>
            </a:r>
            <a:r>
              <a:rPr lang="ru-RU" i="1" dirty="0"/>
              <a:t>, </a:t>
            </a:r>
            <a:endParaRPr lang="ru-RU" i="1" dirty="0" smtClean="0"/>
          </a:p>
          <a:p>
            <a:r>
              <a:rPr lang="ru-RU" i="1" dirty="0" err="1" smtClean="0"/>
              <a:t>спогади</a:t>
            </a:r>
            <a:r>
              <a:rPr lang="ru-RU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95734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788</Words>
  <Application>Microsoft Office PowerPoint</Application>
  <PresentationFormat>Экран (4:3)</PresentationFormat>
  <Paragraphs>79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Особливості спостереження як психологічного методу.</vt:lpstr>
      <vt:lpstr>Спостереження</vt:lpstr>
      <vt:lpstr>Спостереження</vt:lpstr>
      <vt:lpstr>Презентация PowerPoint</vt:lpstr>
      <vt:lpstr>Презентация PowerPoint</vt:lpstr>
      <vt:lpstr>Недоліки цього методу </vt:lpstr>
      <vt:lpstr>Переваги</vt:lpstr>
      <vt:lpstr>Презентация PowerPoint</vt:lpstr>
      <vt:lpstr>Презентация PowerPoint</vt:lpstr>
      <vt:lpstr>Види спостережень.Життєве і наукове. </vt:lpstr>
      <vt:lpstr>Зовнішнє і внутрішнє. </vt:lpstr>
      <vt:lpstr>Вільне і стандартизоване. </vt:lpstr>
      <vt:lpstr>Включене і стороннє. </vt:lpstr>
      <vt:lpstr>Презентация PowerPoint</vt:lpstr>
      <vt:lpstr>Презентация PowerPoint</vt:lpstr>
      <vt:lpstr>Використання спостереження передбачає дотримання таких умов: </vt:lpstr>
      <vt:lpstr>За характером взаємодій з об'єктом спостережень розрізняють: </vt:lpstr>
      <vt:lpstr>За часом дослідження розрізняють: </vt:lpstr>
      <vt:lpstr>За характером сприйняття спостереження може бути: </vt:lpstr>
      <vt:lpstr>За характером реєстрації даних спостереження класифікують на: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спостереження як психологічного методу.</dc:title>
  <dc:creator>User</dc:creator>
  <cp:lastModifiedBy>User</cp:lastModifiedBy>
  <cp:revision>7</cp:revision>
  <dcterms:created xsi:type="dcterms:W3CDTF">2015-11-15T14:26:24Z</dcterms:created>
  <dcterms:modified xsi:type="dcterms:W3CDTF">2015-11-15T14:53:40Z</dcterms:modified>
</cp:coreProperties>
</file>