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5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як </a:t>
            </a:r>
            <a:r>
              <a:rPr lang="ru-RU" dirty="0" err="1"/>
              <a:t>психологічного</a:t>
            </a:r>
            <a:r>
              <a:rPr lang="ru-RU" dirty="0"/>
              <a:t> методу.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362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3" y="260648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 smtClean="0"/>
              <a:t>спостережень.Життєве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наукове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Життєве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описуванням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реєстрацією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 </a:t>
            </a:r>
            <a:r>
              <a:rPr lang="ru-RU" dirty="0" err="1"/>
              <a:t>Відповідь</a:t>
            </a:r>
            <a:r>
              <a:rPr lang="ru-RU" dirty="0"/>
              <a:t> про причини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вчинків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навмання</a:t>
            </a:r>
            <a:r>
              <a:rPr lang="ru-RU" dirty="0"/>
              <a:t>, методом проб і </a:t>
            </a:r>
            <a:r>
              <a:rPr lang="ru-RU" dirty="0" err="1"/>
              <a:t>помилок</a:t>
            </a:r>
            <a:r>
              <a:rPr lang="ru-RU" dirty="0"/>
              <a:t>. </a:t>
            </a:r>
            <a:r>
              <a:rPr lang="ru-RU" dirty="0" err="1"/>
              <a:t>Життєве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випадковістю</a:t>
            </a:r>
            <a:r>
              <a:rPr lang="ru-RU" dirty="0"/>
              <a:t>, </a:t>
            </a:r>
            <a:r>
              <a:rPr lang="ru-RU" dirty="0" err="1"/>
              <a:t>неорганізованістю</a:t>
            </a:r>
            <a:r>
              <a:rPr lang="ru-RU" dirty="0"/>
              <a:t>, </a:t>
            </a:r>
            <a:r>
              <a:rPr lang="ru-RU" dirty="0" err="1"/>
              <a:t>безплановістю</a:t>
            </a:r>
            <a:r>
              <a:rPr lang="ru-RU" dirty="0"/>
              <a:t>.</a:t>
            </a:r>
          </a:p>
          <a:p>
            <a:r>
              <a:rPr lang="ru-RU" b="1" dirty="0" err="1"/>
              <a:t>Наукове</a:t>
            </a:r>
            <a:r>
              <a:rPr lang="ru-RU" dirty="0"/>
              <a:t> –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чіткого</a:t>
            </a:r>
            <a:r>
              <a:rPr lang="ru-RU" dirty="0"/>
              <a:t> плану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у </a:t>
            </a:r>
            <a:r>
              <a:rPr lang="ru-RU" dirty="0" err="1"/>
              <a:t>спеціальному</a:t>
            </a:r>
            <a:r>
              <a:rPr lang="ru-RU" dirty="0"/>
              <a:t> </a:t>
            </a:r>
            <a:r>
              <a:rPr lang="ru-RU" dirty="0" err="1"/>
              <a:t>щоденнику</a:t>
            </a:r>
            <a:r>
              <a:rPr lang="ru-RU" dirty="0"/>
              <a:t>,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, яка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психологічну</a:t>
            </a:r>
            <a:r>
              <a:rPr lang="ru-RU" dirty="0"/>
              <a:t> природу </a:t>
            </a:r>
            <a:r>
              <a:rPr lang="ru-RU" dirty="0" err="1"/>
              <a:t>спостережуваного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узагальнень</a:t>
            </a:r>
            <a:r>
              <a:rPr lang="ru-RU" dirty="0"/>
              <a:t> та </a:t>
            </a:r>
            <a:r>
              <a:rPr lang="ru-RU" dirty="0" err="1"/>
              <a:t>висновків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99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Зовнішнє</a:t>
            </a:r>
            <a:r>
              <a:rPr lang="ru-RU" dirty="0"/>
              <a:t> і </a:t>
            </a:r>
            <a:r>
              <a:rPr lang="ru-RU" dirty="0" err="1"/>
              <a:t>внутрішнє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об’єктивне</a:t>
            </a:r>
            <a:r>
              <a:rPr lang="ru-RU" dirty="0"/>
              <a:t>) –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психологію</a:t>
            </a:r>
            <a:r>
              <a:rPr lang="ru-RU" dirty="0"/>
              <a:t> і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шляхом прямого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</a:t>
            </a:r>
          </a:p>
          <a:p>
            <a:r>
              <a:rPr lang="ru-RU" b="1" dirty="0" err="1"/>
              <a:t>Внутрішнє</a:t>
            </a:r>
            <a:r>
              <a:rPr lang="ru-RU" dirty="0"/>
              <a:t> (</a:t>
            </a:r>
            <a:r>
              <a:rPr lang="ru-RU" dirty="0" err="1"/>
              <a:t>суб’єктивне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самоспостереження</a:t>
            </a:r>
            <a:r>
              <a:rPr lang="ru-RU" dirty="0"/>
              <a:t> –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психолог-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в тому </a:t>
            </a:r>
            <a:r>
              <a:rPr lang="ru-RU" dirty="0" err="1"/>
              <a:t>вигляді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вони </a:t>
            </a:r>
            <a:r>
              <a:rPr lang="ru-RU" dirty="0" err="1"/>
              <a:t>відбиваються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. Психолог-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спостерігає</a:t>
            </a:r>
            <a:r>
              <a:rPr lang="ru-RU" dirty="0"/>
              <a:t> за </a:t>
            </a:r>
            <a:r>
              <a:rPr lang="ru-RU" dirty="0" err="1"/>
              <a:t>своїми</a:t>
            </a:r>
            <a:r>
              <a:rPr lang="ru-RU" dirty="0"/>
              <a:t> образами, думками, </a:t>
            </a:r>
            <a:r>
              <a:rPr lang="ru-RU" dirty="0" err="1"/>
              <a:t>почуттями</a:t>
            </a:r>
            <a:r>
              <a:rPr lang="ru-RU" dirty="0"/>
              <a:t>, </a:t>
            </a:r>
            <a:r>
              <a:rPr lang="ru-RU" dirty="0" err="1"/>
              <a:t>переживаннями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20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Вільне</a:t>
            </a:r>
            <a:r>
              <a:rPr lang="ru-RU" dirty="0"/>
              <a:t> і </a:t>
            </a:r>
            <a:r>
              <a:rPr lang="ru-RU" dirty="0" err="1"/>
              <a:t>стандартизоване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Вільне</a:t>
            </a:r>
            <a:r>
              <a:rPr lang="ru-RU" dirty="0" smtClean="0"/>
              <a:t> </a:t>
            </a:r>
            <a:r>
              <a:rPr lang="ru-RU" dirty="0"/>
              <a:t>– не </a:t>
            </a:r>
            <a:r>
              <a:rPr lang="ru-RU" dirty="0" err="1"/>
              <a:t>має</a:t>
            </a:r>
            <a:r>
              <a:rPr lang="ru-RU" dirty="0"/>
              <a:t> наперед </a:t>
            </a:r>
            <a:r>
              <a:rPr lang="ru-RU" dirty="0" err="1"/>
              <a:t>встановлених</a:t>
            </a:r>
            <a:r>
              <a:rPr lang="ru-RU" dirty="0"/>
              <a:t> рамок,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.</a:t>
            </a:r>
          </a:p>
          <a:p>
            <a:r>
              <a:rPr lang="ru-RU" b="1" dirty="0" err="1"/>
              <a:t>Стандартизоване</a:t>
            </a:r>
            <a:r>
              <a:rPr lang="ru-RU" dirty="0"/>
              <a:t> – </a:t>
            </a:r>
            <a:r>
              <a:rPr lang="ru-RU" dirty="0" err="1"/>
              <a:t>має</a:t>
            </a:r>
            <a:r>
              <a:rPr lang="ru-RU" dirty="0"/>
              <a:t> наперед </a:t>
            </a:r>
            <a:r>
              <a:rPr lang="ru-RU" dirty="0" err="1"/>
              <a:t>встановлені</a:t>
            </a:r>
            <a:r>
              <a:rPr lang="ru-RU" dirty="0"/>
              <a:t> рамки, </a:t>
            </a:r>
            <a:r>
              <a:rPr lang="ru-RU" dirty="0" err="1"/>
              <a:t>програму</a:t>
            </a:r>
            <a:r>
              <a:rPr lang="ru-RU" dirty="0"/>
              <a:t>, процедуру </a:t>
            </a:r>
            <a:r>
              <a:rPr lang="ru-RU" dirty="0" err="1"/>
              <a:t>проведення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57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Включене</a:t>
            </a:r>
            <a:r>
              <a:rPr lang="ru-RU" dirty="0"/>
              <a:t> і </a:t>
            </a:r>
            <a:r>
              <a:rPr lang="ru-RU" dirty="0" err="1"/>
              <a:t>стороннє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Включене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в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того </a:t>
            </a:r>
            <a:r>
              <a:rPr lang="ru-RU" dirty="0" err="1"/>
              <a:t>процесу</a:t>
            </a:r>
            <a:r>
              <a:rPr lang="ru-RU" dirty="0"/>
              <a:t>, за ходом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r>
              <a:rPr lang="ru-RU" b="1" dirty="0" err="1"/>
              <a:t>Стороннє</a:t>
            </a:r>
            <a:r>
              <a:rPr lang="ru-RU" dirty="0"/>
              <a:t> – не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особисту</a:t>
            </a:r>
            <a:r>
              <a:rPr lang="ru-RU" dirty="0"/>
              <a:t> участь </a:t>
            </a:r>
            <a:r>
              <a:rPr lang="ru-RU" dirty="0" err="1"/>
              <a:t>спостерігача</a:t>
            </a:r>
            <a:r>
              <a:rPr lang="ru-RU" dirty="0"/>
              <a:t> в тому </a:t>
            </a:r>
            <a:r>
              <a:rPr lang="ru-RU" dirty="0" err="1"/>
              <a:t>процесі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592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як </a:t>
            </a:r>
            <a:r>
              <a:rPr lang="ru-RU" dirty="0" err="1"/>
              <a:t>короткочасно</a:t>
            </a:r>
            <a:r>
              <a:rPr lang="ru-RU" dirty="0"/>
              <a:t>, так і </a:t>
            </a:r>
            <a:r>
              <a:rPr lang="ru-RU" dirty="0" err="1"/>
              <a:t>довготривало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Т</a:t>
            </a:r>
            <a:r>
              <a:rPr lang="ru-RU" dirty="0" smtClean="0"/>
              <a:t>ому </a:t>
            </a:r>
            <a:r>
              <a:rPr lang="ru-RU" dirty="0"/>
              <a:t>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smtClean="0"/>
              <a:t>– </a:t>
            </a:r>
          </a:p>
          <a:p>
            <a:pPr marL="0" indent="0">
              <a:buNone/>
            </a:pPr>
            <a:r>
              <a:rPr lang="ru-RU" b="1" dirty="0" smtClean="0"/>
              <a:t>метод</a:t>
            </a:r>
            <a:r>
              <a:rPr lang="ru-RU" dirty="0" smtClean="0"/>
              <a:t> </a:t>
            </a:r>
            <a:r>
              <a:rPr lang="ru-RU" b="1" dirty="0"/>
              <a:t>поперечного </a:t>
            </a:r>
            <a:r>
              <a:rPr lang="ru-RU" b="1" dirty="0" err="1"/>
              <a:t>зрізу</a:t>
            </a:r>
            <a:r>
              <a:rPr lang="ru-RU" b="1" dirty="0"/>
              <a:t> (</a:t>
            </a:r>
            <a:r>
              <a:rPr lang="ru-RU" b="1" dirty="0" err="1"/>
              <a:t>короткочасне</a:t>
            </a:r>
            <a:r>
              <a:rPr lang="ru-RU" dirty="0"/>
              <a:t>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і </a:t>
            </a:r>
            <a:r>
              <a:rPr lang="ru-RU" b="1" dirty="0" err="1"/>
              <a:t>лонгітюдне</a:t>
            </a:r>
            <a:r>
              <a:rPr lang="ru-RU" b="1" dirty="0"/>
              <a:t> (</a:t>
            </a:r>
            <a:r>
              <a:rPr lang="ru-RU" b="1" dirty="0" err="1"/>
              <a:t>довготривале</a:t>
            </a:r>
            <a:r>
              <a:rPr lang="ru-RU" dirty="0"/>
              <a:t>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115873"/>
            <a:ext cx="2794198" cy="208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202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як </a:t>
            </a:r>
            <a:r>
              <a:rPr lang="ru-RU" dirty="0" err="1"/>
              <a:t>вибірковим</a:t>
            </a:r>
            <a:r>
              <a:rPr lang="ru-RU" dirty="0"/>
              <a:t>, так і </a:t>
            </a:r>
            <a:r>
              <a:rPr lang="ru-RU" dirty="0" err="1"/>
              <a:t>загальним</a:t>
            </a:r>
            <a:r>
              <a:rPr lang="ru-RU" dirty="0"/>
              <a:t>, за предметом і за </a:t>
            </a:r>
            <a:r>
              <a:rPr lang="ru-RU" dirty="0" err="1"/>
              <a:t>об'єктом</a:t>
            </a:r>
            <a:r>
              <a:rPr lang="ru-RU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102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таких умов: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/>
          </a:p>
          <a:p>
            <a:r>
              <a:rPr lang="ru-RU" dirty="0"/>
              <a:t>1) </a:t>
            </a:r>
            <a:r>
              <a:rPr lang="ru-RU" dirty="0" err="1"/>
              <a:t>цілеспрямованість</a:t>
            </a:r>
            <a:r>
              <a:rPr lang="ru-RU" dirty="0"/>
              <a:t> - </a:t>
            </a:r>
            <a:r>
              <a:rPr lang="ru-RU" dirty="0" err="1"/>
              <a:t>визначення</a:t>
            </a:r>
            <a:r>
              <a:rPr lang="ru-RU" dirty="0"/>
              <a:t> мети,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-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(</a:t>
            </a:r>
            <a:r>
              <a:rPr lang="ru-RU" dirty="0" err="1"/>
              <a:t>щоб</a:t>
            </a:r>
            <a:r>
              <a:rPr lang="ru-RU" dirty="0"/>
              <a:t> особи не знали, </a:t>
            </a:r>
            <a:r>
              <a:rPr lang="ru-RU" dirty="0" err="1"/>
              <a:t>що</a:t>
            </a:r>
            <a:r>
              <a:rPr lang="ru-RU" dirty="0"/>
              <a:t> за ними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);</a:t>
            </a:r>
          </a:p>
          <a:p>
            <a:endParaRPr lang="ru-RU" dirty="0"/>
          </a:p>
          <a:p>
            <a:r>
              <a:rPr lang="ru-RU" dirty="0"/>
              <a:t>3) </a:t>
            </a:r>
            <a:r>
              <a:rPr lang="ru-RU" dirty="0" err="1"/>
              <a:t>наявність</a:t>
            </a:r>
            <a:r>
              <a:rPr lang="ru-RU" dirty="0"/>
              <a:t> плану;</a:t>
            </a:r>
          </a:p>
          <a:p>
            <a:endParaRPr lang="ru-RU" dirty="0"/>
          </a:p>
          <a:p>
            <a:r>
              <a:rPr lang="ru-RU" dirty="0"/>
              <a:t>4) </a:t>
            </a:r>
            <a:r>
              <a:rPr lang="ru-RU" dirty="0" err="1"/>
              <a:t>точне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і предмета </a:t>
            </a:r>
            <a:r>
              <a:rPr lang="ru-RU" dirty="0" err="1"/>
              <a:t>спостереження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5)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дослідником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предметом </a:t>
            </a:r>
            <a:r>
              <a:rPr lang="ru-RU" dirty="0" err="1"/>
              <a:t>спостереження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6)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дослідником</a:t>
            </a:r>
            <a:r>
              <a:rPr lang="ru-RU" dirty="0"/>
              <a:t> </a:t>
            </a:r>
            <a:r>
              <a:rPr lang="ru-RU" dirty="0" err="1"/>
              <a:t>однозначних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7)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чіткості</a:t>
            </a:r>
            <a:r>
              <a:rPr lang="ru-RU" dirty="0"/>
              <a:t> й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140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За характером </a:t>
            </a:r>
            <a:r>
              <a:rPr lang="ru-RU" sz="3600" b="1" dirty="0" err="1"/>
              <a:t>взаємодій</a:t>
            </a:r>
            <a:r>
              <a:rPr lang="ru-RU" sz="3600" b="1" dirty="0"/>
              <a:t> з </a:t>
            </a:r>
            <a:r>
              <a:rPr lang="ru-RU" sz="3600" b="1" dirty="0" err="1"/>
              <a:t>об'єктом</a:t>
            </a:r>
            <a:r>
              <a:rPr lang="ru-RU" sz="3600" b="1" dirty="0"/>
              <a:t> </a:t>
            </a:r>
            <a:r>
              <a:rPr lang="ru-RU" sz="3600" b="1" dirty="0" err="1"/>
              <a:t>спостережень</a:t>
            </a:r>
            <a:r>
              <a:rPr lang="ru-RU" sz="3600" b="1" dirty="0"/>
              <a:t> </a:t>
            </a:r>
            <a:r>
              <a:rPr lang="ru-RU" sz="3600" b="1" dirty="0" err="1"/>
              <a:t>розрізняють</a:t>
            </a:r>
            <a:r>
              <a:rPr lang="ru-RU" sz="3600" b="1" dirty="0"/>
              <a:t>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а) </a:t>
            </a:r>
            <a:r>
              <a:rPr lang="ru-RU" b="1" dirty="0" err="1"/>
              <a:t>приховане</a:t>
            </a:r>
            <a:r>
              <a:rPr lang="ru-RU" b="1" dirty="0"/>
              <a:t> </a:t>
            </a:r>
            <a:r>
              <a:rPr lang="ru-RU" b="1" dirty="0" err="1"/>
              <a:t>спостереження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люди не </a:t>
            </a:r>
            <a:r>
              <a:rPr lang="ru-RU" dirty="0" err="1"/>
              <a:t>знають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ними </a:t>
            </a:r>
            <a:r>
              <a:rPr lang="ru-RU" dirty="0" err="1"/>
              <a:t>спостерігають</a:t>
            </a:r>
            <a:r>
              <a:rPr lang="ru-RU" dirty="0"/>
              <a:t>. Психолога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звичайним</a:t>
            </a:r>
            <a:r>
              <a:rPr lang="ru-RU" dirty="0"/>
              <a:t>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є </a:t>
            </a:r>
            <a:r>
              <a:rPr lang="ru-RU" dirty="0" err="1"/>
              <a:t>очікуваною</a:t>
            </a:r>
            <a:r>
              <a:rPr lang="ru-RU" dirty="0"/>
              <a:t>, не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підозр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спостерігає</a:t>
            </a:r>
            <a:r>
              <a:rPr lang="ru-RU" dirty="0"/>
              <a:t> за ними </a:t>
            </a:r>
            <a:r>
              <a:rPr lang="ru-RU" dirty="0" err="1"/>
              <a:t>опосередковано</a:t>
            </a:r>
            <a:r>
              <a:rPr lang="ru-RU" dirty="0"/>
              <a:t>, </a:t>
            </a:r>
            <a:r>
              <a:rPr lang="ru-RU" dirty="0" err="1"/>
              <a:t>ззовні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б) </a:t>
            </a:r>
            <a:r>
              <a:rPr lang="ru-RU" b="1" dirty="0" err="1"/>
              <a:t>відкрите</a:t>
            </a:r>
            <a:r>
              <a:rPr lang="ru-RU" b="1" dirty="0"/>
              <a:t> </a:t>
            </a:r>
            <a:r>
              <a:rPr lang="ru-RU" b="1" dirty="0" err="1"/>
              <a:t>спостереження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люди, будучи </a:t>
            </a:r>
            <a:r>
              <a:rPr lang="ru-RU" dirty="0" err="1"/>
              <a:t>інформованими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з часом </a:t>
            </a:r>
            <a:r>
              <a:rPr lang="ru-RU" dirty="0" err="1"/>
              <a:t>звикають</a:t>
            </a:r>
            <a:r>
              <a:rPr lang="ru-RU" dirty="0"/>
              <a:t> до </a:t>
            </a:r>
            <a:r>
              <a:rPr lang="ru-RU" dirty="0" err="1"/>
              <a:t>присутності</a:t>
            </a:r>
            <a:r>
              <a:rPr lang="ru-RU" dirty="0"/>
              <a:t> психолога і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поводитися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природно,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провокує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до себе.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97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 часом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одноразове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(</a:t>
            </a:r>
            <a:r>
              <a:rPr lang="ru-RU" dirty="0" err="1"/>
              <a:t>тільки</a:t>
            </a:r>
            <a:r>
              <a:rPr lang="ru-RU" dirty="0"/>
              <a:t> один раз);</a:t>
            </a:r>
          </a:p>
          <a:p>
            <a:endParaRPr lang="ru-RU" dirty="0"/>
          </a:p>
          <a:p>
            <a:r>
              <a:rPr lang="ru-RU" dirty="0"/>
              <a:t>б) </a:t>
            </a:r>
            <a:r>
              <a:rPr lang="ru-RU" dirty="0" err="1"/>
              <a:t>періодичне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здійснюване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проміжків</a:t>
            </a:r>
            <a:r>
              <a:rPr lang="ru-RU" dirty="0"/>
              <a:t> часу;</a:t>
            </a:r>
          </a:p>
          <a:p>
            <a:endParaRPr lang="ru-RU" dirty="0"/>
          </a:p>
          <a:p>
            <a:r>
              <a:rPr lang="ru-RU" dirty="0"/>
              <a:t>в) </a:t>
            </a:r>
            <a:r>
              <a:rPr lang="ru-RU" dirty="0" err="1"/>
              <a:t>лонгітюдне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особливою </a:t>
            </a:r>
            <a:r>
              <a:rPr lang="ru-RU" dirty="0" err="1"/>
              <a:t>тривалістю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885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За характером </a:t>
            </a:r>
            <a:r>
              <a:rPr lang="ru-RU" sz="3600" b="1" dirty="0" err="1"/>
              <a:t>сприйняття</a:t>
            </a:r>
            <a:r>
              <a:rPr lang="ru-RU" sz="3600" b="1" dirty="0"/>
              <a:t> </a:t>
            </a:r>
            <a:r>
              <a:rPr lang="ru-RU" sz="3600" b="1" dirty="0" err="1"/>
              <a:t>спостереження</a:t>
            </a:r>
            <a:r>
              <a:rPr lang="ru-RU" sz="3600" b="1" dirty="0"/>
              <a:t> </a:t>
            </a:r>
            <a:r>
              <a:rPr lang="ru-RU" sz="3600" b="1" dirty="0" err="1"/>
              <a:t>може</a:t>
            </a:r>
            <a:r>
              <a:rPr lang="ru-RU" sz="3600" b="1" dirty="0"/>
              <a:t> бути: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  <a:p>
            <a:r>
              <a:rPr lang="ru-RU" dirty="0"/>
              <a:t>а) </a:t>
            </a:r>
            <a:r>
              <a:rPr lang="ru-RU" b="1" dirty="0" err="1"/>
              <a:t>суцільним</a:t>
            </a:r>
            <a:r>
              <a:rPr lang="ru-RU" dirty="0"/>
              <a:t>, коли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однаково</a:t>
            </a:r>
            <a:r>
              <a:rPr lang="ru-RU" dirty="0"/>
              <a:t> </a:t>
            </a:r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доступні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б) </a:t>
            </a:r>
            <a:r>
              <a:rPr lang="ru-RU" b="1" dirty="0" err="1"/>
              <a:t>вибірковим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поведінкові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(частоту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, час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і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дня,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педагогів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1878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Спостереження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метод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спостереженні</a:t>
            </a:r>
            <a:r>
              <a:rPr lang="ru-RU" dirty="0"/>
              <a:t> за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реєстрації</a:t>
            </a:r>
            <a:r>
              <a:rPr lang="ru-RU" dirty="0"/>
              <a:t> та </a:t>
            </a:r>
            <a:r>
              <a:rPr lang="ru-RU" dirty="0" err="1"/>
              <a:t>поясненні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Метод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сприйняттям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 у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і </a:t>
            </a:r>
            <a:r>
              <a:rPr lang="ru-RU" dirty="0" err="1"/>
              <a:t>динаміці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9697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За характером </a:t>
            </a:r>
            <a:r>
              <a:rPr lang="ru-RU" sz="3600" dirty="0" err="1"/>
              <a:t>реєстрації</a:t>
            </a:r>
            <a:r>
              <a:rPr lang="ru-RU" sz="3600" dirty="0"/>
              <a:t> </a:t>
            </a:r>
            <a:r>
              <a:rPr lang="ru-RU" sz="3600" dirty="0" err="1"/>
              <a:t>даних</a:t>
            </a:r>
            <a:r>
              <a:rPr lang="ru-RU" sz="3600" dirty="0"/>
              <a:t> </a:t>
            </a:r>
            <a:r>
              <a:rPr lang="ru-RU" sz="3600" dirty="0" err="1"/>
              <a:t>спостереження</a:t>
            </a:r>
            <a:r>
              <a:rPr lang="ru-RU" sz="3600" dirty="0"/>
              <a:t> </a:t>
            </a:r>
            <a:r>
              <a:rPr lang="ru-RU" sz="3600" dirty="0" err="1"/>
              <a:t>класифікують</a:t>
            </a:r>
            <a:r>
              <a:rPr lang="ru-RU" sz="3600" dirty="0"/>
              <a:t> на: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а) </a:t>
            </a:r>
            <a:r>
              <a:rPr lang="ru-RU" b="1" dirty="0" err="1"/>
              <a:t>констатувальне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дослідника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фіксуванні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і </a:t>
            </a:r>
            <a:r>
              <a:rPr lang="ru-RU" dirty="0" err="1"/>
              <a:t>характеристиці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форм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збиранні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б) </a:t>
            </a:r>
            <a:r>
              <a:rPr lang="ru-RU" b="1" dirty="0" err="1"/>
              <a:t>оцінювальне</a:t>
            </a:r>
            <a:r>
              <a:rPr lang="ru-RU" dirty="0"/>
              <a:t>, коли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порівнювати</a:t>
            </a:r>
            <a:r>
              <a:rPr lang="ru-RU" dirty="0"/>
              <a:t>, </a:t>
            </a:r>
            <a:r>
              <a:rPr lang="ru-RU" dirty="0" err="1"/>
              <a:t>користуючись</a:t>
            </a:r>
            <a:r>
              <a:rPr lang="ru-RU" dirty="0"/>
              <a:t> шкалою рейтингу.</a:t>
            </a:r>
          </a:p>
        </p:txBody>
      </p:sp>
    </p:spTree>
    <p:extLst>
      <p:ext uri="{BB962C8B-B14F-4D97-AF65-F5344CB8AC3E}">
        <p14:creationId xmlns:p14="http://schemas.microsoft.com/office/powerpoint/2010/main" val="672934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88632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sz="2800" b="1" dirty="0" err="1"/>
              <a:t>Дослідник</a:t>
            </a:r>
            <a:r>
              <a:rPr lang="ru-RU" sz="2800" b="1" dirty="0"/>
              <a:t> </a:t>
            </a:r>
            <a:r>
              <a:rPr lang="ru-RU" sz="2800" b="1" dirty="0" err="1"/>
              <a:t>має</a:t>
            </a:r>
            <a:r>
              <a:rPr lang="ru-RU" sz="2800" b="1" dirty="0"/>
              <a:t> </a:t>
            </a:r>
            <a:r>
              <a:rPr lang="ru-RU" sz="2800" b="1" dirty="0" err="1"/>
              <a:t>змогу</a:t>
            </a:r>
            <a:r>
              <a:rPr lang="ru-RU" sz="2800" b="1" dirty="0"/>
              <a:t> </a:t>
            </a:r>
            <a:r>
              <a:rPr lang="ru-RU" sz="2800" b="1" dirty="0" err="1"/>
              <a:t>обирати</a:t>
            </a:r>
            <a:r>
              <a:rPr lang="ru-RU" sz="2800" b="1" dirty="0"/>
              <a:t> </a:t>
            </a:r>
            <a:r>
              <a:rPr lang="ru-RU" sz="2800" b="1" dirty="0" err="1"/>
              <a:t>певний</a:t>
            </a:r>
            <a:r>
              <a:rPr lang="ru-RU" sz="2800" b="1" dirty="0"/>
              <a:t> вид </a:t>
            </a:r>
            <a:r>
              <a:rPr lang="ru-RU" sz="2800" b="1" dirty="0" err="1"/>
              <a:t>спостереження</a:t>
            </a:r>
            <a:r>
              <a:rPr lang="ru-RU" sz="2800" b="1" dirty="0"/>
              <a:t>, </a:t>
            </a:r>
            <a:r>
              <a:rPr lang="ru-RU" sz="2800" b="1" dirty="0" err="1"/>
              <a:t>керуючись</a:t>
            </a:r>
            <a:r>
              <a:rPr lang="ru-RU" sz="2800" b="1" dirty="0"/>
              <a:t> </a:t>
            </a:r>
            <a:r>
              <a:rPr lang="ru-RU" sz="2800" b="1" dirty="0" err="1"/>
              <a:t>науковою</a:t>
            </a:r>
            <a:r>
              <a:rPr lang="ru-RU" sz="2800" b="1" dirty="0"/>
              <a:t> </a:t>
            </a:r>
            <a:r>
              <a:rPr lang="ru-RU" sz="2800" b="1" dirty="0" err="1"/>
              <a:t>доцільністю</a:t>
            </a:r>
            <a:r>
              <a:rPr lang="ru-RU" sz="2800" b="1" dirty="0"/>
              <a:t>, метою </a:t>
            </a:r>
            <a:r>
              <a:rPr lang="ru-RU" sz="2800" b="1" dirty="0" err="1"/>
              <a:t>дослідження</a:t>
            </a:r>
            <a:r>
              <a:rPr lang="ru-RU" sz="2800" b="1" dirty="0"/>
              <a:t> </a:t>
            </a:r>
            <a:r>
              <a:rPr lang="ru-RU" sz="2800" b="1" dirty="0" err="1"/>
              <a:t>тощо</a:t>
            </a:r>
            <a:r>
              <a:rPr lang="ru-RU" sz="2800" b="1" dirty="0"/>
              <a:t>. </a:t>
            </a:r>
            <a:r>
              <a:rPr lang="ru-RU" sz="2800" b="1" dirty="0" err="1"/>
              <a:t>Ефективним</a:t>
            </a:r>
            <a:r>
              <a:rPr lang="ru-RU" sz="2800" b="1" dirty="0"/>
              <a:t> </a:t>
            </a:r>
            <a:r>
              <a:rPr lang="ru-RU" sz="2800" b="1" dirty="0" err="1"/>
              <a:t>може</a:t>
            </a:r>
            <a:r>
              <a:rPr lang="ru-RU" sz="2800" b="1" dirty="0"/>
              <a:t> бути </a:t>
            </a:r>
            <a:r>
              <a:rPr lang="ru-RU" sz="2800" b="1" dirty="0" err="1"/>
              <a:t>комплексне</a:t>
            </a:r>
            <a:r>
              <a:rPr lang="ru-RU" sz="2800" b="1" dirty="0"/>
              <a:t> </a:t>
            </a:r>
            <a:r>
              <a:rPr lang="ru-RU" sz="2800" b="1" dirty="0" err="1"/>
              <a:t>використання</a:t>
            </a:r>
            <a:r>
              <a:rPr lang="ru-RU" sz="2800" b="1" dirty="0"/>
              <a:t> </a:t>
            </a:r>
            <a:r>
              <a:rPr lang="ru-RU" sz="2800" b="1" dirty="0" err="1"/>
              <a:t>спостереження</a:t>
            </a:r>
            <a:r>
              <a:rPr lang="ru-RU" sz="2800" b="1" dirty="0"/>
              <a:t> у </a:t>
            </a:r>
            <a:r>
              <a:rPr lang="ru-RU" sz="2800" b="1" dirty="0" err="1"/>
              <a:t>поєднанні</a:t>
            </a:r>
            <a:r>
              <a:rPr lang="ru-RU" sz="2800" b="1" dirty="0"/>
              <a:t> з </a:t>
            </a:r>
            <a:r>
              <a:rPr lang="ru-RU" sz="2800" b="1" dirty="0" err="1"/>
              <a:t>іншими</a:t>
            </a:r>
            <a:r>
              <a:rPr lang="ru-RU" sz="2800" b="1" dirty="0"/>
              <a:t> </a:t>
            </a:r>
            <a:r>
              <a:rPr lang="ru-RU" sz="2800" b="1" dirty="0" err="1"/>
              <a:t>інструментами</a:t>
            </a:r>
            <a:r>
              <a:rPr lang="ru-RU" sz="2800" b="1" dirty="0"/>
              <a:t> </a:t>
            </a:r>
            <a:r>
              <a:rPr lang="ru-RU" sz="2800" b="1" dirty="0" err="1"/>
              <a:t>наукового</a:t>
            </a:r>
            <a:r>
              <a:rPr lang="ru-RU" sz="2800" b="1" dirty="0"/>
              <a:t> </a:t>
            </a:r>
            <a:r>
              <a:rPr lang="ru-RU" sz="2800" b="1" dirty="0" err="1"/>
              <a:t>пошуку</a:t>
            </a:r>
            <a:r>
              <a:rPr lang="ru-RU" sz="2800" b="1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673" y="836712"/>
            <a:ext cx="3072115" cy="517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79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Спостереження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метод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6"/>
            <a:ext cx="3816424" cy="301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59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err="1"/>
              <a:t>Спостереження</a:t>
            </a:r>
            <a:r>
              <a:rPr lang="ru-RU" dirty="0"/>
              <a:t> як метод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і проводиться з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ru-RU" b="1" dirty="0" err="1" smtClean="0"/>
              <a:t>Зокрема</a:t>
            </a:r>
            <a:r>
              <a:rPr lang="ru-RU" b="1" dirty="0"/>
              <a:t>, </a:t>
            </a:r>
            <a:r>
              <a:rPr lang="ru-RU" b="1" dirty="0" err="1"/>
              <a:t>воно</a:t>
            </a:r>
            <a:r>
              <a:rPr lang="ru-RU" b="1" dirty="0"/>
              <a:t> </a:t>
            </a:r>
            <a:r>
              <a:rPr lang="ru-RU" b="1" dirty="0" err="1"/>
              <a:t>передбачає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b="1" dirty="0" err="1"/>
              <a:t>висування</a:t>
            </a:r>
            <a:r>
              <a:rPr lang="ru-RU" b="1" dirty="0"/>
              <a:t> і </a:t>
            </a:r>
            <a:r>
              <a:rPr lang="ru-RU" b="1" dirty="0" err="1"/>
              <a:t>перевірки</a:t>
            </a:r>
            <a:r>
              <a:rPr lang="ru-RU" b="1" dirty="0"/>
              <a:t> </a:t>
            </a:r>
            <a:r>
              <a:rPr lang="ru-RU" b="1" dirty="0" err="1"/>
              <a:t>гіпотези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судження</a:t>
            </a:r>
            <a:r>
              <a:rPr lang="ru-RU" dirty="0"/>
              <a:t> про природу і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вивчається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00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за планом, </a:t>
            </a:r>
            <a:r>
              <a:rPr lang="ru-RU" dirty="0" err="1"/>
              <a:t>фіксується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й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спостережливості</a:t>
            </a:r>
            <a:r>
              <a:rPr lang="ru-RU" dirty="0"/>
              <a:t> </a:t>
            </a:r>
            <a:r>
              <a:rPr lang="ru-RU" dirty="0" err="1"/>
              <a:t>дослідника</a:t>
            </a:r>
            <a:r>
              <a:rPr lang="ru-RU" dirty="0"/>
              <a:t> –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помічати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65104"/>
            <a:ext cx="21717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26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та </a:t>
            </a:r>
            <a:r>
              <a:rPr lang="ru-RU" dirty="0" err="1"/>
              <a:t>індивідуально-психологічних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спостерігача</a:t>
            </a:r>
            <a:r>
              <a:rPr lang="ru-RU" dirty="0"/>
              <a:t>, </a:t>
            </a:r>
            <a:endParaRPr lang="en-US" dirty="0" smtClean="0"/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/>
              <a:t>непідконтрольність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часто </a:t>
            </a:r>
            <a:r>
              <a:rPr lang="ru-RU" dirty="0" err="1"/>
              <a:t>довга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35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Переваги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психіка</a:t>
            </a:r>
            <a:r>
              <a:rPr lang="ru-RU" dirty="0" smtClean="0"/>
              <a:t> </a:t>
            </a:r>
            <a:r>
              <a:rPr lang="ru-RU" dirty="0" err="1"/>
              <a:t>відкриває</a:t>
            </a:r>
            <a:r>
              <a:rPr lang="ru-RU" dirty="0"/>
              <a:t> себе як </a:t>
            </a:r>
            <a:r>
              <a:rPr lang="ru-RU" dirty="0" err="1"/>
              <a:t>осередок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й </a:t>
            </a:r>
            <a:r>
              <a:rPr lang="ru-RU" dirty="0" err="1"/>
              <a:t>повноті</a:t>
            </a:r>
            <a:r>
              <a:rPr lang="ru-RU" dirty="0"/>
              <a:t>.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спостереження</a:t>
            </a:r>
            <a:r>
              <a:rPr lang="ru-RU" dirty="0"/>
              <a:t> не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784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Різновидом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є </a:t>
            </a:r>
            <a:r>
              <a:rPr lang="ru-RU" dirty="0" err="1"/>
              <a:t>самоспостереження</a:t>
            </a:r>
            <a:r>
              <a:rPr lang="ru-RU" dirty="0"/>
              <a:t> </a:t>
            </a:r>
            <a:r>
              <a:rPr lang="ru-RU" b="1" dirty="0"/>
              <a:t>(</a:t>
            </a:r>
            <a:r>
              <a:rPr lang="ru-RU" b="1" dirty="0" err="1"/>
              <a:t>інтроспекція</a:t>
            </a:r>
            <a:r>
              <a:rPr lang="ru-RU" b="1" dirty="0"/>
              <a:t>) </a:t>
            </a:r>
            <a:r>
              <a:rPr lang="ru-RU" dirty="0"/>
              <a:t>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дослідником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168352" cy="23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715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Самоспостереження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b="1" dirty="0" err="1" smtClean="0"/>
              <a:t>самоаналізом</a:t>
            </a:r>
            <a:r>
              <a:rPr lang="ru-RU" dirty="0" smtClean="0"/>
              <a:t> </a:t>
            </a:r>
            <a:r>
              <a:rPr lang="ru-RU" dirty="0"/>
              <a:t>– способом </a:t>
            </a:r>
            <a:r>
              <a:rPr lang="ru-RU" dirty="0" err="1"/>
              <a:t>проникнення</a:t>
            </a:r>
            <a:r>
              <a:rPr lang="ru-RU" dirty="0"/>
              <a:t> у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Я. 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Психологи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самоспостережень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i="1" dirty="0" err="1" smtClean="0"/>
              <a:t>щоденники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автобіографії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листи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спогади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9573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788</Words>
  <Application>Microsoft Office PowerPoint</Application>
  <PresentationFormat>Экран (4:3)</PresentationFormat>
  <Paragraphs>79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Особливості спостереження як психологічного методу.</vt:lpstr>
      <vt:lpstr>Спостереження</vt:lpstr>
      <vt:lpstr>Спостереження</vt:lpstr>
      <vt:lpstr>Презентация PowerPoint</vt:lpstr>
      <vt:lpstr>Презентация PowerPoint</vt:lpstr>
      <vt:lpstr>Недоліки цього методу </vt:lpstr>
      <vt:lpstr>Переваги</vt:lpstr>
      <vt:lpstr>Презентация PowerPoint</vt:lpstr>
      <vt:lpstr>Презентация PowerPoint</vt:lpstr>
      <vt:lpstr>Види спостережень.Життєве і наукове. </vt:lpstr>
      <vt:lpstr>Зовнішнє і внутрішнє. </vt:lpstr>
      <vt:lpstr>Вільне і стандартизоване. </vt:lpstr>
      <vt:lpstr>Включене і стороннє. </vt:lpstr>
      <vt:lpstr>Презентация PowerPoint</vt:lpstr>
      <vt:lpstr>Презентация PowerPoint</vt:lpstr>
      <vt:lpstr>Використання спостереження передбачає дотримання таких умов: </vt:lpstr>
      <vt:lpstr>За характером взаємодій з об'єктом спостережень розрізняють: </vt:lpstr>
      <vt:lpstr>За часом дослідження розрізняють: </vt:lpstr>
      <vt:lpstr>За характером сприйняття спостереження може бути: </vt:lpstr>
      <vt:lpstr>За характером реєстрації даних спостереження класифікують на: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спостереження як психологічного методу.</dc:title>
  <dc:creator>User</dc:creator>
  <cp:lastModifiedBy>User</cp:lastModifiedBy>
  <cp:revision>7</cp:revision>
  <dcterms:created xsi:type="dcterms:W3CDTF">2015-11-15T14:26:24Z</dcterms:created>
  <dcterms:modified xsi:type="dcterms:W3CDTF">2015-11-15T14:53:40Z</dcterms:modified>
</cp:coreProperties>
</file>