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notesMasterIdLst>
    <p:notesMasterId r:id="rId86"/>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29" r:id="rId56"/>
    <p:sldId id="308" r:id="rId57"/>
    <p:sldId id="309" r:id="rId58"/>
    <p:sldId id="330"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7" r:id="rId72"/>
    <p:sldId id="328" r:id="rId73"/>
    <p:sldId id="331" r:id="rId74"/>
    <p:sldId id="332" r:id="rId75"/>
    <p:sldId id="333" r:id="rId76"/>
    <p:sldId id="334" r:id="rId77"/>
    <p:sldId id="335" r:id="rId78"/>
    <p:sldId id="336" r:id="rId79"/>
    <p:sldId id="337" r:id="rId80"/>
    <p:sldId id="322" r:id="rId81"/>
    <p:sldId id="323" r:id="rId82"/>
    <p:sldId id="324" r:id="rId83"/>
    <p:sldId id="325" r:id="rId84"/>
    <p:sldId id="326" r:id="rId8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0" d="100"/>
          <a:sy n="70" d="100"/>
        </p:scale>
        <p:origin x="138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tableStyles" Target="tableStyles.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4"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pPr algn="ctr"/>
            <a:r>
              <a:rPr lang="ru-RU" sz="4400" b="0" strike="noStrike" spc="-1">
                <a:latin typeface="Arial"/>
              </a:rPr>
              <a:t>Для перемещения страницы щёлкните мышью</a:t>
            </a:r>
          </a:p>
        </p:txBody>
      </p:sp>
      <p:sp>
        <p:nvSpPr>
          <p:cNvPr id="115" name="PlaceHolder 2"/>
          <p:cNvSpPr>
            <a:spLocks noGrp="1"/>
          </p:cNvSpPr>
          <p:nvPr>
            <p:ph type="body"/>
          </p:nvPr>
        </p:nvSpPr>
        <p:spPr>
          <a:xfrm>
            <a:off x="756000" y="5078520"/>
            <a:ext cx="6047640" cy="4811040"/>
          </a:xfrm>
          <a:prstGeom prst="rect">
            <a:avLst/>
          </a:prstGeom>
        </p:spPr>
        <p:txBody>
          <a:bodyPr lIns="0" tIns="0" rIns="0" bIns="0">
            <a:noAutofit/>
          </a:bodyPr>
          <a:lstStyle/>
          <a:p>
            <a:r>
              <a:rPr lang="ru-RU" sz="2000" b="0" strike="noStrike" spc="-1">
                <a:latin typeface="Arial"/>
              </a:rPr>
              <a:t>Для правки формата примечаний щёлкните мышью</a:t>
            </a:r>
          </a:p>
        </p:txBody>
      </p:sp>
      <p:sp>
        <p:nvSpPr>
          <p:cNvPr id="116" name="PlaceHolder 3"/>
          <p:cNvSpPr>
            <a:spLocks noGrp="1"/>
          </p:cNvSpPr>
          <p:nvPr>
            <p:ph type="hdr"/>
          </p:nvPr>
        </p:nvSpPr>
        <p:spPr>
          <a:xfrm>
            <a:off x="0" y="0"/>
            <a:ext cx="3280680" cy="534240"/>
          </a:xfrm>
          <a:prstGeom prst="rect">
            <a:avLst/>
          </a:prstGeom>
        </p:spPr>
        <p:txBody>
          <a:bodyPr lIns="0" tIns="0" rIns="0" bIns="0">
            <a:noAutofit/>
          </a:bodyPr>
          <a:lstStyle/>
          <a:p>
            <a:r>
              <a:rPr lang="ru-RU" sz="1400" b="0" strike="noStrike" spc="-1">
                <a:latin typeface="Times New Roman"/>
              </a:rPr>
              <a:t> </a:t>
            </a:r>
          </a:p>
        </p:txBody>
      </p:sp>
      <p:sp>
        <p:nvSpPr>
          <p:cNvPr id="117"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ru-RU" sz="1400" b="0" strike="noStrike" spc="-1">
                <a:latin typeface="Times New Roman"/>
              </a:rPr>
              <a:t> </a:t>
            </a:r>
          </a:p>
        </p:txBody>
      </p:sp>
      <p:sp>
        <p:nvSpPr>
          <p:cNvPr id="118" name="PlaceHolder 5"/>
          <p:cNvSpPr>
            <a:spLocks noGrp="1"/>
          </p:cNvSpPr>
          <p:nvPr>
            <p:ph type="ftr"/>
          </p:nvPr>
        </p:nvSpPr>
        <p:spPr>
          <a:xfrm>
            <a:off x="0" y="10157400"/>
            <a:ext cx="3280680" cy="534240"/>
          </a:xfrm>
          <a:prstGeom prst="rect">
            <a:avLst/>
          </a:prstGeom>
        </p:spPr>
        <p:txBody>
          <a:bodyPr lIns="0" tIns="0" rIns="0" bIns="0" anchor="b">
            <a:noAutofit/>
          </a:bodyPr>
          <a:lstStyle/>
          <a:p>
            <a:r>
              <a:rPr lang="ru-RU" sz="1400" b="0" strike="noStrike" spc="-1">
                <a:latin typeface="Times New Roman"/>
              </a:rPr>
              <a:t> </a:t>
            </a:r>
          </a:p>
        </p:txBody>
      </p:sp>
      <p:sp>
        <p:nvSpPr>
          <p:cNvPr id="119"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382BA305-A712-46D7-BF64-ECD4797CB47C}" type="slidenum">
              <a:rPr lang="ru-RU" sz="1400" b="0" strike="noStrike" spc="-1">
                <a:latin typeface="Times New Roman"/>
              </a:rPr>
              <a:t>‹#›</a:t>
            </a:fld>
            <a:endParaRPr lang="ru-RU"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PlaceHolder 1"/>
          <p:cNvSpPr>
            <a:spLocks noGrp="1" noRot="1" noChangeAspect="1"/>
          </p:cNvSpPr>
          <p:nvPr>
            <p:ph type="sldImg"/>
          </p:nvPr>
        </p:nvSpPr>
        <p:spPr>
          <a:xfrm>
            <a:off x="1143000" y="685800"/>
            <a:ext cx="4570413" cy="3427413"/>
          </a:xfrm>
          <a:prstGeom prst="rect">
            <a:avLst/>
          </a:prstGeom>
        </p:spPr>
      </p:sp>
      <p:sp>
        <p:nvSpPr>
          <p:cNvPr id="250" name="PlaceHolder 2"/>
          <p:cNvSpPr>
            <a:spLocks noGrp="1"/>
          </p:cNvSpPr>
          <p:nvPr>
            <p:ph type="body"/>
          </p:nvPr>
        </p:nvSpPr>
        <p:spPr>
          <a:xfrm>
            <a:off x="685800" y="4343400"/>
            <a:ext cx="5485320" cy="4113720"/>
          </a:xfrm>
          <a:prstGeom prst="rect">
            <a:avLst/>
          </a:prstGeom>
        </p:spPr>
        <p:txBody>
          <a:bodyPr lIns="0" tIns="0" rIns="0" bIns="0">
            <a:normAutofit/>
          </a:bodyPr>
          <a:lstStyle/>
          <a:p>
            <a:endParaRPr lang="ru-RU" sz="2000" b="0" strike="noStrike" spc="-1">
              <a:latin typeface="Arial"/>
            </a:endParaRPr>
          </a:p>
        </p:txBody>
      </p:sp>
      <p:sp>
        <p:nvSpPr>
          <p:cNvPr id="251" name="CustomShape 3"/>
          <p:cNvSpPr/>
          <p:nvPr/>
        </p:nvSpPr>
        <p:spPr>
          <a:xfrm>
            <a:off x="3884760" y="8685360"/>
            <a:ext cx="297072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1FF4D85F-3AB0-4AB7-861D-DEDF01988030}" type="slidenum">
              <a:rPr lang="ru-RU" sz="1200" b="0" strike="noStrike" spc="-1">
                <a:solidFill>
                  <a:srgbClr val="000000"/>
                </a:solidFill>
                <a:latin typeface="+mn-lt"/>
                <a:ea typeface="+mn-ea"/>
              </a:rPr>
              <a:t>4</a:t>
            </a:fld>
            <a:endParaRPr lang="ru-RU" sz="12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PlaceHolder 1"/>
          <p:cNvSpPr>
            <a:spLocks noGrp="1" noRot="1" noChangeAspect="1"/>
          </p:cNvSpPr>
          <p:nvPr>
            <p:ph type="sldImg"/>
          </p:nvPr>
        </p:nvSpPr>
        <p:spPr>
          <a:xfrm>
            <a:off x="1143000" y="685800"/>
            <a:ext cx="4570920" cy="3427920"/>
          </a:xfrm>
          <a:prstGeom prst="rect">
            <a:avLst/>
          </a:prstGeom>
        </p:spPr>
      </p:sp>
      <p:sp>
        <p:nvSpPr>
          <p:cNvPr id="253" name="PlaceHolder 2"/>
          <p:cNvSpPr>
            <a:spLocks noGrp="1"/>
          </p:cNvSpPr>
          <p:nvPr>
            <p:ph type="body"/>
          </p:nvPr>
        </p:nvSpPr>
        <p:spPr>
          <a:xfrm>
            <a:off x="685800" y="4343400"/>
            <a:ext cx="5485320" cy="4113720"/>
          </a:xfrm>
          <a:prstGeom prst="rect">
            <a:avLst/>
          </a:prstGeom>
        </p:spPr>
        <p:txBody>
          <a:bodyPr lIns="0" tIns="0" rIns="0" bIns="0">
            <a:normAutofit/>
          </a:bodyPr>
          <a:lstStyle/>
          <a:p>
            <a:endParaRPr lang="ru-RU" sz="2000" b="0" strike="noStrike" spc="-1">
              <a:latin typeface="Arial"/>
            </a:endParaRPr>
          </a:p>
        </p:txBody>
      </p:sp>
      <p:sp>
        <p:nvSpPr>
          <p:cNvPr id="254" name="CustomShape 3"/>
          <p:cNvSpPr/>
          <p:nvPr/>
        </p:nvSpPr>
        <p:spPr>
          <a:xfrm>
            <a:off x="3884760" y="8685360"/>
            <a:ext cx="297072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ED484550-4EFA-4DBA-B840-393721C2BED5}" type="slidenum">
              <a:rPr lang="ru-RU" sz="1200" b="0" strike="noStrike" spc="-1">
                <a:solidFill>
                  <a:srgbClr val="000000"/>
                </a:solidFill>
                <a:latin typeface="+mn-lt"/>
                <a:ea typeface="+mn-ea"/>
              </a:rPr>
              <a:t>36</a:t>
            </a:fld>
            <a:endParaRPr lang="ru-RU" sz="1200" b="0" strike="noStrike" spc="-1">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4" name="PlaceHolder 2"/>
          <p:cNvSpPr>
            <a:spLocks noGrp="1"/>
          </p:cNvSpPr>
          <p:nvPr>
            <p:ph type="body"/>
          </p:nvPr>
        </p:nvSpPr>
        <p:spPr>
          <a:xfrm>
            <a:off x="457200" y="1604520"/>
            <a:ext cx="8228880" cy="1896840"/>
          </a:xfrm>
          <a:prstGeom prst="rect">
            <a:avLst/>
          </a:prstGeom>
        </p:spPr>
        <p:txBody>
          <a:bodyPr lIns="0" tIns="0" rIns="0" bIns="0">
            <a:normAutofit/>
          </a:bodyPr>
          <a:lstStyle/>
          <a:p>
            <a:endParaRPr lang="ru-RU" sz="3200" b="0" strike="noStrike" spc="-1">
              <a:latin typeface="Arial"/>
            </a:endParaRPr>
          </a:p>
        </p:txBody>
      </p:sp>
      <p:sp>
        <p:nvSpPr>
          <p:cNvPr id="25" name="PlaceHolder 3"/>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7"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28"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29"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
        <p:nvSpPr>
          <p:cNvPr id="30" name="PlaceHolder 5"/>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32" name="PlaceHolder 2"/>
          <p:cNvSpPr>
            <a:spLocks noGrp="1"/>
          </p:cNvSpPr>
          <p:nvPr>
            <p:ph type="body"/>
          </p:nvPr>
        </p:nvSpPr>
        <p:spPr>
          <a:xfrm>
            <a:off x="45720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3" name="PlaceHolder 3"/>
          <p:cNvSpPr>
            <a:spLocks noGrp="1"/>
          </p:cNvSpPr>
          <p:nvPr>
            <p:ph type="body"/>
          </p:nvPr>
        </p:nvSpPr>
        <p:spPr>
          <a:xfrm>
            <a:off x="323964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4" name="PlaceHolder 4"/>
          <p:cNvSpPr>
            <a:spLocks noGrp="1"/>
          </p:cNvSpPr>
          <p:nvPr>
            <p:ph type="body"/>
          </p:nvPr>
        </p:nvSpPr>
        <p:spPr>
          <a:xfrm>
            <a:off x="602208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5" name="PlaceHolder 5"/>
          <p:cNvSpPr>
            <a:spLocks noGrp="1"/>
          </p:cNvSpPr>
          <p:nvPr>
            <p:ph type="body"/>
          </p:nvPr>
        </p:nvSpPr>
        <p:spPr>
          <a:xfrm>
            <a:off x="45720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6" name="PlaceHolder 6"/>
          <p:cNvSpPr>
            <a:spLocks noGrp="1"/>
          </p:cNvSpPr>
          <p:nvPr>
            <p:ph type="body"/>
          </p:nvPr>
        </p:nvSpPr>
        <p:spPr>
          <a:xfrm>
            <a:off x="323964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7" name="PlaceHolder 7"/>
          <p:cNvSpPr>
            <a:spLocks noGrp="1"/>
          </p:cNvSpPr>
          <p:nvPr>
            <p:ph type="body"/>
          </p:nvPr>
        </p:nvSpPr>
        <p:spPr>
          <a:xfrm>
            <a:off x="6022080" y="3682080"/>
            <a:ext cx="2649600" cy="1896840"/>
          </a:xfrm>
          <a:prstGeom prst="rect">
            <a:avLst/>
          </a:prstGeom>
        </p:spPr>
        <p:txBody>
          <a:bodyPr lIns="0" tIns="0" rIns="0" bIns="0">
            <a:normAutofit fontScale="76000"/>
          </a:bodyPr>
          <a:lstStyle/>
          <a:p>
            <a:endParaRPr lang="ru-RU"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41" name="PlaceHolder 2"/>
          <p:cNvSpPr>
            <a:spLocks noGrp="1"/>
          </p:cNvSpPr>
          <p:nvPr>
            <p:ph type="subTitle"/>
          </p:nvPr>
        </p:nvSpPr>
        <p:spPr>
          <a:xfrm>
            <a:off x="457200" y="1604520"/>
            <a:ext cx="8228880" cy="397692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43" name="PlaceHolder 2"/>
          <p:cNvSpPr>
            <a:spLocks noGrp="1"/>
          </p:cNvSpPr>
          <p:nvPr>
            <p:ph type="body"/>
          </p:nvPr>
        </p:nvSpPr>
        <p:spPr>
          <a:xfrm>
            <a:off x="457200" y="1604520"/>
            <a:ext cx="822888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45"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46"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685800" y="2292120"/>
            <a:ext cx="7771320" cy="53096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50"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51"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
        <p:nvSpPr>
          <p:cNvPr id="52"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3" name="PlaceHolder 2"/>
          <p:cNvSpPr>
            <a:spLocks noGrp="1"/>
          </p:cNvSpPr>
          <p:nvPr>
            <p:ph type="subTitle"/>
          </p:nvPr>
        </p:nvSpPr>
        <p:spPr>
          <a:xfrm>
            <a:off x="457200" y="1604520"/>
            <a:ext cx="8228880" cy="397692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54"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55"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56" name="PlaceHolder 4"/>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58"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59"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60" name="PlaceHolder 4"/>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62" name="PlaceHolder 2"/>
          <p:cNvSpPr>
            <a:spLocks noGrp="1"/>
          </p:cNvSpPr>
          <p:nvPr>
            <p:ph type="body"/>
          </p:nvPr>
        </p:nvSpPr>
        <p:spPr>
          <a:xfrm>
            <a:off x="457200" y="1604520"/>
            <a:ext cx="8228880" cy="1896840"/>
          </a:xfrm>
          <a:prstGeom prst="rect">
            <a:avLst/>
          </a:prstGeom>
        </p:spPr>
        <p:txBody>
          <a:bodyPr lIns="0" tIns="0" rIns="0" bIns="0">
            <a:normAutofit/>
          </a:bodyPr>
          <a:lstStyle/>
          <a:p>
            <a:endParaRPr lang="ru-RU" sz="3200" b="0" strike="noStrike" spc="-1">
              <a:latin typeface="Arial"/>
            </a:endParaRPr>
          </a:p>
        </p:txBody>
      </p:sp>
      <p:sp>
        <p:nvSpPr>
          <p:cNvPr id="63" name="PlaceHolder 3"/>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65"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66"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67"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
        <p:nvSpPr>
          <p:cNvPr id="68" name="PlaceHolder 5"/>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70" name="PlaceHolder 2"/>
          <p:cNvSpPr>
            <a:spLocks noGrp="1"/>
          </p:cNvSpPr>
          <p:nvPr>
            <p:ph type="body"/>
          </p:nvPr>
        </p:nvSpPr>
        <p:spPr>
          <a:xfrm>
            <a:off x="45720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71" name="PlaceHolder 3"/>
          <p:cNvSpPr>
            <a:spLocks noGrp="1"/>
          </p:cNvSpPr>
          <p:nvPr>
            <p:ph type="body"/>
          </p:nvPr>
        </p:nvSpPr>
        <p:spPr>
          <a:xfrm>
            <a:off x="323964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72" name="PlaceHolder 4"/>
          <p:cNvSpPr>
            <a:spLocks noGrp="1"/>
          </p:cNvSpPr>
          <p:nvPr>
            <p:ph type="body"/>
          </p:nvPr>
        </p:nvSpPr>
        <p:spPr>
          <a:xfrm>
            <a:off x="602208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73" name="PlaceHolder 5"/>
          <p:cNvSpPr>
            <a:spLocks noGrp="1"/>
          </p:cNvSpPr>
          <p:nvPr>
            <p:ph type="body"/>
          </p:nvPr>
        </p:nvSpPr>
        <p:spPr>
          <a:xfrm>
            <a:off x="45720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74" name="PlaceHolder 6"/>
          <p:cNvSpPr>
            <a:spLocks noGrp="1"/>
          </p:cNvSpPr>
          <p:nvPr>
            <p:ph type="body"/>
          </p:nvPr>
        </p:nvSpPr>
        <p:spPr>
          <a:xfrm>
            <a:off x="323964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75" name="PlaceHolder 7"/>
          <p:cNvSpPr>
            <a:spLocks noGrp="1"/>
          </p:cNvSpPr>
          <p:nvPr>
            <p:ph type="body"/>
          </p:nvPr>
        </p:nvSpPr>
        <p:spPr>
          <a:xfrm>
            <a:off x="6022080" y="3682080"/>
            <a:ext cx="2649600" cy="1896840"/>
          </a:xfrm>
          <a:prstGeom prst="rect">
            <a:avLst/>
          </a:prstGeom>
        </p:spPr>
        <p:txBody>
          <a:bodyPr lIns="0" tIns="0" rIns="0" bIns="0">
            <a:normAutofit fontScale="76000"/>
          </a:bodyPr>
          <a:lstStyle/>
          <a:p>
            <a:endParaRPr lang="ru-RU"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79" name="PlaceHolder 2"/>
          <p:cNvSpPr>
            <a:spLocks noGrp="1"/>
          </p:cNvSpPr>
          <p:nvPr>
            <p:ph type="subTitle"/>
          </p:nvPr>
        </p:nvSpPr>
        <p:spPr>
          <a:xfrm>
            <a:off x="457200" y="1604520"/>
            <a:ext cx="8228880" cy="397692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81" name="PlaceHolder 2"/>
          <p:cNvSpPr>
            <a:spLocks noGrp="1"/>
          </p:cNvSpPr>
          <p:nvPr>
            <p:ph type="body"/>
          </p:nvPr>
        </p:nvSpPr>
        <p:spPr>
          <a:xfrm>
            <a:off x="457200" y="1604520"/>
            <a:ext cx="822888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83"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84"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5" name="PlaceHolder 2"/>
          <p:cNvSpPr>
            <a:spLocks noGrp="1"/>
          </p:cNvSpPr>
          <p:nvPr>
            <p:ph type="body"/>
          </p:nvPr>
        </p:nvSpPr>
        <p:spPr>
          <a:xfrm>
            <a:off x="457200" y="1604520"/>
            <a:ext cx="822888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685800" y="2292120"/>
            <a:ext cx="7771320" cy="53096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88"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89"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
        <p:nvSpPr>
          <p:cNvPr id="90"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92"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93"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94" name="PlaceHolder 4"/>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96"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97"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98" name="PlaceHolder 4"/>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00" name="PlaceHolder 2"/>
          <p:cNvSpPr>
            <a:spLocks noGrp="1"/>
          </p:cNvSpPr>
          <p:nvPr>
            <p:ph type="body"/>
          </p:nvPr>
        </p:nvSpPr>
        <p:spPr>
          <a:xfrm>
            <a:off x="457200" y="1604520"/>
            <a:ext cx="8228880" cy="1896840"/>
          </a:xfrm>
          <a:prstGeom prst="rect">
            <a:avLst/>
          </a:prstGeom>
        </p:spPr>
        <p:txBody>
          <a:bodyPr lIns="0" tIns="0" rIns="0" bIns="0">
            <a:normAutofit/>
          </a:bodyPr>
          <a:lstStyle/>
          <a:p>
            <a:endParaRPr lang="ru-RU" sz="3200" b="0" strike="noStrike" spc="-1">
              <a:latin typeface="Arial"/>
            </a:endParaRPr>
          </a:p>
        </p:txBody>
      </p:sp>
      <p:sp>
        <p:nvSpPr>
          <p:cNvPr id="101" name="PlaceHolder 3"/>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03"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104"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105"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
        <p:nvSpPr>
          <p:cNvPr id="106" name="PlaceHolder 5"/>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08" name="PlaceHolder 2"/>
          <p:cNvSpPr>
            <a:spLocks noGrp="1"/>
          </p:cNvSpPr>
          <p:nvPr>
            <p:ph type="body"/>
          </p:nvPr>
        </p:nvSpPr>
        <p:spPr>
          <a:xfrm>
            <a:off x="45720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09" name="PlaceHolder 3"/>
          <p:cNvSpPr>
            <a:spLocks noGrp="1"/>
          </p:cNvSpPr>
          <p:nvPr>
            <p:ph type="body"/>
          </p:nvPr>
        </p:nvSpPr>
        <p:spPr>
          <a:xfrm>
            <a:off x="323964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10" name="PlaceHolder 4"/>
          <p:cNvSpPr>
            <a:spLocks noGrp="1"/>
          </p:cNvSpPr>
          <p:nvPr>
            <p:ph type="body"/>
          </p:nvPr>
        </p:nvSpPr>
        <p:spPr>
          <a:xfrm>
            <a:off x="602208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11" name="PlaceHolder 5"/>
          <p:cNvSpPr>
            <a:spLocks noGrp="1"/>
          </p:cNvSpPr>
          <p:nvPr>
            <p:ph type="body"/>
          </p:nvPr>
        </p:nvSpPr>
        <p:spPr>
          <a:xfrm>
            <a:off x="45720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12" name="PlaceHolder 6"/>
          <p:cNvSpPr>
            <a:spLocks noGrp="1"/>
          </p:cNvSpPr>
          <p:nvPr>
            <p:ph type="body"/>
          </p:nvPr>
        </p:nvSpPr>
        <p:spPr>
          <a:xfrm>
            <a:off x="323964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13" name="PlaceHolder 7"/>
          <p:cNvSpPr>
            <a:spLocks noGrp="1"/>
          </p:cNvSpPr>
          <p:nvPr>
            <p:ph type="body"/>
          </p:nvPr>
        </p:nvSpPr>
        <p:spPr>
          <a:xfrm>
            <a:off x="6022080" y="3682080"/>
            <a:ext cx="2649600" cy="1896840"/>
          </a:xfrm>
          <a:prstGeom prst="rect">
            <a:avLst/>
          </a:prstGeom>
        </p:spPr>
        <p:txBody>
          <a:bodyPr lIns="0" tIns="0" rIns="0" bIns="0">
            <a:normAutofit fontScale="76000"/>
          </a:bodyPr>
          <a:lstStyle/>
          <a:p>
            <a:endParaRPr lang="ru-RU"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7"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8"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85800" y="2292120"/>
            <a:ext cx="7771320" cy="53096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2"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13" name="PlaceHolder 3"/>
          <p:cNvSpPr>
            <a:spLocks noGrp="1"/>
          </p:cNvSpPr>
          <p:nvPr>
            <p:ph type="body"/>
          </p:nvPr>
        </p:nvSpPr>
        <p:spPr>
          <a:xfrm>
            <a:off x="4673880" y="1604520"/>
            <a:ext cx="4015440" cy="3976920"/>
          </a:xfrm>
          <a:prstGeom prst="rect">
            <a:avLst/>
          </a:prstGeom>
        </p:spPr>
        <p:txBody>
          <a:bodyPr lIns="0" tIns="0" rIns="0" bIns="0">
            <a:normAutofit/>
          </a:bodyPr>
          <a:lstStyle/>
          <a:p>
            <a:endParaRPr lang="ru-RU" sz="3200" b="0" strike="noStrike" spc="-1">
              <a:latin typeface="Arial"/>
            </a:endParaRPr>
          </a:p>
        </p:txBody>
      </p:sp>
      <p:sp>
        <p:nvSpPr>
          <p:cNvPr id="14" name="PlaceHolder 4"/>
          <p:cNvSpPr>
            <a:spLocks noGrp="1"/>
          </p:cNvSpPr>
          <p:nvPr>
            <p:ph type="body"/>
          </p:nvPr>
        </p:nvSpPr>
        <p:spPr>
          <a:xfrm>
            <a:off x="45720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16" name="PlaceHolder 2"/>
          <p:cNvSpPr>
            <a:spLocks noGrp="1"/>
          </p:cNvSpPr>
          <p:nvPr>
            <p:ph type="body"/>
          </p:nvPr>
        </p:nvSpPr>
        <p:spPr>
          <a:xfrm>
            <a:off x="457200" y="1604520"/>
            <a:ext cx="4015440" cy="3976920"/>
          </a:xfrm>
          <a:prstGeom prst="rect">
            <a:avLst/>
          </a:prstGeom>
        </p:spPr>
        <p:txBody>
          <a:bodyPr lIns="0" tIns="0" rIns="0" bIns="0">
            <a:normAutofit/>
          </a:bodyPr>
          <a:lstStyle/>
          <a:p>
            <a:endParaRPr lang="ru-RU" sz="3200" b="0" strike="noStrike" spc="-1">
              <a:latin typeface="Arial"/>
            </a:endParaRPr>
          </a:p>
        </p:txBody>
      </p:sp>
      <p:sp>
        <p:nvSpPr>
          <p:cNvPr id="17"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18" name="PlaceHolder 4"/>
          <p:cNvSpPr>
            <a:spLocks noGrp="1"/>
          </p:cNvSpPr>
          <p:nvPr>
            <p:ph type="body"/>
          </p:nvPr>
        </p:nvSpPr>
        <p:spPr>
          <a:xfrm>
            <a:off x="4673880" y="3682080"/>
            <a:ext cx="40154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85800" y="2239560"/>
            <a:ext cx="7771320" cy="1250280"/>
          </a:xfrm>
          <a:prstGeom prst="rect">
            <a:avLst/>
          </a:prstGeom>
        </p:spPr>
        <p:txBody>
          <a:bodyPr lIns="0" tIns="0" rIns="0" bIns="0" anchor="ctr">
            <a:spAutoFit/>
          </a:bodyPr>
          <a:lstStyle/>
          <a:p>
            <a:pPr algn="ctr"/>
            <a:endParaRPr lang="ru-RU" sz="4400" b="0" strike="noStrike" spc="-1">
              <a:latin typeface="Arial"/>
            </a:endParaRPr>
          </a:p>
        </p:txBody>
      </p:sp>
      <p:sp>
        <p:nvSpPr>
          <p:cNvPr id="20" name="PlaceHolder 2"/>
          <p:cNvSpPr>
            <a:spLocks noGrp="1"/>
          </p:cNvSpPr>
          <p:nvPr>
            <p:ph type="body"/>
          </p:nvPr>
        </p:nvSpPr>
        <p:spPr>
          <a:xfrm>
            <a:off x="457200" y="1604520"/>
            <a:ext cx="4015440" cy="1896840"/>
          </a:xfrm>
          <a:prstGeom prst="rect">
            <a:avLst/>
          </a:prstGeom>
        </p:spPr>
        <p:txBody>
          <a:bodyPr lIns="0" tIns="0" rIns="0" bIns="0">
            <a:normAutofit/>
          </a:bodyPr>
          <a:lstStyle/>
          <a:p>
            <a:endParaRPr lang="ru-RU" sz="3200" b="0" strike="noStrike" spc="-1">
              <a:latin typeface="Arial"/>
            </a:endParaRPr>
          </a:p>
        </p:txBody>
      </p:sp>
      <p:sp>
        <p:nvSpPr>
          <p:cNvPr id="21" name="PlaceHolder 3"/>
          <p:cNvSpPr>
            <a:spLocks noGrp="1"/>
          </p:cNvSpPr>
          <p:nvPr>
            <p:ph type="body"/>
          </p:nvPr>
        </p:nvSpPr>
        <p:spPr>
          <a:xfrm>
            <a:off x="4673880" y="1604520"/>
            <a:ext cx="4015440" cy="1896840"/>
          </a:xfrm>
          <a:prstGeom prst="rect">
            <a:avLst/>
          </a:prstGeom>
        </p:spPr>
        <p:txBody>
          <a:bodyPr lIns="0" tIns="0" rIns="0" bIns="0">
            <a:normAutofit/>
          </a:bodyPr>
          <a:lstStyle/>
          <a:p>
            <a:endParaRPr lang="ru-RU" sz="3200" b="0" strike="noStrike" spc="-1">
              <a:latin typeface="Arial"/>
            </a:endParaRPr>
          </a:p>
        </p:txBody>
      </p:sp>
      <p:sp>
        <p:nvSpPr>
          <p:cNvPr id="22" name="PlaceHolder 4"/>
          <p:cNvSpPr>
            <a:spLocks noGrp="1"/>
          </p:cNvSpPr>
          <p:nvPr>
            <p:ph type="body"/>
          </p:nvPr>
        </p:nvSpPr>
        <p:spPr>
          <a:xfrm>
            <a:off x="457200" y="3682080"/>
            <a:ext cx="822888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85800" y="2292120"/>
            <a:ext cx="7771320" cy="1145160"/>
          </a:xfrm>
          <a:prstGeom prst="rect">
            <a:avLst/>
          </a:prstGeom>
        </p:spPr>
        <p:txBody>
          <a:bodyPr lIns="0" tIns="0" rIns="0" bIns="0" anchor="ctr">
            <a:spAutoFit/>
          </a:bodyPr>
          <a:lstStyle/>
          <a:p>
            <a:r>
              <a:rPr lang="ru-RU" sz="1800" b="0" strike="noStrike" spc="-1">
                <a:latin typeface="Arial"/>
              </a:rPr>
              <a:t>Для правки текста заглавия щёлкните мышью</a:t>
            </a:r>
          </a:p>
        </p:txBody>
      </p:sp>
      <p:sp>
        <p:nvSpPr>
          <p:cNvPr id="3" name="PlaceHolder 2"/>
          <p:cNvSpPr>
            <a:spLocks noGrp="1"/>
          </p:cNvSpPr>
          <p:nvPr>
            <p:ph type="body"/>
          </p:nvPr>
        </p:nvSpPr>
        <p:spPr>
          <a:xfrm>
            <a:off x="457200" y="1604520"/>
            <a:ext cx="8228880" cy="39769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18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18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18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18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ru-RU" sz="4400" b="0" strike="noStrike" spc="-1">
                <a:latin typeface="Arial"/>
              </a:rPr>
              <a:t>Для правки текста заглавия щёлкните мышью</a:t>
            </a:r>
          </a:p>
        </p:txBody>
      </p:sp>
      <p:sp>
        <p:nvSpPr>
          <p:cNvPr id="39"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32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2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24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20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ru-RU" sz="4400" b="0" strike="noStrike" spc="-1">
                <a:latin typeface="Arial"/>
              </a:rPr>
              <a:t>Для правки текста заглавия щёлкните мышью</a:t>
            </a:r>
          </a:p>
        </p:txBody>
      </p:sp>
      <p:sp>
        <p:nvSpPr>
          <p:cNvPr id="77"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32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2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24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20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5.xml"/><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5.xml"/><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hyperlink" Target="http://medical-enc.com.ua/predplechie.htm" TargetMode="External"/><Relationship Id="rId2" Type="http://schemas.openxmlformats.org/officeDocument/2006/relationships/image" Target="../media/image32.jpe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5.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5.xml"/><Relationship Id="rId5" Type="http://schemas.openxmlformats.org/officeDocument/2006/relationships/image" Target="../media/image14.jpe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8" Type="http://schemas.openxmlformats.org/officeDocument/2006/relationships/hyperlink" Target="https://www.youtube.com/watch?v=P8zU_9n4SVA" TargetMode="External"/><Relationship Id="rId13" Type="http://schemas.openxmlformats.org/officeDocument/2006/relationships/hyperlink" Target="https://www.youtube.com/watch?v=Nl1nInk7A0M" TargetMode="External"/><Relationship Id="rId3" Type="http://schemas.openxmlformats.org/officeDocument/2006/relationships/hyperlink" Target="https://www.youtube.com/watch?v=8m4WzO5GreI" TargetMode="External"/><Relationship Id="rId7" Type="http://schemas.openxmlformats.org/officeDocument/2006/relationships/hyperlink" Target="https://www.youtube.com/watch?v=qfTpwyfrbfE" TargetMode="External"/><Relationship Id="rId12" Type="http://schemas.openxmlformats.org/officeDocument/2006/relationships/hyperlink" Target="https://www.youtube.com/watch?v=93oOjk-JaFo" TargetMode="External"/><Relationship Id="rId2" Type="http://schemas.openxmlformats.org/officeDocument/2006/relationships/hyperlink" Target="https://www.youtube.com/watch?v=4TsQpfnR-h8" TargetMode="External"/><Relationship Id="rId1" Type="http://schemas.openxmlformats.org/officeDocument/2006/relationships/slideLayout" Target="../slideLayouts/slideLayout25.xml"/><Relationship Id="rId6" Type="http://schemas.openxmlformats.org/officeDocument/2006/relationships/hyperlink" Target="https://www.youtube.com/watch?v=eYUnAbUD4-E" TargetMode="External"/><Relationship Id="rId11" Type="http://schemas.openxmlformats.org/officeDocument/2006/relationships/hyperlink" Target="https://www.youtube.com/watch?v=2q47uMUhisY" TargetMode="External"/><Relationship Id="rId5" Type="http://schemas.openxmlformats.org/officeDocument/2006/relationships/hyperlink" Target="https://www.youtube.com/watch?v=y_BrDbrOYtg" TargetMode="External"/><Relationship Id="rId10" Type="http://schemas.openxmlformats.org/officeDocument/2006/relationships/hyperlink" Target="https://www.youtube.com/watch?v=fp3F8N6cU_A" TargetMode="External"/><Relationship Id="rId4" Type="http://schemas.openxmlformats.org/officeDocument/2006/relationships/hyperlink" Target="https://www.youtube.com/watch?v=LCwZFQE0YtQ" TargetMode="External"/><Relationship Id="rId9" Type="http://schemas.openxmlformats.org/officeDocument/2006/relationships/hyperlink" Target="https://www.youtube.com/watch?v=EbBBfCCs-qA" TargetMode="External"/><Relationship Id="rId14" Type="http://schemas.openxmlformats.org/officeDocument/2006/relationships/hyperlink" Target="https://www.youtube.com/watch?v=tlAGHYD3j04&amp;t=10s"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8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CustomShape 1"/>
          <p:cNvSpPr/>
          <p:nvPr/>
        </p:nvSpPr>
        <p:spPr>
          <a:xfrm>
            <a:off x="155520" y="0"/>
            <a:ext cx="8745840" cy="1070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85000" lnSpcReduction="20000"/>
          </a:bodyPr>
          <a:lstStyle/>
          <a:p>
            <a:pPr algn="ctr">
              <a:lnSpc>
                <a:spcPct val="100000"/>
              </a:lnSpc>
            </a:pPr>
            <a:r>
              <a:rPr lang="ru-RU" sz="4400" b="1" strike="noStrike" spc="-1" dirty="0">
                <a:solidFill>
                  <a:srgbClr val="0070C0"/>
                </a:solidFill>
                <a:latin typeface="Calibri"/>
                <a:ea typeface="DejaVu Sans"/>
              </a:rPr>
              <a:t>ОСНОВИ МЕДИЧНИХ </a:t>
            </a:r>
            <a:r>
              <a:rPr lang="ru-RU" sz="4400" b="1" strike="noStrike" spc="-1" dirty="0" smtClean="0">
                <a:solidFill>
                  <a:srgbClr val="0070C0"/>
                </a:solidFill>
                <a:latin typeface="Calibri"/>
                <a:ea typeface="DejaVu Sans"/>
              </a:rPr>
              <a:t>ЗНАНЬ ТА МЕДИЦИНИ КАТАСТРОФ</a:t>
            </a:r>
            <a:endParaRPr lang="ru-RU" sz="4400" b="0" strike="noStrike" spc="-1" dirty="0">
              <a:latin typeface="Arial"/>
            </a:endParaRPr>
          </a:p>
        </p:txBody>
      </p:sp>
      <p:sp>
        <p:nvSpPr>
          <p:cNvPr id="121" name="CustomShape 2"/>
          <p:cNvSpPr/>
          <p:nvPr/>
        </p:nvSpPr>
        <p:spPr>
          <a:xfrm>
            <a:off x="642960" y="857160"/>
            <a:ext cx="8285760" cy="228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90000"/>
              </a:lnSpc>
              <a:spcBef>
                <a:spcPts val="720"/>
              </a:spcBef>
            </a:pPr>
            <a:r>
              <a:rPr lang="ru-RU" sz="3600" b="1" strike="noStrike" spc="-1" dirty="0">
                <a:solidFill>
                  <a:srgbClr val="FF0000"/>
                </a:solidFill>
                <a:latin typeface="Calibri"/>
                <a:ea typeface="DejaVu Sans"/>
              </a:rPr>
              <a:t> </a:t>
            </a:r>
            <a:r>
              <a:rPr lang="ru-RU" sz="3600" b="1" strike="noStrike" spc="-1" dirty="0" err="1">
                <a:solidFill>
                  <a:srgbClr val="FF0000"/>
                </a:solidFill>
                <a:latin typeface="Calibri"/>
                <a:ea typeface="DejaVu Sans"/>
              </a:rPr>
              <a:t>Лекція</a:t>
            </a:r>
            <a:r>
              <a:rPr lang="ru-RU" sz="3600" b="1" strike="noStrike" spc="-1" dirty="0">
                <a:solidFill>
                  <a:srgbClr val="FF0000"/>
                </a:solidFill>
                <a:latin typeface="Calibri"/>
                <a:ea typeface="DejaVu Sans"/>
              </a:rPr>
              <a:t> № </a:t>
            </a:r>
            <a:r>
              <a:rPr lang="en-US" sz="3600" b="1" spc="-1" dirty="0" smtClean="0">
                <a:solidFill>
                  <a:srgbClr val="FF0000"/>
                </a:solidFill>
                <a:latin typeface="Calibri"/>
                <a:ea typeface="DejaVu Sans"/>
              </a:rPr>
              <a:t>7,8</a:t>
            </a:r>
            <a:r>
              <a:rPr lang="ru-RU" sz="3600" b="1" strike="noStrike" spc="-1" dirty="0" smtClean="0">
                <a:solidFill>
                  <a:srgbClr val="FF0000"/>
                </a:solidFill>
                <a:latin typeface="Calibri"/>
                <a:ea typeface="DejaVu Sans"/>
              </a:rPr>
              <a:t>.</a:t>
            </a:r>
            <a:endParaRPr lang="ru-RU" sz="3600" b="0" strike="noStrike" spc="-1" dirty="0">
              <a:latin typeface="Arial"/>
            </a:endParaRPr>
          </a:p>
          <a:p>
            <a:pPr algn="ctr">
              <a:lnSpc>
                <a:spcPct val="90000"/>
              </a:lnSpc>
              <a:spcBef>
                <a:spcPts val="641"/>
              </a:spcBef>
            </a:pPr>
            <a:r>
              <a:rPr lang="ru-RU" sz="3200" b="1" cap="all" spc="-1" dirty="0" smtClean="0">
                <a:solidFill>
                  <a:srgbClr val="FF0000"/>
                </a:solidFill>
                <a:latin typeface="Calibri"/>
                <a:ea typeface="DejaVu Sans"/>
              </a:rPr>
              <a:t>Тема 6. </a:t>
            </a:r>
            <a:r>
              <a:rPr lang="en-US" sz="2800" b="1" cap="all" dirty="0" err="1" smtClean="0">
                <a:solidFill>
                  <a:srgbClr val="FF0000"/>
                </a:solidFill>
              </a:rPr>
              <a:t>Особливості</a:t>
            </a:r>
            <a:r>
              <a:rPr lang="en-US" sz="2800" b="1" cap="all" dirty="0" smtClean="0">
                <a:solidFill>
                  <a:srgbClr val="FF0000"/>
                </a:solidFill>
              </a:rPr>
              <a:t> </a:t>
            </a:r>
            <a:r>
              <a:rPr lang="en-US" sz="2800" b="1" cap="all" dirty="0" err="1">
                <a:solidFill>
                  <a:srgbClr val="FF0000"/>
                </a:solidFill>
              </a:rPr>
              <a:t>надання</a:t>
            </a:r>
            <a:r>
              <a:rPr lang="en-US" sz="2800" b="1" cap="all" dirty="0">
                <a:solidFill>
                  <a:srgbClr val="FF0000"/>
                </a:solidFill>
              </a:rPr>
              <a:t> </a:t>
            </a:r>
            <a:r>
              <a:rPr lang="en-US" sz="2800" b="1" cap="all" dirty="0" err="1">
                <a:solidFill>
                  <a:srgbClr val="FF0000"/>
                </a:solidFill>
              </a:rPr>
              <a:t>допомоги</a:t>
            </a:r>
            <a:r>
              <a:rPr lang="en-US" sz="2800" b="1" cap="all" dirty="0">
                <a:solidFill>
                  <a:srgbClr val="FF0000"/>
                </a:solidFill>
              </a:rPr>
              <a:t> </a:t>
            </a:r>
            <a:r>
              <a:rPr lang="en-US" sz="2800" b="1" cap="all" dirty="0" err="1">
                <a:solidFill>
                  <a:srgbClr val="FF0000"/>
                </a:solidFill>
              </a:rPr>
              <a:t>на</a:t>
            </a:r>
            <a:r>
              <a:rPr lang="en-US" sz="2800" b="1" cap="all" dirty="0">
                <a:solidFill>
                  <a:srgbClr val="FF0000"/>
                </a:solidFill>
              </a:rPr>
              <a:t> </a:t>
            </a:r>
            <a:r>
              <a:rPr lang="en-US" sz="2800" b="1" cap="all" dirty="0" err="1">
                <a:solidFill>
                  <a:srgbClr val="FF0000"/>
                </a:solidFill>
              </a:rPr>
              <a:t>догоспітальному</a:t>
            </a:r>
            <a:r>
              <a:rPr lang="en-US" sz="2800" b="1" cap="all" dirty="0">
                <a:solidFill>
                  <a:srgbClr val="FF0000"/>
                </a:solidFill>
              </a:rPr>
              <a:t> </a:t>
            </a:r>
            <a:r>
              <a:rPr lang="en-US" sz="2800" b="1" cap="all" dirty="0" err="1">
                <a:solidFill>
                  <a:srgbClr val="FF0000"/>
                </a:solidFill>
              </a:rPr>
              <a:t>етапі</a:t>
            </a:r>
            <a:r>
              <a:rPr lang="en-US" sz="2800" b="1" cap="all" dirty="0">
                <a:solidFill>
                  <a:srgbClr val="FF0000"/>
                </a:solidFill>
              </a:rPr>
              <a:t> </a:t>
            </a:r>
            <a:r>
              <a:rPr lang="en-US" sz="2800" b="1" cap="all" dirty="0" err="1">
                <a:solidFill>
                  <a:srgbClr val="FF0000"/>
                </a:solidFill>
              </a:rPr>
              <a:t>при</a:t>
            </a:r>
            <a:r>
              <a:rPr lang="en-US" sz="2800" b="1" cap="all" dirty="0">
                <a:solidFill>
                  <a:srgbClr val="FF0000"/>
                </a:solidFill>
              </a:rPr>
              <a:t> </a:t>
            </a:r>
            <a:r>
              <a:rPr lang="en-US" sz="2800" b="1" cap="all" dirty="0" err="1">
                <a:solidFill>
                  <a:srgbClr val="FF0000"/>
                </a:solidFill>
              </a:rPr>
              <a:t>травмах</a:t>
            </a:r>
            <a:r>
              <a:rPr lang="en-US" sz="2800" b="1" cap="all" dirty="0">
                <a:solidFill>
                  <a:srgbClr val="FF0000"/>
                </a:solidFill>
              </a:rPr>
              <a:t>, </a:t>
            </a:r>
            <a:r>
              <a:rPr lang="en-US" sz="2800" b="1" cap="all" dirty="0" err="1">
                <a:solidFill>
                  <a:srgbClr val="FF0000"/>
                </a:solidFill>
              </a:rPr>
              <a:t>викликаних</a:t>
            </a:r>
            <a:r>
              <a:rPr lang="en-US" sz="2800" b="1" cap="all" dirty="0">
                <a:solidFill>
                  <a:srgbClr val="FF0000"/>
                </a:solidFill>
              </a:rPr>
              <a:t> </a:t>
            </a:r>
            <a:r>
              <a:rPr lang="en-US" sz="2800" b="1" cap="all" dirty="0" err="1">
                <a:solidFill>
                  <a:srgbClr val="FF0000"/>
                </a:solidFill>
              </a:rPr>
              <a:t>фізичними</a:t>
            </a:r>
            <a:r>
              <a:rPr lang="uk-UA" sz="2800" b="1" cap="all" dirty="0">
                <a:solidFill>
                  <a:srgbClr val="FF0000"/>
                </a:solidFill>
              </a:rPr>
              <a:t> та біологічними</a:t>
            </a:r>
            <a:r>
              <a:rPr lang="en-US" sz="2800" b="1" cap="all" dirty="0">
                <a:solidFill>
                  <a:srgbClr val="FF0000"/>
                </a:solidFill>
              </a:rPr>
              <a:t> </a:t>
            </a:r>
            <a:r>
              <a:rPr lang="en-US" sz="2800" b="1" cap="all" dirty="0" err="1">
                <a:solidFill>
                  <a:srgbClr val="FF0000"/>
                </a:solidFill>
              </a:rPr>
              <a:t>факторами</a:t>
            </a:r>
            <a:endParaRPr lang="ru-RU" sz="4400" b="1" strike="noStrike" cap="all" spc="-1" dirty="0">
              <a:solidFill>
                <a:srgbClr val="FF0000"/>
              </a:solidFill>
              <a:latin typeface="Arial"/>
            </a:endParaRPr>
          </a:p>
        </p:txBody>
      </p:sp>
      <p:sp>
        <p:nvSpPr>
          <p:cNvPr id="122" name="CustomShape 3"/>
          <p:cNvSpPr/>
          <p:nvPr/>
        </p:nvSpPr>
        <p:spPr>
          <a:xfrm>
            <a:off x="173160" y="-144360"/>
            <a:ext cx="303840" cy="303840"/>
          </a:xfrm>
          <a:prstGeom prst="rect">
            <a:avLst/>
          </a:prstGeom>
          <a:noFill/>
          <a:ln w="9360">
            <a:noFill/>
          </a:ln>
        </p:spPr>
        <p:style>
          <a:lnRef idx="0">
            <a:scrgbClr r="0" g="0" b="0"/>
          </a:lnRef>
          <a:fillRef idx="0">
            <a:scrgbClr r="0" g="0" b="0"/>
          </a:fillRef>
          <a:effectRef idx="0">
            <a:scrgbClr r="0" g="0" b="0"/>
          </a:effectRef>
          <a:fontRef idx="minor"/>
        </p:style>
      </p:sp>
      <p:sp>
        <p:nvSpPr>
          <p:cNvPr id="123" name="CustomShape 4"/>
          <p:cNvSpPr/>
          <p:nvPr/>
        </p:nvSpPr>
        <p:spPr>
          <a:xfrm>
            <a:off x="155520" y="-144360"/>
            <a:ext cx="303840" cy="303840"/>
          </a:xfrm>
          <a:prstGeom prst="rect">
            <a:avLst/>
          </a:prstGeom>
          <a:noFill/>
          <a:ln>
            <a:noFill/>
          </a:ln>
        </p:spPr>
        <p:style>
          <a:lnRef idx="0">
            <a:scrgbClr r="0" g="0" b="0"/>
          </a:lnRef>
          <a:fillRef idx="0">
            <a:scrgbClr r="0" g="0" b="0"/>
          </a:fillRef>
          <a:effectRef idx="0">
            <a:scrgbClr r="0" g="0" b="0"/>
          </a:effectRef>
          <a:fontRef idx="minor"/>
        </p:style>
      </p:sp>
      <p:sp>
        <p:nvSpPr>
          <p:cNvPr id="124" name="CustomShape 5"/>
          <p:cNvSpPr/>
          <p:nvPr/>
        </p:nvSpPr>
        <p:spPr>
          <a:xfrm>
            <a:off x="155520" y="-144360"/>
            <a:ext cx="303840" cy="303840"/>
          </a:xfrm>
          <a:prstGeom prst="rect">
            <a:avLst/>
          </a:prstGeom>
          <a:noFill/>
          <a:ln>
            <a:noFill/>
          </a:ln>
        </p:spPr>
        <p:style>
          <a:lnRef idx="0">
            <a:scrgbClr r="0" g="0" b="0"/>
          </a:lnRef>
          <a:fillRef idx="0">
            <a:scrgbClr r="0" g="0" b="0"/>
          </a:fillRef>
          <a:effectRef idx="0">
            <a:scrgbClr r="0" g="0" b="0"/>
          </a:effectRef>
          <a:fontRef idx="minor"/>
        </p:style>
      </p:sp>
      <p:sp>
        <p:nvSpPr>
          <p:cNvPr id="125" name="CustomShape 6"/>
          <p:cNvSpPr/>
          <p:nvPr/>
        </p:nvSpPr>
        <p:spPr>
          <a:xfrm>
            <a:off x="155520" y="-144360"/>
            <a:ext cx="303840" cy="303840"/>
          </a:xfrm>
          <a:prstGeom prst="rect">
            <a:avLst/>
          </a:prstGeom>
          <a:noFill/>
          <a:ln>
            <a:noFill/>
          </a:ln>
        </p:spPr>
        <p:style>
          <a:lnRef idx="0">
            <a:scrgbClr r="0" g="0" b="0"/>
          </a:lnRef>
          <a:fillRef idx="0">
            <a:scrgbClr r="0" g="0" b="0"/>
          </a:fillRef>
          <a:effectRef idx="0">
            <a:scrgbClr r="0" g="0" b="0"/>
          </a:effectRef>
          <a:fontRef idx="minor"/>
        </p:style>
      </p:sp>
      <p:pic>
        <p:nvPicPr>
          <p:cNvPr id="126" name="Picture 2"/>
          <p:cNvPicPr/>
          <p:nvPr/>
        </p:nvPicPr>
        <p:blipFill>
          <a:blip r:embed="rId2"/>
          <a:stretch/>
        </p:blipFill>
        <p:spPr>
          <a:xfrm>
            <a:off x="0" y="3786120"/>
            <a:ext cx="2232000" cy="1511280"/>
          </a:xfrm>
          <a:prstGeom prst="rect">
            <a:avLst/>
          </a:prstGeom>
          <a:ln>
            <a:noFill/>
          </a:ln>
        </p:spPr>
      </p:pic>
      <p:pic>
        <p:nvPicPr>
          <p:cNvPr id="127" name="Picture 8"/>
          <p:cNvPicPr/>
          <p:nvPr/>
        </p:nvPicPr>
        <p:blipFill>
          <a:blip r:embed="rId3"/>
          <a:stretch/>
        </p:blipFill>
        <p:spPr>
          <a:xfrm>
            <a:off x="0" y="5349240"/>
            <a:ext cx="2088000" cy="1418760"/>
          </a:xfrm>
          <a:prstGeom prst="rect">
            <a:avLst/>
          </a:prstGeom>
          <a:ln>
            <a:noFill/>
          </a:ln>
        </p:spPr>
      </p:pic>
      <p:pic>
        <p:nvPicPr>
          <p:cNvPr id="128" name="Picture 12"/>
          <p:cNvPicPr/>
          <p:nvPr/>
        </p:nvPicPr>
        <p:blipFill>
          <a:blip r:embed="rId4"/>
          <a:srcRect l="6692" t="9525" r="19644"/>
          <a:stretch/>
        </p:blipFill>
        <p:spPr>
          <a:xfrm>
            <a:off x="2088000" y="5349240"/>
            <a:ext cx="2103120" cy="1452600"/>
          </a:xfrm>
          <a:prstGeom prst="rect">
            <a:avLst/>
          </a:prstGeom>
          <a:ln>
            <a:noFill/>
          </a:ln>
        </p:spPr>
      </p:pic>
      <p:sp>
        <p:nvSpPr>
          <p:cNvPr id="129" name="CustomShape 7"/>
          <p:cNvSpPr/>
          <p:nvPr/>
        </p:nvSpPr>
        <p:spPr>
          <a:xfrm>
            <a:off x="155520" y="-144360"/>
            <a:ext cx="303840" cy="303840"/>
          </a:xfrm>
          <a:prstGeom prst="rect">
            <a:avLst/>
          </a:prstGeom>
          <a:noFill/>
          <a:ln>
            <a:noFill/>
          </a:ln>
        </p:spPr>
        <p:style>
          <a:lnRef idx="0">
            <a:scrgbClr r="0" g="0" b="0"/>
          </a:lnRef>
          <a:fillRef idx="0">
            <a:scrgbClr r="0" g="0" b="0"/>
          </a:fillRef>
          <a:effectRef idx="0">
            <a:scrgbClr r="0" g="0" b="0"/>
          </a:effectRef>
          <a:fontRef idx="minor"/>
        </p:style>
      </p:sp>
      <p:pic>
        <p:nvPicPr>
          <p:cNvPr id="130" name="Picture 16"/>
          <p:cNvPicPr/>
          <p:nvPr/>
        </p:nvPicPr>
        <p:blipFill>
          <a:blip r:embed="rId5"/>
          <a:stretch/>
        </p:blipFill>
        <p:spPr>
          <a:xfrm>
            <a:off x="4248000" y="5354280"/>
            <a:ext cx="2520000" cy="1346760"/>
          </a:xfrm>
          <a:prstGeom prst="rect">
            <a:avLst/>
          </a:prstGeom>
          <a:ln>
            <a:noFill/>
          </a:ln>
        </p:spPr>
      </p:pic>
      <p:sp>
        <p:nvSpPr>
          <p:cNvPr id="131" name="CustomShape 8"/>
          <p:cNvSpPr/>
          <p:nvPr/>
        </p:nvSpPr>
        <p:spPr>
          <a:xfrm>
            <a:off x="155520" y="-144360"/>
            <a:ext cx="303840" cy="303840"/>
          </a:xfrm>
          <a:prstGeom prst="rect">
            <a:avLst/>
          </a:prstGeom>
          <a:noFill/>
          <a:ln>
            <a:noFill/>
          </a:ln>
        </p:spPr>
        <p:style>
          <a:lnRef idx="0">
            <a:scrgbClr r="0" g="0" b="0"/>
          </a:lnRef>
          <a:fillRef idx="0">
            <a:scrgbClr r="0" g="0" b="0"/>
          </a:fillRef>
          <a:effectRef idx="0">
            <a:scrgbClr r="0" g="0" b="0"/>
          </a:effectRef>
          <a:fontRef idx="minor"/>
        </p:style>
      </p:sp>
      <p:sp>
        <p:nvSpPr>
          <p:cNvPr id="132" name="CustomShape 9"/>
          <p:cNvSpPr/>
          <p:nvPr/>
        </p:nvSpPr>
        <p:spPr>
          <a:xfrm>
            <a:off x="155520" y="-144360"/>
            <a:ext cx="303840" cy="303840"/>
          </a:xfrm>
          <a:prstGeom prst="rect">
            <a:avLst/>
          </a:prstGeom>
          <a:noFill/>
          <a:ln>
            <a:noFill/>
          </a:ln>
        </p:spPr>
        <p:style>
          <a:lnRef idx="0">
            <a:scrgbClr r="0" g="0" b="0"/>
          </a:lnRef>
          <a:fillRef idx="0">
            <a:scrgbClr r="0" g="0" b="0"/>
          </a:fillRef>
          <a:effectRef idx="0">
            <a:scrgbClr r="0" g="0" b="0"/>
          </a:effectRef>
          <a:fontRef idx="minor"/>
        </p:style>
      </p:sp>
      <p:pic>
        <p:nvPicPr>
          <p:cNvPr id="133" name="Picture 22"/>
          <p:cNvPicPr/>
          <p:nvPr/>
        </p:nvPicPr>
        <p:blipFill>
          <a:blip r:embed="rId6"/>
          <a:stretch/>
        </p:blipFill>
        <p:spPr>
          <a:xfrm>
            <a:off x="6840000" y="5328000"/>
            <a:ext cx="2160000" cy="1373040"/>
          </a:xfrm>
          <a:prstGeom prst="rect">
            <a:avLst/>
          </a:prstGeom>
          <a:ln>
            <a:noFill/>
          </a:ln>
        </p:spPr>
      </p:pic>
      <p:pic>
        <p:nvPicPr>
          <p:cNvPr id="134" name="Picture 24"/>
          <p:cNvPicPr/>
          <p:nvPr/>
        </p:nvPicPr>
        <p:blipFill>
          <a:blip r:embed="rId7"/>
          <a:stretch/>
        </p:blipFill>
        <p:spPr>
          <a:xfrm>
            <a:off x="4745880" y="3828240"/>
            <a:ext cx="2238120" cy="1427760"/>
          </a:xfrm>
          <a:prstGeom prst="rect">
            <a:avLst/>
          </a:prstGeom>
          <a:ln>
            <a:noFill/>
          </a:ln>
        </p:spPr>
      </p:pic>
      <p:pic>
        <p:nvPicPr>
          <p:cNvPr id="135" name="Picture 28"/>
          <p:cNvPicPr/>
          <p:nvPr/>
        </p:nvPicPr>
        <p:blipFill>
          <a:blip r:embed="rId8"/>
          <a:stretch/>
        </p:blipFill>
        <p:spPr>
          <a:xfrm>
            <a:off x="7128000" y="3898800"/>
            <a:ext cx="1787040" cy="1213200"/>
          </a:xfrm>
          <a:prstGeom prst="rect">
            <a:avLst/>
          </a:prstGeom>
          <a:ln>
            <a:noFill/>
          </a:ln>
        </p:spPr>
      </p:pic>
      <p:pic>
        <p:nvPicPr>
          <p:cNvPr id="136" name="Picture 30"/>
          <p:cNvPicPr/>
          <p:nvPr/>
        </p:nvPicPr>
        <p:blipFill>
          <a:blip r:embed="rId9"/>
          <a:stretch/>
        </p:blipFill>
        <p:spPr>
          <a:xfrm>
            <a:off x="2376000" y="3828240"/>
            <a:ext cx="2225160" cy="14626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Picture 2"/>
          <p:cNvPicPr/>
          <p:nvPr/>
        </p:nvPicPr>
        <p:blipFill>
          <a:blip r:embed="rId2"/>
          <a:srcRect l="25815" t="25404" r="25887" b="6250"/>
          <a:stretch/>
        </p:blipFill>
        <p:spPr>
          <a:xfrm>
            <a:off x="288000" y="0"/>
            <a:ext cx="8497440" cy="675936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CustomShape 1"/>
          <p:cNvSpPr/>
          <p:nvPr/>
        </p:nvSpPr>
        <p:spPr>
          <a:xfrm>
            <a:off x="0" y="81720"/>
            <a:ext cx="9000000" cy="6560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80000"/>
              </a:lnSpc>
              <a:buClr>
                <a:srgbClr val="FF0000"/>
              </a:buClr>
              <a:buFont typeface="Arial"/>
              <a:buChar char="•"/>
            </a:pPr>
            <a:r>
              <a:rPr lang="ru-RU" sz="2800" b="1" i="1" strike="noStrike" spc="-1">
                <a:solidFill>
                  <a:srgbClr val="FF0000"/>
                </a:solidFill>
                <a:latin typeface="Calibri"/>
                <a:ea typeface="DejaVu Sans"/>
              </a:rPr>
              <a:t>Хімічні опіки </a:t>
            </a:r>
            <a:r>
              <a:rPr lang="ru-RU" sz="2400" b="1" strike="noStrike" spc="-1">
                <a:solidFill>
                  <a:srgbClr val="000000"/>
                </a:solidFill>
                <a:latin typeface="Calibri"/>
                <a:ea typeface="DejaVu Sans"/>
              </a:rPr>
              <a:t>виникають у результаті впливу на тканини різних хімічних речовин, що мають припікальну дію (міцні кислоти, луги, фосфор, солі важких металів). Особливо часто хімічні опіки слизових оболонок бувають у дітей. </a:t>
            </a:r>
            <a:endParaRPr lang="ru-RU" sz="2400" b="0" strike="noStrike" spc="-1">
              <a:latin typeface="Arial"/>
            </a:endParaRPr>
          </a:p>
          <a:p>
            <a:pPr marL="343080" indent="-342000" algn="just">
              <a:lnSpc>
                <a:spcPct val="80000"/>
              </a:lnSpc>
              <a:buClr>
                <a:srgbClr val="00B050"/>
              </a:buClr>
              <a:buFont typeface="Arial"/>
              <a:buChar char="•"/>
            </a:pPr>
            <a:r>
              <a:rPr lang="ru-RU" sz="2400" b="1" i="1" strike="noStrike" spc="-1">
                <a:solidFill>
                  <a:srgbClr val="00B050"/>
                </a:solidFill>
                <a:latin typeface="Calibri"/>
                <a:ea typeface="DejaVu Sans"/>
              </a:rPr>
              <a:t>Кислоти й солі важких металів</a:t>
            </a:r>
            <a:r>
              <a:rPr lang="ru-RU" sz="2400" b="1" strike="noStrike" spc="-1">
                <a:solidFill>
                  <a:srgbClr val="000000"/>
                </a:solidFill>
                <a:latin typeface="Calibri"/>
                <a:ea typeface="DejaVu Sans"/>
              </a:rPr>
              <a:t> викликають зсідання білків і збезводнювання тканин, унаслідок чого настає коагуляційний некроз з утворенням щільного струпа. При опіках сірчаною кислотою утворюється темний струп, соляною кислотою-білий, азотною-жовтий.</a:t>
            </a:r>
            <a:endParaRPr lang="ru-RU" sz="2400" b="0" strike="noStrike" spc="-1">
              <a:latin typeface="Arial"/>
            </a:endParaRPr>
          </a:p>
          <a:p>
            <a:pPr marL="343080" indent="-342000" algn="just">
              <a:lnSpc>
                <a:spcPct val="80000"/>
              </a:lnSpc>
              <a:buClr>
                <a:srgbClr val="00B050"/>
              </a:buClr>
              <a:buFont typeface="Arial"/>
              <a:buChar char="•"/>
            </a:pPr>
            <a:r>
              <a:rPr lang="ru-RU" sz="2400" b="1" i="1" strike="noStrike" spc="-1">
                <a:solidFill>
                  <a:srgbClr val="00B050"/>
                </a:solidFill>
                <a:latin typeface="Calibri"/>
                <a:ea typeface="DejaVu Sans"/>
              </a:rPr>
              <a:t>Луги</a:t>
            </a:r>
            <a:r>
              <a:rPr lang="ru-RU" sz="2400" b="1" strike="noStrike" spc="-1">
                <a:solidFill>
                  <a:srgbClr val="000000"/>
                </a:solidFill>
                <a:latin typeface="Calibri"/>
                <a:ea typeface="DejaVu Sans"/>
              </a:rPr>
              <a:t> розчиняють й омилюють жири, у результаті чого глибоко уражуються тканини й утворюється білий м'який струп.</a:t>
            </a:r>
            <a:endParaRPr lang="ru-RU" sz="2400" b="0" strike="noStrike" spc="-1">
              <a:latin typeface="Arial"/>
            </a:endParaRPr>
          </a:p>
          <a:p>
            <a:pPr algn="just">
              <a:lnSpc>
                <a:spcPct val="80000"/>
              </a:lnSpc>
            </a:pPr>
            <a:endParaRPr lang="ru-RU" sz="2400" b="0" strike="noStrike" spc="-1">
              <a:latin typeface="Arial"/>
            </a:endParaRPr>
          </a:p>
          <a:p>
            <a:pPr marL="343080" indent="-342000" algn="just">
              <a:lnSpc>
                <a:spcPct val="80000"/>
              </a:lnSpc>
              <a:buClr>
                <a:srgbClr val="FF0000"/>
              </a:buClr>
              <a:buFont typeface="Arial"/>
              <a:buChar char="•"/>
            </a:pPr>
            <a:r>
              <a:rPr lang="ru-RU" sz="2800" b="1" i="1" strike="noStrike" spc="-1">
                <a:solidFill>
                  <a:srgbClr val="FF0000"/>
                </a:solidFill>
                <a:latin typeface="Calibri"/>
                <a:ea typeface="DejaVu Sans"/>
              </a:rPr>
              <a:t>Радіаційні (променеві) опіки </a:t>
            </a:r>
            <a:r>
              <a:rPr lang="ru-RU" sz="2400" b="1" strike="noStrike" spc="-1">
                <a:solidFill>
                  <a:srgbClr val="000000"/>
                </a:solidFill>
                <a:latin typeface="Calibri"/>
                <a:ea typeface="DejaVu Sans"/>
              </a:rPr>
              <a:t>спричинює іонізуюче опромінювання (альфа- і бета-частинки, рентгенівське проміння, нейтрони). При цьому уражуються шкіра й слизові оболонки. Залежно від дози й тривалості опромінення можуть виникнути опіки з гострим, підгострим і хронічним перебігом. Променева реакція у вигляді почервоніння й набряку проявляється на першу або другу добу після опромінення і зберігається протягом 2-3 днів. Процес зворотний, на місці почервоніння залишається легка пігментація.</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Picture 2"/>
          <p:cNvPicPr/>
          <p:nvPr/>
        </p:nvPicPr>
        <p:blipFill>
          <a:blip r:embed="rId2"/>
          <a:stretch/>
        </p:blipFill>
        <p:spPr>
          <a:xfrm>
            <a:off x="1928880" y="142920"/>
            <a:ext cx="5892480" cy="3070800"/>
          </a:xfrm>
          <a:prstGeom prst="rect">
            <a:avLst/>
          </a:prstGeom>
          <a:ln>
            <a:noFill/>
          </a:ln>
        </p:spPr>
      </p:pic>
      <p:sp>
        <p:nvSpPr>
          <p:cNvPr id="157" name="CustomShape 1"/>
          <p:cNvSpPr/>
          <p:nvPr/>
        </p:nvSpPr>
        <p:spPr>
          <a:xfrm>
            <a:off x="3857760" y="3071880"/>
            <a:ext cx="143064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800" b="0" strike="noStrike" spc="-1">
                <a:solidFill>
                  <a:srgbClr val="000000"/>
                </a:solidFill>
                <a:latin typeface="Calibri"/>
                <a:ea typeface="DejaVu Sans"/>
              </a:rPr>
              <a:t>Хімічні опіки</a:t>
            </a:r>
            <a:endParaRPr lang="ru-RU" sz="1800" b="0" strike="noStrike" spc="-1">
              <a:latin typeface="Arial"/>
            </a:endParaRPr>
          </a:p>
        </p:txBody>
      </p:sp>
      <p:pic>
        <p:nvPicPr>
          <p:cNvPr id="158" name="Picture 4"/>
          <p:cNvPicPr/>
          <p:nvPr/>
        </p:nvPicPr>
        <p:blipFill>
          <a:blip r:embed="rId3"/>
          <a:stretch/>
        </p:blipFill>
        <p:spPr>
          <a:xfrm>
            <a:off x="6126840" y="3929040"/>
            <a:ext cx="3016080" cy="1851480"/>
          </a:xfrm>
          <a:prstGeom prst="rect">
            <a:avLst/>
          </a:prstGeom>
          <a:ln>
            <a:noFill/>
          </a:ln>
        </p:spPr>
      </p:pic>
      <p:sp>
        <p:nvSpPr>
          <p:cNvPr id="159" name="CustomShape 2"/>
          <p:cNvSpPr/>
          <p:nvPr/>
        </p:nvSpPr>
        <p:spPr>
          <a:xfrm>
            <a:off x="2448000" y="6286680"/>
            <a:ext cx="2957040" cy="363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800" b="0" strike="noStrike" spc="-1">
                <a:solidFill>
                  <a:srgbClr val="000000"/>
                </a:solidFill>
                <a:latin typeface="Calibri"/>
                <a:ea typeface="DejaVu Sans"/>
              </a:rPr>
              <a:t>Радіаційні (променеві) опіки</a:t>
            </a:r>
            <a:endParaRPr lang="ru-RU" sz="1800" b="0" strike="noStrike" spc="-1">
              <a:latin typeface="Arial"/>
            </a:endParaRPr>
          </a:p>
        </p:txBody>
      </p:sp>
      <p:pic>
        <p:nvPicPr>
          <p:cNvPr id="160" name="Picture 8"/>
          <p:cNvPicPr/>
          <p:nvPr/>
        </p:nvPicPr>
        <p:blipFill>
          <a:blip r:embed="rId4"/>
          <a:stretch/>
        </p:blipFill>
        <p:spPr>
          <a:xfrm>
            <a:off x="3143160" y="3929040"/>
            <a:ext cx="2570760" cy="1927800"/>
          </a:xfrm>
          <a:prstGeom prst="rect">
            <a:avLst/>
          </a:prstGeom>
          <a:ln>
            <a:noFill/>
          </a:ln>
        </p:spPr>
      </p:pic>
      <p:pic>
        <p:nvPicPr>
          <p:cNvPr id="161" name="Picture 14"/>
          <p:cNvPicPr/>
          <p:nvPr/>
        </p:nvPicPr>
        <p:blipFill>
          <a:blip r:embed="rId5"/>
          <a:stretch/>
        </p:blipFill>
        <p:spPr>
          <a:xfrm>
            <a:off x="357120" y="4000680"/>
            <a:ext cx="2380320" cy="17848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CustomShape 1"/>
          <p:cNvSpPr/>
          <p:nvPr/>
        </p:nvSpPr>
        <p:spPr>
          <a:xfrm>
            <a:off x="214200" y="285840"/>
            <a:ext cx="8785800" cy="6356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62500" lnSpcReduction="20000"/>
          </a:bodyPr>
          <a:lstStyle/>
          <a:p>
            <a:pPr marL="343080" indent="-342000" algn="just">
              <a:lnSpc>
                <a:spcPct val="100000"/>
              </a:lnSpc>
              <a:buClr>
                <a:srgbClr val="00B050"/>
              </a:buClr>
              <a:buFont typeface="Arial"/>
              <a:buChar char="•"/>
            </a:pPr>
            <a:r>
              <a:rPr lang="ru-RU" sz="3800" b="1" strike="noStrike" spc="-1" dirty="0" err="1">
                <a:solidFill>
                  <a:srgbClr val="00B050"/>
                </a:solidFill>
                <a:latin typeface="Calibri"/>
                <a:ea typeface="DejaVu Sans"/>
              </a:rPr>
              <a:t>Променеве</a:t>
            </a:r>
            <a:r>
              <a:rPr lang="ru-RU" sz="3800" b="1" strike="noStrike" spc="-1" dirty="0">
                <a:solidFill>
                  <a:srgbClr val="00B050"/>
                </a:solidFill>
                <a:latin typeface="Calibri"/>
                <a:ea typeface="DejaVu Sans"/>
              </a:rPr>
              <a:t> </a:t>
            </a:r>
            <a:r>
              <a:rPr lang="ru-RU" sz="3800" b="1" strike="noStrike" spc="-1" dirty="0" err="1">
                <a:solidFill>
                  <a:srgbClr val="00B050"/>
                </a:solidFill>
                <a:latin typeface="Calibri"/>
                <a:ea typeface="DejaVu Sans"/>
              </a:rPr>
              <a:t>випадання</a:t>
            </a:r>
            <a:r>
              <a:rPr lang="ru-RU" sz="3800" b="1" strike="noStrike" spc="-1" dirty="0">
                <a:solidFill>
                  <a:srgbClr val="00B050"/>
                </a:solidFill>
                <a:latin typeface="Calibri"/>
                <a:ea typeface="DejaVu Sans"/>
              </a:rPr>
              <a:t> </a:t>
            </a:r>
            <a:r>
              <a:rPr lang="ru-RU" sz="3800" b="1" strike="noStrike" spc="-1" dirty="0" err="1">
                <a:solidFill>
                  <a:srgbClr val="00B050"/>
                </a:solidFill>
                <a:latin typeface="Calibri"/>
                <a:ea typeface="DejaVu Sans"/>
              </a:rPr>
              <a:t>волосся</a:t>
            </a:r>
            <a:r>
              <a:rPr lang="ru-RU" sz="3800" b="1" strike="noStrike" spc="-1" dirty="0">
                <a:solidFill>
                  <a:srgbClr val="00B050"/>
                </a:solidFill>
                <a:latin typeface="Calibri"/>
                <a:ea typeface="DejaVu Sans"/>
              </a:rPr>
              <a:t> (</a:t>
            </a:r>
            <a:r>
              <a:rPr lang="ru-RU" sz="3800" b="1" strike="noStrike" spc="-1" dirty="0" err="1">
                <a:solidFill>
                  <a:srgbClr val="00B050"/>
                </a:solidFill>
                <a:latin typeface="Calibri"/>
                <a:ea typeface="DejaVu Sans"/>
              </a:rPr>
              <a:t>алопеція</a:t>
            </a:r>
            <a:r>
              <a:rPr lang="ru-RU" sz="3800" b="1" strike="noStrike" spc="-1" dirty="0">
                <a:solidFill>
                  <a:srgbClr val="00B050"/>
                </a:solidFill>
                <a:latin typeface="Calibri"/>
                <a:ea typeface="DejaVu Sans"/>
              </a:rPr>
              <a:t>) </a:t>
            </a:r>
            <a:r>
              <a:rPr lang="ru-RU" sz="3800" b="1" strike="noStrike" spc="-1" dirty="0" err="1">
                <a:solidFill>
                  <a:srgbClr val="000000"/>
                </a:solidFill>
                <a:latin typeface="Calibri"/>
                <a:ea typeface="DejaVu Sans"/>
              </a:rPr>
              <a:t>виникає</a:t>
            </a:r>
            <a:r>
              <a:rPr lang="ru-RU" sz="3800" b="1" strike="noStrike" spc="-1" dirty="0">
                <a:solidFill>
                  <a:srgbClr val="000000"/>
                </a:solidFill>
                <a:latin typeface="Calibri"/>
                <a:ea typeface="DejaVu Sans"/>
              </a:rPr>
              <a:t> на </a:t>
            </a:r>
            <a:r>
              <a:rPr lang="ru-RU" sz="3800" b="1" strike="noStrike" spc="-1" dirty="0" err="1">
                <a:solidFill>
                  <a:srgbClr val="000000"/>
                </a:solidFill>
                <a:latin typeface="Calibri"/>
                <a:ea typeface="DejaVu Sans"/>
              </a:rPr>
              <a:t>волосистій</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частині</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голови</a:t>
            </a:r>
            <a:r>
              <a:rPr lang="ru-RU" sz="3800" b="1" strike="noStrike" spc="-1" dirty="0">
                <a:solidFill>
                  <a:srgbClr val="000000"/>
                </a:solidFill>
                <a:latin typeface="Calibri"/>
                <a:ea typeface="DejaVu Sans"/>
              </a:rPr>
              <a:t> і </a:t>
            </a:r>
            <a:r>
              <a:rPr lang="ru-RU" sz="3800" b="1" strike="noStrike" spc="-1" dirty="0" err="1">
                <a:solidFill>
                  <a:srgbClr val="000000"/>
                </a:solidFill>
                <a:latin typeface="Calibri"/>
                <a:ea typeface="DejaVu Sans"/>
              </a:rPr>
              <a:t>триває</a:t>
            </a:r>
            <a:r>
              <a:rPr lang="ru-RU" sz="3800" b="1" strike="noStrike" spc="-1" dirty="0">
                <a:solidFill>
                  <a:srgbClr val="000000"/>
                </a:solidFill>
                <a:latin typeface="Calibri"/>
                <a:ea typeface="DejaVu Sans"/>
              </a:rPr>
              <a:t> 1-4 </a:t>
            </a:r>
            <a:r>
              <a:rPr lang="ru-RU" sz="3800" b="1" strike="noStrike" spc="-1" dirty="0" err="1">
                <a:solidFill>
                  <a:srgbClr val="000000"/>
                </a:solidFill>
                <a:latin typeface="Calibri"/>
                <a:ea typeface="DejaVu Sans"/>
              </a:rPr>
              <a:t>тижні</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після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опромінення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Волосся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відростає</a:t>
            </a:r>
            <a:r>
              <a:rPr lang="ru-RU" sz="3800" b="1" strike="noStrike" spc="-1" dirty="0">
                <a:solidFill>
                  <a:srgbClr val="000000"/>
                </a:solidFill>
                <a:latin typeface="Calibri"/>
                <a:ea typeface="DejaVu Sans"/>
              </a:rPr>
              <a:t> за 6-10 </a:t>
            </a:r>
            <a:r>
              <a:rPr lang="ru-RU" sz="3800" b="1" strike="noStrike" spc="-1" dirty="0" err="1">
                <a:solidFill>
                  <a:srgbClr val="000000"/>
                </a:solidFill>
                <a:latin typeface="Calibri"/>
                <a:ea typeface="DejaVu Sans"/>
              </a:rPr>
              <a:t>тижнів</a:t>
            </a:r>
            <a:r>
              <a:rPr lang="ru-RU" sz="3800" b="1" strike="noStrike" spc="-1" dirty="0">
                <a:solidFill>
                  <a:srgbClr val="000000"/>
                </a:solidFill>
                <a:latin typeface="Calibri"/>
                <a:ea typeface="DejaVu Sans"/>
              </a:rPr>
              <a:t>.</a:t>
            </a:r>
            <a:endParaRPr lang="ru-RU" sz="3800" b="0" strike="noStrike" spc="-1" dirty="0">
              <a:latin typeface="Arial"/>
            </a:endParaRPr>
          </a:p>
          <a:p>
            <a:pPr marL="343080" indent="-342000" algn="just">
              <a:lnSpc>
                <a:spcPct val="100000"/>
              </a:lnSpc>
              <a:buClr>
                <a:srgbClr val="7030A0"/>
              </a:buClr>
              <a:buFont typeface="Arial"/>
              <a:buChar char="•"/>
            </a:pPr>
            <a:r>
              <a:rPr lang="ru-RU" sz="3800" b="1" i="1" strike="noStrike" spc="-1" dirty="0" err="1">
                <a:solidFill>
                  <a:srgbClr val="7030A0"/>
                </a:solidFill>
                <a:latin typeface="Calibri"/>
                <a:ea typeface="DejaVu Sans"/>
              </a:rPr>
              <a:t>Гострий</a:t>
            </a:r>
            <a:r>
              <a:rPr lang="ru-RU" sz="3800" b="1" i="1" strike="noStrike" spc="-1" dirty="0">
                <a:solidFill>
                  <a:srgbClr val="7030A0"/>
                </a:solidFill>
                <a:latin typeface="Calibri"/>
                <a:ea typeface="DejaVu Sans"/>
              </a:rPr>
              <a:t> </a:t>
            </a:r>
            <a:r>
              <a:rPr lang="ru-RU" sz="3800" b="1" i="1" strike="noStrike" spc="-1" dirty="0" err="1">
                <a:solidFill>
                  <a:srgbClr val="7030A0"/>
                </a:solidFill>
                <a:latin typeface="Calibri"/>
                <a:ea typeface="DejaVu Sans"/>
              </a:rPr>
              <a:t>променевий</a:t>
            </a:r>
            <a:r>
              <a:rPr lang="ru-RU" sz="3800" b="1" i="1" strike="noStrike" spc="-1" dirty="0">
                <a:solidFill>
                  <a:srgbClr val="7030A0"/>
                </a:solidFill>
                <a:latin typeface="Calibri"/>
                <a:ea typeface="DejaVu Sans"/>
              </a:rPr>
              <a:t> дерматит І </a:t>
            </a:r>
            <a:r>
              <a:rPr lang="ru-RU" sz="3800" b="1" i="1" strike="noStrike" spc="-1" dirty="0" err="1">
                <a:solidFill>
                  <a:srgbClr val="7030A0"/>
                </a:solidFill>
                <a:latin typeface="Calibri"/>
                <a:ea typeface="DejaVu Sans"/>
              </a:rPr>
              <a:t>ступеня</a:t>
            </a:r>
            <a:r>
              <a:rPr lang="ru-RU" sz="3800" b="1" i="1" strike="noStrike" spc="-1" dirty="0">
                <a:solidFill>
                  <a:srgbClr val="7030A0"/>
                </a:solidFill>
                <a:latin typeface="Calibri"/>
                <a:ea typeface="DejaVu Sans"/>
              </a:rPr>
              <a:t> </a:t>
            </a:r>
            <a:r>
              <a:rPr lang="ru-RU" sz="3800" b="1" strike="noStrike" spc="-1" dirty="0" err="1">
                <a:solidFill>
                  <a:srgbClr val="000000"/>
                </a:solidFill>
                <a:latin typeface="Calibri"/>
                <a:ea typeface="DejaVu Sans"/>
              </a:rPr>
              <a:t>виникає</a:t>
            </a:r>
            <a:r>
              <a:rPr lang="ru-RU" sz="3800" b="1" strike="noStrike" spc="-1" dirty="0">
                <a:solidFill>
                  <a:srgbClr val="000000"/>
                </a:solidFill>
                <a:latin typeface="Calibri"/>
                <a:ea typeface="DejaVu Sans"/>
              </a:rPr>
              <a:t> на 15-20 день </a:t>
            </a:r>
            <a:r>
              <a:rPr lang="ru-RU" sz="3800" b="1" strike="noStrike" spc="-1" dirty="0" err="1">
                <a:solidFill>
                  <a:srgbClr val="000000"/>
                </a:solidFill>
                <a:latin typeface="Calibri"/>
                <a:ea typeface="DejaVu Sans"/>
              </a:rPr>
              <a:t>після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опромінення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Прихований</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період</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триває</a:t>
            </a:r>
            <a:r>
              <a:rPr lang="ru-RU" sz="3800" b="1" strike="noStrike" spc="-1" dirty="0">
                <a:solidFill>
                  <a:srgbClr val="000000"/>
                </a:solidFill>
                <a:latin typeface="Calibri"/>
                <a:ea typeface="DejaVu Sans"/>
              </a:rPr>
              <a:t> в </a:t>
            </a:r>
            <a:r>
              <a:rPr lang="ru-RU" sz="3800" b="1" strike="noStrike" spc="-1" dirty="0" err="1">
                <a:solidFill>
                  <a:srgbClr val="000000"/>
                </a:solidFill>
                <a:latin typeface="Calibri"/>
                <a:ea typeface="DejaVu Sans"/>
              </a:rPr>
              <a:t>середньому</a:t>
            </a:r>
            <a:r>
              <a:rPr lang="ru-RU" sz="3800" b="1" strike="noStrike" spc="-1" dirty="0">
                <a:solidFill>
                  <a:srgbClr val="000000"/>
                </a:solidFill>
                <a:latin typeface="Calibri"/>
                <a:ea typeface="DejaVu Sans"/>
              </a:rPr>
              <a:t> два </a:t>
            </a:r>
            <a:r>
              <a:rPr lang="ru-RU" sz="3800" b="1" strike="noStrike" spc="-1" dirty="0" err="1">
                <a:solidFill>
                  <a:srgbClr val="000000"/>
                </a:solidFill>
                <a:latin typeface="Calibri"/>
                <a:ea typeface="DejaVu Sans"/>
              </a:rPr>
              <a:t>тижні</a:t>
            </a:r>
            <a:r>
              <a:rPr lang="ru-RU" sz="3800" b="1" strike="noStrike" spc="-1" dirty="0">
                <a:solidFill>
                  <a:srgbClr val="000000"/>
                </a:solidFill>
                <a:latin typeface="Calibri"/>
                <a:ea typeface="DejaVu Sans"/>
              </a:rPr>
              <a:t>. У </a:t>
            </a:r>
            <a:r>
              <a:rPr lang="ru-RU" sz="3800" b="1" strike="noStrike" spc="-1" dirty="0" err="1">
                <a:solidFill>
                  <a:srgbClr val="000000"/>
                </a:solidFill>
                <a:latin typeface="Calibri"/>
                <a:ea typeface="DejaVu Sans"/>
              </a:rPr>
              <a:t>потерпілого</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з'являється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почервоніння</a:t>
            </a:r>
            <a:r>
              <a:rPr lang="ru-RU" sz="3800" b="1" strike="noStrike" spc="-1" dirty="0">
                <a:solidFill>
                  <a:srgbClr val="000000"/>
                </a:solidFill>
                <a:latin typeface="Calibri"/>
                <a:ea typeface="DejaVu Sans"/>
              </a:rPr>
              <a:t>, набряк, </a:t>
            </a:r>
            <a:r>
              <a:rPr lang="ru-RU" sz="3800" b="1" strike="noStrike" spc="-1" dirty="0" err="1">
                <a:solidFill>
                  <a:srgbClr val="000000"/>
                </a:solidFill>
                <a:latin typeface="Calibri"/>
                <a:ea typeface="DejaVu Sans"/>
              </a:rPr>
              <a:t>випадає</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волосся</a:t>
            </a:r>
            <a:r>
              <a:rPr lang="ru-RU" sz="3800" b="1" strike="noStrike" spc="-1" dirty="0">
                <a:solidFill>
                  <a:srgbClr val="000000"/>
                </a:solidFill>
                <a:latin typeface="Calibri"/>
                <a:ea typeface="DejaVu Sans"/>
              </a:rPr>
              <a:t>. Через один-два </a:t>
            </a:r>
            <a:r>
              <a:rPr lang="ru-RU" sz="3800" b="1" strike="noStrike" spc="-1" dirty="0" err="1">
                <a:solidFill>
                  <a:srgbClr val="000000"/>
                </a:solidFill>
                <a:latin typeface="Calibri"/>
                <a:ea typeface="DejaVu Sans"/>
              </a:rPr>
              <a:t>тижні</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почервоніння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зникає</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залишається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пігментація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шкіри</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починає</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відростати</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волосся</a:t>
            </a:r>
            <a:r>
              <a:rPr lang="ru-RU" sz="3800" b="1" strike="noStrike" spc="-1" dirty="0">
                <a:solidFill>
                  <a:srgbClr val="000000"/>
                </a:solidFill>
                <a:latin typeface="Calibri"/>
                <a:ea typeface="DejaVu Sans"/>
              </a:rPr>
              <a:t>.</a:t>
            </a:r>
            <a:endParaRPr lang="ru-RU" sz="3800" b="0" strike="noStrike" spc="-1" dirty="0">
              <a:latin typeface="Arial"/>
            </a:endParaRPr>
          </a:p>
          <a:p>
            <a:pPr marL="343080" indent="-342000" algn="just">
              <a:lnSpc>
                <a:spcPct val="100000"/>
              </a:lnSpc>
              <a:buClr>
                <a:srgbClr val="000000"/>
              </a:buClr>
              <a:buFont typeface="Arial"/>
              <a:buChar char="•"/>
            </a:pPr>
            <a:r>
              <a:rPr lang="ru-RU" sz="3800" b="1" strike="noStrike" spc="-1" dirty="0">
                <a:solidFill>
                  <a:srgbClr val="000000"/>
                </a:solidFill>
                <a:latin typeface="Calibri"/>
                <a:ea typeface="DejaVu Sans"/>
              </a:rPr>
              <a:t>При </a:t>
            </a:r>
            <a:r>
              <a:rPr lang="ru-RU" sz="3800" b="1" strike="noStrike" spc="-1" dirty="0" err="1">
                <a:solidFill>
                  <a:srgbClr val="000000"/>
                </a:solidFill>
                <a:latin typeface="Calibri"/>
                <a:ea typeface="DejaVu Sans"/>
              </a:rPr>
              <a:t>виникають</a:t>
            </a:r>
            <a:r>
              <a:rPr lang="ru-RU" sz="3800" b="1" strike="noStrike" spc="-1" dirty="0">
                <a:solidFill>
                  <a:srgbClr val="000000"/>
                </a:solidFill>
                <a:latin typeface="Calibri"/>
                <a:ea typeface="DejaVu Sans"/>
              </a:rPr>
              <a:t> </a:t>
            </a:r>
            <a:r>
              <a:rPr lang="ru-RU" sz="3800" b="1" i="1" strike="noStrike" spc="-1" dirty="0" err="1">
                <a:solidFill>
                  <a:srgbClr val="7030A0"/>
                </a:solidFill>
                <a:latin typeface="Calibri"/>
                <a:ea typeface="DejaVu Sans"/>
              </a:rPr>
              <a:t>гострому</a:t>
            </a:r>
            <a:r>
              <a:rPr lang="ru-RU" sz="3800" b="1" i="1" strike="noStrike" spc="-1" dirty="0">
                <a:solidFill>
                  <a:srgbClr val="7030A0"/>
                </a:solidFill>
                <a:latin typeface="Calibri"/>
                <a:ea typeface="DejaVu Sans"/>
              </a:rPr>
              <a:t> </a:t>
            </a:r>
            <a:r>
              <a:rPr lang="ru-RU" sz="3800" b="1" i="1" strike="noStrike" spc="-1" dirty="0" err="1">
                <a:solidFill>
                  <a:srgbClr val="7030A0"/>
                </a:solidFill>
                <a:latin typeface="Calibri"/>
                <a:ea typeface="DejaVu Sans"/>
              </a:rPr>
              <a:t>променевому</a:t>
            </a:r>
            <a:r>
              <a:rPr lang="ru-RU" sz="3800" b="1" i="1" strike="noStrike" spc="-1" dirty="0">
                <a:solidFill>
                  <a:srgbClr val="7030A0"/>
                </a:solidFill>
                <a:latin typeface="Calibri"/>
                <a:ea typeface="DejaVu Sans"/>
              </a:rPr>
              <a:t> </a:t>
            </a:r>
            <a:r>
              <a:rPr lang="ru-RU" sz="3800" b="1" i="1" strike="noStrike" spc="-1" dirty="0" err="1">
                <a:solidFill>
                  <a:srgbClr val="7030A0"/>
                </a:solidFill>
                <a:latin typeface="Calibri"/>
                <a:ea typeface="DejaVu Sans"/>
              </a:rPr>
              <a:t>дерматиті</a:t>
            </a:r>
            <a:r>
              <a:rPr lang="ru-RU" sz="3800" b="1" i="1" strike="noStrike" spc="-1" dirty="0">
                <a:solidFill>
                  <a:srgbClr val="7030A0"/>
                </a:solidFill>
                <a:latin typeface="Calibri"/>
                <a:ea typeface="DejaVu Sans"/>
              </a:rPr>
              <a:t> II </a:t>
            </a:r>
            <a:r>
              <a:rPr lang="ru-RU" sz="3800" b="1" i="1" strike="noStrike" spc="-1" dirty="0" err="1">
                <a:solidFill>
                  <a:srgbClr val="7030A0"/>
                </a:solidFill>
                <a:latin typeface="Calibri"/>
                <a:ea typeface="DejaVu Sans"/>
              </a:rPr>
              <a:t>ступеня</a:t>
            </a:r>
            <a:r>
              <a:rPr lang="ru-RU" sz="3800" b="1" i="1" strike="noStrike" spc="-1" dirty="0">
                <a:solidFill>
                  <a:srgbClr val="7030A0"/>
                </a:solidFill>
                <a:latin typeface="Calibri"/>
                <a:ea typeface="DejaVu Sans"/>
              </a:rPr>
              <a:t> </a:t>
            </a:r>
            <a:r>
              <a:rPr lang="ru-RU" sz="3800" b="1" strike="noStrike" spc="-1" dirty="0" err="1">
                <a:solidFill>
                  <a:srgbClr val="000000"/>
                </a:solidFill>
                <a:latin typeface="Calibri"/>
                <a:ea typeface="DejaVu Sans"/>
              </a:rPr>
              <a:t>почервоніння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пухирі</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що</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триває</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протягом</a:t>
            </a:r>
            <a:r>
              <a:rPr lang="ru-RU" sz="3800" b="1" strike="noStrike" spc="-1" dirty="0">
                <a:solidFill>
                  <a:srgbClr val="000000"/>
                </a:solidFill>
                <a:latin typeface="Calibri"/>
                <a:ea typeface="DejaVu Sans"/>
              </a:rPr>
              <a:t> 2-5 </a:t>
            </a:r>
            <a:r>
              <a:rPr lang="ru-RU" sz="3800" b="1" strike="noStrike" spc="-1" dirty="0" err="1">
                <a:solidFill>
                  <a:srgbClr val="000000"/>
                </a:solidFill>
                <a:latin typeface="Calibri"/>
                <a:ea typeface="DejaVu Sans"/>
              </a:rPr>
              <a:t>днів</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після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опромінення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Прихований</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період</a:t>
            </a:r>
            <a:r>
              <a:rPr lang="ru-RU" sz="3800" b="1" strike="noStrike" spc="-1" dirty="0">
                <a:solidFill>
                  <a:srgbClr val="000000"/>
                </a:solidFill>
                <a:latin typeface="Calibri"/>
                <a:ea typeface="DejaVu Sans"/>
              </a:rPr>
              <a:t> - 1-2 </a:t>
            </a:r>
            <a:r>
              <a:rPr lang="ru-RU" sz="3800" b="1" strike="noStrike" spc="-1" dirty="0" err="1">
                <a:solidFill>
                  <a:srgbClr val="000000"/>
                </a:solidFill>
                <a:latin typeface="Calibri"/>
                <a:ea typeface="DejaVu Sans"/>
              </a:rPr>
              <a:t>тижні</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Клінічні</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симптоми</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ушкодження</a:t>
            </a:r>
            <a:r>
              <a:rPr lang="ru-RU" sz="3800" b="1" strike="noStrike" spc="-1" dirty="0">
                <a:solidFill>
                  <a:srgbClr val="000000"/>
                </a:solidFill>
                <a:latin typeface="Calibri"/>
                <a:ea typeface="DejaVu Sans"/>
              </a:rPr>
              <a:t> у </a:t>
            </a:r>
            <a:r>
              <a:rPr lang="ru-RU" sz="3800" b="1" strike="noStrike" spc="-1" dirty="0" err="1">
                <a:solidFill>
                  <a:srgbClr val="000000"/>
                </a:solidFill>
                <a:latin typeface="Calibri"/>
                <a:ea typeface="DejaVu Sans"/>
              </a:rPr>
              <a:t>цей</a:t>
            </a:r>
            <a:r>
              <a:rPr lang="ru-RU" sz="3800" b="1" strike="noStrike" spc="-1" dirty="0">
                <a:solidFill>
                  <a:srgbClr val="000000"/>
                </a:solidFill>
                <a:latin typeface="Calibri"/>
                <a:ea typeface="DejaVu Sans"/>
              </a:rPr>
              <a:t> час не </a:t>
            </a:r>
            <a:r>
              <a:rPr lang="ru-RU" sz="3800" b="1" strike="noStrike" spc="-1" dirty="0" err="1">
                <a:solidFill>
                  <a:srgbClr val="000000"/>
                </a:solidFill>
                <a:latin typeface="Calibri"/>
                <a:ea typeface="DejaVu Sans"/>
              </a:rPr>
              <a:t>проявляються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потерпілий</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почуває</a:t>
            </a:r>
            <a:r>
              <a:rPr lang="ru-RU" sz="3800" b="1" strike="noStrike" spc="-1" dirty="0">
                <a:solidFill>
                  <a:srgbClr val="000000"/>
                </a:solidFill>
                <a:latin typeface="Calibri"/>
                <a:ea typeface="DejaVu Sans"/>
              </a:rPr>
              <a:t> себе </a:t>
            </a:r>
            <a:r>
              <a:rPr lang="ru-RU" sz="3800" b="1" strike="noStrike" spc="-1" dirty="0" err="1">
                <a:solidFill>
                  <a:srgbClr val="000000"/>
                </a:solidFill>
                <a:latin typeface="Calibri"/>
                <a:ea typeface="DejaVu Sans"/>
              </a:rPr>
              <a:t>порівняно</a:t>
            </a:r>
            <a:r>
              <a:rPr lang="ru-RU" sz="3800" b="1" strike="noStrike" spc="-1" dirty="0">
                <a:solidFill>
                  <a:srgbClr val="000000"/>
                </a:solidFill>
                <a:latin typeface="Calibri"/>
                <a:ea typeface="DejaVu Sans"/>
              </a:rPr>
              <a:t> добре. Через 1-2 </a:t>
            </a:r>
            <a:r>
              <a:rPr lang="ru-RU" sz="3800" b="1" strike="noStrike" spc="-1" dirty="0" err="1">
                <a:solidFill>
                  <a:srgbClr val="000000"/>
                </a:solidFill>
                <a:latin typeface="Calibri"/>
                <a:ea typeface="DejaVu Sans"/>
              </a:rPr>
              <a:t>тижні</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починається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розпал</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клінічної</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картини</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ураження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шкіри</a:t>
            </a:r>
            <a:r>
              <a:rPr lang="ru-RU" sz="3800" b="1" strike="noStrike" spc="-1" dirty="0">
                <a:solidFill>
                  <a:srgbClr val="000000"/>
                </a:solidFill>
                <a:latin typeface="Calibri"/>
                <a:ea typeface="DejaVu Sans"/>
              </a:rPr>
              <a:t> - </a:t>
            </a:r>
            <a:r>
              <a:rPr lang="ru-RU" sz="3800" b="1" strike="noStrike" spc="-1" dirty="0" err="1">
                <a:solidFill>
                  <a:srgbClr val="000000"/>
                </a:solidFill>
                <a:latin typeface="Calibri"/>
                <a:ea typeface="DejaVu Sans"/>
              </a:rPr>
              <a:t>ви­никає</a:t>
            </a:r>
            <a:r>
              <a:rPr lang="ru-RU" sz="3800" b="1" strike="noStrike" spc="-1" dirty="0">
                <a:solidFill>
                  <a:srgbClr val="000000"/>
                </a:solidFill>
                <a:latin typeface="Calibri"/>
                <a:ea typeface="DejaVu Sans"/>
              </a:rPr>
              <a:t> набряк, </a:t>
            </a:r>
            <a:r>
              <a:rPr lang="ru-RU" sz="3800" b="1" strike="noStrike" spc="-1" dirty="0" err="1">
                <a:solidFill>
                  <a:srgbClr val="000000"/>
                </a:solidFill>
                <a:latin typeface="Calibri"/>
                <a:ea typeface="DejaVu Sans"/>
              </a:rPr>
              <a:t>виражене</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почервоніння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збільшуються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лімфатичні</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вузли</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Потерпілі</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скаржаться</a:t>
            </a:r>
            <a:r>
              <a:rPr lang="ru-RU" sz="3800" b="1" strike="noStrike" spc="-1" dirty="0">
                <a:solidFill>
                  <a:srgbClr val="000000"/>
                </a:solidFill>
                <a:latin typeface="Calibri"/>
                <a:ea typeface="DejaVu Sans"/>
              </a:rPr>
              <a:t> на </a:t>
            </a:r>
            <a:r>
              <a:rPr lang="ru-RU" sz="3800" b="1" strike="noStrike" spc="-1" dirty="0" err="1">
                <a:solidFill>
                  <a:srgbClr val="000000"/>
                </a:solidFill>
                <a:latin typeface="Calibri"/>
                <a:ea typeface="DejaVu Sans"/>
              </a:rPr>
              <a:t>біль</a:t>
            </a:r>
            <a:r>
              <a:rPr lang="ru-RU" sz="3800" b="1" strike="noStrike" spc="-1" dirty="0">
                <a:solidFill>
                  <a:srgbClr val="000000"/>
                </a:solidFill>
                <a:latin typeface="Calibri"/>
                <a:ea typeface="DejaVu Sans"/>
              </a:rPr>
              <a:t> в </a:t>
            </a:r>
            <a:r>
              <a:rPr lang="ru-RU" sz="3800" b="1" strike="noStrike" spc="-1" dirty="0" err="1">
                <a:solidFill>
                  <a:srgbClr val="000000"/>
                </a:solidFill>
                <a:latin typeface="Calibri"/>
                <a:ea typeface="DejaVu Sans"/>
              </a:rPr>
              <a:t>ушкодженій</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ділянці</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тіла</a:t>
            </a:r>
            <a:r>
              <a:rPr lang="ru-RU" sz="3800" b="1" strike="noStrike" spc="-1" dirty="0">
                <a:solidFill>
                  <a:srgbClr val="000000"/>
                </a:solidFill>
                <a:latin typeface="Calibri"/>
                <a:ea typeface="DejaVu Sans"/>
              </a:rPr>
              <a:t>. Набряк </a:t>
            </a:r>
            <a:r>
              <a:rPr lang="ru-RU" sz="3800" b="1" strike="noStrike" spc="-1" dirty="0" err="1">
                <a:solidFill>
                  <a:srgbClr val="000000"/>
                </a:solidFill>
                <a:latin typeface="Calibri"/>
                <a:ea typeface="DejaVu Sans"/>
              </a:rPr>
              <a:t>наростає</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мілкі</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пухирці</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зливаються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утворюючи</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багатокамерні</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пухирі</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Якщо</a:t>
            </a:r>
            <a:r>
              <a:rPr lang="ru-RU" sz="3800" b="1" strike="noStrike" spc="-1" dirty="0">
                <a:solidFill>
                  <a:srgbClr val="000000"/>
                </a:solidFill>
                <a:latin typeface="Calibri"/>
                <a:ea typeface="DejaVu Sans"/>
              </a:rPr>
              <a:t> вони </a:t>
            </a:r>
            <a:r>
              <a:rPr lang="ru-RU" sz="3800" b="1" strike="noStrike" spc="-1" dirty="0" err="1">
                <a:solidFill>
                  <a:srgbClr val="000000"/>
                </a:solidFill>
                <a:latin typeface="Calibri"/>
                <a:ea typeface="DejaVu Sans"/>
              </a:rPr>
              <a:t>інфікуються</a:t>
            </a:r>
            <a:r>
              <a:rPr lang="ru-RU" sz="3800" b="1" strike="noStrike" spc="-1" dirty="0">
                <a:solidFill>
                  <a:srgbClr val="000000"/>
                </a:solidFill>
                <a:latin typeface="Calibri"/>
                <a:ea typeface="DejaVu Sans"/>
              </a:rPr>
              <a:t>, то </a:t>
            </a:r>
            <a:r>
              <a:rPr lang="ru-RU" sz="3800" b="1" strike="noStrike" spc="-1" dirty="0" err="1">
                <a:solidFill>
                  <a:srgbClr val="000000"/>
                </a:solidFill>
                <a:latin typeface="Calibri"/>
                <a:ea typeface="DejaVu Sans"/>
              </a:rPr>
              <a:t>з'являються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виразки</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Захворювання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триває</a:t>
            </a:r>
            <a:r>
              <a:rPr lang="ru-RU" sz="3800" b="1" strike="noStrike" spc="-1" dirty="0">
                <a:solidFill>
                  <a:srgbClr val="000000"/>
                </a:solidFill>
                <a:latin typeface="Calibri"/>
                <a:ea typeface="DejaVu Sans"/>
              </a:rPr>
              <a:t> один-</a:t>
            </a:r>
            <a:r>
              <a:rPr lang="ru-RU" sz="3800" b="1" strike="noStrike" spc="-1" dirty="0" err="1">
                <a:solidFill>
                  <a:srgbClr val="000000"/>
                </a:solidFill>
                <a:latin typeface="Calibri"/>
                <a:ea typeface="DejaVu Sans"/>
              </a:rPr>
              <a:t>півтора</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місяця</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повне</a:t>
            </a:r>
            <a:r>
              <a:rPr lang="ru-RU" sz="3800" b="1" strike="noStrike" spc="-1" dirty="0">
                <a:solidFill>
                  <a:srgbClr val="000000"/>
                </a:solidFill>
                <a:latin typeface="Calibri"/>
                <a:ea typeface="DejaVu Sans"/>
              </a:rPr>
              <a:t> </a:t>
            </a:r>
            <a:r>
              <a:rPr lang="ru-RU" sz="3800" b="1" strike="noStrike" spc="-1" dirty="0" err="1">
                <a:solidFill>
                  <a:srgbClr val="000000"/>
                </a:solidFill>
                <a:latin typeface="Calibri"/>
                <a:ea typeface="DejaVu Sans"/>
              </a:rPr>
              <a:t>видужання</a:t>
            </a:r>
            <a:r>
              <a:rPr lang="ru-RU" sz="3800" b="1" strike="noStrike" spc="-1" dirty="0">
                <a:solidFill>
                  <a:srgbClr val="000000"/>
                </a:solidFill>
                <a:latin typeface="Calibri"/>
                <a:ea typeface="DejaVu Sans"/>
              </a:rPr>
              <a:t> не </a:t>
            </a:r>
            <a:r>
              <a:rPr lang="ru-RU" sz="3800" b="1" strike="noStrike" spc="-1" dirty="0" err="1">
                <a:solidFill>
                  <a:srgbClr val="000000"/>
                </a:solidFill>
                <a:latin typeface="Calibri"/>
                <a:ea typeface="DejaVu Sans"/>
              </a:rPr>
              <a:t>спостерігається</a:t>
            </a:r>
            <a:r>
              <a:rPr lang="ru-RU" sz="3800" b="1" strike="noStrike" spc="-1" dirty="0">
                <a:solidFill>
                  <a:srgbClr val="000000"/>
                </a:solidFill>
                <a:latin typeface="Calibri"/>
                <a:ea typeface="DejaVu Sans"/>
              </a:rPr>
              <a:t>.</a:t>
            </a:r>
            <a:endParaRPr lang="ru-RU" sz="3800" b="0" strike="noStrike" spc="-1" dirty="0">
              <a:latin typeface="Arial"/>
            </a:endParaRPr>
          </a:p>
          <a:p>
            <a:pPr>
              <a:lnSpc>
                <a:spcPct val="100000"/>
              </a:lnSpc>
              <a:spcBef>
                <a:spcPts val="641"/>
              </a:spcBef>
            </a:pPr>
            <a:endParaRPr lang="ru-RU" sz="38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CustomShape 1"/>
          <p:cNvSpPr/>
          <p:nvPr/>
        </p:nvSpPr>
        <p:spPr>
          <a:xfrm>
            <a:off x="0" y="142920"/>
            <a:ext cx="8928720" cy="6499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83500" lnSpcReduction="10000"/>
          </a:bodyPr>
          <a:lstStyle/>
          <a:p>
            <a:pPr marL="343080" indent="-342000" algn="just">
              <a:lnSpc>
                <a:spcPct val="80000"/>
              </a:lnSpc>
              <a:buClr>
                <a:srgbClr val="7030A0"/>
              </a:buClr>
              <a:buFont typeface="Arial"/>
              <a:buChar char="•"/>
            </a:pPr>
            <a:r>
              <a:rPr lang="ru-RU" sz="2400" b="1" i="1" strike="noStrike" spc="-1" dirty="0" err="1">
                <a:solidFill>
                  <a:srgbClr val="7030A0"/>
                </a:solidFill>
                <a:latin typeface="Calibri"/>
                <a:ea typeface="DejaVu Sans"/>
              </a:rPr>
              <a:t>Променеві</a:t>
            </a:r>
            <a:r>
              <a:rPr lang="ru-RU" sz="2400" b="1" i="1" strike="noStrike" spc="-1" dirty="0">
                <a:solidFill>
                  <a:srgbClr val="7030A0"/>
                </a:solidFill>
                <a:latin typeface="Calibri"/>
                <a:ea typeface="DejaVu Sans"/>
              </a:rPr>
              <a:t> </a:t>
            </a:r>
            <a:r>
              <a:rPr lang="ru-RU" sz="2400" b="1" i="1" strike="noStrike" spc="-1" dirty="0" err="1">
                <a:solidFill>
                  <a:srgbClr val="7030A0"/>
                </a:solidFill>
                <a:latin typeface="Calibri"/>
                <a:ea typeface="DejaVu Sans"/>
              </a:rPr>
              <a:t>опіки</a:t>
            </a:r>
            <a:r>
              <a:rPr lang="ru-RU" sz="2400" b="1" i="1" strike="noStrike" spc="-1" dirty="0">
                <a:solidFill>
                  <a:srgbClr val="7030A0"/>
                </a:solidFill>
                <a:latin typeface="Calibri"/>
                <a:ea typeface="DejaVu Sans"/>
              </a:rPr>
              <a:t> ІІІ </a:t>
            </a:r>
            <a:r>
              <a:rPr lang="ru-RU" sz="2400" b="1" i="1" strike="noStrike" spc="-1" dirty="0" err="1">
                <a:solidFill>
                  <a:srgbClr val="7030A0"/>
                </a:solidFill>
                <a:latin typeface="Calibri"/>
                <a:ea typeface="DejaVu Sans"/>
              </a:rPr>
              <a:t>ступеня</a:t>
            </a:r>
            <a:r>
              <a:rPr lang="ru-RU" sz="2400" b="1" i="1" strike="noStrike" spc="-1" dirty="0">
                <a:solidFill>
                  <a:srgbClr val="7030A0"/>
                </a:solidFill>
                <a:latin typeface="Calibri"/>
                <a:ea typeface="DejaVu Sans"/>
              </a:rPr>
              <a:t> </a:t>
            </a:r>
            <a:r>
              <a:rPr lang="ru-RU" sz="2400" b="1" strike="noStrike" spc="-1" dirty="0" err="1">
                <a:solidFill>
                  <a:srgbClr val="000000"/>
                </a:solidFill>
                <a:latin typeface="Calibri"/>
                <a:ea typeface="DejaVu Sans"/>
              </a:rPr>
              <a:t>характеризуються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змертвінням</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шкіри</a:t>
            </a:r>
            <a:r>
              <a:rPr lang="ru-RU" sz="2400" b="1" strike="noStrike" spc="-1" dirty="0">
                <a:solidFill>
                  <a:srgbClr val="000000"/>
                </a:solidFill>
                <a:latin typeface="Calibri"/>
                <a:ea typeface="DejaVu Sans"/>
              </a:rPr>
              <a:t> й </a:t>
            </a:r>
            <a:r>
              <a:rPr lang="ru-RU" sz="2400" b="1" strike="noStrike" spc="-1" dirty="0" err="1">
                <a:solidFill>
                  <a:srgbClr val="000000"/>
                </a:solidFill>
                <a:latin typeface="Calibri"/>
                <a:ea typeface="DejaVu Sans"/>
              </a:rPr>
              <a:t>утворенням</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виразок</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Прихований</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період</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триває</a:t>
            </a:r>
            <a:r>
              <a:rPr lang="ru-RU" sz="2400" b="1" strike="noStrike" spc="-1" dirty="0">
                <a:solidFill>
                  <a:srgbClr val="000000"/>
                </a:solidFill>
                <a:latin typeface="Calibri"/>
                <a:ea typeface="DejaVu Sans"/>
              </a:rPr>
              <a:t> 4-6 </a:t>
            </a:r>
            <a:r>
              <a:rPr lang="ru-RU" sz="2400" b="1" strike="noStrike" spc="-1" dirty="0" err="1">
                <a:solidFill>
                  <a:srgbClr val="000000"/>
                </a:solidFill>
                <a:latin typeface="Calibri"/>
                <a:ea typeface="DejaVu Sans"/>
              </a:rPr>
              <a:t>днів</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Швидко</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наростає</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гостре</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запалення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почервоніння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шкіри</a:t>
            </a:r>
            <a:r>
              <a:rPr lang="ru-RU" sz="2400" b="1" strike="noStrike" spc="-1" dirty="0">
                <a:solidFill>
                  <a:srgbClr val="000000"/>
                </a:solidFill>
                <a:latin typeface="Calibri"/>
                <a:ea typeface="DejaVu Sans"/>
              </a:rPr>
              <a:t>, набряк, </a:t>
            </a:r>
            <a:r>
              <a:rPr lang="ru-RU" sz="2400" b="1" strike="noStrike" spc="-1" dirty="0" err="1">
                <a:solidFill>
                  <a:srgbClr val="000000"/>
                </a:solidFill>
                <a:latin typeface="Calibri"/>
                <a:ea typeface="DejaVu Sans"/>
              </a:rPr>
              <a:t>різкий</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біль</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підвищується</a:t>
            </a:r>
            <a:r>
              <a:rPr lang="ru-RU" sz="2400" b="1" strike="noStrike" spc="-1" dirty="0">
                <a:solidFill>
                  <a:srgbClr val="000000"/>
                </a:solidFill>
                <a:latin typeface="Calibri"/>
                <a:ea typeface="DejaVu Sans"/>
              </a:rPr>
              <a:t> температура </a:t>
            </a:r>
            <a:r>
              <a:rPr lang="ru-RU" sz="2400" b="1" strike="noStrike" spc="-1" dirty="0" err="1">
                <a:solidFill>
                  <a:srgbClr val="000000"/>
                </a:solidFill>
                <a:latin typeface="Calibri"/>
                <a:ea typeface="DejaVu Sans"/>
              </a:rPr>
              <a:t>тіла</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збільшуються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лімфатичні</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вузли</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Пухирі</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тріскають</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утворюючи</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виразки</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що</a:t>
            </a:r>
            <a:r>
              <a:rPr lang="ru-RU" sz="2400" b="1" strike="noStrike" spc="-1" dirty="0">
                <a:solidFill>
                  <a:srgbClr val="000000"/>
                </a:solidFill>
                <a:latin typeface="Calibri"/>
                <a:ea typeface="DejaVu Sans"/>
              </a:rPr>
              <a:t> при </a:t>
            </a:r>
            <a:r>
              <a:rPr lang="ru-RU" sz="2400" b="1" strike="noStrike" spc="-1" dirty="0" err="1">
                <a:solidFill>
                  <a:srgbClr val="000000"/>
                </a:solidFill>
                <a:latin typeface="Calibri"/>
                <a:ea typeface="DejaVu Sans"/>
              </a:rPr>
              <a:t>інфікуванні</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перетворюються</a:t>
            </a:r>
            <a:r>
              <a:rPr lang="ru-RU" sz="2400" b="1" strike="noStrike" spc="-1" dirty="0">
                <a:solidFill>
                  <a:srgbClr val="000000"/>
                </a:solidFill>
                <a:latin typeface="Calibri"/>
                <a:ea typeface="DejaVu Sans"/>
              </a:rPr>
              <a:t> в </a:t>
            </a:r>
            <a:r>
              <a:rPr lang="ru-RU" sz="2400" b="1" strike="noStrike" spc="-1" dirty="0" err="1">
                <a:solidFill>
                  <a:srgbClr val="000000"/>
                </a:solidFill>
                <a:latin typeface="Calibri"/>
                <a:ea typeface="DejaVu Sans"/>
              </a:rPr>
              <a:t>гнійні</a:t>
            </a:r>
            <a:r>
              <a:rPr lang="ru-RU" sz="2400" b="1" strike="noStrike" spc="-1" dirty="0">
                <a:solidFill>
                  <a:srgbClr val="000000"/>
                </a:solidFill>
                <a:latin typeface="Calibri"/>
                <a:ea typeface="DejaVu Sans"/>
              </a:rPr>
              <a:t> рани, </a:t>
            </a:r>
            <a:r>
              <a:rPr lang="ru-RU" sz="2400" b="1" strike="noStrike" spc="-1" dirty="0" err="1">
                <a:solidFill>
                  <a:srgbClr val="000000"/>
                </a:solidFill>
                <a:latin typeface="Calibri"/>
                <a:ea typeface="DejaVu Sans"/>
              </a:rPr>
              <a:t>внаслідок</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чого</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може</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виникнути</a:t>
            </a:r>
            <a:r>
              <a:rPr lang="ru-RU" sz="2400" b="1" strike="noStrike" spc="-1" dirty="0">
                <a:solidFill>
                  <a:srgbClr val="000000"/>
                </a:solidFill>
                <a:latin typeface="Calibri"/>
                <a:ea typeface="DejaVu Sans"/>
              </a:rPr>
              <a:t> сепсис. </a:t>
            </a:r>
            <a:r>
              <a:rPr lang="ru-RU" sz="2400" b="1" strike="noStrike" spc="-1" dirty="0" err="1">
                <a:solidFill>
                  <a:srgbClr val="000000"/>
                </a:solidFill>
                <a:latin typeface="Calibri"/>
                <a:ea typeface="DejaVu Sans"/>
              </a:rPr>
              <a:t>Виразки</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загоюються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дуже</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повільно</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нерідко</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залишаються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трофічні</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виразки</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що</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можуть</a:t>
            </a:r>
            <a:r>
              <a:rPr lang="ru-RU" sz="2400" b="1" strike="noStrike" spc="-1" dirty="0">
                <a:solidFill>
                  <a:srgbClr val="000000"/>
                </a:solidFill>
                <a:latin typeface="Calibri"/>
                <a:ea typeface="DejaVu Sans"/>
              </a:rPr>
              <a:t> перейти у </a:t>
            </a:r>
            <a:r>
              <a:rPr lang="ru-RU" sz="2400" b="1" strike="noStrike" spc="-1" dirty="0" err="1">
                <a:solidFill>
                  <a:srgbClr val="000000"/>
                </a:solidFill>
                <a:latin typeface="Calibri"/>
                <a:ea typeface="DejaVu Sans"/>
              </a:rPr>
              <a:t>злоякісні</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пухлини</a:t>
            </a:r>
            <a:r>
              <a:rPr lang="ru-RU" sz="2400" b="1" strike="noStrike" spc="-1" dirty="0">
                <a:solidFill>
                  <a:srgbClr val="000000"/>
                </a:solidFill>
                <a:latin typeface="Calibri"/>
                <a:ea typeface="DejaVu Sans"/>
              </a:rPr>
              <a:t>.</a:t>
            </a:r>
            <a:endParaRPr lang="ru-RU" sz="2400" b="0" strike="noStrike" spc="-1" dirty="0">
              <a:latin typeface="Arial"/>
            </a:endParaRPr>
          </a:p>
          <a:p>
            <a:pPr algn="just">
              <a:lnSpc>
                <a:spcPct val="80000"/>
              </a:lnSpc>
            </a:pPr>
            <a:endParaRPr lang="ru-RU" sz="2400" b="0" strike="noStrike" spc="-1" dirty="0">
              <a:latin typeface="Arial"/>
            </a:endParaRPr>
          </a:p>
          <a:p>
            <a:pPr marL="343080" indent="-342000" algn="just">
              <a:lnSpc>
                <a:spcPct val="80000"/>
              </a:lnSpc>
              <a:buClr>
                <a:srgbClr val="FF0000"/>
              </a:buClr>
              <a:buFont typeface="Arial"/>
              <a:buChar char="•"/>
            </a:pPr>
            <a:r>
              <a:rPr lang="ru-RU" sz="2400" b="1" i="1" strike="noStrike" spc="-1" dirty="0" err="1">
                <a:solidFill>
                  <a:srgbClr val="FF0000"/>
                </a:solidFill>
                <a:latin typeface="Calibri"/>
                <a:ea typeface="DejaVu Sans"/>
              </a:rPr>
              <a:t>Опіки</a:t>
            </a:r>
            <a:r>
              <a:rPr lang="ru-RU" sz="2400" b="1" i="1" strike="noStrike" spc="-1" dirty="0">
                <a:solidFill>
                  <a:srgbClr val="FF0000"/>
                </a:solidFill>
                <a:latin typeface="Calibri"/>
                <a:ea typeface="DejaVu Sans"/>
              </a:rPr>
              <a:t> </a:t>
            </a:r>
            <a:r>
              <a:rPr lang="ru-RU" sz="2400" b="1" i="1" strike="noStrike" spc="-1" dirty="0" err="1">
                <a:solidFill>
                  <a:srgbClr val="FF0000"/>
                </a:solidFill>
                <a:latin typeface="Calibri"/>
                <a:ea typeface="DejaVu Sans"/>
              </a:rPr>
              <a:t>дихальних</a:t>
            </a:r>
            <a:r>
              <a:rPr lang="ru-RU" sz="2400" b="1" i="1" strike="noStrike" spc="-1" dirty="0">
                <a:solidFill>
                  <a:srgbClr val="FF0000"/>
                </a:solidFill>
                <a:latin typeface="Calibri"/>
                <a:ea typeface="DejaVu Sans"/>
              </a:rPr>
              <a:t> </a:t>
            </a:r>
            <a:r>
              <a:rPr lang="ru-RU" sz="2400" b="1" i="1" strike="noStrike" spc="-1" dirty="0" err="1">
                <a:solidFill>
                  <a:srgbClr val="FF0000"/>
                </a:solidFill>
                <a:latin typeface="Calibri"/>
                <a:ea typeface="DejaVu Sans"/>
              </a:rPr>
              <a:t>шляхів</a:t>
            </a:r>
            <a:r>
              <a:rPr lang="ru-RU" sz="2400" b="1" i="1" strike="noStrike" spc="-1" dirty="0">
                <a:solidFill>
                  <a:srgbClr val="FF0000"/>
                </a:solidFill>
                <a:latin typeface="Calibri"/>
                <a:ea typeface="DejaVu Sans"/>
              </a:rPr>
              <a:t> </a:t>
            </a:r>
            <a:r>
              <a:rPr lang="ru-RU" sz="2400" b="1" strike="noStrike" spc="-1" dirty="0" err="1">
                <a:solidFill>
                  <a:srgbClr val="000000"/>
                </a:solidFill>
                <a:latin typeface="Calibri"/>
                <a:ea typeface="DejaVu Sans"/>
              </a:rPr>
              <a:t>виникають</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унаслідок</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дії</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полум'я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розпеченого</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повітря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токсичних</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продуктів</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горіння</a:t>
            </a:r>
            <a:r>
              <a:rPr lang="ru-RU" sz="2400" b="1" strike="noStrike" spc="-1" dirty="0">
                <a:solidFill>
                  <a:srgbClr val="000000"/>
                </a:solidFill>
                <a:latin typeface="Calibri"/>
                <a:ea typeface="DejaVu Sans"/>
              </a:rPr>
              <a:t> (95</a:t>
            </a:r>
            <a:r>
              <a:rPr lang="ru-RU" sz="2400" b="1" i="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усіх</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випадків</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перегрітої</a:t>
            </a:r>
            <a:r>
              <a:rPr lang="ru-RU" sz="2400" b="1" strike="noStrike" spc="-1" dirty="0">
                <a:solidFill>
                  <a:srgbClr val="000000"/>
                </a:solidFill>
                <a:latin typeface="Calibri"/>
                <a:ea typeface="DejaVu Sans"/>
              </a:rPr>
              <a:t> пари, а </a:t>
            </a:r>
            <a:r>
              <a:rPr lang="ru-RU" sz="2400" b="1" strike="noStrike" spc="-1" dirty="0" err="1">
                <a:solidFill>
                  <a:srgbClr val="000000"/>
                </a:solidFill>
                <a:latin typeface="Calibri"/>
                <a:ea typeface="DejaVu Sans"/>
              </a:rPr>
              <a:t>також</a:t>
            </a:r>
            <a:r>
              <a:rPr lang="ru-RU" sz="2400" b="1" strike="noStrike" spc="-1" dirty="0">
                <a:solidFill>
                  <a:srgbClr val="000000"/>
                </a:solidFill>
                <a:latin typeface="Calibri"/>
                <a:ea typeface="DejaVu Sans"/>
              </a:rPr>
              <a:t> при </a:t>
            </a:r>
            <a:r>
              <a:rPr lang="ru-RU" sz="2400" b="1" strike="noStrike" spc="-1" dirty="0" err="1">
                <a:solidFill>
                  <a:srgbClr val="000000"/>
                </a:solidFill>
                <a:latin typeface="Calibri"/>
                <a:ea typeface="DejaVu Sans"/>
              </a:rPr>
              <a:t>опіках</a:t>
            </a:r>
            <a:r>
              <a:rPr lang="ru-RU" sz="2400" b="1" strike="noStrike" spc="-1" dirty="0">
                <a:solidFill>
                  <a:srgbClr val="000000"/>
                </a:solidFill>
                <a:latin typeface="Calibri"/>
                <a:ea typeface="DejaVu Sans"/>
              </a:rPr>
              <a:t> грудей, </a:t>
            </a:r>
            <a:r>
              <a:rPr lang="ru-RU" sz="2400" b="1" strike="noStrike" spc="-1" dirty="0" err="1">
                <a:solidFill>
                  <a:srgbClr val="000000"/>
                </a:solidFill>
                <a:latin typeface="Calibri"/>
                <a:ea typeface="DejaVu Sans"/>
              </a:rPr>
              <a:t>шиї</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обличчя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Вдихання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гарячого</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диму</a:t>
            </a:r>
            <a:r>
              <a:rPr lang="ru-RU" sz="2400" b="1" strike="noStrike" spc="-1" dirty="0">
                <a:solidFill>
                  <a:srgbClr val="000000"/>
                </a:solidFill>
                <a:latin typeface="Calibri"/>
                <a:ea typeface="DejaVu Sans"/>
              </a:rPr>
              <a:t> і </a:t>
            </a:r>
            <a:r>
              <a:rPr lang="ru-RU" sz="2400" b="1" strike="noStrike" spc="-1" dirty="0" err="1">
                <a:solidFill>
                  <a:srgbClr val="000000"/>
                </a:solidFill>
                <a:latin typeface="Calibri"/>
                <a:ea typeface="DejaVu Sans"/>
              </a:rPr>
              <a:t>токсичних</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продуктів</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горіння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спричинюють</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опіки</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слизових</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оболонок</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верхніх</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дихальних</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шляхів</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їх</a:t>
            </a:r>
            <a:r>
              <a:rPr lang="ru-RU" sz="2400" b="1" strike="noStrike" spc="-1" dirty="0">
                <a:solidFill>
                  <a:srgbClr val="000000"/>
                </a:solidFill>
                <a:latin typeface="Calibri"/>
                <a:ea typeface="DejaVu Sans"/>
              </a:rPr>
              <a:t> набряк, </a:t>
            </a:r>
            <a:r>
              <a:rPr lang="ru-RU" sz="2400" b="1" strike="noStrike" spc="-1" dirty="0" err="1">
                <a:solidFill>
                  <a:srgbClr val="000000"/>
                </a:solidFill>
                <a:latin typeface="Calibri"/>
                <a:ea typeface="DejaVu Sans"/>
              </a:rPr>
              <a:t>що</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призводить</a:t>
            </a:r>
            <a:r>
              <a:rPr lang="ru-RU" sz="2400" b="1" strike="noStrike" spc="-1" dirty="0">
                <a:solidFill>
                  <a:srgbClr val="000000"/>
                </a:solidFill>
                <a:latin typeface="Calibri"/>
                <a:ea typeface="DejaVu Sans"/>
              </a:rPr>
              <a:t> до </a:t>
            </a:r>
            <a:r>
              <a:rPr lang="ru-RU" sz="2400" b="1" strike="noStrike" spc="-1" dirty="0" err="1">
                <a:solidFill>
                  <a:srgbClr val="000000"/>
                </a:solidFill>
                <a:latin typeface="Calibri"/>
                <a:ea typeface="DejaVu Sans"/>
              </a:rPr>
              <a:t>звуження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бронхів</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бронхоспазму</a:t>
            </a:r>
            <a:r>
              <a:rPr lang="ru-RU" sz="2400" b="1" strike="noStrike" spc="-1" dirty="0">
                <a:solidFill>
                  <a:srgbClr val="000000"/>
                </a:solidFill>
                <a:latin typeface="Calibri"/>
                <a:ea typeface="DejaVu Sans"/>
              </a:rPr>
              <a:t>) та </a:t>
            </a:r>
            <a:r>
              <a:rPr lang="ru-RU" sz="2400" b="1" strike="noStrike" spc="-1" dirty="0" err="1">
                <a:solidFill>
                  <a:srgbClr val="000000"/>
                </a:solidFill>
                <a:latin typeface="Calibri"/>
                <a:ea typeface="DejaVu Sans"/>
              </a:rPr>
              <a:t>недостатності</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дихання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З'являються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періодичний</a:t>
            </a:r>
            <a:r>
              <a:rPr lang="ru-RU" sz="2400" b="1" strike="noStrike" spc="-1" dirty="0">
                <a:solidFill>
                  <a:srgbClr val="000000"/>
                </a:solidFill>
                <a:latin typeface="Calibri"/>
                <a:ea typeface="DejaVu Sans"/>
              </a:rPr>
              <a:t> кашель, </a:t>
            </a:r>
            <a:r>
              <a:rPr lang="ru-RU" sz="2400" b="1" strike="noStrike" spc="-1" dirty="0" err="1">
                <a:solidFill>
                  <a:srgbClr val="000000"/>
                </a:solidFill>
                <a:latin typeface="Calibri"/>
                <a:ea typeface="DejaVu Sans"/>
              </a:rPr>
              <a:t>сухість</a:t>
            </a:r>
            <a:r>
              <a:rPr lang="ru-RU" sz="2400" b="1" strike="noStrike" spc="-1" dirty="0">
                <a:solidFill>
                  <a:srgbClr val="000000"/>
                </a:solidFill>
                <a:latin typeface="Calibri"/>
                <a:ea typeface="DejaVu Sans"/>
              </a:rPr>
              <a:t> у </a:t>
            </a:r>
            <a:r>
              <a:rPr lang="ru-RU" sz="2400" b="1" strike="noStrike" spc="-1" dirty="0" err="1">
                <a:solidFill>
                  <a:srgbClr val="000000"/>
                </a:solidFill>
                <a:latin typeface="Calibri"/>
                <a:ea typeface="DejaVu Sans"/>
              </a:rPr>
              <a:t>роті</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білясті</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плями</a:t>
            </a:r>
            <a:r>
              <a:rPr lang="ru-RU" sz="2400" b="1" strike="noStrike" spc="-1" dirty="0">
                <a:solidFill>
                  <a:srgbClr val="000000"/>
                </a:solidFill>
                <a:latin typeface="Calibri"/>
                <a:ea typeface="DejaVu Sans"/>
              </a:rPr>
              <a:t> на </a:t>
            </a:r>
            <a:r>
              <a:rPr lang="ru-RU" sz="2400" b="1" strike="noStrike" spc="-1" dirty="0" err="1">
                <a:solidFill>
                  <a:srgbClr val="000000"/>
                </a:solidFill>
                <a:latin typeface="Calibri"/>
                <a:ea typeface="DejaVu Sans"/>
              </a:rPr>
              <a:t>слизовій</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порожнині</a:t>
            </a:r>
            <a:r>
              <a:rPr lang="ru-RU" sz="2400" b="1" strike="noStrike" spc="-1" dirty="0">
                <a:solidFill>
                  <a:srgbClr val="000000"/>
                </a:solidFill>
                <a:latin typeface="Calibri"/>
                <a:ea typeface="DejaVu Sans"/>
              </a:rPr>
              <a:t> рота, </a:t>
            </a:r>
            <a:r>
              <a:rPr lang="ru-RU" sz="2400" b="1" strike="noStrike" spc="-1" dirty="0" err="1">
                <a:solidFill>
                  <a:srgbClr val="000000"/>
                </a:solidFill>
                <a:latin typeface="Calibri"/>
                <a:ea typeface="DejaVu Sans"/>
              </a:rPr>
              <a:t>біль</a:t>
            </a:r>
            <a:r>
              <a:rPr lang="ru-RU" sz="2400" b="1" strike="noStrike" spc="-1" dirty="0">
                <a:solidFill>
                  <a:srgbClr val="000000"/>
                </a:solidFill>
                <a:latin typeface="Calibri"/>
                <a:ea typeface="DejaVu Sans"/>
              </a:rPr>
              <a:t> у </a:t>
            </a:r>
            <a:r>
              <a:rPr lang="ru-RU" sz="2400" b="1" strike="noStrike" spc="-1" dirty="0" err="1">
                <a:solidFill>
                  <a:srgbClr val="000000"/>
                </a:solidFill>
                <a:latin typeface="Calibri"/>
                <a:ea typeface="DejaVu Sans"/>
              </a:rPr>
              <a:t>горлі</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під</a:t>
            </a:r>
            <a:r>
              <a:rPr lang="ru-RU" sz="2400" b="1" strike="noStrike" spc="-1" dirty="0">
                <a:solidFill>
                  <a:srgbClr val="000000"/>
                </a:solidFill>
                <a:latin typeface="Calibri"/>
                <a:ea typeface="DejaVu Sans"/>
              </a:rPr>
              <a:t> час </a:t>
            </a:r>
            <a:r>
              <a:rPr lang="ru-RU" sz="2400" b="1" strike="noStrike" spc="-1" dirty="0" err="1">
                <a:solidFill>
                  <a:srgbClr val="000000"/>
                </a:solidFill>
                <a:latin typeface="Calibri"/>
                <a:ea typeface="DejaVu Sans"/>
              </a:rPr>
              <a:t>ковтання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хриплий</a:t>
            </a:r>
            <a:r>
              <a:rPr lang="ru-RU" sz="2400" b="1" strike="noStrike" spc="-1" dirty="0">
                <a:solidFill>
                  <a:srgbClr val="000000"/>
                </a:solidFill>
                <a:latin typeface="Calibri"/>
                <a:ea typeface="DejaVu Sans"/>
              </a:rPr>
              <a:t> голос </a:t>
            </a:r>
            <a:r>
              <a:rPr lang="ru-RU" sz="2400" b="1" strike="noStrike" spc="-1" dirty="0" err="1">
                <a:solidFill>
                  <a:srgbClr val="000000"/>
                </a:solidFill>
                <a:latin typeface="Calibri"/>
                <a:ea typeface="DejaVu Sans"/>
              </a:rPr>
              <a:t>або</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афонія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задишка</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синюшність</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обличчя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серцево-судинні</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розлади</a:t>
            </a:r>
            <a:r>
              <a:rPr lang="ru-RU" sz="2400" b="1" strike="noStrike" spc="-1" dirty="0">
                <a:solidFill>
                  <a:srgbClr val="000000"/>
                </a:solidFill>
                <a:latin typeface="Calibri"/>
                <a:ea typeface="DejaVu Sans"/>
              </a:rPr>
              <a:t>.</a:t>
            </a:r>
            <a:endParaRPr lang="ru-RU" sz="2400" b="0" strike="noStrike" spc="-1" dirty="0">
              <a:latin typeface="Arial"/>
            </a:endParaRPr>
          </a:p>
          <a:p>
            <a:pPr algn="just">
              <a:lnSpc>
                <a:spcPct val="80000"/>
              </a:lnSpc>
            </a:pPr>
            <a:endParaRPr lang="ru-RU" sz="2400" b="0" strike="noStrike" spc="-1" dirty="0">
              <a:latin typeface="Arial"/>
            </a:endParaRPr>
          </a:p>
          <a:p>
            <a:pPr marL="343080" indent="-342000" algn="just">
              <a:lnSpc>
                <a:spcPct val="80000"/>
              </a:lnSpc>
              <a:buClr>
                <a:srgbClr val="FF0000"/>
              </a:buClr>
              <a:buFont typeface="Arial"/>
              <a:buChar char="•"/>
            </a:pPr>
            <a:r>
              <a:rPr lang="ru-RU" sz="2400" b="1" i="1" strike="noStrike" spc="-1" dirty="0" err="1">
                <a:solidFill>
                  <a:srgbClr val="FF0000"/>
                </a:solidFill>
                <a:latin typeface="Calibri"/>
                <a:ea typeface="DejaVu Sans"/>
              </a:rPr>
              <a:t>Опіки</a:t>
            </a:r>
            <a:r>
              <a:rPr lang="ru-RU" sz="2400" b="1" i="1" strike="noStrike" spc="-1" dirty="0">
                <a:solidFill>
                  <a:srgbClr val="FF0000"/>
                </a:solidFill>
                <a:latin typeface="Calibri"/>
                <a:ea typeface="DejaVu Sans"/>
              </a:rPr>
              <a:t> у </a:t>
            </a:r>
            <a:r>
              <a:rPr lang="ru-RU" sz="2400" b="1" i="1" strike="noStrike" spc="-1" dirty="0" err="1">
                <a:solidFill>
                  <a:srgbClr val="FF0000"/>
                </a:solidFill>
                <a:latin typeface="Calibri"/>
                <a:ea typeface="DejaVu Sans"/>
              </a:rPr>
              <a:t>дітей</a:t>
            </a:r>
            <a:r>
              <a:rPr lang="ru-RU" sz="2400" b="1" i="1" strike="noStrike" spc="-1" dirty="0">
                <a:solidFill>
                  <a:srgbClr val="FF0000"/>
                </a:solidFill>
                <a:latin typeface="Calibri"/>
                <a:ea typeface="DejaVu Sans"/>
              </a:rPr>
              <a:t> </a:t>
            </a:r>
            <a:r>
              <a:rPr lang="ru-RU" sz="2400" b="1" i="1" strike="noStrike" spc="-1" dirty="0">
                <a:solidFill>
                  <a:srgbClr val="000000"/>
                </a:solidFill>
                <a:latin typeface="Calibri"/>
                <a:ea typeface="DejaVu Sans"/>
              </a:rPr>
              <a:t>з </a:t>
            </a:r>
            <a:r>
              <a:rPr lang="ru-RU" sz="2400" b="1" i="1" strike="noStrike" spc="-1" dirty="0" err="1">
                <a:solidFill>
                  <a:srgbClr val="000000"/>
                </a:solidFill>
                <a:latin typeface="Calibri"/>
                <a:ea typeface="DejaVu Sans"/>
              </a:rPr>
              <a:t>усіх</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побутових</a:t>
            </a:r>
            <a:r>
              <a:rPr lang="ru-RU" sz="2400" b="1" i="1" strike="noStrike" spc="-1" dirty="0">
                <a:solidFill>
                  <a:srgbClr val="000000"/>
                </a:solidFill>
                <a:latin typeface="Calibri"/>
                <a:ea typeface="DejaVu Sans"/>
              </a:rPr>
              <a:t> травм </a:t>
            </a:r>
            <a:r>
              <a:rPr lang="ru-RU" sz="2400" b="1" i="1" strike="noStrike" spc="-1" dirty="0" err="1">
                <a:solidFill>
                  <a:srgbClr val="000000"/>
                </a:solidFill>
                <a:latin typeface="Calibri"/>
                <a:ea typeface="DejaVu Sans"/>
              </a:rPr>
              <a:t>становлять</a:t>
            </a:r>
            <a:r>
              <a:rPr lang="ru-RU" sz="2400" b="1" i="1" strike="noStrike" spc="-1" dirty="0">
                <a:solidFill>
                  <a:srgbClr val="000000"/>
                </a:solidFill>
                <a:latin typeface="Calibri"/>
                <a:ea typeface="DejaVu Sans"/>
              </a:rPr>
              <a:t> 27,7% і </a:t>
            </a:r>
            <a:r>
              <a:rPr lang="ru-RU" sz="2400" b="1" i="1" strike="noStrike" spc="-1" dirty="0" err="1">
                <a:solidFill>
                  <a:srgbClr val="000000"/>
                </a:solidFill>
                <a:latin typeface="Calibri"/>
                <a:ea typeface="DejaVu Sans"/>
              </a:rPr>
              <a:t>посідають</a:t>
            </a:r>
            <a:r>
              <a:rPr lang="ru-RU" sz="2400" b="1" i="1" strike="noStrike" spc="-1" dirty="0">
                <a:solidFill>
                  <a:srgbClr val="000000"/>
                </a:solidFill>
                <a:latin typeface="Calibri"/>
                <a:ea typeface="DejaVu Sans"/>
              </a:rPr>
              <a:t> перше </a:t>
            </a:r>
            <a:r>
              <a:rPr lang="ru-RU" sz="2400" b="1" i="1" strike="noStrike" spc="-1" dirty="0" err="1">
                <a:solidFill>
                  <a:srgbClr val="000000"/>
                </a:solidFill>
                <a:latin typeface="Calibri"/>
                <a:ea typeface="DejaVu Sans"/>
              </a:rPr>
              <a:t>місце</a:t>
            </a:r>
            <a:r>
              <a:rPr lang="ru-RU" sz="2400" b="1" i="1" strike="noStrike" spc="-1" dirty="0">
                <a:solidFill>
                  <a:srgbClr val="000000"/>
                </a:solidFill>
                <a:latin typeface="Calibri"/>
                <a:ea typeface="DejaVu Sans"/>
              </a:rPr>
              <a:t>. Причиною </a:t>
            </a:r>
            <a:r>
              <a:rPr lang="ru-RU" sz="2400" b="1" i="1" strike="noStrike" spc="-1" dirty="0" err="1">
                <a:solidFill>
                  <a:srgbClr val="000000"/>
                </a:solidFill>
                <a:latin typeface="Calibri"/>
                <a:ea typeface="DejaVu Sans"/>
              </a:rPr>
              <a:t>опіків</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найчастіше</a:t>
            </a:r>
            <a:r>
              <a:rPr lang="ru-RU" sz="2400" b="1" i="1" strike="noStrike" spc="-1" dirty="0">
                <a:solidFill>
                  <a:srgbClr val="000000"/>
                </a:solidFill>
                <a:latin typeface="Calibri"/>
                <a:ea typeface="DejaVu Sans"/>
              </a:rPr>
              <a:t> є </a:t>
            </a:r>
            <a:r>
              <a:rPr lang="ru-RU" sz="2400" b="1" i="1" strike="noStrike" spc="-1" dirty="0" err="1">
                <a:solidFill>
                  <a:srgbClr val="000000"/>
                </a:solidFill>
                <a:latin typeface="Calibri"/>
                <a:ea typeface="DejaVu Sans"/>
              </a:rPr>
              <a:t>бездоглядність</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необережність</a:t>
            </a:r>
            <a:r>
              <a:rPr lang="ru-RU" sz="2400" b="1" i="1" strike="noStrike" spc="-1" dirty="0">
                <a:solidFill>
                  <a:srgbClr val="000000"/>
                </a:solidFill>
                <a:latin typeface="Calibri"/>
                <a:ea typeface="DejaVu Sans"/>
              </a:rPr>
              <a:t> з боку </a:t>
            </a:r>
            <a:r>
              <a:rPr lang="ru-RU" sz="2400" b="1" i="1" strike="noStrike" spc="-1" dirty="0" err="1">
                <a:solidFill>
                  <a:srgbClr val="000000"/>
                </a:solidFill>
                <a:latin typeface="Calibri"/>
                <a:ea typeface="DejaVu Sans"/>
              </a:rPr>
              <a:t>дорослих</a:t>
            </a:r>
            <a:r>
              <a:rPr lang="ru-RU" sz="2400" b="1" i="1" strike="noStrike" spc="-1" dirty="0">
                <a:solidFill>
                  <a:srgbClr val="000000"/>
                </a:solidFill>
                <a:latin typeface="Calibri"/>
                <a:ea typeface="DejaVu Sans"/>
              </a:rPr>
              <a:t> і </a:t>
            </a:r>
            <a:r>
              <a:rPr lang="ru-RU" sz="2400" b="1" i="1" strike="noStrike" spc="-1" dirty="0" err="1">
                <a:solidFill>
                  <a:srgbClr val="000000"/>
                </a:solidFill>
                <a:latin typeface="Calibri"/>
                <a:ea typeface="DejaVu Sans"/>
              </a:rPr>
              <a:t>дітей</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Термічні</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опіки</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становлять</a:t>
            </a:r>
            <a:r>
              <a:rPr lang="ru-RU" sz="2400" b="1" i="1" strike="noStrike" spc="-1" dirty="0">
                <a:solidFill>
                  <a:srgbClr val="000000"/>
                </a:solidFill>
                <a:latin typeface="Calibri"/>
                <a:ea typeface="DejaVu Sans"/>
              </a:rPr>
              <a:t> 42%, </a:t>
            </a:r>
            <a:r>
              <a:rPr lang="ru-RU" sz="2400" b="1" i="1" strike="noStrike" spc="-1" dirty="0" err="1">
                <a:solidFill>
                  <a:srgbClr val="000000"/>
                </a:solidFill>
                <a:latin typeface="Calibri"/>
                <a:ea typeface="DejaVu Sans"/>
              </a:rPr>
              <a:t>їх</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найчастіше</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отримують</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діти</a:t>
            </a:r>
            <a:r>
              <a:rPr lang="ru-RU" sz="2400" b="1" i="1" strike="noStrike" spc="-1" dirty="0">
                <a:solidFill>
                  <a:srgbClr val="000000"/>
                </a:solidFill>
                <a:latin typeface="Calibri"/>
                <a:ea typeface="DejaVu Sans"/>
              </a:rPr>
              <a:t> до 3 </a:t>
            </a:r>
            <a:r>
              <a:rPr lang="ru-RU" sz="2400" b="1" i="1" strike="noStrike" spc="-1" dirty="0" err="1">
                <a:solidFill>
                  <a:srgbClr val="000000"/>
                </a:solidFill>
                <a:latin typeface="Calibri"/>
                <a:ea typeface="DejaVu Sans"/>
              </a:rPr>
              <a:t>років</a:t>
            </a:r>
            <a:r>
              <a:rPr lang="ru-RU" sz="2400" b="1" i="1" strike="noStrike" spc="-1" dirty="0">
                <a:solidFill>
                  <a:srgbClr val="000000"/>
                </a:solidFill>
                <a:latin typeface="Calibri"/>
                <a:ea typeface="DejaVu Sans"/>
              </a:rPr>
              <a:t> (51,6 % </a:t>
            </a:r>
            <a:r>
              <a:rPr lang="ru-RU" sz="2400" b="1" i="1" strike="noStrike" spc="-1" dirty="0" err="1">
                <a:solidFill>
                  <a:srgbClr val="000000"/>
                </a:solidFill>
                <a:latin typeface="Calibri"/>
                <a:ea typeface="DejaVu Sans"/>
              </a:rPr>
              <a:t>усіх</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опіків</a:t>
            </a:r>
            <a:r>
              <a:rPr lang="ru-RU" sz="2400" b="1" i="1" strike="noStrike" spc="-1" dirty="0">
                <a:solidFill>
                  <a:srgbClr val="000000"/>
                </a:solidFill>
                <a:latin typeface="Calibri"/>
                <a:ea typeface="DejaVu Sans"/>
              </a:rPr>
              <a:t> за </a:t>
            </a:r>
            <a:r>
              <a:rPr lang="ru-RU" sz="2400" b="1" i="1" strike="noStrike" spc="-1" dirty="0" err="1">
                <a:solidFill>
                  <a:srgbClr val="000000"/>
                </a:solidFill>
                <a:latin typeface="Calibri"/>
                <a:ea typeface="DejaVu Sans"/>
              </a:rPr>
              <a:t>віковими</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групами</a:t>
            </a:r>
            <a:r>
              <a:rPr lang="ru-RU" sz="2400" b="1" i="1" strike="noStrike" spc="-1" dirty="0">
                <a:solidFill>
                  <a:srgbClr val="000000"/>
                </a:solidFill>
                <a:latin typeface="Calibri"/>
                <a:ea typeface="DejaVu Sans"/>
              </a:rPr>
              <a:t>). У </a:t>
            </a:r>
            <a:r>
              <a:rPr lang="ru-RU" sz="2400" b="1" i="1" strike="noStrike" spc="-1" dirty="0" err="1">
                <a:solidFill>
                  <a:srgbClr val="000000"/>
                </a:solidFill>
                <a:latin typeface="Calibri"/>
                <a:ea typeface="DejaVu Sans"/>
              </a:rPr>
              <a:t>цьому</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віці</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смертність</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від</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опіків</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найбільша</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що</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пов'язане</a:t>
            </a:r>
            <a:r>
              <a:rPr lang="ru-RU" sz="2400" b="1" i="1" strike="noStrike" spc="-1" dirty="0">
                <a:solidFill>
                  <a:srgbClr val="000000"/>
                </a:solidFill>
                <a:latin typeface="Calibri"/>
                <a:ea typeface="DejaVu Sans"/>
              </a:rPr>
              <a:t> з анатомо-</a:t>
            </a:r>
            <a:r>
              <a:rPr lang="ru-RU" sz="2400" b="1" i="1" strike="noStrike" spc="-1" dirty="0" err="1">
                <a:solidFill>
                  <a:srgbClr val="000000"/>
                </a:solidFill>
                <a:latin typeface="Calibri"/>
                <a:ea typeface="DejaVu Sans"/>
              </a:rPr>
              <a:t>фізіологічними</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особливостями</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дитячого</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організму</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Близько</a:t>
            </a:r>
            <a:r>
              <a:rPr lang="ru-RU" sz="2400" b="1" i="1" strike="noStrike" spc="-1" dirty="0">
                <a:solidFill>
                  <a:srgbClr val="000000"/>
                </a:solidFill>
                <a:latin typeface="Calibri"/>
                <a:ea typeface="DejaVu Sans"/>
              </a:rPr>
              <a:t> 2/3 </a:t>
            </a:r>
            <a:r>
              <a:rPr lang="ru-RU" sz="2400" b="1" i="1" strike="noStrike" spc="-1" dirty="0" err="1">
                <a:solidFill>
                  <a:srgbClr val="000000"/>
                </a:solidFill>
                <a:latin typeface="Calibri"/>
                <a:ea typeface="DejaVu Sans"/>
              </a:rPr>
              <a:t>опіків</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діти</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одержують</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від</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гарячих</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рідин</a:t>
            </a:r>
            <a:r>
              <a:rPr lang="ru-RU" sz="2400" b="1" i="1" strike="noStrike" spc="-1" dirty="0">
                <a:solidFill>
                  <a:srgbClr val="000000"/>
                </a:solidFill>
                <a:latin typeface="Calibri"/>
                <a:ea typeface="DejaVu Sans"/>
              </a:rPr>
              <a:t> (води, молока, </a:t>
            </a:r>
            <a:r>
              <a:rPr lang="ru-RU" sz="2400" b="1" i="1" strike="noStrike" spc="-1" dirty="0" err="1">
                <a:solidFill>
                  <a:srgbClr val="000000"/>
                </a:solidFill>
                <a:latin typeface="Calibri"/>
                <a:ea typeface="DejaVu Sans"/>
              </a:rPr>
              <a:t>супів</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Ніжна</a:t>
            </a:r>
            <a:r>
              <a:rPr lang="ru-RU" sz="2400" b="1" i="1" strike="noStrike" spc="-1" dirty="0">
                <a:solidFill>
                  <a:srgbClr val="000000"/>
                </a:solidFill>
                <a:latin typeface="Calibri"/>
                <a:ea typeface="DejaVu Sans"/>
              </a:rPr>
              <a:t> й тонка </a:t>
            </a:r>
            <a:r>
              <a:rPr lang="ru-RU" sz="2400" b="1" i="1" strike="noStrike" spc="-1" dirty="0" err="1">
                <a:solidFill>
                  <a:srgbClr val="000000"/>
                </a:solidFill>
                <a:latin typeface="Calibri"/>
                <a:ea typeface="DejaVu Sans"/>
              </a:rPr>
              <a:t>шкіра</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дітей</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ушкоджується</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глибше</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Загальна</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реакція</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дитячого</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організму</a:t>
            </a:r>
            <a:r>
              <a:rPr lang="ru-RU" sz="2400" b="1" i="1" strike="noStrike" spc="-1" dirty="0">
                <a:solidFill>
                  <a:srgbClr val="000000"/>
                </a:solidFill>
                <a:latin typeface="Calibri"/>
                <a:ea typeface="DejaVu Sans"/>
              </a:rPr>
              <a:t> на </a:t>
            </a:r>
            <a:r>
              <a:rPr lang="ru-RU" sz="2400" b="1" i="1" strike="noStrike" spc="-1" dirty="0" err="1">
                <a:solidFill>
                  <a:srgbClr val="000000"/>
                </a:solidFill>
                <a:latin typeface="Calibri"/>
                <a:ea typeface="DejaVu Sans"/>
              </a:rPr>
              <a:t>опікову</a:t>
            </a:r>
            <a:r>
              <a:rPr lang="ru-RU" sz="2400" b="1" i="1" strike="noStrike" spc="-1" dirty="0">
                <a:solidFill>
                  <a:srgbClr val="000000"/>
                </a:solidFill>
                <a:latin typeface="Calibri"/>
                <a:ea typeface="DejaVu Sans"/>
              </a:rPr>
              <a:t> травму </a:t>
            </a:r>
            <a:r>
              <a:rPr lang="ru-RU" sz="2400" b="1" i="1" strike="noStrike" spc="-1" dirty="0" err="1">
                <a:solidFill>
                  <a:srgbClr val="000000"/>
                </a:solidFill>
                <a:latin typeface="Calibri"/>
                <a:ea typeface="DejaVu Sans"/>
              </a:rPr>
              <a:t>звичайно</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проявляється</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опіковим</a:t>
            </a:r>
            <a:r>
              <a:rPr lang="ru-RU" sz="2400" b="1" i="1" strike="noStrike" spc="-1" dirty="0">
                <a:solidFill>
                  <a:srgbClr val="000000"/>
                </a:solidFill>
                <a:latin typeface="Calibri"/>
                <a:ea typeface="DejaVu Sans"/>
              </a:rPr>
              <a:t> шоком і </a:t>
            </a:r>
            <a:r>
              <a:rPr lang="ru-RU" sz="2400" b="1" i="1" strike="noStrike" spc="-1" dirty="0" err="1">
                <a:solidFill>
                  <a:srgbClr val="000000"/>
                </a:solidFill>
                <a:latin typeface="Calibri"/>
                <a:ea typeface="DejaVu Sans"/>
              </a:rPr>
              <a:t>підвищеною</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чутливістю</a:t>
            </a:r>
            <a:r>
              <a:rPr lang="ru-RU" sz="2400" b="1" i="1" strike="noStrike" spc="-1" dirty="0">
                <a:solidFill>
                  <a:srgbClr val="000000"/>
                </a:solidFill>
                <a:latin typeface="Calibri"/>
                <a:ea typeface="DejaVu Sans"/>
              </a:rPr>
              <a:t> до </a:t>
            </a:r>
            <a:r>
              <a:rPr lang="ru-RU" sz="2400" b="1" i="1" strike="noStrike" spc="-1" dirty="0" err="1">
                <a:solidFill>
                  <a:srgbClr val="000000"/>
                </a:solidFill>
                <a:latin typeface="Calibri"/>
                <a:ea typeface="DejaVu Sans"/>
              </a:rPr>
              <a:t>інфекції</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Симптоми</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ступенів</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опіків</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такі</a:t>
            </a:r>
            <a:r>
              <a:rPr lang="ru-RU" sz="2400" b="1" i="1" strike="noStrike" spc="-1" dirty="0">
                <a:solidFill>
                  <a:srgbClr val="000000"/>
                </a:solidFill>
                <a:latin typeface="Calibri"/>
                <a:ea typeface="DejaVu Sans"/>
              </a:rPr>
              <a:t> ж, як у </a:t>
            </a:r>
            <a:r>
              <a:rPr lang="ru-RU" sz="2400" b="1" i="1" strike="noStrike" spc="-1" dirty="0" err="1">
                <a:solidFill>
                  <a:srgbClr val="000000"/>
                </a:solidFill>
                <a:latin typeface="Calibri"/>
                <a:ea typeface="DejaVu Sans"/>
              </a:rPr>
              <a:t>дорослих</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Площу</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опіків</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визначають</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залежно</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від</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віку</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дітей</a:t>
            </a:r>
            <a:r>
              <a:rPr lang="ru-RU" sz="2400" b="1" i="1" strike="noStrike" spc="-1" dirty="0">
                <a:solidFill>
                  <a:srgbClr val="000000"/>
                </a:solidFill>
                <a:latin typeface="Calibri"/>
                <a:ea typeface="DejaVu Sans"/>
              </a:rPr>
              <a:t>.</a:t>
            </a:r>
            <a:endParaRPr lang="ru-RU" sz="2400" b="0" strike="noStrike" spc="-1" dirty="0">
              <a:latin typeface="Arial"/>
            </a:endParaRPr>
          </a:p>
          <a:p>
            <a:pPr algn="just">
              <a:lnSpc>
                <a:spcPct val="80000"/>
              </a:lnSpc>
            </a:pPr>
            <a:endParaRPr lang="ru-RU" sz="2400" b="0" strike="noStrike" spc="-1" dirty="0">
              <a:latin typeface="Arial"/>
            </a:endParaRPr>
          </a:p>
          <a:p>
            <a:pPr algn="just">
              <a:lnSpc>
                <a:spcPct val="80000"/>
              </a:lnSpc>
            </a:pPr>
            <a:endParaRPr lang="ru-RU" sz="2400" b="0" strike="noStrike" spc="-1" dirty="0">
              <a:latin typeface="Arial"/>
            </a:endParaRPr>
          </a:p>
          <a:p>
            <a:pPr marL="343080" indent="-342000">
              <a:lnSpc>
                <a:spcPct val="100000"/>
              </a:lnSpc>
              <a:spcBef>
                <a:spcPts val="641"/>
              </a:spcBef>
            </a:pPr>
            <a:endParaRPr lang="ru-RU" sz="24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CustomShape 1"/>
          <p:cNvSpPr/>
          <p:nvPr/>
        </p:nvSpPr>
        <p:spPr>
          <a:xfrm>
            <a:off x="2500200" y="0"/>
            <a:ext cx="4495320" cy="455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400" b="1" strike="noStrike" spc="-1">
                <a:solidFill>
                  <a:srgbClr val="FF0000"/>
                </a:solidFill>
                <a:latin typeface="Calibri"/>
                <a:ea typeface="DejaVu Sans"/>
              </a:rPr>
              <a:t>Визначення площі опіків у дітей</a:t>
            </a:r>
            <a:endParaRPr lang="ru-RU" sz="2400" b="0" strike="noStrike" spc="-1">
              <a:latin typeface="Arial"/>
            </a:endParaRPr>
          </a:p>
        </p:txBody>
      </p:sp>
      <p:graphicFrame>
        <p:nvGraphicFramePr>
          <p:cNvPr id="165" name="Table 2"/>
          <p:cNvGraphicFramePr/>
          <p:nvPr/>
        </p:nvGraphicFramePr>
        <p:xfrm>
          <a:off x="571320" y="571320"/>
          <a:ext cx="8143560" cy="2409840"/>
        </p:xfrm>
        <a:graphic>
          <a:graphicData uri="http://schemas.openxmlformats.org/drawingml/2006/table">
            <a:tbl>
              <a:tblPr/>
              <a:tblGrid>
                <a:gridCol w="3187440">
                  <a:extLst>
                    <a:ext uri="{9D8B030D-6E8A-4147-A177-3AD203B41FA5}">
                      <a16:colId xmlns:a16="http://schemas.microsoft.com/office/drawing/2014/main" val="20000"/>
                    </a:ext>
                  </a:extLst>
                </a:gridCol>
                <a:gridCol w="1628280">
                  <a:extLst>
                    <a:ext uri="{9D8B030D-6E8A-4147-A177-3AD203B41FA5}">
                      <a16:colId xmlns:a16="http://schemas.microsoft.com/office/drawing/2014/main" val="20001"/>
                    </a:ext>
                  </a:extLst>
                </a:gridCol>
                <a:gridCol w="1663920">
                  <a:extLst>
                    <a:ext uri="{9D8B030D-6E8A-4147-A177-3AD203B41FA5}">
                      <a16:colId xmlns:a16="http://schemas.microsoft.com/office/drawing/2014/main" val="20002"/>
                    </a:ext>
                  </a:extLst>
                </a:gridCol>
                <a:gridCol w="1663920">
                  <a:extLst>
                    <a:ext uri="{9D8B030D-6E8A-4147-A177-3AD203B41FA5}">
                      <a16:colId xmlns:a16="http://schemas.microsoft.com/office/drawing/2014/main" val="20003"/>
                    </a:ext>
                  </a:extLst>
                </a:gridCol>
              </a:tblGrid>
              <a:tr h="396720">
                <a:tc rowSpan="2">
                  <a:txBody>
                    <a:bodyPr/>
                    <a:lstStyle/>
                    <a:p>
                      <a:pPr marL="457200">
                        <a:lnSpc>
                          <a:spcPct val="100000"/>
                        </a:lnSpc>
                      </a:pPr>
                      <a:r>
                        <a:rPr lang="ru-RU" sz="2000" b="1" strike="noStrike" spc="-12">
                          <a:solidFill>
                            <a:srgbClr val="000000"/>
                          </a:solidFill>
                          <a:latin typeface="Times New Roman"/>
                          <a:ea typeface="Times New Roman"/>
                        </a:rPr>
                        <a:t>Частина тіла</a:t>
                      </a:r>
                      <a:endParaRPr lang="ru-RU" sz="2000" b="0" strike="noStrike" spc="-1">
                        <a:latin typeface="Arial"/>
                      </a:endParaRPr>
                    </a:p>
                  </a:txBody>
                  <a:tcPr marL="25200" marR="252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gridSpan="3">
                  <a:txBody>
                    <a:bodyPr/>
                    <a:lstStyle/>
                    <a:p>
                      <a:pPr marL="396360">
                        <a:lnSpc>
                          <a:spcPct val="100000"/>
                        </a:lnSpc>
                      </a:pPr>
                      <a:r>
                        <a:rPr lang="ru-RU" sz="2000" b="1" strike="noStrike" spc="-1">
                          <a:solidFill>
                            <a:srgbClr val="000000"/>
                          </a:solidFill>
                          <a:latin typeface="Times New Roman"/>
                          <a:ea typeface="Times New Roman"/>
                        </a:rPr>
                        <a:t>Площа опіків залежно від віку, %</a:t>
                      </a:r>
                      <a:endParaRPr lang="ru-RU" sz="2000" b="0" strike="noStrike" spc="-1">
                        <a:latin typeface="Arial"/>
                      </a:endParaRPr>
                    </a:p>
                  </a:txBody>
                  <a:tcPr marL="25200" marR="252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extLst>
                  <a:ext uri="{0D108BD9-81ED-4DB2-BD59-A6C34878D82A}">
                    <a16:rowId xmlns:a16="http://schemas.microsoft.com/office/drawing/2014/main" val="10000"/>
                  </a:ext>
                </a:extLst>
              </a:tr>
              <a:tr h="396720">
                <a:tc vMerge="1">
                  <a:txBody>
                    <a:bodyPr/>
                    <a:lstStyle/>
                    <a:p>
                      <a:endParaRPr lang="ru-RU"/>
                    </a:p>
                  </a:txBody>
                  <a:tcPr marL="90000" marR="90000">
                    <a:solidFill>
                      <a:srgbClr val="729FCF"/>
                    </a:solidFill>
                  </a:tcPr>
                </a:tc>
                <a:tc>
                  <a:txBody>
                    <a:bodyPr/>
                    <a:lstStyle/>
                    <a:p>
                      <a:pPr algn="ctr">
                        <a:lnSpc>
                          <a:spcPct val="100000"/>
                        </a:lnSpc>
                      </a:pPr>
                      <a:r>
                        <a:rPr lang="ru-RU" sz="2000" b="1" strike="noStrike" spc="-1">
                          <a:solidFill>
                            <a:srgbClr val="FF0000"/>
                          </a:solidFill>
                          <a:latin typeface="Times New Roman"/>
                          <a:ea typeface="Times New Roman"/>
                        </a:rPr>
                        <a:t>до 1 року</a:t>
                      </a:r>
                      <a:endParaRPr lang="ru-RU" sz="2000" b="0" strike="noStrike" spc="-1">
                        <a:latin typeface="Arial"/>
                      </a:endParaRPr>
                    </a:p>
                  </a:txBody>
                  <a:tcPr marL="25200" marR="252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gn="ctr">
                        <a:lnSpc>
                          <a:spcPct val="100000"/>
                        </a:lnSpc>
                      </a:pPr>
                      <a:r>
                        <a:rPr lang="ru-RU" sz="2000" b="1" strike="noStrike" spc="-1">
                          <a:solidFill>
                            <a:srgbClr val="FF0000"/>
                          </a:solidFill>
                          <a:latin typeface="Times New Roman"/>
                          <a:ea typeface="Times New Roman"/>
                        </a:rPr>
                        <a:t>1-6 років</a:t>
                      </a:r>
                      <a:endParaRPr lang="ru-RU" sz="2000" b="0" strike="noStrike" spc="-1">
                        <a:latin typeface="Arial"/>
                      </a:endParaRPr>
                    </a:p>
                  </a:txBody>
                  <a:tcPr marL="25200" marR="252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gn="ctr">
                        <a:lnSpc>
                          <a:spcPct val="100000"/>
                        </a:lnSpc>
                      </a:pPr>
                      <a:r>
                        <a:rPr lang="ru-RU" sz="2000" b="1" strike="noStrike" spc="-1">
                          <a:solidFill>
                            <a:srgbClr val="FF0000"/>
                          </a:solidFill>
                          <a:latin typeface="Times New Roman"/>
                          <a:ea typeface="Times New Roman"/>
                        </a:rPr>
                        <a:t>5-14 років</a:t>
                      </a:r>
                      <a:endParaRPr lang="ru-RU" sz="2000" b="0" strike="noStrike" spc="-1">
                        <a:latin typeface="Arial"/>
                      </a:endParaRPr>
                    </a:p>
                  </a:txBody>
                  <a:tcPr marL="25200" marR="252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extLst>
                  <a:ext uri="{0D108BD9-81ED-4DB2-BD59-A6C34878D82A}">
                    <a16:rowId xmlns:a16="http://schemas.microsoft.com/office/drawing/2014/main" val="10001"/>
                  </a:ext>
                </a:extLst>
              </a:tr>
              <a:tr h="1616400">
                <a:tc>
                  <a:txBody>
                    <a:bodyPr/>
                    <a:lstStyle/>
                    <a:p>
                      <a:pPr>
                        <a:lnSpc>
                          <a:spcPct val="100000"/>
                        </a:lnSpc>
                      </a:pPr>
                      <a:r>
                        <a:rPr lang="ru-RU" sz="2000" b="1" strike="noStrike" spc="-26">
                          <a:solidFill>
                            <a:srgbClr val="7030A0"/>
                          </a:solidFill>
                          <a:latin typeface="Times New Roman"/>
                          <a:ea typeface="Times New Roman"/>
                        </a:rPr>
                        <a:t>Голова </a:t>
                      </a:r>
                      <a:endParaRPr lang="ru-RU" sz="2000" b="0" strike="noStrike" spc="-1">
                        <a:latin typeface="Arial"/>
                      </a:endParaRPr>
                    </a:p>
                    <a:p>
                      <a:pPr>
                        <a:lnSpc>
                          <a:spcPct val="100000"/>
                        </a:lnSpc>
                      </a:pPr>
                      <a:r>
                        <a:rPr lang="ru-RU" sz="2000" b="1" strike="noStrike" spc="-7">
                          <a:solidFill>
                            <a:srgbClr val="7030A0"/>
                          </a:solidFill>
                          <a:latin typeface="Times New Roman"/>
                          <a:ea typeface="Times New Roman"/>
                        </a:rPr>
                        <a:t>Верхня кінцівка </a:t>
                      </a:r>
                      <a:endParaRPr lang="ru-RU" sz="2000" b="0" strike="noStrike" spc="-1">
                        <a:latin typeface="Arial"/>
                      </a:endParaRPr>
                    </a:p>
                    <a:p>
                      <a:pPr>
                        <a:lnSpc>
                          <a:spcPct val="100000"/>
                        </a:lnSpc>
                      </a:pPr>
                      <a:r>
                        <a:rPr lang="ru-RU" sz="2000" b="1" strike="noStrike" spc="-15">
                          <a:solidFill>
                            <a:srgbClr val="7030A0"/>
                          </a:solidFill>
                          <a:latin typeface="Times New Roman"/>
                          <a:ea typeface="Times New Roman"/>
                        </a:rPr>
                        <a:t>Тулуб спереду або ззаду </a:t>
                      </a:r>
                      <a:r>
                        <a:rPr lang="ru-RU" sz="2000" b="1" strike="noStrike" spc="-7">
                          <a:solidFill>
                            <a:srgbClr val="7030A0"/>
                          </a:solidFill>
                          <a:latin typeface="Times New Roman"/>
                          <a:ea typeface="Times New Roman"/>
                        </a:rPr>
                        <a:t>Нижня кінцівка </a:t>
                      </a:r>
                      <a:r>
                        <a:rPr lang="ru-RU" sz="2000" b="1" strike="noStrike" spc="-1">
                          <a:solidFill>
                            <a:srgbClr val="7030A0"/>
                          </a:solidFill>
                          <a:latin typeface="Times New Roman"/>
                          <a:ea typeface="Times New Roman"/>
                        </a:rPr>
                        <a:t>Промежина</a:t>
                      </a:r>
                      <a:endParaRPr lang="ru-RU" sz="2000" b="0" strike="noStrike" spc="-1">
                        <a:latin typeface="Arial"/>
                      </a:endParaRPr>
                    </a:p>
                  </a:txBody>
                  <a:tcPr marL="25200" marR="252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marL="286560" algn="ctr">
                        <a:lnSpc>
                          <a:spcPct val="100000"/>
                        </a:lnSpc>
                      </a:pPr>
                      <a:r>
                        <a:rPr lang="ru-RU" sz="2000" b="1" strike="noStrike" spc="-1" dirty="0">
                          <a:solidFill>
                            <a:srgbClr val="000000"/>
                          </a:solidFill>
                          <a:latin typeface="Times New Roman"/>
                          <a:ea typeface="Times New Roman"/>
                        </a:rPr>
                        <a:t>21</a:t>
                      </a:r>
                      <a:endParaRPr lang="ru-RU" sz="2000" b="0" strike="noStrike" spc="-1" dirty="0">
                        <a:latin typeface="Arial"/>
                      </a:endParaRPr>
                    </a:p>
                    <a:p>
                      <a:pPr marL="286560" algn="ctr">
                        <a:lnSpc>
                          <a:spcPct val="100000"/>
                        </a:lnSpc>
                      </a:pPr>
                      <a:r>
                        <a:rPr lang="ru-RU" sz="2000" b="1" strike="noStrike" spc="-1" dirty="0">
                          <a:solidFill>
                            <a:srgbClr val="000000"/>
                          </a:solidFill>
                          <a:latin typeface="Times New Roman"/>
                          <a:ea typeface="Times New Roman"/>
                        </a:rPr>
                        <a:t> 9 </a:t>
                      </a:r>
                      <a:endParaRPr lang="ru-RU" sz="2000" b="0" strike="noStrike" spc="-1" dirty="0">
                        <a:latin typeface="Arial"/>
                      </a:endParaRPr>
                    </a:p>
                    <a:p>
                      <a:pPr marL="286560" algn="ctr">
                        <a:lnSpc>
                          <a:spcPct val="100000"/>
                        </a:lnSpc>
                      </a:pPr>
                      <a:r>
                        <a:rPr lang="ru-RU" sz="2000" b="1" strike="noStrike" spc="-1" dirty="0">
                          <a:solidFill>
                            <a:srgbClr val="000000"/>
                          </a:solidFill>
                          <a:latin typeface="Times New Roman"/>
                          <a:ea typeface="Times New Roman"/>
                        </a:rPr>
                        <a:t>16 </a:t>
                      </a:r>
                      <a:endParaRPr lang="ru-RU" sz="2000" b="0" strike="noStrike" spc="-1" dirty="0">
                        <a:latin typeface="Arial"/>
                      </a:endParaRPr>
                    </a:p>
                    <a:p>
                      <a:pPr marL="286560" algn="ctr">
                        <a:lnSpc>
                          <a:spcPct val="100000"/>
                        </a:lnSpc>
                      </a:pPr>
                      <a:r>
                        <a:rPr lang="ru-RU" sz="2000" b="1" strike="noStrike" spc="-1" dirty="0">
                          <a:solidFill>
                            <a:srgbClr val="000000"/>
                          </a:solidFill>
                          <a:latin typeface="Times New Roman"/>
                          <a:ea typeface="Times New Roman"/>
                        </a:rPr>
                        <a:t>14 </a:t>
                      </a:r>
                      <a:endParaRPr lang="ru-RU" sz="2000" b="0" strike="noStrike" spc="-1" dirty="0">
                        <a:latin typeface="Arial"/>
                      </a:endParaRPr>
                    </a:p>
                    <a:p>
                      <a:pPr marL="286560" algn="ctr">
                        <a:lnSpc>
                          <a:spcPct val="100000"/>
                        </a:lnSpc>
                      </a:pPr>
                      <a:r>
                        <a:rPr lang="ru-RU" sz="2000" b="1" strike="noStrike" spc="-1" dirty="0">
                          <a:solidFill>
                            <a:srgbClr val="000000"/>
                          </a:solidFill>
                          <a:latin typeface="Times New Roman"/>
                          <a:ea typeface="Times New Roman"/>
                        </a:rPr>
                        <a:t>1</a:t>
                      </a:r>
                      <a:endParaRPr lang="ru-RU" sz="2000" b="0" strike="noStrike" spc="-1" dirty="0">
                        <a:latin typeface="Arial"/>
                      </a:endParaRPr>
                    </a:p>
                  </a:txBody>
                  <a:tcPr marL="25200" marR="252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marL="301680" algn="ctr">
                        <a:lnSpc>
                          <a:spcPct val="100000"/>
                        </a:lnSpc>
                      </a:pPr>
                      <a:r>
                        <a:rPr lang="ru-RU" sz="2000" b="1" strike="noStrike" spc="-1" dirty="0">
                          <a:solidFill>
                            <a:srgbClr val="000000"/>
                          </a:solidFill>
                          <a:latin typeface="Times New Roman"/>
                          <a:ea typeface="Times New Roman"/>
                        </a:rPr>
                        <a:t>19 </a:t>
                      </a:r>
                      <a:endParaRPr lang="ru-RU" sz="2000" b="0" strike="noStrike" spc="-1" dirty="0">
                        <a:latin typeface="Arial"/>
                      </a:endParaRPr>
                    </a:p>
                    <a:p>
                      <a:pPr marL="301680" algn="ctr">
                        <a:lnSpc>
                          <a:spcPct val="100000"/>
                        </a:lnSpc>
                      </a:pPr>
                      <a:r>
                        <a:rPr lang="ru-RU" sz="2000" b="1" strike="noStrike" spc="-1" dirty="0">
                          <a:solidFill>
                            <a:srgbClr val="000000"/>
                          </a:solidFill>
                          <a:latin typeface="Times New Roman"/>
                          <a:ea typeface="Times New Roman"/>
                        </a:rPr>
                        <a:t>9 </a:t>
                      </a:r>
                      <a:endParaRPr lang="ru-RU" sz="2000" b="0" strike="noStrike" spc="-1" dirty="0">
                        <a:latin typeface="Arial"/>
                      </a:endParaRPr>
                    </a:p>
                    <a:p>
                      <a:pPr marL="301680" algn="ctr">
                        <a:lnSpc>
                          <a:spcPct val="100000"/>
                        </a:lnSpc>
                      </a:pPr>
                      <a:r>
                        <a:rPr lang="ru-RU" sz="2000" b="1" strike="noStrike" spc="-1" dirty="0">
                          <a:solidFill>
                            <a:srgbClr val="000000"/>
                          </a:solidFill>
                          <a:latin typeface="Times New Roman"/>
                          <a:ea typeface="Times New Roman"/>
                        </a:rPr>
                        <a:t>16</a:t>
                      </a:r>
                      <a:endParaRPr lang="ru-RU" sz="2000" b="0" strike="noStrike" spc="-1" dirty="0">
                        <a:latin typeface="Arial"/>
                      </a:endParaRPr>
                    </a:p>
                    <a:p>
                      <a:pPr marL="301680" algn="ctr">
                        <a:lnSpc>
                          <a:spcPct val="100000"/>
                        </a:lnSpc>
                      </a:pPr>
                      <a:r>
                        <a:rPr lang="ru-RU" sz="2000" b="1" strike="noStrike" spc="-1" dirty="0">
                          <a:solidFill>
                            <a:srgbClr val="000000"/>
                          </a:solidFill>
                          <a:latin typeface="Times New Roman"/>
                          <a:ea typeface="Times New Roman"/>
                        </a:rPr>
                        <a:t>15</a:t>
                      </a:r>
                      <a:endParaRPr lang="ru-RU" sz="2000" b="0" strike="noStrike" spc="-1" dirty="0">
                        <a:latin typeface="Arial"/>
                      </a:endParaRPr>
                    </a:p>
                    <a:p>
                      <a:pPr marL="301680" algn="ctr">
                        <a:lnSpc>
                          <a:spcPct val="100000"/>
                        </a:lnSpc>
                      </a:pPr>
                      <a:r>
                        <a:rPr lang="ru-RU" sz="2000" b="1" strike="noStrike" spc="-1" dirty="0">
                          <a:solidFill>
                            <a:srgbClr val="000000"/>
                          </a:solidFill>
                          <a:latin typeface="Times New Roman"/>
                          <a:ea typeface="Times New Roman"/>
                        </a:rPr>
                        <a:t>1</a:t>
                      </a:r>
                      <a:endParaRPr lang="ru-RU" sz="2000" b="0" strike="noStrike" spc="-1" dirty="0">
                        <a:latin typeface="Arial"/>
                      </a:endParaRPr>
                    </a:p>
                  </a:txBody>
                  <a:tcPr marL="25200" marR="252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marL="304920" algn="ctr">
                        <a:lnSpc>
                          <a:spcPct val="100000"/>
                        </a:lnSpc>
                      </a:pPr>
                      <a:r>
                        <a:rPr lang="ru-RU" sz="2000" b="1" strike="noStrike" spc="-1" dirty="0">
                          <a:solidFill>
                            <a:srgbClr val="000000"/>
                          </a:solidFill>
                          <a:latin typeface="Times New Roman"/>
                          <a:ea typeface="Times New Roman"/>
                        </a:rPr>
                        <a:t>15 </a:t>
                      </a:r>
                      <a:endParaRPr lang="ru-RU" sz="2000" b="0" strike="noStrike" spc="-1" dirty="0">
                        <a:latin typeface="Arial"/>
                      </a:endParaRPr>
                    </a:p>
                    <a:p>
                      <a:pPr marL="304920" algn="ctr">
                        <a:lnSpc>
                          <a:spcPct val="100000"/>
                        </a:lnSpc>
                      </a:pPr>
                      <a:r>
                        <a:rPr lang="ru-RU" sz="2000" b="1" strike="noStrike" spc="-1" dirty="0">
                          <a:solidFill>
                            <a:srgbClr val="000000"/>
                          </a:solidFill>
                          <a:latin typeface="Times New Roman"/>
                          <a:ea typeface="Times New Roman"/>
                        </a:rPr>
                        <a:t>9</a:t>
                      </a:r>
                      <a:endParaRPr lang="ru-RU" sz="2000" b="0" strike="noStrike" spc="-1" dirty="0">
                        <a:latin typeface="Arial"/>
                      </a:endParaRPr>
                    </a:p>
                    <a:p>
                      <a:pPr marL="304920" algn="ctr">
                        <a:lnSpc>
                          <a:spcPct val="100000"/>
                        </a:lnSpc>
                      </a:pPr>
                      <a:r>
                        <a:rPr lang="ru-RU" sz="2000" b="1" strike="noStrike" spc="-1" dirty="0">
                          <a:solidFill>
                            <a:srgbClr val="000000"/>
                          </a:solidFill>
                          <a:latin typeface="Times New Roman"/>
                          <a:ea typeface="Times New Roman"/>
                        </a:rPr>
                        <a:t> 16 </a:t>
                      </a:r>
                      <a:endParaRPr lang="ru-RU" sz="2000" b="0" strike="noStrike" spc="-1" dirty="0">
                        <a:latin typeface="Arial"/>
                      </a:endParaRPr>
                    </a:p>
                    <a:p>
                      <a:pPr marL="304920" algn="ctr">
                        <a:lnSpc>
                          <a:spcPct val="100000"/>
                        </a:lnSpc>
                      </a:pPr>
                      <a:r>
                        <a:rPr lang="ru-RU" sz="2000" b="1" strike="noStrike" spc="-1" dirty="0">
                          <a:solidFill>
                            <a:srgbClr val="000000"/>
                          </a:solidFill>
                          <a:latin typeface="Times New Roman"/>
                          <a:ea typeface="Times New Roman"/>
                        </a:rPr>
                        <a:t>17 </a:t>
                      </a:r>
                      <a:endParaRPr lang="ru-RU" sz="2000" b="0" strike="noStrike" spc="-1" dirty="0">
                        <a:latin typeface="Arial"/>
                      </a:endParaRPr>
                    </a:p>
                    <a:p>
                      <a:pPr marL="304920" algn="ctr">
                        <a:lnSpc>
                          <a:spcPct val="100000"/>
                        </a:lnSpc>
                      </a:pPr>
                      <a:r>
                        <a:rPr lang="ru-RU" sz="2000" b="1" strike="noStrike" spc="-1" dirty="0">
                          <a:solidFill>
                            <a:srgbClr val="000000"/>
                          </a:solidFill>
                          <a:latin typeface="Times New Roman"/>
                          <a:ea typeface="Times New Roman"/>
                        </a:rPr>
                        <a:t>1</a:t>
                      </a:r>
                      <a:endParaRPr lang="ru-RU" sz="2000" b="0" strike="noStrike" spc="-1" dirty="0">
                        <a:latin typeface="Arial"/>
                      </a:endParaRPr>
                    </a:p>
                  </a:txBody>
                  <a:tcPr marL="25200" marR="252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extLst>
                  <a:ext uri="{0D108BD9-81ED-4DB2-BD59-A6C34878D82A}">
                    <a16:rowId xmlns:a16="http://schemas.microsoft.com/office/drawing/2014/main" val="10002"/>
                  </a:ext>
                </a:extLst>
              </a:tr>
            </a:tbl>
          </a:graphicData>
        </a:graphic>
      </p:graphicFrame>
      <p:sp>
        <p:nvSpPr>
          <p:cNvPr id="166" name="CustomShape 3"/>
          <p:cNvSpPr/>
          <p:nvPr/>
        </p:nvSpPr>
        <p:spPr>
          <a:xfrm>
            <a:off x="214200" y="3090600"/>
            <a:ext cx="8714520" cy="36482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just">
              <a:lnSpc>
                <a:spcPct val="80000"/>
              </a:lnSpc>
            </a:pPr>
            <a:r>
              <a:rPr lang="ru-RU" sz="1800" b="1" i="1" strike="noStrike" spc="-1" dirty="0" err="1">
                <a:solidFill>
                  <a:srgbClr val="FF0000"/>
                </a:solidFill>
                <a:latin typeface="Arial"/>
                <a:ea typeface="Times New Roman"/>
              </a:rPr>
              <a:t>Опікова</a:t>
            </a:r>
            <a:r>
              <a:rPr lang="ru-RU" sz="1800" b="1" i="1" strike="noStrike" spc="-1" dirty="0">
                <a:solidFill>
                  <a:srgbClr val="FF0000"/>
                </a:solidFill>
                <a:latin typeface="Arial"/>
                <a:ea typeface="Times New Roman"/>
              </a:rPr>
              <a:t> хвороба </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це</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сукупність</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загальних</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розладів</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організму</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що</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виникли</a:t>
            </a:r>
            <a:r>
              <a:rPr lang="ru-RU" sz="1800" b="1" strike="noStrike" spc="-1" dirty="0">
                <a:solidFill>
                  <a:srgbClr val="000000"/>
                </a:solidFill>
                <a:latin typeface="Arial"/>
                <a:ea typeface="Times New Roman"/>
              </a:rPr>
              <a:t> при </a:t>
            </a:r>
            <a:r>
              <a:rPr lang="ru-RU" sz="1800" b="1" strike="noStrike" spc="-1" dirty="0" err="1">
                <a:solidFill>
                  <a:srgbClr val="000000"/>
                </a:solidFill>
                <a:latin typeface="Arial"/>
                <a:ea typeface="Times New Roman"/>
              </a:rPr>
              <a:t>опіках</a:t>
            </a:r>
            <a:r>
              <a:rPr lang="ru-RU" sz="1800" b="1" strike="noStrike" spc="-1" dirty="0">
                <a:solidFill>
                  <a:srgbClr val="000000"/>
                </a:solidFill>
                <a:latin typeface="Arial"/>
                <a:ea typeface="Times New Roman"/>
              </a:rPr>
              <a:t> ІІ-ІV </a:t>
            </a:r>
            <a:r>
              <a:rPr lang="ru-RU" sz="1800" b="1" strike="noStrike" spc="-1" dirty="0" err="1">
                <a:solidFill>
                  <a:srgbClr val="000000"/>
                </a:solidFill>
                <a:latin typeface="Arial"/>
                <a:ea typeface="Times New Roman"/>
              </a:rPr>
              <a:t>ступенів</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із</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площею</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ушкодження</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більше</a:t>
            </a:r>
            <a:r>
              <a:rPr lang="ru-RU" sz="1800" b="1" strike="noStrike" spc="-1" dirty="0">
                <a:solidFill>
                  <a:srgbClr val="000000"/>
                </a:solidFill>
                <a:latin typeface="Arial"/>
                <a:ea typeface="Times New Roman"/>
              </a:rPr>
              <a:t> 15% </a:t>
            </a:r>
            <a:r>
              <a:rPr lang="ru-RU" sz="1800" b="1" strike="noStrike" spc="-1" dirty="0" err="1">
                <a:solidFill>
                  <a:srgbClr val="000000"/>
                </a:solidFill>
                <a:latin typeface="Arial"/>
                <a:ea typeface="Times New Roman"/>
              </a:rPr>
              <a:t>загальної</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поверхні</a:t>
            </a:r>
            <a:r>
              <a:rPr lang="ru-RU" sz="1800" b="1" strike="noStrike" spc="-1" dirty="0">
                <a:solidFill>
                  <a:srgbClr val="000000"/>
                </a:solidFill>
                <a:latin typeface="Arial"/>
                <a:ea typeface="Times New Roman"/>
              </a:rPr>
              <a:t>. Вона </a:t>
            </a:r>
            <a:r>
              <a:rPr lang="ru-RU" sz="1800" b="1" strike="noStrike" spc="-1" dirty="0" err="1">
                <a:solidFill>
                  <a:srgbClr val="000000"/>
                </a:solidFill>
                <a:latin typeface="Arial"/>
                <a:ea typeface="Times New Roman"/>
              </a:rPr>
              <a:t>проявляється</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опіковим</a:t>
            </a:r>
            <a:r>
              <a:rPr lang="ru-RU" sz="1800" b="1" strike="noStrike" spc="-1" dirty="0">
                <a:solidFill>
                  <a:srgbClr val="000000"/>
                </a:solidFill>
                <a:latin typeface="Arial"/>
                <a:ea typeface="Times New Roman"/>
              </a:rPr>
              <a:t> шоком, </a:t>
            </a:r>
            <a:r>
              <a:rPr lang="ru-RU" sz="1800" b="1" strike="noStrike" spc="-1" dirty="0" err="1">
                <a:solidFill>
                  <a:srgbClr val="000000"/>
                </a:solidFill>
                <a:latin typeface="Arial"/>
                <a:ea typeface="Times New Roman"/>
              </a:rPr>
              <a:t>гострим</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отруєнням</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токсемією</a:t>
            </a:r>
            <a:r>
              <a:rPr lang="ru-RU" sz="1800" b="1" strike="noStrike" spc="-1" dirty="0">
                <a:solidFill>
                  <a:srgbClr val="000000"/>
                </a:solidFill>
                <a:latin typeface="Arial"/>
                <a:ea typeface="Times New Roman"/>
              </a:rPr>
              <a:t> і </a:t>
            </a:r>
            <a:r>
              <a:rPr lang="ru-RU" sz="1800" b="1" strike="noStrike" spc="-1" dirty="0" err="1">
                <a:solidFill>
                  <a:srgbClr val="000000"/>
                </a:solidFill>
                <a:latin typeface="Arial"/>
                <a:ea typeface="Times New Roman"/>
              </a:rPr>
              <a:t>септикотоксемією</a:t>
            </a:r>
            <a:r>
              <a:rPr lang="ru-RU" sz="1800" b="1" strike="noStrike" spc="-1" dirty="0">
                <a:solidFill>
                  <a:srgbClr val="000000"/>
                </a:solidFill>
                <a:latin typeface="Arial"/>
                <a:ea typeface="Times New Roman"/>
              </a:rPr>
              <a:t>) та </a:t>
            </a:r>
            <a:r>
              <a:rPr lang="ru-RU" sz="1800" b="1" strike="noStrike" spc="-1" dirty="0" err="1">
                <a:solidFill>
                  <a:srgbClr val="000000"/>
                </a:solidFill>
                <a:latin typeface="Arial"/>
                <a:ea typeface="Times New Roman"/>
              </a:rPr>
              <a:t>опіковим</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виснаженням</a:t>
            </a:r>
            <a:r>
              <a:rPr lang="ru-RU" sz="1800" b="1" strike="noStrike" spc="-1" dirty="0">
                <a:solidFill>
                  <a:srgbClr val="000000"/>
                </a:solidFill>
                <a:latin typeface="Arial"/>
                <a:ea typeface="Times New Roman"/>
              </a:rPr>
              <a:t> </a:t>
            </a:r>
            <a:r>
              <a:rPr lang="ru-RU" sz="1800" b="1" strike="noStrike" spc="-1" dirty="0" err="1">
                <a:solidFill>
                  <a:srgbClr val="000000"/>
                </a:solidFill>
                <a:latin typeface="Arial"/>
                <a:ea typeface="Times New Roman"/>
              </a:rPr>
              <a:t>організму</a:t>
            </a:r>
            <a:r>
              <a:rPr lang="ru-RU" sz="1800" b="1" strike="noStrike" spc="-1" dirty="0">
                <a:solidFill>
                  <a:srgbClr val="000000"/>
                </a:solidFill>
                <a:latin typeface="Arial"/>
                <a:ea typeface="Times New Roman"/>
              </a:rPr>
              <a:t>.  </a:t>
            </a:r>
            <a:r>
              <a:rPr lang="ru-RU" sz="2000" b="1" strike="noStrike" spc="-1" dirty="0" err="1">
                <a:solidFill>
                  <a:srgbClr val="FF0000"/>
                </a:solidFill>
                <a:latin typeface="Calibri"/>
                <a:ea typeface="Times New Roman"/>
              </a:rPr>
              <a:t>Опікова</a:t>
            </a:r>
            <a:r>
              <a:rPr lang="ru-RU" sz="2000" b="1" strike="noStrike" spc="-1" dirty="0">
                <a:solidFill>
                  <a:srgbClr val="FF0000"/>
                </a:solidFill>
                <a:latin typeface="Calibri"/>
                <a:ea typeface="Times New Roman"/>
              </a:rPr>
              <a:t> хвороба </a:t>
            </a:r>
            <a:r>
              <a:rPr lang="ru-RU" sz="2000" b="1" strike="noStrike" spc="-1" dirty="0" err="1">
                <a:solidFill>
                  <a:srgbClr val="FF0000"/>
                </a:solidFill>
                <a:latin typeface="Calibri"/>
                <a:ea typeface="Times New Roman"/>
              </a:rPr>
              <a:t>перебігає</a:t>
            </a:r>
            <a:r>
              <a:rPr lang="ru-RU" sz="2000" b="1" strike="noStrike" spc="-1" dirty="0">
                <a:solidFill>
                  <a:srgbClr val="FF0000"/>
                </a:solidFill>
                <a:latin typeface="Calibri"/>
                <a:ea typeface="Times New Roman"/>
              </a:rPr>
              <a:t> </a:t>
            </a:r>
            <a:r>
              <a:rPr lang="ru-RU" sz="2000" b="1" strike="noStrike" spc="-1" dirty="0" err="1">
                <a:solidFill>
                  <a:srgbClr val="FF0000"/>
                </a:solidFill>
                <a:latin typeface="Calibri"/>
                <a:ea typeface="Times New Roman"/>
              </a:rPr>
              <a:t>стадійно</a:t>
            </a:r>
            <a:r>
              <a:rPr lang="ru-RU" sz="2000" b="1" strike="noStrike" spc="-1" dirty="0">
                <a:solidFill>
                  <a:srgbClr val="FF0000"/>
                </a:solidFill>
                <a:latin typeface="Calibri"/>
                <a:ea typeface="Times New Roman"/>
              </a:rPr>
              <a:t>. </a:t>
            </a:r>
            <a:r>
              <a:rPr lang="ru-RU" sz="2000" b="1" strike="noStrike" spc="-1" dirty="0" err="1">
                <a:solidFill>
                  <a:srgbClr val="FF0000"/>
                </a:solidFill>
                <a:latin typeface="Calibri"/>
                <a:ea typeface="Times New Roman"/>
              </a:rPr>
              <a:t>Розрізняють</a:t>
            </a:r>
            <a:r>
              <a:rPr lang="ru-RU" sz="2000" b="1" strike="noStrike" spc="-1" dirty="0">
                <a:solidFill>
                  <a:srgbClr val="FF0000"/>
                </a:solidFill>
                <a:latin typeface="Calibri"/>
                <a:ea typeface="Times New Roman"/>
              </a:rPr>
              <a:t> </a:t>
            </a:r>
            <a:r>
              <a:rPr lang="ru-RU" sz="2000" b="1" strike="noStrike" spc="-1" dirty="0" err="1">
                <a:solidFill>
                  <a:srgbClr val="FF0000"/>
                </a:solidFill>
                <a:latin typeface="Calibri"/>
                <a:ea typeface="Times New Roman"/>
              </a:rPr>
              <a:t>чотири</a:t>
            </a:r>
            <a:r>
              <a:rPr lang="ru-RU" sz="2000" b="1" strike="noStrike" spc="-1" dirty="0">
                <a:solidFill>
                  <a:srgbClr val="FF0000"/>
                </a:solidFill>
                <a:latin typeface="Calibri"/>
                <a:ea typeface="Times New Roman"/>
              </a:rPr>
              <a:t> </a:t>
            </a:r>
            <a:r>
              <a:rPr lang="ru-RU" sz="2000" b="1" strike="noStrike" spc="-1" dirty="0" err="1">
                <a:solidFill>
                  <a:srgbClr val="FF0000"/>
                </a:solidFill>
                <a:latin typeface="Calibri"/>
                <a:ea typeface="Times New Roman"/>
              </a:rPr>
              <a:t>її</a:t>
            </a:r>
            <a:r>
              <a:rPr lang="ru-RU" sz="2000" b="1" strike="noStrike" spc="-1" dirty="0">
                <a:solidFill>
                  <a:srgbClr val="FF0000"/>
                </a:solidFill>
                <a:latin typeface="Calibri"/>
                <a:ea typeface="Times New Roman"/>
              </a:rPr>
              <a:t> </a:t>
            </a:r>
            <a:r>
              <a:rPr lang="ru-RU" sz="2000" b="1" strike="noStrike" spc="-1" dirty="0" err="1">
                <a:solidFill>
                  <a:srgbClr val="FF0000"/>
                </a:solidFill>
                <a:latin typeface="Calibri"/>
                <a:ea typeface="Times New Roman"/>
              </a:rPr>
              <a:t>стадії</a:t>
            </a:r>
            <a:r>
              <a:rPr lang="ru-RU" sz="2000" b="1" strike="noStrike" spc="-1" dirty="0">
                <a:solidFill>
                  <a:srgbClr val="FF0000"/>
                </a:solidFill>
                <a:latin typeface="Calibri"/>
                <a:ea typeface="Times New Roman"/>
              </a:rPr>
              <a:t>:</a:t>
            </a:r>
            <a:endParaRPr lang="ru-RU" sz="2000" b="0" strike="noStrike" spc="-1" dirty="0">
              <a:latin typeface="Arial"/>
            </a:endParaRPr>
          </a:p>
          <a:p>
            <a:pPr marL="216000" indent="-215280" algn="just">
              <a:lnSpc>
                <a:spcPct val="80000"/>
              </a:lnSpc>
              <a:buClr>
                <a:srgbClr val="7030A0"/>
              </a:buClr>
              <a:buFont typeface="Wingdings" charset="2"/>
              <a:buChar char=""/>
            </a:pPr>
            <a:r>
              <a:rPr lang="ru-RU" sz="2000" b="1" i="1" strike="noStrike" spc="-1" dirty="0" err="1">
                <a:solidFill>
                  <a:srgbClr val="7030A0"/>
                </a:solidFill>
                <a:latin typeface="Calibri"/>
                <a:ea typeface="Times New Roman"/>
              </a:rPr>
              <a:t>стадія</a:t>
            </a:r>
            <a:r>
              <a:rPr lang="ru-RU" sz="2000" b="1" i="1" strike="noStrike" spc="-1" dirty="0">
                <a:solidFill>
                  <a:srgbClr val="7030A0"/>
                </a:solidFill>
                <a:latin typeface="Calibri"/>
                <a:ea typeface="Times New Roman"/>
              </a:rPr>
              <a:t> </a:t>
            </a:r>
            <a:r>
              <a:rPr lang="ru-RU" sz="2000" b="1" i="1" strike="noStrike" spc="-1" dirty="0" err="1">
                <a:solidFill>
                  <a:srgbClr val="7030A0"/>
                </a:solidFill>
                <a:latin typeface="Calibri"/>
                <a:ea typeface="Times New Roman"/>
              </a:rPr>
              <a:t>опікового</a:t>
            </a:r>
            <a:r>
              <a:rPr lang="ru-RU" sz="2000" b="1" i="1" strike="noStrike" spc="-1" dirty="0">
                <a:solidFill>
                  <a:srgbClr val="7030A0"/>
                </a:solidFill>
                <a:latin typeface="Calibri"/>
                <a:ea typeface="Times New Roman"/>
              </a:rPr>
              <a:t> шоку </a:t>
            </a:r>
            <a:r>
              <a:rPr lang="ru-RU" sz="2000" b="1" strike="noStrike" spc="-1" dirty="0" err="1">
                <a:solidFill>
                  <a:srgbClr val="000000"/>
                </a:solidFill>
                <a:latin typeface="Calibri"/>
                <a:ea typeface="Times New Roman"/>
              </a:rPr>
              <a:t>виникає</a:t>
            </a:r>
            <a:r>
              <a:rPr lang="ru-RU" sz="2000" b="1" strike="noStrike" spc="-1" dirty="0">
                <a:solidFill>
                  <a:srgbClr val="000000"/>
                </a:solidFill>
                <a:latin typeface="Calibri"/>
                <a:ea typeface="Times New Roman"/>
              </a:rPr>
              <a:t> в момент шоку і </a:t>
            </a:r>
            <a:r>
              <a:rPr lang="ru-RU" sz="2000" b="1" strike="noStrike" spc="-1" dirty="0" err="1">
                <a:solidFill>
                  <a:srgbClr val="000000"/>
                </a:solidFill>
                <a:latin typeface="Calibri"/>
                <a:ea typeface="Times New Roman"/>
              </a:rPr>
              <a:t>триває</a:t>
            </a:r>
            <a:r>
              <a:rPr lang="ru-RU" sz="2000" b="1" strike="noStrike" spc="-1" dirty="0">
                <a:solidFill>
                  <a:srgbClr val="000000"/>
                </a:solidFill>
                <a:latin typeface="Calibri"/>
                <a:ea typeface="Times New Roman"/>
              </a:rPr>
              <a:t> не </a:t>
            </a:r>
            <a:r>
              <a:rPr lang="ru-RU" sz="2000" b="1" strike="noStrike" spc="-1" dirty="0" err="1">
                <a:solidFill>
                  <a:srgbClr val="000000"/>
                </a:solidFill>
                <a:latin typeface="Calibri"/>
                <a:ea typeface="Times New Roman"/>
              </a:rPr>
              <a:t>більше</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двох</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діб</a:t>
            </a:r>
            <a:r>
              <a:rPr lang="ru-RU" sz="2000" b="1" strike="noStrike" spc="-1" dirty="0">
                <a:solidFill>
                  <a:srgbClr val="000000"/>
                </a:solidFill>
                <a:latin typeface="Calibri"/>
                <a:ea typeface="Times New Roman"/>
              </a:rPr>
              <a:t>;</a:t>
            </a:r>
            <a:endParaRPr lang="ru-RU" sz="2000" b="0" strike="noStrike" spc="-1" dirty="0">
              <a:latin typeface="Arial"/>
            </a:endParaRPr>
          </a:p>
          <a:p>
            <a:pPr marL="216000" indent="-215280" algn="just">
              <a:lnSpc>
                <a:spcPct val="80000"/>
              </a:lnSpc>
              <a:buClr>
                <a:srgbClr val="7030A0"/>
              </a:buClr>
              <a:buFont typeface="Wingdings" charset="2"/>
              <a:buChar char=""/>
            </a:pPr>
            <a:r>
              <a:rPr lang="ru-RU" sz="2000" b="1" i="1" strike="noStrike" spc="-1" dirty="0" err="1">
                <a:solidFill>
                  <a:srgbClr val="7030A0"/>
                </a:solidFill>
                <a:latin typeface="Calibri"/>
                <a:ea typeface="Times New Roman"/>
              </a:rPr>
              <a:t>стадія</a:t>
            </a:r>
            <a:r>
              <a:rPr lang="ru-RU" sz="2000" b="1" i="1" strike="noStrike" spc="-1" dirty="0">
                <a:solidFill>
                  <a:srgbClr val="7030A0"/>
                </a:solidFill>
                <a:latin typeface="Calibri"/>
                <a:ea typeface="Times New Roman"/>
              </a:rPr>
              <a:t> </a:t>
            </a:r>
            <a:r>
              <a:rPr lang="ru-RU" sz="2000" b="1" i="1" strike="noStrike" spc="-1" dirty="0" err="1">
                <a:solidFill>
                  <a:srgbClr val="7030A0"/>
                </a:solidFill>
                <a:latin typeface="Calibri"/>
                <a:ea typeface="Times New Roman"/>
              </a:rPr>
              <a:t>токсемії</a:t>
            </a:r>
            <a:r>
              <a:rPr lang="ru-RU" sz="2000" b="1" i="1" strike="noStrike" spc="-1" dirty="0">
                <a:solidFill>
                  <a:srgbClr val="7030A0"/>
                </a:solidFill>
                <a:latin typeface="Calibri"/>
                <a:ea typeface="Times New Roman"/>
              </a:rPr>
              <a:t> </a:t>
            </a:r>
            <a:r>
              <a:rPr lang="ru-RU" sz="2000" b="1" strike="noStrike" spc="-1" dirty="0" err="1">
                <a:solidFill>
                  <a:srgbClr val="000000"/>
                </a:solidFill>
                <a:latin typeface="Calibri"/>
                <a:ea typeface="Times New Roman"/>
              </a:rPr>
              <a:t>починається</a:t>
            </a:r>
            <a:r>
              <a:rPr lang="ru-RU" sz="2000" b="1" strike="noStrike" spc="-1" dirty="0">
                <a:solidFill>
                  <a:srgbClr val="000000"/>
                </a:solidFill>
                <a:latin typeface="Calibri"/>
                <a:ea typeface="Times New Roman"/>
              </a:rPr>
              <a:t> через </a:t>
            </a:r>
            <a:r>
              <a:rPr lang="ru-RU" sz="2000" b="1" strike="noStrike" spc="-1" dirty="0" err="1">
                <a:solidFill>
                  <a:srgbClr val="000000"/>
                </a:solidFill>
                <a:latin typeface="Calibri"/>
                <a:ea typeface="Times New Roman"/>
              </a:rPr>
              <a:t>кілька</a:t>
            </a:r>
            <a:r>
              <a:rPr lang="ru-RU" sz="2000" b="1" strike="noStrike" spc="-1" dirty="0">
                <a:solidFill>
                  <a:srgbClr val="000000"/>
                </a:solidFill>
                <a:latin typeface="Calibri"/>
                <a:ea typeface="Times New Roman"/>
              </a:rPr>
              <a:t> годин </a:t>
            </a:r>
            <a:r>
              <a:rPr lang="ru-RU" sz="2000" b="1" strike="noStrike" spc="-1" dirty="0" err="1">
                <a:solidFill>
                  <a:srgbClr val="000000"/>
                </a:solidFill>
                <a:latin typeface="Calibri"/>
                <a:ea typeface="Times New Roman"/>
              </a:rPr>
              <a:t>після</a:t>
            </a:r>
            <a:r>
              <a:rPr lang="ru-RU" sz="2000" b="1" strike="noStrike" spc="-1" dirty="0">
                <a:solidFill>
                  <a:srgbClr val="000000"/>
                </a:solidFill>
                <a:latin typeface="Calibri"/>
                <a:ea typeface="Times New Roman"/>
              </a:rPr>
              <a:t> шоку </a:t>
            </a:r>
            <a:r>
              <a:rPr lang="ru-RU" sz="2000" b="1" strike="noStrike" spc="-1" dirty="0" err="1">
                <a:solidFill>
                  <a:srgbClr val="000000"/>
                </a:solidFill>
                <a:latin typeface="Calibri"/>
                <a:ea typeface="Times New Roman"/>
              </a:rPr>
              <a:t>внаслідок</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всмоктування</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із</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опікової</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поверхні</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продуктів</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розпаду</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змертвілих</a:t>
            </a:r>
            <a:r>
              <a:rPr lang="ru-RU" sz="2000" b="1" strike="noStrike" spc="-1" dirty="0">
                <a:solidFill>
                  <a:srgbClr val="000000"/>
                </a:solidFill>
                <a:latin typeface="Calibri"/>
                <a:ea typeface="Times New Roman"/>
              </a:rPr>
              <a:t> тканин і </a:t>
            </a:r>
            <a:r>
              <a:rPr lang="ru-RU" sz="2000" b="1" strike="noStrike" spc="-1" dirty="0" err="1">
                <a:solidFill>
                  <a:srgbClr val="000000"/>
                </a:solidFill>
                <a:latin typeface="Calibri"/>
                <a:ea typeface="Times New Roman"/>
              </a:rPr>
              <a:t>бактеріальних</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токсинів</a:t>
            </a:r>
            <a:r>
              <a:rPr lang="ru-RU" sz="2000" b="1" strike="noStrike" spc="-1" dirty="0">
                <a:solidFill>
                  <a:srgbClr val="000000"/>
                </a:solidFill>
                <a:latin typeface="Calibri"/>
                <a:ea typeface="Times New Roman"/>
              </a:rPr>
              <a:t>;</a:t>
            </a:r>
            <a:endParaRPr lang="ru-RU" sz="2000" b="0" strike="noStrike" spc="-1" dirty="0">
              <a:latin typeface="Arial"/>
            </a:endParaRPr>
          </a:p>
          <a:p>
            <a:pPr marL="216000" indent="-215280" algn="just">
              <a:lnSpc>
                <a:spcPct val="80000"/>
              </a:lnSpc>
              <a:buClr>
                <a:srgbClr val="7030A0"/>
              </a:buClr>
              <a:buFont typeface="Wingdings" charset="2"/>
              <a:buChar char=""/>
            </a:pPr>
            <a:r>
              <a:rPr lang="ru-RU" sz="2000" b="1" i="1" strike="noStrike" spc="-1" dirty="0" err="1">
                <a:solidFill>
                  <a:srgbClr val="7030A0"/>
                </a:solidFill>
                <a:latin typeface="Calibri"/>
                <a:ea typeface="Times New Roman"/>
              </a:rPr>
              <a:t>стадія</a:t>
            </a:r>
            <a:r>
              <a:rPr lang="ru-RU" sz="2000" b="1" i="1" strike="noStrike" spc="-1" dirty="0">
                <a:solidFill>
                  <a:srgbClr val="7030A0"/>
                </a:solidFill>
                <a:latin typeface="Calibri"/>
                <a:ea typeface="Times New Roman"/>
              </a:rPr>
              <a:t> </a:t>
            </a:r>
            <a:r>
              <a:rPr lang="ru-RU" sz="2000" b="1" i="1" strike="noStrike" spc="-1" dirty="0" err="1">
                <a:solidFill>
                  <a:srgbClr val="7030A0"/>
                </a:solidFill>
                <a:latin typeface="Calibri"/>
                <a:ea typeface="Times New Roman"/>
              </a:rPr>
              <a:t>септикотоксемії</a:t>
            </a:r>
            <a:r>
              <a:rPr lang="ru-RU" sz="2000" b="1" i="1" strike="noStrike" spc="-1" dirty="0">
                <a:solidFill>
                  <a:srgbClr val="7030A0"/>
                </a:solidFill>
                <a:latin typeface="Calibri"/>
                <a:ea typeface="Times New Roman"/>
              </a:rPr>
              <a:t> </a:t>
            </a:r>
            <a:r>
              <a:rPr lang="ru-RU" sz="2000" b="1" strike="noStrike" spc="-1" dirty="0" err="1">
                <a:solidFill>
                  <a:srgbClr val="000000"/>
                </a:solidFill>
                <a:latin typeface="Calibri"/>
                <a:ea typeface="Times New Roman"/>
              </a:rPr>
              <a:t>виникає</a:t>
            </a:r>
            <a:r>
              <a:rPr lang="ru-RU" sz="2000" b="1" strike="noStrike" spc="-1" dirty="0">
                <a:solidFill>
                  <a:srgbClr val="000000"/>
                </a:solidFill>
                <a:latin typeface="Calibri"/>
                <a:ea typeface="Times New Roman"/>
              </a:rPr>
              <a:t> при </a:t>
            </a:r>
            <a:r>
              <a:rPr lang="ru-RU" sz="2000" b="1" strike="noStrike" spc="-1" dirty="0" err="1">
                <a:solidFill>
                  <a:srgbClr val="000000"/>
                </a:solidFill>
                <a:latin typeface="Calibri"/>
                <a:ea typeface="Times New Roman"/>
              </a:rPr>
              <a:t>нагноєнні</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опікових</a:t>
            </a:r>
            <a:r>
              <a:rPr lang="ru-RU" sz="2000" b="1" strike="noStrike" spc="-1" dirty="0">
                <a:solidFill>
                  <a:srgbClr val="000000"/>
                </a:solidFill>
                <a:latin typeface="Calibri"/>
                <a:ea typeface="Times New Roman"/>
              </a:rPr>
              <a:t> ран (на 12-15 день </a:t>
            </a:r>
            <a:r>
              <a:rPr lang="ru-RU" sz="2000" b="1" strike="noStrike" spc="-1" dirty="0" err="1">
                <a:solidFill>
                  <a:srgbClr val="000000"/>
                </a:solidFill>
                <a:latin typeface="Calibri"/>
                <a:ea typeface="Times New Roman"/>
              </a:rPr>
              <a:t>хвороби</a:t>
            </a:r>
            <a:r>
              <a:rPr lang="ru-RU" sz="2000" b="1" strike="noStrike" spc="-1" dirty="0">
                <a:solidFill>
                  <a:srgbClr val="000000"/>
                </a:solidFill>
                <a:latin typeface="Calibri"/>
                <a:ea typeface="Times New Roman"/>
              </a:rPr>
              <a:t>), коли </a:t>
            </a:r>
            <a:r>
              <a:rPr lang="ru-RU" sz="2000" b="1" strike="noStrike" spc="-1" dirty="0" err="1">
                <a:solidFill>
                  <a:srgbClr val="000000"/>
                </a:solidFill>
                <a:latin typeface="Calibri"/>
                <a:ea typeface="Times New Roman"/>
              </a:rPr>
              <a:t>бактерії</a:t>
            </a:r>
            <a:r>
              <a:rPr lang="ru-RU" sz="2000" b="1" strike="noStrike" spc="-1" dirty="0">
                <a:solidFill>
                  <a:srgbClr val="000000"/>
                </a:solidFill>
                <a:latin typeface="Calibri"/>
                <a:ea typeface="Times New Roman"/>
              </a:rPr>
              <a:t> та </a:t>
            </a:r>
            <a:r>
              <a:rPr lang="ru-RU" sz="2000" b="1" strike="noStrike" spc="-1" dirty="0" err="1">
                <a:solidFill>
                  <a:srgbClr val="000000"/>
                </a:solidFill>
                <a:latin typeface="Calibri"/>
                <a:ea typeface="Times New Roman"/>
              </a:rPr>
              <a:t>токсини</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всмоктуються</a:t>
            </a:r>
            <a:r>
              <a:rPr lang="ru-RU" sz="2000" b="1" strike="noStrike" spc="-1" dirty="0">
                <a:solidFill>
                  <a:srgbClr val="000000"/>
                </a:solidFill>
                <a:latin typeface="Calibri"/>
                <a:ea typeface="Times New Roman"/>
              </a:rPr>
              <a:t> в кров і </a:t>
            </a:r>
            <a:r>
              <a:rPr lang="ru-RU" sz="2000" b="1" strike="noStrike" spc="-1" dirty="0" err="1">
                <a:solidFill>
                  <a:srgbClr val="000000"/>
                </a:solidFill>
                <a:latin typeface="Calibri"/>
                <a:ea typeface="Times New Roman"/>
              </a:rPr>
              <a:t>виникає</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септичний</a:t>
            </a:r>
            <a:r>
              <a:rPr lang="ru-RU" sz="2000" b="1" strike="noStrike" spc="-1" dirty="0">
                <a:solidFill>
                  <a:srgbClr val="000000"/>
                </a:solidFill>
                <a:latin typeface="Calibri"/>
                <a:ea typeface="Times New Roman"/>
              </a:rPr>
              <a:t> стан;</a:t>
            </a:r>
            <a:endParaRPr lang="ru-RU" sz="2000" b="0" strike="noStrike" spc="-1" dirty="0">
              <a:latin typeface="Arial"/>
            </a:endParaRPr>
          </a:p>
          <a:p>
            <a:pPr marL="216000" indent="-215280" algn="just">
              <a:lnSpc>
                <a:spcPct val="80000"/>
              </a:lnSpc>
              <a:buClr>
                <a:srgbClr val="7030A0"/>
              </a:buClr>
              <a:buFont typeface="Wingdings" charset="2"/>
              <a:buChar char=""/>
            </a:pPr>
            <a:r>
              <a:rPr lang="ru-RU" sz="2000" b="1" i="1" strike="noStrike" spc="-1" dirty="0" err="1">
                <a:solidFill>
                  <a:srgbClr val="7030A0"/>
                </a:solidFill>
                <a:latin typeface="Calibri"/>
                <a:ea typeface="Times New Roman"/>
              </a:rPr>
              <a:t>стадія</a:t>
            </a:r>
            <a:r>
              <a:rPr lang="ru-RU" sz="2000" b="1" i="1" strike="noStrike" spc="-1" dirty="0">
                <a:solidFill>
                  <a:srgbClr val="7030A0"/>
                </a:solidFill>
                <a:latin typeface="Calibri"/>
                <a:ea typeface="Times New Roman"/>
              </a:rPr>
              <a:t> </a:t>
            </a:r>
            <a:r>
              <a:rPr lang="ru-RU" sz="2000" b="1" i="1" strike="noStrike" spc="-1" dirty="0" err="1">
                <a:solidFill>
                  <a:srgbClr val="7030A0"/>
                </a:solidFill>
                <a:latin typeface="Calibri"/>
                <a:ea typeface="Times New Roman"/>
              </a:rPr>
              <a:t>реконвалесценції</a:t>
            </a:r>
            <a:r>
              <a:rPr lang="ru-RU" sz="2000" b="1" i="1" strike="noStrike" spc="-1" dirty="0">
                <a:solidFill>
                  <a:srgbClr val="7030A0"/>
                </a:solidFill>
                <a:latin typeface="Calibri"/>
                <a:ea typeface="Times New Roman"/>
              </a:rPr>
              <a:t> (</a:t>
            </a:r>
            <a:r>
              <a:rPr lang="ru-RU" sz="2000" b="1" i="1" strike="noStrike" spc="-1" dirty="0" err="1">
                <a:solidFill>
                  <a:srgbClr val="7030A0"/>
                </a:solidFill>
                <a:latin typeface="Calibri"/>
                <a:ea typeface="Times New Roman"/>
              </a:rPr>
              <a:t>видужання</a:t>
            </a:r>
            <a:r>
              <a:rPr lang="ru-RU" sz="2000" b="1" i="1" strike="noStrike" spc="-1" dirty="0">
                <a:solidFill>
                  <a:srgbClr val="7030A0"/>
                </a:solidFill>
                <a:latin typeface="Calibri"/>
                <a:ea typeface="Times New Roman"/>
              </a:rPr>
              <a:t>), </a:t>
            </a:r>
            <a:r>
              <a:rPr lang="ru-RU" sz="2000" b="1" strike="noStrike" spc="-1" dirty="0">
                <a:solidFill>
                  <a:srgbClr val="000000"/>
                </a:solidFill>
                <a:latin typeface="Calibri"/>
                <a:ea typeface="Times New Roman"/>
              </a:rPr>
              <a:t>коли </a:t>
            </a:r>
            <a:r>
              <a:rPr lang="ru-RU" sz="2000" b="1" strike="noStrike" spc="-1" dirty="0" err="1">
                <a:solidFill>
                  <a:srgbClr val="000000"/>
                </a:solidFill>
                <a:latin typeface="Calibri"/>
                <a:ea typeface="Times New Roman"/>
              </a:rPr>
              <a:t>опікові</a:t>
            </a:r>
            <a:r>
              <a:rPr lang="ru-RU" sz="2000" b="1" strike="noStrike" spc="-1" dirty="0">
                <a:solidFill>
                  <a:srgbClr val="000000"/>
                </a:solidFill>
                <a:latin typeface="Calibri"/>
                <a:ea typeface="Times New Roman"/>
              </a:rPr>
              <a:t> рани </a:t>
            </a:r>
            <a:r>
              <a:rPr lang="ru-RU" sz="2000" b="1" strike="noStrike" spc="-1" dirty="0" err="1">
                <a:solidFill>
                  <a:srgbClr val="000000"/>
                </a:solidFill>
                <a:latin typeface="Calibri"/>
                <a:ea typeface="Times New Roman"/>
              </a:rPr>
              <a:t>загою­ються</a:t>
            </a:r>
            <a:r>
              <a:rPr lang="ru-RU" sz="2000" b="1" strike="noStrike" spc="-1" dirty="0">
                <a:solidFill>
                  <a:srgbClr val="000000"/>
                </a:solidFill>
                <a:latin typeface="Calibri"/>
                <a:ea typeface="Times New Roman"/>
              </a:rPr>
              <a:t> і </a:t>
            </a:r>
            <a:r>
              <a:rPr lang="ru-RU" sz="2000" b="1" strike="noStrike" spc="-1" dirty="0" err="1">
                <a:solidFill>
                  <a:srgbClr val="000000"/>
                </a:solidFill>
                <a:latin typeface="Calibri"/>
                <a:ea typeface="Times New Roman"/>
              </a:rPr>
              <a:t>функції</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організму</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поступово</a:t>
            </a:r>
            <a:r>
              <a:rPr lang="ru-RU" sz="2000" b="1" strike="noStrike" spc="-1" dirty="0">
                <a:solidFill>
                  <a:srgbClr val="000000"/>
                </a:solidFill>
                <a:latin typeface="Calibri"/>
                <a:ea typeface="Times New Roman"/>
              </a:rPr>
              <a:t> </a:t>
            </a:r>
            <a:r>
              <a:rPr lang="ru-RU" sz="2000" b="1" strike="noStrike" spc="-1" dirty="0" err="1">
                <a:solidFill>
                  <a:srgbClr val="000000"/>
                </a:solidFill>
                <a:latin typeface="Calibri"/>
                <a:ea typeface="Times New Roman"/>
              </a:rPr>
              <a:t>нормалізуються</a:t>
            </a:r>
            <a:r>
              <a:rPr lang="ru-RU" sz="2000" b="1" strike="noStrike" spc="-1" dirty="0">
                <a:solidFill>
                  <a:srgbClr val="000000"/>
                </a:solidFill>
                <a:latin typeface="Calibri"/>
                <a:ea typeface="Times New Roman"/>
              </a:rPr>
              <a:t>.</a:t>
            </a:r>
            <a:endParaRPr lang="ru-RU" sz="20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Picture 2"/>
          <p:cNvPicPr/>
          <p:nvPr/>
        </p:nvPicPr>
        <p:blipFill>
          <a:blip r:embed="rId2"/>
          <a:srcRect l="21972" t="25404" r="22044" b="9178"/>
          <a:stretch/>
        </p:blipFill>
        <p:spPr>
          <a:xfrm>
            <a:off x="216000" y="144000"/>
            <a:ext cx="8569800" cy="633600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CustomShape 1"/>
          <p:cNvSpPr/>
          <p:nvPr/>
        </p:nvSpPr>
        <p:spPr>
          <a:xfrm>
            <a:off x="0" y="214200"/>
            <a:ext cx="8928720" cy="6428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25000" lnSpcReduction="20000"/>
          </a:bodyPr>
          <a:lstStyle/>
          <a:p>
            <a:pPr marL="343080" indent="-342000" algn="just">
              <a:lnSpc>
                <a:spcPct val="100000"/>
              </a:lnSpc>
              <a:buClr>
                <a:srgbClr val="FF0000"/>
              </a:buClr>
              <a:buFont typeface="Arial"/>
              <a:buChar char="•"/>
            </a:pPr>
            <a:r>
              <a:rPr lang="ru-RU" sz="9600" b="1" strike="noStrike" spc="-1" dirty="0">
                <a:solidFill>
                  <a:srgbClr val="FF0000"/>
                </a:solidFill>
                <a:latin typeface="Calibri"/>
                <a:ea typeface="DejaVu Sans"/>
              </a:rPr>
              <a:t>Перша </a:t>
            </a:r>
            <a:r>
              <a:rPr lang="ru-RU" sz="9600" b="1" strike="noStrike" spc="-1" dirty="0" err="1">
                <a:solidFill>
                  <a:srgbClr val="FF0000"/>
                </a:solidFill>
                <a:latin typeface="Calibri"/>
                <a:ea typeface="DejaVu Sans"/>
              </a:rPr>
              <a:t>медична</a:t>
            </a:r>
            <a:r>
              <a:rPr lang="ru-RU" sz="9600" b="1" strike="noStrike" spc="-1" dirty="0">
                <a:solidFill>
                  <a:srgbClr val="FF0000"/>
                </a:solidFill>
                <a:latin typeface="Calibri"/>
                <a:ea typeface="DejaVu Sans"/>
              </a:rPr>
              <a:t> </a:t>
            </a:r>
            <a:r>
              <a:rPr lang="ru-RU" sz="9600" b="1" strike="noStrike" spc="-1" dirty="0" err="1">
                <a:solidFill>
                  <a:srgbClr val="FF0000"/>
                </a:solidFill>
                <a:latin typeface="Calibri"/>
                <a:ea typeface="DejaVu Sans"/>
              </a:rPr>
              <a:t>допомога</a:t>
            </a:r>
            <a:r>
              <a:rPr lang="ru-RU" sz="9600" b="1" strike="noStrike" spc="-1" dirty="0">
                <a:solidFill>
                  <a:srgbClr val="FF0000"/>
                </a:solidFill>
                <a:latin typeface="Calibri"/>
                <a:ea typeface="DejaVu Sans"/>
              </a:rPr>
              <a:t> </a:t>
            </a:r>
            <a:r>
              <a:rPr lang="ru-RU" sz="9600" b="1" strike="noStrike" spc="-1" dirty="0" err="1">
                <a:solidFill>
                  <a:srgbClr val="FF0000"/>
                </a:solidFill>
                <a:latin typeface="Calibri"/>
                <a:ea typeface="DejaVu Sans"/>
              </a:rPr>
              <a:t>потерпілим</a:t>
            </a:r>
            <a:r>
              <a:rPr lang="ru-RU" sz="9600" b="1" strike="noStrike" spc="-1" dirty="0">
                <a:solidFill>
                  <a:srgbClr val="FF0000"/>
                </a:solidFill>
                <a:latin typeface="Calibri"/>
                <a:ea typeface="DejaVu Sans"/>
              </a:rPr>
              <a:t> при </a:t>
            </a:r>
            <a:r>
              <a:rPr lang="ru-RU" sz="9600" b="1" strike="noStrike" spc="-1" dirty="0" err="1">
                <a:solidFill>
                  <a:srgbClr val="FF0000"/>
                </a:solidFill>
                <a:latin typeface="Calibri"/>
                <a:ea typeface="DejaVu Sans"/>
              </a:rPr>
              <a:t>опіках</a:t>
            </a:r>
            <a:r>
              <a:rPr lang="ru-RU" sz="9600" b="1" strike="noStrike" spc="-1" dirty="0">
                <a:solidFill>
                  <a:srgbClr val="FF0000"/>
                </a:solidFill>
                <a:latin typeface="Calibri"/>
                <a:ea typeface="DejaVu Sans"/>
              </a:rPr>
              <a:t> </a:t>
            </a:r>
            <a:r>
              <a:rPr lang="ru-RU" sz="9600" b="1" strike="noStrike" spc="-1" dirty="0" err="1">
                <a:solidFill>
                  <a:srgbClr val="000000"/>
                </a:solidFill>
                <a:latin typeface="Calibri"/>
                <a:ea typeface="DejaVu Sans"/>
              </a:rPr>
              <a:t>полягає</a:t>
            </a:r>
            <a:r>
              <a:rPr lang="ru-RU" sz="9600" b="1" strike="noStrike" spc="-1" dirty="0">
                <a:solidFill>
                  <a:srgbClr val="000000"/>
                </a:solidFill>
                <a:latin typeface="Calibri"/>
                <a:ea typeface="DejaVu Sans"/>
              </a:rPr>
              <a:t> в:</a:t>
            </a:r>
            <a:endParaRPr lang="ru-RU" sz="9600" b="0" strike="noStrike" spc="-1" dirty="0">
              <a:latin typeface="Arial"/>
            </a:endParaRPr>
          </a:p>
          <a:p>
            <a:pPr marL="343080" indent="-342000" algn="just">
              <a:lnSpc>
                <a:spcPct val="100000"/>
              </a:lnSpc>
              <a:buClr>
                <a:srgbClr val="7030A0"/>
              </a:buClr>
              <a:buFont typeface="Wingdings" charset="2"/>
              <a:buChar char=""/>
            </a:pPr>
            <a:r>
              <a:rPr lang="ru-RU" sz="7200" b="1" strike="noStrike" spc="-1" dirty="0" err="1">
                <a:solidFill>
                  <a:srgbClr val="7030A0"/>
                </a:solidFill>
                <a:latin typeface="Calibri"/>
                <a:ea typeface="DejaVu Sans"/>
              </a:rPr>
              <a:t>гасінні</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палаючого</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одягу</a:t>
            </a:r>
            <a:r>
              <a:rPr lang="ru-RU" sz="7200" b="1" strike="noStrike" spc="-1" dirty="0">
                <a:solidFill>
                  <a:srgbClr val="7030A0"/>
                </a:solidFill>
                <a:latin typeface="Calibri"/>
                <a:ea typeface="DejaVu Sans"/>
              </a:rPr>
              <a:t> і </a:t>
            </a:r>
            <a:r>
              <a:rPr lang="ru-RU" sz="7200" b="1" strike="noStrike" spc="-1" dirty="0" err="1">
                <a:solidFill>
                  <a:srgbClr val="7030A0"/>
                </a:solidFill>
                <a:latin typeface="Calibri"/>
                <a:ea typeface="DejaVu Sans"/>
              </a:rPr>
              <a:t>запалювальних</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сумішей</a:t>
            </a:r>
            <a:r>
              <a:rPr lang="ru-RU" sz="7200" b="1" strike="noStrike" spc="-1" dirty="0">
                <a:solidFill>
                  <a:srgbClr val="7030A0"/>
                </a:solidFill>
                <a:latin typeface="Calibri"/>
                <a:ea typeface="DejaVu Sans"/>
              </a:rPr>
              <a:t> шляхом </a:t>
            </a:r>
            <a:r>
              <a:rPr lang="ru-RU" sz="7200" b="1" strike="noStrike" spc="-1" dirty="0" err="1">
                <a:solidFill>
                  <a:srgbClr val="7030A0"/>
                </a:solidFill>
                <a:latin typeface="Calibri"/>
                <a:ea typeface="DejaVu Sans"/>
              </a:rPr>
              <a:t>щільною</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укутування</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ковдрою</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плащем</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пальтом</a:t>
            </a:r>
            <a:r>
              <a:rPr lang="ru-RU" sz="7200" b="1" strike="noStrike" spc="-1" dirty="0">
                <a:solidFill>
                  <a:srgbClr val="7030A0"/>
                </a:solidFill>
                <a:latin typeface="Calibri"/>
                <a:ea typeface="DejaVu Sans"/>
              </a:rPr>
              <a:t> та </a:t>
            </a:r>
            <a:r>
              <a:rPr lang="ru-RU" sz="7200" b="1" strike="noStrike" spc="-1" dirty="0" err="1">
                <a:solidFill>
                  <a:srgbClr val="7030A0"/>
                </a:solidFill>
                <a:latin typeface="Calibri"/>
                <a:ea typeface="DejaVu Sans"/>
              </a:rPr>
              <a:t>іншими</a:t>
            </a:r>
            <a:r>
              <a:rPr lang="ru-RU" sz="7200" b="1" strike="noStrike" spc="-1" dirty="0">
                <a:solidFill>
                  <a:srgbClr val="7030A0"/>
                </a:solidFill>
                <a:latin typeface="Calibri"/>
                <a:ea typeface="DejaVu Sans"/>
              </a:rPr>
              <a:t> речами, </a:t>
            </a:r>
            <a:r>
              <a:rPr lang="ru-RU" sz="7200" b="1" strike="noStrike" spc="-1" dirty="0" err="1">
                <a:solidFill>
                  <a:srgbClr val="7030A0"/>
                </a:solidFill>
                <a:latin typeface="Calibri"/>
                <a:ea typeface="DejaVu Sans"/>
              </a:rPr>
              <a:t>закиданні</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палаючих</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ділянок</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снігом</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піском</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зануренням</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їх</a:t>
            </a:r>
            <a:r>
              <a:rPr lang="ru-RU" sz="7200" b="1" strike="noStrike" spc="-1" dirty="0">
                <a:solidFill>
                  <a:srgbClr val="7030A0"/>
                </a:solidFill>
                <a:latin typeface="Calibri"/>
                <a:ea typeface="DejaVu Sans"/>
              </a:rPr>
              <a:t> у воду; </a:t>
            </a:r>
            <a:endParaRPr lang="ru-RU" sz="7200" b="0" strike="noStrike" spc="-1" dirty="0">
              <a:latin typeface="Arial"/>
            </a:endParaRPr>
          </a:p>
          <a:p>
            <a:pPr marL="343080" indent="-342000" algn="just">
              <a:lnSpc>
                <a:spcPct val="100000"/>
              </a:lnSpc>
              <a:buClr>
                <a:srgbClr val="7030A0"/>
              </a:buClr>
              <a:buFont typeface="Wingdings" charset="2"/>
              <a:buChar char=""/>
            </a:pPr>
            <a:r>
              <a:rPr lang="ru-RU" sz="7200" b="1" strike="noStrike" spc="-1" dirty="0" err="1">
                <a:solidFill>
                  <a:srgbClr val="7030A0"/>
                </a:solidFill>
                <a:latin typeface="Calibri"/>
                <a:ea typeface="DejaVu Sans"/>
              </a:rPr>
              <a:t>накладанні</a:t>
            </a:r>
            <a:r>
              <a:rPr lang="ru-RU" sz="7200" b="1" strike="noStrike" spc="-1" dirty="0">
                <a:solidFill>
                  <a:srgbClr val="7030A0"/>
                </a:solidFill>
                <a:latin typeface="Calibri"/>
                <a:ea typeface="DejaVu Sans"/>
              </a:rPr>
              <a:t> на </a:t>
            </a:r>
            <a:r>
              <a:rPr lang="ru-RU" sz="7200" b="1" strike="noStrike" spc="-1" dirty="0" err="1">
                <a:solidFill>
                  <a:srgbClr val="7030A0"/>
                </a:solidFill>
                <a:latin typeface="Calibri"/>
                <a:ea typeface="DejaVu Sans"/>
              </a:rPr>
              <a:t>опікову</a:t>
            </a:r>
            <a:r>
              <a:rPr lang="ru-RU" sz="7200" b="1" strike="noStrike" spc="-1" dirty="0">
                <a:solidFill>
                  <a:srgbClr val="7030A0"/>
                </a:solidFill>
                <a:latin typeface="Calibri"/>
                <a:ea typeface="DejaVu Sans"/>
              </a:rPr>
              <a:t> рану </a:t>
            </a:r>
            <a:r>
              <a:rPr lang="ru-RU" sz="7200" b="1" strike="noStrike" spc="-1" dirty="0" err="1">
                <a:solidFill>
                  <a:srgbClr val="7030A0"/>
                </a:solidFill>
                <a:latin typeface="Calibri"/>
                <a:ea typeface="DejaVu Sans"/>
              </a:rPr>
              <a:t>первинної</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асептичної</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або</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спеціальної</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протиопікової</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пов'язки</a:t>
            </a:r>
            <a:r>
              <a:rPr lang="ru-RU" sz="7200" b="1" strike="noStrike" spc="-1" dirty="0">
                <a:solidFill>
                  <a:srgbClr val="7030A0"/>
                </a:solidFill>
                <a:latin typeface="Calibri"/>
                <a:ea typeface="DejaVu Sans"/>
              </a:rPr>
              <a:t>; </a:t>
            </a:r>
            <a:endParaRPr lang="ru-RU" sz="7200" b="0" strike="noStrike" spc="-1" dirty="0">
              <a:latin typeface="Arial"/>
            </a:endParaRPr>
          </a:p>
          <a:p>
            <a:pPr marL="343080" indent="-342000" algn="just">
              <a:lnSpc>
                <a:spcPct val="100000"/>
              </a:lnSpc>
              <a:buClr>
                <a:srgbClr val="7030A0"/>
              </a:buClr>
              <a:buFont typeface="Wingdings" charset="2"/>
              <a:buChar char=""/>
            </a:pPr>
            <a:r>
              <a:rPr lang="ru-RU" sz="7200" b="1" strike="noStrike" spc="-1" dirty="0">
                <a:solidFill>
                  <a:srgbClr val="7030A0"/>
                </a:solidFill>
                <a:latin typeface="Calibri"/>
                <a:ea typeface="DejaVu Sans"/>
              </a:rPr>
              <a:t>при </a:t>
            </a:r>
            <a:r>
              <a:rPr lang="ru-RU" sz="7200" b="1" strike="noStrike" spc="-1" dirty="0" err="1">
                <a:solidFill>
                  <a:srgbClr val="7030A0"/>
                </a:solidFill>
                <a:latin typeface="Calibri"/>
                <a:ea typeface="DejaVu Sans"/>
              </a:rPr>
              <a:t>зупинці</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дихання</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проводять</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штучну</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вентиляцію</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легень</a:t>
            </a:r>
            <a:r>
              <a:rPr lang="ru-RU" sz="7200" b="1" strike="noStrike" spc="-1" dirty="0">
                <a:solidFill>
                  <a:srgbClr val="7030A0"/>
                </a:solidFill>
                <a:latin typeface="Calibri"/>
                <a:ea typeface="DejaVu Sans"/>
              </a:rPr>
              <a:t>, при </a:t>
            </a:r>
            <a:r>
              <a:rPr lang="ru-RU" sz="7200" b="1" strike="noStrike" spc="-1" dirty="0" err="1">
                <a:solidFill>
                  <a:srgbClr val="7030A0"/>
                </a:solidFill>
                <a:latin typeface="Calibri"/>
                <a:ea typeface="DejaVu Sans"/>
              </a:rPr>
              <a:t>зупинці</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серця</a:t>
            </a:r>
            <a:r>
              <a:rPr lang="ru-RU" sz="7200" b="1" strike="noStrike" spc="-1" dirty="0">
                <a:solidFill>
                  <a:srgbClr val="7030A0"/>
                </a:solidFill>
                <a:latin typeface="Calibri"/>
                <a:ea typeface="DejaVu Sans"/>
              </a:rPr>
              <a:t> - </a:t>
            </a:r>
            <a:r>
              <a:rPr lang="ru-RU" sz="7200" b="1" strike="noStrike" spc="-1" dirty="0" err="1">
                <a:solidFill>
                  <a:srgbClr val="7030A0"/>
                </a:solidFill>
                <a:latin typeface="Calibri"/>
                <a:ea typeface="DejaVu Sans"/>
              </a:rPr>
              <a:t>непрямий</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масаж</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серця</a:t>
            </a:r>
            <a:r>
              <a:rPr lang="ru-RU" sz="7200" b="1" strike="noStrike" spc="-1" dirty="0">
                <a:solidFill>
                  <a:srgbClr val="7030A0"/>
                </a:solidFill>
                <a:latin typeface="Calibri"/>
                <a:ea typeface="DejaVu Sans"/>
              </a:rPr>
              <a:t>; </a:t>
            </a:r>
            <a:endParaRPr lang="ru-RU" sz="7200" b="0" strike="noStrike" spc="-1" dirty="0">
              <a:latin typeface="Arial"/>
            </a:endParaRPr>
          </a:p>
          <a:p>
            <a:pPr marL="343080" indent="-342000" algn="just">
              <a:lnSpc>
                <a:spcPct val="100000"/>
              </a:lnSpc>
              <a:buClr>
                <a:srgbClr val="7030A0"/>
              </a:buClr>
              <a:buFont typeface="Wingdings" charset="2"/>
              <a:buChar char=""/>
            </a:pPr>
            <a:r>
              <a:rPr lang="ru-RU" sz="7200" b="1" strike="noStrike" spc="-1" dirty="0">
                <a:solidFill>
                  <a:srgbClr val="7030A0"/>
                </a:solidFill>
                <a:latin typeface="Calibri"/>
                <a:ea typeface="DejaVu Sans"/>
              </a:rPr>
              <a:t>при великих </a:t>
            </a:r>
            <a:r>
              <a:rPr lang="ru-RU" sz="7200" b="1" strike="noStrike" spc="-1" dirty="0" err="1">
                <a:solidFill>
                  <a:srgbClr val="7030A0"/>
                </a:solidFill>
                <a:latin typeface="Calibri"/>
                <a:ea typeface="DejaVu Sans"/>
              </a:rPr>
              <a:t>опіках</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кінцівок</a:t>
            </a:r>
            <a:r>
              <a:rPr lang="ru-RU" sz="7200" b="1" strike="noStrike" spc="-1" dirty="0">
                <a:solidFill>
                  <a:srgbClr val="7030A0"/>
                </a:solidFill>
                <a:latin typeface="Calibri"/>
                <a:ea typeface="DejaVu Sans"/>
              </a:rPr>
              <a:t> - </a:t>
            </a:r>
            <a:r>
              <a:rPr lang="ru-RU" sz="7200" b="1" strike="noStrike" spc="-1" dirty="0" err="1">
                <a:solidFill>
                  <a:srgbClr val="7030A0"/>
                </a:solidFill>
                <a:latin typeface="Calibri"/>
                <a:ea typeface="DejaVu Sans"/>
              </a:rPr>
              <a:t>транспортну</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іммобілізацію</a:t>
            </a:r>
            <a:r>
              <a:rPr lang="ru-RU" sz="7200" b="1" strike="noStrike" spc="-1" dirty="0">
                <a:solidFill>
                  <a:srgbClr val="7030A0"/>
                </a:solidFill>
                <a:latin typeface="Calibri"/>
                <a:ea typeface="DejaVu Sans"/>
              </a:rPr>
              <a:t>; </a:t>
            </a:r>
            <a:endParaRPr lang="ru-RU" sz="7200" b="0" strike="noStrike" spc="-1" dirty="0">
              <a:latin typeface="Arial"/>
            </a:endParaRPr>
          </a:p>
          <a:p>
            <a:pPr marL="343080" indent="-342000" algn="just">
              <a:lnSpc>
                <a:spcPct val="100000"/>
              </a:lnSpc>
              <a:buClr>
                <a:srgbClr val="7030A0"/>
              </a:buClr>
              <a:buFont typeface="Wingdings" charset="2"/>
              <a:buChar char=""/>
            </a:pPr>
            <a:r>
              <a:rPr lang="ru-RU" sz="7200" b="1" strike="noStrike" spc="-1" dirty="0" err="1">
                <a:solidFill>
                  <a:srgbClr val="7030A0"/>
                </a:solidFill>
                <a:latin typeface="Calibri"/>
                <a:ea typeface="DejaVu Sans"/>
              </a:rPr>
              <a:t>укутують</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потерпілого</a:t>
            </a:r>
            <a:r>
              <a:rPr lang="ru-RU" sz="7200" b="1" strike="noStrike" spc="-1" dirty="0">
                <a:solidFill>
                  <a:srgbClr val="7030A0"/>
                </a:solidFill>
                <a:latin typeface="Calibri"/>
                <a:ea typeface="DejaVu Sans"/>
              </a:rPr>
              <a:t> для </a:t>
            </a:r>
            <a:r>
              <a:rPr lang="ru-RU" sz="7200" b="1" strike="noStrike" spc="-1" dirty="0" err="1">
                <a:solidFill>
                  <a:srgbClr val="7030A0"/>
                </a:solidFill>
                <a:latin typeface="Calibri"/>
                <a:ea typeface="DejaVu Sans"/>
              </a:rPr>
              <a:t>зігрівання</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його</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власним</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одягом</a:t>
            </a:r>
            <a:r>
              <a:rPr lang="ru-RU" sz="7200" b="1" strike="noStrike" spc="-1" dirty="0">
                <a:solidFill>
                  <a:srgbClr val="7030A0"/>
                </a:solidFill>
                <a:latin typeface="Calibri"/>
                <a:ea typeface="DejaVu Sans"/>
              </a:rPr>
              <a:t>; </a:t>
            </a:r>
            <a:endParaRPr lang="ru-RU" sz="7200" b="0" strike="noStrike" spc="-1" dirty="0">
              <a:latin typeface="Arial"/>
            </a:endParaRPr>
          </a:p>
          <a:p>
            <a:pPr marL="343080" indent="-342000" algn="just">
              <a:lnSpc>
                <a:spcPct val="100000"/>
              </a:lnSpc>
              <a:buClr>
                <a:srgbClr val="7030A0"/>
              </a:buClr>
              <a:buFont typeface="Wingdings" charset="2"/>
              <a:buChar char=""/>
            </a:pPr>
            <a:r>
              <a:rPr lang="ru-RU" sz="7200" b="1" strike="noStrike" spc="-1" dirty="0" err="1">
                <a:solidFill>
                  <a:srgbClr val="7030A0"/>
                </a:solidFill>
                <a:latin typeface="Calibri"/>
                <a:ea typeface="DejaVu Sans"/>
              </a:rPr>
              <a:t>дають</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гарячий</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міцний</a:t>
            </a:r>
            <a:r>
              <a:rPr lang="ru-RU" sz="7200" b="1" strike="noStrike" spc="-1" dirty="0">
                <a:solidFill>
                  <a:srgbClr val="7030A0"/>
                </a:solidFill>
                <a:latin typeface="Calibri"/>
                <a:ea typeface="DejaVu Sans"/>
              </a:rPr>
              <a:t> чай, соляно-</a:t>
            </a:r>
            <a:r>
              <a:rPr lang="ru-RU" sz="7200" b="1" strike="noStrike" spc="-1" dirty="0" err="1">
                <a:solidFill>
                  <a:srgbClr val="7030A0"/>
                </a:solidFill>
                <a:latin typeface="Calibri"/>
                <a:ea typeface="DejaVu Sans"/>
              </a:rPr>
              <a:t>лужну</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суміш</a:t>
            </a:r>
            <a:r>
              <a:rPr lang="ru-RU" sz="7200" b="1" strike="noStrike" spc="-1" dirty="0">
                <a:solidFill>
                  <a:srgbClr val="7030A0"/>
                </a:solidFill>
                <a:latin typeface="Calibri"/>
                <a:ea typeface="DejaVu Sans"/>
              </a:rPr>
              <a:t> (на 1 л води 1 </a:t>
            </a:r>
            <a:r>
              <a:rPr lang="ru-RU" sz="7200" b="1" strike="noStrike" spc="-1" dirty="0" err="1">
                <a:solidFill>
                  <a:srgbClr val="7030A0"/>
                </a:solidFill>
                <a:latin typeface="Calibri"/>
                <a:ea typeface="DejaVu Sans"/>
              </a:rPr>
              <a:t>чайна</a:t>
            </a:r>
            <a:r>
              <a:rPr lang="ru-RU" sz="7200" b="1" strike="noStrike" spc="-1" dirty="0">
                <a:solidFill>
                  <a:srgbClr val="7030A0"/>
                </a:solidFill>
                <a:latin typeface="Calibri"/>
                <a:ea typeface="DejaVu Sans"/>
              </a:rPr>
              <a:t> </a:t>
            </a:r>
            <a:r>
              <a:rPr lang="ru-RU" sz="7200" b="1" strike="noStrike" spc="-1" dirty="0" smtClean="0">
                <a:solidFill>
                  <a:srgbClr val="7030A0"/>
                </a:solidFill>
                <a:latin typeface="Calibri"/>
                <a:ea typeface="DejaVu Sans"/>
              </a:rPr>
              <a:t>ложка </a:t>
            </a:r>
            <a:r>
              <a:rPr lang="ru-RU" sz="7200" b="1" strike="noStrike" spc="-1" dirty="0" err="1">
                <a:solidFill>
                  <a:srgbClr val="7030A0"/>
                </a:solidFill>
                <a:latin typeface="Calibri"/>
                <a:ea typeface="DejaVu Sans"/>
              </a:rPr>
              <a:t>кухонної</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солі</a:t>
            </a:r>
            <a:r>
              <a:rPr lang="ru-RU" sz="7200" b="1" strike="noStrike" spc="-1" dirty="0">
                <a:solidFill>
                  <a:srgbClr val="7030A0"/>
                </a:solidFill>
                <a:latin typeface="Calibri"/>
                <a:ea typeface="DejaVu Sans"/>
              </a:rPr>
              <a:t> й 1/2 </a:t>
            </a:r>
            <a:r>
              <a:rPr lang="ru-RU" sz="7200" b="1" strike="noStrike" spc="-1" dirty="0" err="1">
                <a:solidFill>
                  <a:srgbClr val="7030A0"/>
                </a:solidFill>
                <a:latin typeface="Calibri"/>
                <a:ea typeface="DejaVu Sans"/>
              </a:rPr>
              <a:t>чайної</a:t>
            </a:r>
            <a:r>
              <a:rPr lang="ru-RU" sz="7200" b="1" strike="noStrike" spc="-1" dirty="0">
                <a:solidFill>
                  <a:srgbClr val="7030A0"/>
                </a:solidFill>
                <a:latin typeface="Calibri"/>
                <a:ea typeface="DejaVu Sans"/>
              </a:rPr>
              <a:t> ложки </a:t>
            </a:r>
            <a:r>
              <a:rPr lang="ru-RU" sz="7200" b="1" strike="noStrike" spc="-1" dirty="0" err="1">
                <a:solidFill>
                  <a:srgbClr val="7030A0"/>
                </a:solidFill>
                <a:latin typeface="Calibri"/>
                <a:ea typeface="DejaVu Sans"/>
              </a:rPr>
              <a:t>питної</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соди</a:t>
            </a:r>
            <a:r>
              <a:rPr lang="ru-RU" sz="7200" b="1" strike="noStrike" spc="-1" dirty="0" smtClean="0">
                <a:solidFill>
                  <a:srgbClr val="7030A0"/>
                </a:solidFill>
                <a:latin typeface="Calibri"/>
                <a:ea typeface="DejaVu Sans"/>
              </a:rPr>
              <a:t>).</a:t>
            </a:r>
            <a:endParaRPr lang="en-US" sz="7200" spc="-1" dirty="0" smtClean="0">
              <a:latin typeface="Arial"/>
            </a:endParaRPr>
          </a:p>
          <a:p>
            <a:pPr marL="343080" indent="-342000" algn="just">
              <a:lnSpc>
                <a:spcPct val="100000"/>
              </a:lnSpc>
              <a:buClr>
                <a:srgbClr val="7030A0"/>
              </a:buClr>
              <a:buFont typeface="Wingdings" charset="2"/>
              <a:buChar char=""/>
            </a:pPr>
            <a:endParaRPr lang="ru-RU" sz="7200" b="0" strike="noStrike" spc="-1" dirty="0">
              <a:latin typeface="Arial"/>
            </a:endParaRPr>
          </a:p>
          <a:p>
            <a:pPr marL="343080" indent="-342000" algn="just">
              <a:lnSpc>
                <a:spcPct val="100000"/>
              </a:lnSpc>
              <a:buClr>
                <a:srgbClr val="000000"/>
              </a:buClr>
              <a:buFont typeface="Arial"/>
              <a:buChar char="•"/>
            </a:pPr>
            <a:r>
              <a:rPr lang="ru-RU" sz="7200" b="1" strike="noStrike" spc="-1" dirty="0" err="1" smtClean="0">
                <a:solidFill>
                  <a:srgbClr val="000000"/>
                </a:solidFill>
                <a:latin typeface="Calibri"/>
                <a:ea typeface="DejaVu Sans"/>
              </a:rPr>
              <a:t>Хворих</a:t>
            </a:r>
            <a:r>
              <a:rPr lang="ru-RU" sz="7200" b="1" strike="noStrike" spc="-1" dirty="0" smtClean="0">
                <a:solidFill>
                  <a:srgbClr val="000000"/>
                </a:solidFill>
                <a:latin typeface="Calibri"/>
                <a:ea typeface="DejaVu Sans"/>
              </a:rPr>
              <a:t> </a:t>
            </a:r>
            <a:r>
              <a:rPr lang="ru-RU" sz="7200" b="1" strike="noStrike" spc="-1" dirty="0">
                <a:solidFill>
                  <a:srgbClr val="000000"/>
                </a:solidFill>
                <a:latin typeface="Calibri"/>
                <a:ea typeface="DejaVu Sans"/>
              </a:rPr>
              <a:t>з </a:t>
            </a:r>
            <a:r>
              <a:rPr lang="ru-RU" sz="7200" b="1" strike="noStrike" spc="-1" dirty="0" err="1">
                <a:solidFill>
                  <a:srgbClr val="000000"/>
                </a:solidFill>
                <a:latin typeface="Calibri"/>
                <a:ea typeface="DejaVu Sans"/>
              </a:rPr>
              <a:t>опіками</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госпіталізують</a:t>
            </a:r>
            <a:r>
              <a:rPr lang="ru-RU" sz="7200" b="1" strike="noStrike" spc="-1" dirty="0">
                <a:solidFill>
                  <a:srgbClr val="000000"/>
                </a:solidFill>
                <a:latin typeface="Calibri"/>
                <a:ea typeface="DejaVu Sans"/>
              </a:rPr>
              <a:t> в </a:t>
            </a:r>
            <a:r>
              <a:rPr lang="ru-RU" sz="7200" b="1" strike="noStrike" spc="-1" dirty="0" err="1">
                <a:solidFill>
                  <a:srgbClr val="7030A0"/>
                </a:solidFill>
                <a:latin typeface="Calibri"/>
                <a:ea typeface="DejaVu Sans"/>
              </a:rPr>
              <a:t>опікові</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відділення</a:t>
            </a:r>
            <a:r>
              <a:rPr lang="ru-RU" sz="7200" b="1" strike="noStrike" spc="-1" dirty="0">
                <a:solidFill>
                  <a:srgbClr val="000000"/>
                </a:solidFill>
                <a:latin typeface="Calibri"/>
                <a:ea typeface="DejaVu Sans"/>
              </a:rPr>
              <a:t>, </a:t>
            </a:r>
            <a:r>
              <a:rPr lang="ru-RU" sz="7200" b="1" strike="noStrike" spc="-1" dirty="0">
                <a:solidFill>
                  <a:srgbClr val="FF0000"/>
                </a:solidFill>
                <a:latin typeface="Calibri"/>
                <a:ea typeface="DejaVu Sans"/>
              </a:rPr>
              <a:t>при </a:t>
            </a:r>
            <a:r>
              <a:rPr lang="ru-RU" sz="7200" b="1" strike="noStrike" spc="-1" dirty="0" err="1">
                <a:solidFill>
                  <a:srgbClr val="FF0000"/>
                </a:solidFill>
                <a:latin typeface="Calibri"/>
                <a:ea typeface="DejaVu Sans"/>
              </a:rPr>
              <a:t>наявності</a:t>
            </a:r>
            <a:r>
              <a:rPr lang="ru-RU" sz="7200" b="1" strike="noStrike" spc="-1" dirty="0">
                <a:solidFill>
                  <a:srgbClr val="FF0000"/>
                </a:solidFill>
                <a:latin typeface="Calibri"/>
                <a:ea typeface="DejaVu Sans"/>
              </a:rPr>
              <a:t> шоку </a:t>
            </a:r>
            <a:r>
              <a:rPr lang="ru-RU" sz="7200" b="1" strike="noStrike" spc="-1" dirty="0">
                <a:solidFill>
                  <a:srgbClr val="000000"/>
                </a:solidFill>
                <a:latin typeface="Calibri"/>
                <a:ea typeface="DejaVu Sans"/>
              </a:rPr>
              <a:t>- у </a:t>
            </a:r>
            <a:r>
              <a:rPr lang="ru-RU" sz="7200" b="1" strike="noStrike" spc="-1" dirty="0" err="1">
                <a:solidFill>
                  <a:srgbClr val="000000"/>
                </a:solidFill>
                <a:latin typeface="Calibri"/>
                <a:ea typeface="DejaVu Sans"/>
              </a:rPr>
              <a:t>реанімаційні</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палати</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дають</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зволожений</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кисень</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вводять</a:t>
            </a:r>
            <a:r>
              <a:rPr lang="ru-RU" sz="7200" b="1" strike="noStrike" spc="-1" dirty="0">
                <a:solidFill>
                  <a:srgbClr val="000000"/>
                </a:solidFill>
                <a:latin typeface="Calibri"/>
                <a:ea typeface="DejaVu Sans"/>
              </a:rPr>
              <a:t> до 4-5 л </a:t>
            </a:r>
            <a:r>
              <a:rPr lang="ru-RU" sz="7200" b="1" strike="noStrike" spc="-1" dirty="0" err="1">
                <a:solidFill>
                  <a:srgbClr val="000000"/>
                </a:solidFill>
                <a:latin typeface="Calibri"/>
                <a:ea typeface="DejaVu Sans"/>
              </a:rPr>
              <a:t>рідини</a:t>
            </a:r>
            <a:r>
              <a:rPr lang="ru-RU" sz="7200" b="1" strike="noStrike" spc="-1" dirty="0">
                <a:solidFill>
                  <a:srgbClr val="000000"/>
                </a:solidFill>
                <a:latin typeface="Calibri"/>
                <a:ea typeface="DejaVu Sans"/>
              </a:rPr>
              <a:t> за </a:t>
            </a:r>
            <a:r>
              <a:rPr lang="ru-RU" sz="7200" b="1" strike="noStrike" spc="-1" dirty="0" err="1">
                <a:solidFill>
                  <a:srgbClr val="000000"/>
                </a:solidFill>
                <a:latin typeface="Calibri"/>
                <a:ea typeface="DejaVu Sans"/>
              </a:rPr>
              <a:t>добу</a:t>
            </a:r>
            <a:r>
              <a:rPr lang="ru-RU" sz="7200" b="1" strike="noStrike" spc="-1" dirty="0">
                <a:solidFill>
                  <a:srgbClr val="000000"/>
                </a:solidFill>
                <a:latin typeface="Calibri"/>
                <a:ea typeface="DejaVu Sans"/>
              </a:rPr>
              <a:t>. </a:t>
            </a:r>
            <a:r>
              <a:rPr lang="ru-RU" sz="7200" b="1" strike="noStrike" spc="-1" dirty="0">
                <a:solidFill>
                  <a:srgbClr val="7030A0"/>
                </a:solidFill>
                <a:latin typeface="Calibri"/>
                <a:ea typeface="DejaVu Sans"/>
              </a:rPr>
              <a:t>Для </a:t>
            </a:r>
            <a:r>
              <a:rPr lang="ru-RU" sz="7200" b="1" strike="noStrike" spc="-1" dirty="0" err="1">
                <a:solidFill>
                  <a:srgbClr val="7030A0"/>
                </a:solidFill>
                <a:latin typeface="Calibri"/>
                <a:ea typeface="DejaVu Sans"/>
              </a:rPr>
              <a:t>потерпілих</a:t>
            </a:r>
            <a:r>
              <a:rPr lang="ru-RU" sz="7200" b="1" strike="noStrike" spc="-1" dirty="0">
                <a:solidFill>
                  <a:srgbClr val="7030A0"/>
                </a:solidFill>
                <a:latin typeface="Calibri"/>
                <a:ea typeface="DejaVu Sans"/>
              </a:rPr>
              <a:t> з </a:t>
            </a:r>
            <a:r>
              <a:rPr lang="ru-RU" sz="7200" b="1" strike="noStrike" spc="-1" dirty="0" err="1">
                <a:solidFill>
                  <a:srgbClr val="7030A0"/>
                </a:solidFill>
                <a:latin typeface="Calibri"/>
                <a:ea typeface="DejaVu Sans"/>
              </a:rPr>
              <a:t>опіками</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значної</a:t>
            </a:r>
            <a:r>
              <a:rPr lang="ru-RU" sz="7200" b="1" strike="noStrike" spc="-1" dirty="0">
                <a:solidFill>
                  <a:srgbClr val="7030A0"/>
                </a:solidFill>
                <a:latin typeface="Calibri"/>
                <a:ea typeface="DejaVu Sans"/>
              </a:rPr>
              <a:t> </a:t>
            </a:r>
            <a:r>
              <a:rPr lang="ru-RU" sz="7200" b="1" strike="noStrike" spc="-1" dirty="0" err="1">
                <a:solidFill>
                  <a:srgbClr val="7030A0"/>
                </a:solidFill>
                <a:latin typeface="Calibri"/>
                <a:ea typeface="DejaVu Sans"/>
              </a:rPr>
              <a:t>площі</a:t>
            </a:r>
            <a:r>
              <a:rPr lang="ru-RU" sz="7200" b="1" strike="noStrike" spc="-1" dirty="0">
                <a:solidFill>
                  <a:srgbClr val="7030A0"/>
                </a:solidFill>
                <a:latin typeface="Calibri"/>
                <a:ea typeface="DejaVu Sans"/>
              </a:rPr>
              <a:t> </a:t>
            </a:r>
            <a:r>
              <a:rPr lang="ru-RU" sz="7200" b="1" strike="noStrike" spc="-1" dirty="0" err="1">
                <a:solidFill>
                  <a:srgbClr val="000000"/>
                </a:solidFill>
                <a:latin typeface="Calibri"/>
                <a:ea typeface="DejaVu Sans"/>
              </a:rPr>
              <a:t>заповнюють</a:t>
            </a:r>
            <a:r>
              <a:rPr lang="ru-RU" sz="7200" b="1" strike="noStrike" spc="-1" dirty="0">
                <a:solidFill>
                  <a:srgbClr val="000000"/>
                </a:solidFill>
                <a:latin typeface="Calibri"/>
                <a:ea typeface="DejaVu Sans"/>
              </a:rPr>
              <a:t> листок </a:t>
            </a:r>
            <a:r>
              <a:rPr lang="ru-RU" sz="7200" b="1" strike="noStrike" spc="-1" dirty="0" err="1">
                <a:solidFill>
                  <a:srgbClr val="000000"/>
                </a:solidFill>
                <a:latin typeface="Calibri"/>
                <a:ea typeface="DejaVu Sans"/>
              </a:rPr>
              <a:t>динамічного</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спостереження</a:t>
            </a:r>
            <a:r>
              <a:rPr lang="ru-RU" sz="7200" b="1" strike="noStrike" spc="-1" dirty="0">
                <a:solidFill>
                  <a:srgbClr val="000000"/>
                </a:solidFill>
                <a:latin typeface="Calibri"/>
                <a:ea typeface="DejaVu Sans"/>
              </a:rPr>
              <a:t>, в </a:t>
            </a:r>
            <a:r>
              <a:rPr lang="ru-RU" sz="7200" b="1" strike="noStrike" spc="-1" dirty="0" err="1">
                <a:solidFill>
                  <a:srgbClr val="000000"/>
                </a:solidFill>
                <a:latin typeface="Calibri"/>
                <a:ea typeface="DejaVu Sans"/>
              </a:rPr>
              <a:t>якому</a:t>
            </a:r>
            <a:r>
              <a:rPr lang="ru-RU" sz="7200" b="1" strike="noStrike" spc="-1" dirty="0">
                <a:solidFill>
                  <a:srgbClr val="000000"/>
                </a:solidFill>
                <a:latin typeface="Calibri"/>
                <a:ea typeface="DejaVu Sans"/>
              </a:rPr>
              <a:t> через </a:t>
            </a:r>
            <a:r>
              <a:rPr lang="ru-RU" sz="7200" b="1" strike="noStrike" spc="-1" dirty="0" err="1">
                <a:solidFill>
                  <a:srgbClr val="000000"/>
                </a:solidFill>
                <a:latin typeface="Calibri"/>
                <a:ea typeface="DejaVu Sans"/>
              </a:rPr>
              <a:t>кожні</a:t>
            </a:r>
            <a:r>
              <a:rPr lang="ru-RU" sz="7200" b="1" strike="noStrike" spc="-1" dirty="0">
                <a:solidFill>
                  <a:srgbClr val="000000"/>
                </a:solidFill>
                <a:latin typeface="Calibri"/>
                <a:ea typeface="DejaVu Sans"/>
              </a:rPr>
              <a:t> 2 год </a:t>
            </a:r>
            <a:r>
              <a:rPr lang="ru-RU" sz="7200" b="1" strike="noStrike" spc="-1" dirty="0" err="1">
                <a:solidFill>
                  <a:srgbClr val="000000"/>
                </a:solidFill>
                <a:latin typeface="Calibri"/>
                <a:ea typeface="DejaVu Sans"/>
              </a:rPr>
              <a:t>записують</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артеріальний</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тиск</a:t>
            </a:r>
            <a:r>
              <a:rPr lang="ru-RU" sz="7200" b="1" strike="noStrike" spc="-1" dirty="0">
                <a:solidFill>
                  <a:srgbClr val="000000"/>
                </a:solidFill>
                <a:latin typeface="Calibri"/>
                <a:ea typeface="DejaVu Sans"/>
              </a:rPr>
              <a:t>, частоту пульсу і </a:t>
            </a:r>
            <a:r>
              <a:rPr lang="ru-RU" sz="7200" b="1" strike="noStrike" spc="-1" dirty="0" err="1">
                <a:solidFill>
                  <a:srgbClr val="000000"/>
                </a:solidFill>
                <a:latin typeface="Calibri"/>
                <a:ea typeface="DejaVu Sans"/>
              </a:rPr>
              <a:t>дихання</a:t>
            </a:r>
            <a:r>
              <a:rPr lang="ru-RU" sz="7200" b="1" strike="noStrike" spc="-1" dirty="0">
                <a:solidFill>
                  <a:srgbClr val="000000"/>
                </a:solidFill>
                <a:latin typeface="Calibri"/>
                <a:ea typeface="DejaVu Sans"/>
              </a:rPr>
              <a:t>, температуру </a:t>
            </a:r>
            <a:r>
              <a:rPr lang="ru-RU" sz="7200" b="1" strike="noStrike" spc="-1" dirty="0" err="1">
                <a:solidFill>
                  <a:srgbClr val="000000"/>
                </a:solidFill>
                <a:latin typeface="Calibri"/>
                <a:ea typeface="DejaVu Sans"/>
              </a:rPr>
              <a:t>тіла</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кількість</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виділеної</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сечі</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випитої</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рідини</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наявність</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блювоти</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Щоб</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зменшити</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спрагу</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дають</a:t>
            </a:r>
            <a:r>
              <a:rPr lang="ru-RU" sz="7200" b="1" strike="noStrike" spc="-1" dirty="0">
                <a:solidFill>
                  <a:srgbClr val="000000"/>
                </a:solidFill>
                <a:latin typeface="Calibri"/>
                <a:ea typeface="DejaVu Sans"/>
              </a:rPr>
              <a:t> соляно-</a:t>
            </a:r>
            <a:r>
              <a:rPr lang="ru-RU" sz="7200" b="1" strike="noStrike" spc="-1" dirty="0" err="1">
                <a:solidFill>
                  <a:srgbClr val="000000"/>
                </a:solidFill>
                <a:latin typeface="Calibri"/>
                <a:ea typeface="DejaVu Sans"/>
              </a:rPr>
              <a:t>лужну</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суміш</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мінеральну</a:t>
            </a:r>
            <a:r>
              <a:rPr lang="ru-RU" sz="7200" b="1" strike="noStrike" spc="-1" dirty="0">
                <a:solidFill>
                  <a:srgbClr val="000000"/>
                </a:solidFill>
                <a:latin typeface="Calibri"/>
                <a:ea typeface="DejaVu Sans"/>
              </a:rPr>
              <a:t> воду. </a:t>
            </a:r>
            <a:r>
              <a:rPr lang="ru-RU" sz="7200" b="1" strike="noStrike" spc="-1" dirty="0" err="1">
                <a:solidFill>
                  <a:srgbClr val="000000"/>
                </a:solidFill>
                <a:latin typeface="Calibri"/>
                <a:ea typeface="DejaVu Sans"/>
              </a:rPr>
              <a:t>їжа</a:t>
            </a:r>
            <a:r>
              <a:rPr lang="ru-RU" sz="7200" b="1" strike="noStrike" spc="-1" dirty="0">
                <a:solidFill>
                  <a:srgbClr val="000000"/>
                </a:solidFill>
                <a:latin typeface="Calibri"/>
                <a:ea typeface="DejaVu Sans"/>
              </a:rPr>
              <a:t> повинна бути </a:t>
            </a:r>
            <a:r>
              <a:rPr lang="ru-RU" sz="7200" b="1" strike="noStrike" spc="-1" dirty="0" err="1">
                <a:solidFill>
                  <a:srgbClr val="000000"/>
                </a:solidFill>
                <a:latin typeface="Calibri"/>
                <a:ea typeface="DejaVu Sans"/>
              </a:rPr>
              <a:t>калорійною</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багатою</a:t>
            </a:r>
            <a:r>
              <a:rPr lang="ru-RU" sz="7200" b="1" strike="noStrike" spc="-1" dirty="0">
                <a:solidFill>
                  <a:srgbClr val="000000"/>
                </a:solidFill>
                <a:latin typeface="Calibri"/>
                <a:ea typeface="DejaVu Sans"/>
              </a:rPr>
              <a:t> на </a:t>
            </a:r>
            <a:r>
              <a:rPr lang="ru-RU" sz="7200" b="1" strike="noStrike" spc="-1" dirty="0" err="1">
                <a:solidFill>
                  <a:srgbClr val="000000"/>
                </a:solidFill>
                <a:latin typeface="Calibri"/>
                <a:ea typeface="DejaVu Sans"/>
              </a:rPr>
              <a:t>білки</a:t>
            </a:r>
            <a:r>
              <a:rPr lang="ru-RU" sz="7200" b="1" strike="noStrike" spc="-1" dirty="0">
                <a:solidFill>
                  <a:srgbClr val="000000"/>
                </a:solidFill>
                <a:latin typeface="Calibri"/>
                <a:ea typeface="DejaVu Sans"/>
              </a:rPr>
              <a:t> й </a:t>
            </a:r>
            <a:r>
              <a:rPr lang="ru-RU" sz="7200" b="1" strike="noStrike" spc="-1" dirty="0" err="1">
                <a:solidFill>
                  <a:srgbClr val="000000"/>
                </a:solidFill>
                <a:latin typeface="Calibri"/>
                <a:ea typeface="DejaVu Sans"/>
              </a:rPr>
              <a:t>вітаміни</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Протягом</a:t>
            </a:r>
            <a:r>
              <a:rPr lang="ru-RU" sz="7200" b="1" strike="noStrike" spc="-1" dirty="0">
                <a:solidFill>
                  <a:srgbClr val="000000"/>
                </a:solidFill>
                <a:latin typeface="Calibri"/>
                <a:ea typeface="DejaVu Sans"/>
              </a:rPr>
              <a:t> дня </a:t>
            </a:r>
            <a:r>
              <a:rPr lang="ru-RU" sz="7200" b="1" strike="noStrike" spc="-1" dirty="0" err="1">
                <a:solidFill>
                  <a:srgbClr val="000000"/>
                </a:solidFill>
                <a:latin typeface="Calibri"/>
                <a:ea typeface="DejaVu Sans"/>
              </a:rPr>
              <a:t>двічі</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міняють</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білизну</a:t>
            </a:r>
            <a:r>
              <a:rPr lang="ru-RU" sz="7200" b="1" strike="noStrike" spc="-1" dirty="0">
                <a:solidFill>
                  <a:srgbClr val="000000"/>
                </a:solidFill>
                <a:latin typeface="Calibri"/>
                <a:ea typeface="DejaVu Sans"/>
              </a:rPr>
              <a:t>, часто </a:t>
            </a:r>
            <a:r>
              <a:rPr lang="ru-RU" sz="7200" b="1" strike="noStrike" spc="-1" dirty="0" err="1">
                <a:solidFill>
                  <a:srgbClr val="000000"/>
                </a:solidFill>
                <a:latin typeface="Calibri"/>
                <a:ea typeface="DejaVu Sans"/>
              </a:rPr>
              <a:t>перевертають</a:t>
            </a:r>
            <a:r>
              <a:rPr lang="ru-RU" sz="7200" b="1" strike="noStrike" spc="-1" dirty="0">
                <a:solidFill>
                  <a:srgbClr val="000000"/>
                </a:solidFill>
                <a:latin typeface="Calibri"/>
                <a:ea typeface="DejaVu Sans"/>
              </a:rPr>
              <a:t> хворого в </a:t>
            </a:r>
            <a:r>
              <a:rPr lang="ru-RU" sz="7200" b="1" strike="noStrike" spc="-1" dirty="0" err="1">
                <a:solidFill>
                  <a:srgbClr val="000000"/>
                </a:solidFill>
                <a:latin typeface="Calibri"/>
                <a:ea typeface="DejaVu Sans"/>
              </a:rPr>
              <a:t>ліжку</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роблять</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дихальну</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гігієнічну</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гімнастику</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Проводять</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вологе</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прибирання</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палати</a:t>
            </a:r>
            <a:r>
              <a:rPr lang="ru-RU" sz="7200" b="1" strike="noStrike" spc="-1" dirty="0">
                <a:solidFill>
                  <a:srgbClr val="000000"/>
                </a:solidFill>
                <a:latin typeface="Calibri"/>
                <a:ea typeface="DejaVu Sans"/>
              </a:rPr>
              <a:t> з </a:t>
            </a:r>
            <a:r>
              <a:rPr lang="ru-RU" sz="7200" b="1" strike="noStrike" spc="-1" dirty="0" err="1">
                <a:solidFill>
                  <a:srgbClr val="000000"/>
                </a:solidFill>
                <a:latin typeface="Calibri"/>
                <a:ea typeface="DejaVu Sans"/>
              </a:rPr>
              <a:t>використанням</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антисептиків</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після</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цього</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включають</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бактерицидні</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лампи</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Хворих</a:t>
            </a:r>
            <a:r>
              <a:rPr lang="ru-RU" sz="7200" b="1" strike="noStrike" spc="-1" dirty="0">
                <a:solidFill>
                  <a:srgbClr val="000000"/>
                </a:solidFill>
                <a:latin typeface="Calibri"/>
                <a:ea typeface="DejaVu Sans"/>
              </a:rPr>
              <a:t>, у </a:t>
            </a:r>
            <a:r>
              <a:rPr lang="ru-RU" sz="7200" b="1" strike="noStrike" spc="-1" dirty="0" err="1">
                <a:solidFill>
                  <a:srgbClr val="000000"/>
                </a:solidFill>
                <a:latin typeface="Calibri"/>
                <a:ea typeface="DejaVu Sans"/>
              </a:rPr>
              <a:t>яких</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виникло</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нагноєння</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опікової</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поверхні</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ізолюють</a:t>
            </a:r>
            <a:r>
              <a:rPr lang="ru-RU" sz="7200" b="1" strike="noStrike" spc="-1" dirty="0">
                <a:solidFill>
                  <a:srgbClr val="000000"/>
                </a:solidFill>
                <a:latin typeface="Calibri"/>
                <a:ea typeface="DejaVu Sans"/>
              </a:rPr>
              <a:t> в </a:t>
            </a:r>
            <a:r>
              <a:rPr lang="ru-RU" sz="7200" b="1" strike="noStrike" spc="-1" dirty="0" err="1">
                <a:solidFill>
                  <a:srgbClr val="000000"/>
                </a:solidFill>
                <a:latin typeface="Calibri"/>
                <a:ea typeface="DejaVu Sans"/>
              </a:rPr>
              <a:t>окремі</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палати</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Ін'єкції</a:t>
            </a:r>
            <a:r>
              <a:rPr lang="ru-RU" sz="7200" b="1" strike="noStrike" spc="-1" dirty="0">
                <a:solidFill>
                  <a:srgbClr val="000000"/>
                </a:solidFill>
                <a:latin typeface="Calibri"/>
                <a:ea typeface="DejaVu Sans"/>
              </a:rPr>
              <a:t> та </a:t>
            </a:r>
            <a:r>
              <a:rPr lang="ru-RU" sz="7200" b="1" strike="noStrike" spc="-1" dirty="0" err="1">
                <a:solidFill>
                  <a:srgbClr val="000000"/>
                </a:solidFill>
                <a:latin typeface="Calibri"/>
                <a:ea typeface="DejaVu Sans"/>
              </a:rPr>
              <a:t>перев'язки</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виконують</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окремими</a:t>
            </a:r>
            <a:r>
              <a:rPr lang="ru-RU" sz="7200" b="1" strike="noStrike" spc="-1" dirty="0">
                <a:solidFill>
                  <a:srgbClr val="000000"/>
                </a:solidFill>
                <a:latin typeface="Calibri"/>
                <a:ea typeface="DejaVu Sans"/>
              </a:rPr>
              <a:t> шприцами та </a:t>
            </a:r>
            <a:r>
              <a:rPr lang="ru-RU" sz="7200" b="1" strike="noStrike" spc="-1" dirty="0" err="1">
                <a:solidFill>
                  <a:srgbClr val="000000"/>
                </a:solidFill>
                <a:latin typeface="Calibri"/>
                <a:ea typeface="DejaVu Sans"/>
              </a:rPr>
              <a:t>інструментами</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Білизну</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замочують</a:t>
            </a:r>
            <a:r>
              <a:rPr lang="ru-RU" sz="7200" b="1" strike="noStrike" spc="-1" dirty="0">
                <a:solidFill>
                  <a:srgbClr val="000000"/>
                </a:solidFill>
                <a:latin typeface="Calibri"/>
                <a:ea typeface="DejaVu Sans"/>
              </a:rPr>
              <a:t> у 9% </a:t>
            </a:r>
            <a:r>
              <a:rPr lang="ru-RU" sz="7200" b="1" strike="noStrike" spc="-1" dirty="0" err="1">
                <a:solidFill>
                  <a:srgbClr val="000000"/>
                </a:solidFill>
                <a:latin typeface="Calibri"/>
                <a:ea typeface="DejaVu Sans"/>
              </a:rPr>
              <a:t>розчині</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хлораміну</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інструменти</a:t>
            </a:r>
            <a:r>
              <a:rPr lang="ru-RU" sz="7200" b="1" strike="noStrike" spc="-1" dirty="0">
                <a:solidFill>
                  <a:srgbClr val="000000"/>
                </a:solidFill>
                <a:latin typeface="Calibri"/>
                <a:ea typeface="DejaVu Sans"/>
              </a:rPr>
              <a:t> - у 6% </a:t>
            </a:r>
            <a:r>
              <a:rPr lang="ru-RU" sz="7200" b="1" strike="noStrike" spc="-1" dirty="0" err="1">
                <a:solidFill>
                  <a:srgbClr val="000000"/>
                </a:solidFill>
                <a:latin typeface="Calibri"/>
                <a:ea typeface="DejaVu Sans"/>
              </a:rPr>
              <a:t>розчині</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перекису</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водню</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або</a:t>
            </a:r>
            <a:r>
              <a:rPr lang="ru-RU" sz="7200" b="1" strike="noStrike" spc="-1" dirty="0">
                <a:solidFill>
                  <a:srgbClr val="000000"/>
                </a:solidFill>
                <a:latin typeface="Calibri"/>
                <a:ea typeface="DejaVu Sans"/>
              </a:rPr>
              <a:t> в 5% </a:t>
            </a:r>
            <a:r>
              <a:rPr lang="ru-RU" sz="7200" b="1" strike="noStrike" spc="-1" dirty="0" err="1">
                <a:solidFill>
                  <a:srgbClr val="000000"/>
                </a:solidFill>
                <a:latin typeface="Calibri"/>
                <a:ea typeface="DejaVu Sans"/>
              </a:rPr>
              <a:t>розчині</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кислоти</a:t>
            </a:r>
            <a:r>
              <a:rPr lang="ru-RU" sz="7200" b="1" strike="noStrike" spc="-1" dirty="0">
                <a:solidFill>
                  <a:srgbClr val="000000"/>
                </a:solidFill>
                <a:latin typeface="Calibri"/>
                <a:ea typeface="DejaVu Sans"/>
              </a:rPr>
              <a:t>. У па­латах </a:t>
            </a:r>
            <a:r>
              <a:rPr lang="ru-RU" sz="7200" b="1" strike="noStrike" spc="-1" dirty="0" err="1">
                <a:solidFill>
                  <a:srgbClr val="000000"/>
                </a:solidFill>
                <a:latin typeface="Calibri"/>
                <a:ea typeface="DejaVu Sans"/>
              </a:rPr>
              <a:t>включають</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бактерицидні</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лампи</a:t>
            </a:r>
            <a:r>
              <a:rPr lang="ru-RU" sz="7200" b="1" strike="noStrike" spc="-1" dirty="0">
                <a:solidFill>
                  <a:srgbClr val="000000"/>
                </a:solidFill>
                <a:latin typeface="Calibri"/>
                <a:ea typeface="DejaVu Sans"/>
              </a:rPr>
              <a:t> через </a:t>
            </a:r>
            <a:r>
              <a:rPr lang="ru-RU" sz="7200" b="1" strike="noStrike" spc="-1" dirty="0" err="1">
                <a:solidFill>
                  <a:srgbClr val="000000"/>
                </a:solidFill>
                <a:latin typeface="Calibri"/>
                <a:ea typeface="DejaVu Sans"/>
              </a:rPr>
              <a:t>кожні</a:t>
            </a:r>
            <a:r>
              <a:rPr lang="ru-RU" sz="7200" b="1" strike="noStrike" spc="-1" dirty="0">
                <a:solidFill>
                  <a:srgbClr val="000000"/>
                </a:solidFill>
                <a:latin typeface="Calibri"/>
                <a:ea typeface="DejaVu Sans"/>
              </a:rPr>
              <a:t> 3 </a:t>
            </a:r>
            <a:r>
              <a:rPr lang="ru-RU" sz="7200" b="1" strike="noStrike" spc="-1" dirty="0" err="1">
                <a:solidFill>
                  <a:srgbClr val="000000"/>
                </a:solidFill>
                <a:latin typeface="Calibri"/>
                <a:ea typeface="DejaVu Sans"/>
              </a:rPr>
              <a:t>години</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Усі</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ці</a:t>
            </a:r>
            <a:r>
              <a:rPr lang="ru-RU" sz="7200" b="1" strike="noStrike" spc="-1" dirty="0">
                <a:solidFill>
                  <a:srgbClr val="000000"/>
                </a:solidFill>
                <a:latin typeface="Calibri"/>
                <a:ea typeface="DejaVu Sans"/>
              </a:rPr>
              <a:t> заходи </a:t>
            </a:r>
            <a:r>
              <a:rPr lang="ru-RU" sz="7200" b="1" strike="noStrike" spc="-1" dirty="0" err="1">
                <a:solidFill>
                  <a:srgbClr val="000000"/>
                </a:solidFill>
                <a:latin typeface="Calibri"/>
                <a:ea typeface="DejaVu Sans"/>
              </a:rPr>
              <a:t>прискорюють</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видужання</a:t>
            </a:r>
            <a:r>
              <a:rPr lang="ru-RU" sz="7200" b="1" strike="noStrike" spc="-1" dirty="0">
                <a:solidFill>
                  <a:srgbClr val="000000"/>
                </a:solidFill>
                <a:latin typeface="Calibri"/>
                <a:ea typeface="DejaVu Sans"/>
              </a:rPr>
              <a:t> </a:t>
            </a:r>
            <a:r>
              <a:rPr lang="ru-RU" sz="7200" b="1" strike="noStrike" spc="-1" dirty="0" err="1">
                <a:solidFill>
                  <a:srgbClr val="000000"/>
                </a:solidFill>
                <a:latin typeface="Calibri"/>
                <a:ea typeface="DejaVu Sans"/>
              </a:rPr>
              <a:t>хворих</a:t>
            </a:r>
            <a:r>
              <a:rPr lang="ru-RU" sz="7200" b="1" strike="noStrike" spc="-1" dirty="0">
                <a:solidFill>
                  <a:srgbClr val="000000"/>
                </a:solidFill>
                <a:latin typeface="Calibri"/>
                <a:ea typeface="DejaVu Sans"/>
              </a:rPr>
              <a:t>.</a:t>
            </a:r>
            <a:endParaRPr lang="ru-RU" sz="7200" b="0" strike="noStrike" spc="-1" dirty="0">
              <a:latin typeface="Arial"/>
            </a:endParaRPr>
          </a:p>
          <a:p>
            <a:pPr>
              <a:lnSpc>
                <a:spcPct val="100000"/>
              </a:lnSpc>
              <a:spcBef>
                <a:spcPts val="641"/>
              </a:spcBef>
            </a:pPr>
            <a:endParaRPr lang="ru-RU" sz="72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CustomShape 1"/>
          <p:cNvSpPr/>
          <p:nvPr/>
        </p:nvSpPr>
        <p:spPr>
          <a:xfrm>
            <a:off x="214200" y="0"/>
            <a:ext cx="8642880" cy="149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just">
              <a:lnSpc>
                <a:spcPct val="100000"/>
              </a:lnSpc>
            </a:pPr>
            <a:r>
              <a:rPr lang="ru-RU" sz="2000" b="1" strike="noStrike" spc="-1">
                <a:solidFill>
                  <a:srgbClr val="FF0000"/>
                </a:solidFill>
                <a:latin typeface="Calibri"/>
                <a:ea typeface="DejaVu Sans"/>
              </a:rPr>
              <a:t>2. Основні ознаки ушкоджень організму людини при дії низьких температур, перша медична допомога. </a:t>
            </a:r>
            <a:r>
              <a:rPr lang="ru-RU" sz="2000" b="1" i="1" strike="noStrike" spc="-1">
                <a:solidFill>
                  <a:srgbClr val="FF0000"/>
                </a:solidFill>
                <a:latin typeface="Calibri"/>
                <a:ea typeface="DejaVu Sans"/>
              </a:rPr>
              <a:t>Відмороження</a:t>
            </a:r>
            <a:r>
              <a:rPr lang="ru-RU" sz="2000" b="1" strike="noStrike" spc="-1">
                <a:solidFill>
                  <a:srgbClr val="FF0000"/>
                </a:solidFill>
                <a:latin typeface="Calibri"/>
                <a:ea typeface="DejaVu Sans"/>
              </a:rPr>
              <a:t>. Ступені відмороження. Невідкладна допомога при відмороженні. </a:t>
            </a:r>
            <a:r>
              <a:rPr lang="ru-RU" sz="2000" b="1" i="1" strike="noStrike" spc="-1">
                <a:solidFill>
                  <a:srgbClr val="FF0000"/>
                </a:solidFill>
                <a:latin typeface="Calibri"/>
                <a:ea typeface="DejaVu Sans"/>
              </a:rPr>
              <a:t>Замерзання</a:t>
            </a:r>
            <a:r>
              <a:rPr lang="ru-RU" sz="2000" b="1" strike="noStrike" spc="-1">
                <a:solidFill>
                  <a:srgbClr val="FF0000"/>
                </a:solidFill>
                <a:latin typeface="Calibri"/>
                <a:ea typeface="DejaVu Sans"/>
              </a:rPr>
              <a:t>. Невідкладна допомога при замерзанні. Озноб. </a:t>
            </a:r>
            <a:endParaRPr lang="ru-RU" sz="2000" b="0" strike="noStrike" spc="-1">
              <a:latin typeface="Arial"/>
            </a:endParaRPr>
          </a:p>
        </p:txBody>
      </p:sp>
      <p:sp>
        <p:nvSpPr>
          <p:cNvPr id="170" name="CustomShape 2"/>
          <p:cNvSpPr/>
          <p:nvPr/>
        </p:nvSpPr>
        <p:spPr>
          <a:xfrm>
            <a:off x="285840" y="1643040"/>
            <a:ext cx="8642880" cy="5213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47500" lnSpcReduction="20000"/>
          </a:bodyPr>
          <a:lstStyle/>
          <a:p>
            <a:pPr marL="343080" indent="-342000" algn="just">
              <a:lnSpc>
                <a:spcPct val="100000"/>
              </a:lnSpc>
              <a:spcBef>
                <a:spcPts val="1179"/>
              </a:spcBef>
              <a:buClr>
                <a:srgbClr val="7030A0"/>
              </a:buClr>
              <a:buFont typeface="Arial"/>
              <a:buChar char="•"/>
            </a:pPr>
            <a:r>
              <a:rPr lang="ru-RU" sz="5900" b="1" i="1" strike="noStrike" spc="-1">
                <a:solidFill>
                  <a:srgbClr val="7030A0"/>
                </a:solidFill>
                <a:latin typeface="Calibri"/>
                <a:ea typeface="DejaVu Sans"/>
              </a:rPr>
              <a:t>Замерзання</a:t>
            </a:r>
            <a:r>
              <a:rPr lang="ru-RU" sz="4600" b="1" i="1" strike="noStrike" spc="-1">
                <a:solidFill>
                  <a:srgbClr val="000000"/>
                </a:solidFill>
                <a:latin typeface="Calibri"/>
                <a:ea typeface="DejaVu Sans"/>
              </a:rPr>
              <a:t> </a:t>
            </a:r>
            <a:r>
              <a:rPr lang="ru-RU" sz="4600" b="1" strike="noStrike" spc="-1">
                <a:solidFill>
                  <a:srgbClr val="000000"/>
                </a:solidFill>
                <a:latin typeface="Calibri"/>
                <a:ea typeface="DejaVu Sans"/>
              </a:rPr>
              <a:t>- це порушення всіх життєвих функцій організму, аж до повного їх припинення, яке настає під впливом низької температури. Переохолодження організму залежить від багатьох факторів: фізіологічного стану організму, адаптації його до низької температури, віку потерпілого, пори року, швидкості охолодження тощо. Кінцевою причиною смерті від замерзання вважають тканинну гіпоксію й аноксію.</a:t>
            </a:r>
            <a:endParaRPr lang="ru-RU" sz="4600" b="0" strike="noStrike" spc="-1">
              <a:latin typeface="Arial"/>
            </a:endParaRPr>
          </a:p>
          <a:p>
            <a:pPr marL="343080" indent="-342000" algn="just">
              <a:lnSpc>
                <a:spcPct val="100000"/>
              </a:lnSpc>
              <a:spcBef>
                <a:spcPts val="921"/>
              </a:spcBef>
              <a:buClr>
                <a:srgbClr val="000000"/>
              </a:buClr>
              <a:buFont typeface="Arial"/>
              <a:buChar char="•"/>
            </a:pPr>
            <a:r>
              <a:rPr lang="ru-RU" sz="4600" b="1" strike="noStrike" spc="-1">
                <a:solidFill>
                  <a:srgbClr val="000000"/>
                </a:solidFill>
                <a:latin typeface="Calibri"/>
                <a:ea typeface="DejaVu Sans"/>
              </a:rPr>
              <a:t>При температурі тіла близько +25 °С настає гіпоксія мозку й порушення функцій дихання та серцебиття.</a:t>
            </a:r>
            <a:endParaRPr lang="ru-RU" sz="4600" b="0" strike="noStrike" spc="-1">
              <a:latin typeface="Arial"/>
            </a:endParaRPr>
          </a:p>
          <a:p>
            <a:pPr marL="343080" indent="-342000" algn="just">
              <a:lnSpc>
                <a:spcPct val="100000"/>
              </a:lnSpc>
              <a:spcBef>
                <a:spcPts val="1020"/>
              </a:spcBef>
              <a:buClr>
                <a:srgbClr val="FF0000"/>
              </a:buClr>
              <a:buFont typeface="Arial"/>
              <a:buChar char="•"/>
            </a:pPr>
            <a:r>
              <a:rPr lang="ru-RU" sz="5100" b="1" i="1" strike="noStrike" spc="-1">
                <a:solidFill>
                  <a:srgbClr val="FF0000"/>
                </a:solidFill>
                <a:latin typeface="Calibri"/>
                <a:ea typeface="DejaVu Sans"/>
              </a:rPr>
              <a:t>Клініка.</a:t>
            </a:r>
            <a:r>
              <a:rPr lang="ru-RU" sz="4600" b="1" i="1" strike="noStrike" spc="-1">
                <a:solidFill>
                  <a:srgbClr val="FF0000"/>
                </a:solidFill>
                <a:latin typeface="Calibri"/>
                <a:ea typeface="DejaVu Sans"/>
              </a:rPr>
              <a:t> </a:t>
            </a:r>
            <a:r>
              <a:rPr lang="ru-RU" sz="4600" b="1" strike="noStrike" spc="-1">
                <a:solidFill>
                  <a:srgbClr val="000000"/>
                </a:solidFill>
                <a:latin typeface="Calibri"/>
                <a:ea typeface="DejaVu Sans"/>
              </a:rPr>
              <a:t>При замерзанні, у першу чергу, відбувається розлад функції мозку через гіпоксію, внаслідок чого ще більше порушується терморегуляція. Спостерігається напруження, тремтіння м'язів, розлад координації рухів, розвивається м'язова слабкість, випадають зорові, слухові й больові реакції. Дихання стає неглибоким, свідомість втрачається, серце скорочується слабко, пульс зникає поступово, припиняються життєві функції, і настає смерть.</a:t>
            </a:r>
            <a:endParaRPr lang="ru-RU" sz="4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214200" y="285840"/>
            <a:ext cx="8714520" cy="6356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80000"/>
              </a:lnSpc>
              <a:buClr>
                <a:srgbClr val="000000"/>
              </a:buClr>
              <a:buFont typeface="Arial"/>
              <a:buChar char="•"/>
            </a:pPr>
            <a:r>
              <a:rPr lang="ru-RU" sz="2200" b="1" strike="noStrike" spc="-1">
                <a:solidFill>
                  <a:srgbClr val="000000"/>
                </a:solidFill>
                <a:latin typeface="Calibri"/>
                <a:ea typeface="DejaVu Sans"/>
              </a:rPr>
              <a:t>При замерзанні розрізняють </a:t>
            </a:r>
            <a:r>
              <a:rPr lang="ru-RU" sz="2400" b="1" strike="noStrike" spc="-1">
                <a:solidFill>
                  <a:srgbClr val="FF0000"/>
                </a:solidFill>
                <a:latin typeface="Calibri"/>
                <a:ea typeface="DejaVu Sans"/>
              </a:rPr>
              <a:t>три стадії патологічних змін</a:t>
            </a:r>
            <a:r>
              <a:rPr lang="ru-RU" sz="2200" b="1" strike="noStrike" spc="-1">
                <a:solidFill>
                  <a:srgbClr val="000000"/>
                </a:solidFill>
                <a:latin typeface="Calibri"/>
                <a:ea typeface="DejaVu Sans"/>
              </a:rPr>
              <a:t>: </a:t>
            </a:r>
            <a:endParaRPr lang="ru-RU" sz="2200" b="0" strike="noStrike" spc="-1">
              <a:latin typeface="Arial"/>
            </a:endParaRPr>
          </a:p>
          <a:p>
            <a:pPr marL="343080" indent="-342000" algn="just">
              <a:lnSpc>
                <a:spcPct val="80000"/>
              </a:lnSpc>
              <a:buClr>
                <a:srgbClr val="7030A0"/>
              </a:buClr>
              <a:buFont typeface="Arial"/>
              <a:buChar char="•"/>
            </a:pPr>
            <a:r>
              <a:rPr lang="ru-RU" sz="2200" b="1" i="1" strike="noStrike" spc="-1">
                <a:solidFill>
                  <a:srgbClr val="7030A0"/>
                </a:solidFill>
                <a:latin typeface="Calibri"/>
                <a:ea typeface="DejaVu Sans"/>
              </a:rPr>
              <a:t>стадія адинамії, ступорозного стану й судомна стадія</a:t>
            </a:r>
            <a:r>
              <a:rPr lang="ru-RU" sz="2200" b="1" strike="noStrike" spc="-1">
                <a:solidFill>
                  <a:srgbClr val="000000"/>
                </a:solidFill>
                <a:latin typeface="Calibri"/>
                <a:ea typeface="DejaVu Sans"/>
              </a:rPr>
              <a:t>.</a:t>
            </a:r>
            <a:endParaRPr lang="ru-RU" sz="2200" b="0" strike="noStrike" spc="-1">
              <a:latin typeface="Arial"/>
            </a:endParaRPr>
          </a:p>
          <a:p>
            <a:pPr marL="343080" indent="-342000" algn="just">
              <a:lnSpc>
                <a:spcPct val="80000"/>
              </a:lnSpc>
              <a:buClr>
                <a:srgbClr val="7030A0"/>
              </a:buClr>
              <a:buFont typeface="Arial"/>
              <a:buChar char="•"/>
            </a:pPr>
            <a:r>
              <a:rPr lang="ru-RU" sz="2400" b="1" i="1" strike="noStrike" spc="-1">
                <a:solidFill>
                  <a:srgbClr val="7030A0"/>
                </a:solidFill>
                <a:latin typeface="Calibri"/>
                <a:ea typeface="DejaVu Sans"/>
              </a:rPr>
              <a:t>Стадія адинамії</a:t>
            </a:r>
            <a:r>
              <a:rPr lang="ru-RU" sz="2200" b="1" strike="noStrike" spc="-1">
                <a:solidFill>
                  <a:srgbClr val="000000"/>
                </a:solidFill>
                <a:latin typeface="Calibri"/>
                <a:ea typeface="DejaVu Sans"/>
              </a:rPr>
              <a:t>. На початку замерзання суб'єктивно виникає почуття втоми, скутості, сонливості, ослаблення пам'яті. Об'єктивно спостерігається блідість покривів із синюшним відтінком; скандована мова. Температура тіла падає до 34-35 (за деякими даними - 30-32) °С, пульс до 50-60 ударів за хвилину.</a:t>
            </a:r>
            <a:endParaRPr lang="ru-RU" sz="2200" b="0" strike="noStrike" spc="-1">
              <a:latin typeface="Arial"/>
            </a:endParaRPr>
          </a:p>
          <a:p>
            <a:pPr algn="just">
              <a:lnSpc>
                <a:spcPct val="80000"/>
              </a:lnSpc>
            </a:pPr>
            <a:r>
              <a:rPr lang="ru-RU" sz="2400" b="1" i="1" strike="noStrike" spc="-1">
                <a:solidFill>
                  <a:srgbClr val="7030A0"/>
                </a:solidFill>
                <a:latin typeface="Calibri"/>
                <a:ea typeface="Microsoft YaHei"/>
              </a:rPr>
              <a:t>Ступорозний ступінь </a:t>
            </a:r>
            <a:r>
              <a:rPr lang="ru-RU" sz="2200" b="1" strike="noStrike" spc="-1">
                <a:solidFill>
                  <a:srgbClr val="000000"/>
                </a:solidFill>
                <a:latin typeface="Calibri"/>
                <a:ea typeface="Microsoft YaHei"/>
              </a:rPr>
              <a:t>замерзання характеризується пригніченням свідомості, сонливістю, скутістю рухів, серцевою аритмією, розладом дихання (неглибоке й рідке), затримкою сечовипускання, маскоподібним обличчям, дизартрією. Температура тіла знижується до 31-32 (</a:t>
            </a:r>
            <a:r>
              <a:rPr lang="ru-RU" sz="2200" b="1" strike="noStrike" spc="-1">
                <a:solidFill>
                  <a:srgbClr val="000000"/>
                </a:solidFill>
                <a:latin typeface="Calibri"/>
                <a:ea typeface="DejaVu Sans"/>
              </a:rPr>
              <a:t>за деякими даними - 28-30) °С, пульс 40-50 ударів за хвилину.</a:t>
            </a:r>
            <a:endParaRPr lang="ru-RU" sz="2200" b="0" strike="noStrike" spc="-1">
              <a:latin typeface="Arial"/>
            </a:endParaRPr>
          </a:p>
          <a:p>
            <a:pPr algn="just">
              <a:lnSpc>
                <a:spcPct val="80000"/>
              </a:lnSpc>
            </a:pPr>
            <a:r>
              <a:rPr lang="ru-RU" sz="2200" b="1" strike="noStrike" spc="-1">
                <a:solidFill>
                  <a:srgbClr val="000000"/>
                </a:solidFill>
                <a:latin typeface="Calibri"/>
                <a:ea typeface="Microsoft YaHei"/>
              </a:rPr>
              <a:t>При </a:t>
            </a:r>
            <a:r>
              <a:rPr lang="ru-RU" sz="2400" b="1" i="1" strike="noStrike" spc="-1">
                <a:solidFill>
                  <a:srgbClr val="7030A0"/>
                </a:solidFill>
                <a:latin typeface="Calibri"/>
                <a:ea typeface="Microsoft YaHei"/>
              </a:rPr>
              <a:t>судомній стадії </a:t>
            </a:r>
            <a:r>
              <a:rPr lang="ru-RU" sz="2200" b="1" strike="noStrike" spc="-1">
                <a:solidFill>
                  <a:srgbClr val="000000"/>
                </a:solidFill>
                <a:latin typeface="Calibri"/>
                <a:ea typeface="Microsoft YaHei"/>
              </a:rPr>
              <a:t>спостерігається відсутність свідомості, судоми, заклякання, западання очних яблук, повіки незімкнуті, зіниці звужені, майже не реагують на світло. Температура тіла нижче 30 (</a:t>
            </a:r>
            <a:r>
              <a:rPr lang="ru-RU" sz="2200" b="1" strike="noStrike" spc="-1">
                <a:solidFill>
                  <a:srgbClr val="000000"/>
                </a:solidFill>
                <a:latin typeface="Calibri"/>
                <a:ea typeface="DejaVu Sans"/>
              </a:rPr>
              <a:t>за деякими даними - 28) °С, пульс 30-40 ударів за хвилину, визначається важко й лише на сонних і стегнових артеріях. Дихання різко уповільнене (3-4 рази за хвилину), інколи відсутнє.</a:t>
            </a:r>
            <a:endParaRPr lang="ru-RU" sz="2200" b="0" strike="noStrike" spc="-1">
              <a:latin typeface="Arial"/>
            </a:endParaRPr>
          </a:p>
          <a:p>
            <a:pPr marL="343080" indent="-342000" algn="just">
              <a:lnSpc>
                <a:spcPct val="80000"/>
              </a:lnSpc>
              <a:buClr>
                <a:srgbClr val="000000"/>
              </a:buClr>
              <a:buFont typeface="Arial"/>
              <a:buChar char="•"/>
            </a:pPr>
            <a:r>
              <a:rPr lang="ru-RU" sz="2200" b="1" strike="noStrike" spc="-1">
                <a:solidFill>
                  <a:srgbClr val="000000"/>
                </a:solidFill>
                <a:latin typeface="Calibri"/>
                <a:ea typeface="DejaVu Sans"/>
              </a:rPr>
              <a:t>Людина, замерзаючи, згинає кінцівки, вигинається лежачи або сидячи. Якщо смерть від замерзання настає протягом 6 годин, оживлення ще можливе і прогноз сприятливий.</a:t>
            </a:r>
            <a:endParaRPr lang="ru-RU" sz="2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CustomShape 1"/>
          <p:cNvSpPr/>
          <p:nvPr/>
        </p:nvSpPr>
        <p:spPr>
          <a:xfrm>
            <a:off x="642960" y="142920"/>
            <a:ext cx="8182440" cy="356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47000" lnSpcReduction="20000"/>
          </a:bodyPr>
          <a:lstStyle/>
          <a:p>
            <a:pPr algn="ctr">
              <a:lnSpc>
                <a:spcPct val="100000"/>
              </a:lnSpc>
            </a:pPr>
            <a:r>
              <a:rPr lang="ru-RU" sz="4400" b="1" strike="noStrike" spc="-1">
                <a:solidFill>
                  <a:srgbClr val="FF0000"/>
                </a:solidFill>
                <a:latin typeface="Calibri"/>
                <a:ea typeface="DejaVu Sans"/>
              </a:rPr>
              <a:t>План</a:t>
            </a:r>
            <a:endParaRPr lang="ru-RU" sz="4400" b="0" strike="noStrike" spc="-1">
              <a:latin typeface="Arial"/>
            </a:endParaRPr>
          </a:p>
        </p:txBody>
      </p:sp>
      <p:sp>
        <p:nvSpPr>
          <p:cNvPr id="138" name="CustomShape 2"/>
          <p:cNvSpPr/>
          <p:nvPr/>
        </p:nvSpPr>
        <p:spPr>
          <a:xfrm>
            <a:off x="357120" y="571320"/>
            <a:ext cx="8357040" cy="6071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100000"/>
              </a:lnSpc>
              <a:spcBef>
                <a:spcPts val="360"/>
              </a:spcBef>
              <a:buClr>
                <a:srgbClr val="000000"/>
              </a:buClr>
              <a:buFont typeface="Arial"/>
              <a:buChar char="•"/>
            </a:pPr>
            <a:r>
              <a:rPr lang="ru-RU" sz="1800" b="1" strike="noStrike" spc="-1">
                <a:solidFill>
                  <a:srgbClr val="000000"/>
                </a:solidFill>
                <a:latin typeface="Calibri"/>
                <a:ea typeface="DejaVu Sans"/>
              </a:rPr>
              <a:t>1. </a:t>
            </a:r>
            <a:r>
              <a:rPr lang="ru-RU" sz="1800" b="1" i="1" strike="noStrike" spc="-1">
                <a:solidFill>
                  <a:srgbClr val="000000"/>
                </a:solidFill>
                <a:latin typeface="Calibri"/>
                <a:ea typeface="DejaVu Sans"/>
              </a:rPr>
              <a:t>Опіки</a:t>
            </a:r>
            <a:r>
              <a:rPr lang="ru-RU" sz="1800" b="0" strike="noStrike" spc="-1">
                <a:solidFill>
                  <a:srgbClr val="000000"/>
                </a:solidFill>
                <a:latin typeface="Calibri"/>
                <a:ea typeface="DejaVu Sans"/>
              </a:rPr>
              <a:t> як наслідок ушкодження різними факторами. Термічні опіки, їх ступені. Опіки, види, клінічна картина та невідкладна допомога. Поняття про опікову хворобу. </a:t>
            </a:r>
            <a:endParaRPr lang="ru-RU" sz="1800" b="0" strike="noStrike" spc="-1">
              <a:latin typeface="Arial"/>
            </a:endParaRPr>
          </a:p>
          <a:p>
            <a:pPr marL="343080" indent="-342000" algn="just">
              <a:lnSpc>
                <a:spcPct val="100000"/>
              </a:lnSpc>
              <a:spcBef>
                <a:spcPts val="360"/>
              </a:spcBef>
              <a:buClr>
                <a:srgbClr val="000000"/>
              </a:buClr>
              <a:buFont typeface="Arial"/>
              <a:buChar char="•"/>
            </a:pPr>
            <a:r>
              <a:rPr lang="ru-RU" sz="1800" b="1" strike="noStrike" spc="-1">
                <a:solidFill>
                  <a:srgbClr val="000000"/>
                </a:solidFill>
                <a:latin typeface="Calibri"/>
                <a:ea typeface="DejaVu Sans"/>
              </a:rPr>
              <a:t>2. </a:t>
            </a:r>
            <a:r>
              <a:rPr lang="ru-RU" sz="1800" b="0" strike="noStrike" spc="-1">
                <a:solidFill>
                  <a:srgbClr val="000000"/>
                </a:solidFill>
                <a:latin typeface="Calibri"/>
                <a:ea typeface="DejaVu Sans"/>
              </a:rPr>
              <a:t>Основні ознаки ушкоджень організму людини при дії низьких температур, перша медична допомога. </a:t>
            </a:r>
            <a:r>
              <a:rPr lang="ru-RU" sz="1800" b="1" i="1" strike="noStrike" spc="-1">
                <a:solidFill>
                  <a:srgbClr val="000000"/>
                </a:solidFill>
                <a:latin typeface="Calibri"/>
                <a:ea typeface="DejaVu Sans"/>
              </a:rPr>
              <a:t>Відмороження</a:t>
            </a:r>
            <a:r>
              <a:rPr lang="ru-RU" sz="1800" b="0" strike="noStrike" spc="-1">
                <a:solidFill>
                  <a:srgbClr val="000000"/>
                </a:solidFill>
                <a:latin typeface="Calibri"/>
                <a:ea typeface="DejaVu Sans"/>
              </a:rPr>
              <a:t>. Ступені відмороження. Невідкладна допомога при відмороженні. </a:t>
            </a:r>
            <a:r>
              <a:rPr lang="ru-RU" sz="1800" b="1" i="1" strike="noStrike" spc="-1">
                <a:solidFill>
                  <a:srgbClr val="000000"/>
                </a:solidFill>
                <a:latin typeface="Calibri"/>
                <a:ea typeface="DejaVu Sans"/>
              </a:rPr>
              <a:t>Замерзання</a:t>
            </a:r>
            <a:r>
              <a:rPr lang="ru-RU" sz="1800" b="0" strike="noStrike" spc="-1">
                <a:solidFill>
                  <a:srgbClr val="000000"/>
                </a:solidFill>
                <a:latin typeface="Calibri"/>
                <a:ea typeface="DejaVu Sans"/>
              </a:rPr>
              <a:t>. Невідкладна допомога при замерзанні. Озноб. </a:t>
            </a:r>
            <a:endParaRPr lang="ru-RU" sz="1800" b="0" strike="noStrike" spc="-1">
              <a:latin typeface="Arial"/>
            </a:endParaRPr>
          </a:p>
          <a:p>
            <a:pPr marL="343080" indent="-342000" algn="just">
              <a:lnSpc>
                <a:spcPct val="100000"/>
              </a:lnSpc>
              <a:spcBef>
                <a:spcPts val="360"/>
              </a:spcBef>
              <a:buClr>
                <a:srgbClr val="000000"/>
              </a:buClr>
              <a:buFont typeface="Arial"/>
              <a:buChar char="•"/>
            </a:pPr>
            <a:r>
              <a:rPr lang="ru-RU" sz="1800" b="1" i="1" strike="noStrike" spc="-1">
                <a:solidFill>
                  <a:srgbClr val="000000"/>
                </a:solidFill>
                <a:latin typeface="Calibri"/>
                <a:ea typeface="DejaVu Sans"/>
              </a:rPr>
              <a:t>3. Електротравма</a:t>
            </a:r>
            <a:r>
              <a:rPr lang="ru-RU" sz="1800" b="0" strike="noStrike" spc="-1">
                <a:solidFill>
                  <a:srgbClr val="000000"/>
                </a:solidFill>
                <a:latin typeface="Calibri"/>
                <a:ea typeface="DejaVu Sans"/>
              </a:rPr>
              <a:t>. П'ять ступенів наслідків ураження електричним струмом. Ураження струмом високої напруги. Місцеві та загальні ознаки при ураженні електричним струмом та блискавкою. Схема надання невідкладної допомоги при поразці блискавкою. Перша допомога при електротравмі. </a:t>
            </a:r>
            <a:endParaRPr lang="ru-RU" sz="1800" b="0" strike="noStrike" spc="-1">
              <a:latin typeface="Arial"/>
            </a:endParaRPr>
          </a:p>
          <a:p>
            <a:pPr marL="343080" indent="-342000" algn="just">
              <a:lnSpc>
                <a:spcPct val="100000"/>
              </a:lnSpc>
              <a:spcBef>
                <a:spcPts val="360"/>
              </a:spcBef>
              <a:buClr>
                <a:srgbClr val="000000"/>
              </a:buClr>
              <a:buFont typeface="Arial"/>
              <a:buChar char="•"/>
            </a:pPr>
            <a:r>
              <a:rPr lang="ru-RU" sz="1800" b="1" i="1" strike="noStrike" spc="-1">
                <a:solidFill>
                  <a:srgbClr val="000000"/>
                </a:solidFill>
                <a:latin typeface="Calibri"/>
                <a:ea typeface="DejaVu Sans"/>
              </a:rPr>
              <a:t>4. Утоплення</a:t>
            </a:r>
            <a:r>
              <a:rPr lang="ru-RU" sz="1800" b="0" strike="noStrike" spc="-1">
                <a:solidFill>
                  <a:srgbClr val="000000"/>
                </a:solidFill>
                <a:latin typeface="Calibri"/>
                <a:ea typeface="DejaVu Sans"/>
              </a:rPr>
              <a:t>. Механізми розвитку термінального стану при втопленні. Істинне втоплення, асфіксичне втоплення, синкопальне утоплення. Утоплення в прісній воді. Утоплення в морській воді. Перша допомога при утопленні. Схема надання першої медичної допомоги при істинному ("синьому") утопленні. Надання невідкладної допомоги при «білому» утопленні. </a:t>
            </a:r>
            <a:endParaRPr lang="ru-RU" sz="1800" b="0" strike="noStrike" spc="-1">
              <a:latin typeface="Arial"/>
            </a:endParaRPr>
          </a:p>
          <a:p>
            <a:pPr marL="343080" indent="-342000" algn="just">
              <a:lnSpc>
                <a:spcPct val="100000"/>
              </a:lnSpc>
              <a:spcBef>
                <a:spcPts val="360"/>
              </a:spcBef>
              <a:buClr>
                <a:srgbClr val="000000"/>
              </a:buClr>
              <a:buFont typeface="Arial"/>
              <a:buChar char="•"/>
            </a:pPr>
            <a:r>
              <a:rPr lang="ru-RU" sz="1800" b="1" i="1" strike="noStrike" spc="-1">
                <a:solidFill>
                  <a:srgbClr val="000000"/>
                </a:solidFill>
                <a:latin typeface="Calibri"/>
                <a:ea typeface="DejaVu Sans"/>
              </a:rPr>
              <a:t>5. Тепловий і сонячний удар</a:t>
            </a:r>
            <a:r>
              <a:rPr lang="ru-RU" sz="1800" b="0" strike="noStrike" spc="-1">
                <a:solidFill>
                  <a:srgbClr val="000000"/>
                </a:solidFill>
                <a:latin typeface="Calibri"/>
                <a:ea typeface="DejaVu Sans"/>
              </a:rPr>
              <a:t>, їх причини, ознаки, перша допомога. </a:t>
            </a:r>
            <a:endParaRPr lang="ru-RU" sz="1800" b="0" strike="noStrike" spc="-1">
              <a:latin typeface="Arial"/>
            </a:endParaRPr>
          </a:p>
          <a:p>
            <a:pPr marL="343080" indent="-342000" algn="just">
              <a:lnSpc>
                <a:spcPct val="100000"/>
              </a:lnSpc>
              <a:spcBef>
                <a:spcPts val="360"/>
              </a:spcBef>
              <a:buClr>
                <a:srgbClr val="000000"/>
              </a:buClr>
              <a:buFont typeface="Arial"/>
              <a:buChar char="•"/>
            </a:pPr>
            <a:r>
              <a:rPr lang="ru-RU" sz="1800" b="1" i="1" strike="noStrike" spc="-1">
                <a:solidFill>
                  <a:srgbClr val="000000"/>
                </a:solidFill>
                <a:latin typeface="Calibri"/>
                <a:ea typeface="DejaVu Sans"/>
              </a:rPr>
              <a:t>6. Радіаційні ураження</a:t>
            </a:r>
            <a:r>
              <a:rPr lang="ru-RU" sz="1800" b="0" strike="noStrike" spc="-1">
                <a:solidFill>
                  <a:srgbClr val="000000"/>
                </a:solidFill>
                <a:latin typeface="Calibri"/>
                <a:ea typeface="DejaVu Sans"/>
              </a:rPr>
              <a:t>. </a:t>
            </a:r>
            <a:endParaRPr lang="ru-RU" sz="1800" b="0" strike="noStrike" spc="-1">
              <a:latin typeface="Arial"/>
            </a:endParaRPr>
          </a:p>
          <a:p>
            <a:pPr marL="343080" indent="-342000" algn="just">
              <a:lnSpc>
                <a:spcPct val="100000"/>
              </a:lnSpc>
              <a:spcBef>
                <a:spcPts val="360"/>
              </a:spcBef>
              <a:buClr>
                <a:srgbClr val="000000"/>
              </a:buClr>
              <a:buFont typeface="Arial"/>
              <a:buChar char="•"/>
            </a:pPr>
            <a:r>
              <a:rPr lang="ru-RU" sz="1800" b="1" i="1" strike="noStrike" spc="-1">
                <a:solidFill>
                  <a:srgbClr val="000000"/>
                </a:solidFill>
                <a:latin typeface="Calibri"/>
                <a:ea typeface="DejaVu Sans"/>
              </a:rPr>
              <a:t>7. Укуси тварин</a:t>
            </a:r>
            <a:r>
              <a:rPr lang="ru-RU" sz="1800" b="0" strike="noStrike" spc="-1">
                <a:solidFill>
                  <a:srgbClr val="000000"/>
                </a:solidFill>
                <a:latin typeface="Calibri"/>
                <a:ea typeface="DejaVu Sans"/>
              </a:rPr>
              <a:t> (собак, павуків, бджіл, змій тощо), ознаки, причини та перша допомога.</a:t>
            </a:r>
            <a:endParaRPr lang="ru-RU" sz="1800" b="0" strike="noStrike" spc="-1">
              <a:latin typeface="Arial"/>
            </a:endParaRPr>
          </a:p>
          <a:p>
            <a:pPr>
              <a:lnSpc>
                <a:spcPct val="100000"/>
              </a:lnSpc>
              <a:spcBef>
                <a:spcPts val="400"/>
              </a:spcBef>
            </a:pP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CustomShape 1"/>
          <p:cNvSpPr/>
          <p:nvPr/>
        </p:nvSpPr>
        <p:spPr>
          <a:xfrm>
            <a:off x="214200" y="214200"/>
            <a:ext cx="8714520" cy="6356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70500" lnSpcReduction="20000"/>
          </a:bodyPr>
          <a:lstStyle/>
          <a:p>
            <a:pPr marL="343080" indent="-342000" algn="ctr">
              <a:lnSpc>
                <a:spcPct val="100000"/>
              </a:lnSpc>
              <a:buClr>
                <a:srgbClr val="FF0000"/>
              </a:buClr>
              <a:buFont typeface="Arial"/>
              <a:buChar char="•"/>
            </a:pPr>
            <a:r>
              <a:rPr lang="ru-RU" sz="4000" b="1" i="1" strike="noStrike" spc="-1">
                <a:solidFill>
                  <a:srgbClr val="FF0000"/>
                </a:solidFill>
                <a:latin typeface="Calibri"/>
                <a:ea typeface="DejaVu Sans"/>
              </a:rPr>
              <a:t>Перша долікарська допомога. </a:t>
            </a:r>
            <a:endParaRPr lang="ru-RU" sz="4000" b="0" strike="noStrike" spc="-1">
              <a:latin typeface="Arial"/>
            </a:endParaRPr>
          </a:p>
          <a:p>
            <a:pPr marL="343080" indent="-342000" algn="just">
              <a:lnSpc>
                <a:spcPct val="100000"/>
              </a:lnSpc>
              <a:buClr>
                <a:srgbClr val="000000"/>
              </a:buClr>
              <a:buFont typeface="Arial"/>
              <a:buChar char="•"/>
            </a:pPr>
            <a:r>
              <a:rPr lang="ru-RU" sz="3200" b="1" strike="noStrike" spc="-1">
                <a:solidFill>
                  <a:srgbClr val="000000"/>
                </a:solidFill>
                <a:latin typeface="Calibri"/>
                <a:ea typeface="DejaVu Sans"/>
              </a:rPr>
              <a:t>Усі потерпілі, незалежно від стадії загального охолодження, повинні бути </a:t>
            </a:r>
            <a:r>
              <a:rPr lang="ru-RU" sz="3200" b="1" strike="noStrike" spc="-1">
                <a:solidFill>
                  <a:srgbClr val="7030A0"/>
                </a:solidFill>
                <a:latin typeface="Calibri"/>
                <a:ea typeface="DejaVu Sans"/>
              </a:rPr>
              <a:t>госпіталізовані</a:t>
            </a:r>
            <a:r>
              <a:rPr lang="ru-RU" sz="3200" b="1" strike="noStrike" spc="-1">
                <a:solidFill>
                  <a:srgbClr val="000000"/>
                </a:solidFill>
                <a:latin typeface="Calibri"/>
                <a:ea typeface="DejaVu Sans"/>
              </a:rPr>
              <a:t>. Треба мати на увазі, що потерпілі з легким ступенем замерзання можуть відмовлятися від госпіталізації, оскільки неадекватно оцінюють свій стан.</a:t>
            </a:r>
            <a:endParaRPr lang="ru-RU" sz="3200" b="0" strike="noStrike" spc="-1">
              <a:latin typeface="Arial"/>
            </a:endParaRPr>
          </a:p>
          <a:p>
            <a:pPr marL="343080" indent="-342000" algn="just">
              <a:lnSpc>
                <a:spcPct val="100000"/>
              </a:lnSpc>
            </a:pPr>
            <a:endParaRPr lang="ru-RU" sz="3200" b="0" strike="noStrike" spc="-1">
              <a:latin typeface="Arial"/>
            </a:endParaRPr>
          </a:p>
          <a:p>
            <a:pPr marL="343080" indent="-342000" algn="just">
              <a:lnSpc>
                <a:spcPct val="100000"/>
              </a:lnSpc>
              <a:buClr>
                <a:srgbClr val="000000"/>
              </a:buClr>
              <a:buFont typeface="Arial"/>
              <a:buChar char="•"/>
            </a:pPr>
            <a:r>
              <a:rPr lang="ru-RU" sz="3200" b="1" strike="noStrike" spc="-1">
                <a:solidFill>
                  <a:srgbClr val="000000"/>
                </a:solidFill>
                <a:latin typeface="Calibri"/>
                <a:ea typeface="DejaVu Sans"/>
              </a:rPr>
              <a:t>Головним принципом надання першої долікарської допомоги при загальному охолодженні є </a:t>
            </a:r>
            <a:r>
              <a:rPr lang="ru-RU" sz="3200" b="1" strike="noStrike" spc="-1">
                <a:solidFill>
                  <a:srgbClr val="7030A0"/>
                </a:solidFill>
                <a:latin typeface="Calibri"/>
                <a:ea typeface="DejaVu Sans"/>
              </a:rPr>
              <a:t>зігрівання</a:t>
            </a:r>
            <a:r>
              <a:rPr lang="ru-RU" sz="3200" b="1" strike="noStrike" spc="-1">
                <a:solidFill>
                  <a:srgbClr val="000000"/>
                </a:solidFill>
                <a:latin typeface="Calibri"/>
                <a:ea typeface="DejaVu Sans"/>
              </a:rPr>
              <a:t>. Повноцінне і швидке зігрівання на догоспітальному етапі важко виконати. Необхідно насамперед припинити дію подальшого охолодження організму. Потерпілого заносять до приміщення, автомобіля, закутують ковдрами, знімають мокрий одяг. Ні в якому разі не можна залишати його на вулиці. Треба напоїти гарячим чаєм. Не можна давати алкоголю! Він гальмує реакцію центральної нервової системи і сприяє ще більшій втраті організмом тепла.</a:t>
            </a:r>
            <a:endParaRPr lang="ru-RU" sz="3200" b="0" strike="noStrike" spc="-1">
              <a:latin typeface="Arial"/>
            </a:endParaRPr>
          </a:p>
          <a:p>
            <a:pPr marL="343080" indent="-342000" algn="just">
              <a:lnSpc>
                <a:spcPct val="100000"/>
              </a:lnSpc>
            </a:pPr>
            <a:endParaRPr lang="ru-RU" sz="3200" b="0" strike="noStrike" spc="-1">
              <a:latin typeface="Arial"/>
            </a:endParaRPr>
          </a:p>
          <a:p>
            <a:pPr marL="343080" indent="-342000" algn="just">
              <a:lnSpc>
                <a:spcPct val="100000"/>
              </a:lnSpc>
              <a:buClr>
                <a:srgbClr val="000000"/>
              </a:buClr>
              <a:buFont typeface="Arial"/>
              <a:buChar char="•"/>
            </a:pPr>
            <a:r>
              <a:rPr lang="ru-RU" sz="3200" b="1" strike="noStrike" spc="-1">
                <a:solidFill>
                  <a:srgbClr val="000000"/>
                </a:solidFill>
                <a:latin typeface="Calibri"/>
                <a:ea typeface="DejaVu Sans"/>
              </a:rPr>
              <a:t>Якщо є можливість, то потерпілого потрібно зігріти у ванні при температурі води +37-38 °С. Дають краплі кордіаміну, валокордину, краплі Зеленіна та інші серцеві препарати. Після ванни проводиться масаж кінцівок і всього тіла. Хворого кладуть у тепле ліжко, дають гарячу їжу, каву або чай, зігрівають грілками, електрообігрівачами.</a:t>
            </a: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CustomShape 1"/>
          <p:cNvSpPr/>
          <p:nvPr/>
        </p:nvSpPr>
        <p:spPr>
          <a:xfrm>
            <a:off x="214200" y="142920"/>
            <a:ext cx="8714520" cy="6714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79000" lnSpcReduction="10000"/>
          </a:bodyPr>
          <a:lstStyle/>
          <a:p>
            <a:pPr marL="343080" indent="-342000" algn="just">
              <a:lnSpc>
                <a:spcPct val="100000"/>
              </a:lnSpc>
              <a:buClr>
                <a:srgbClr val="7030A0"/>
              </a:buClr>
              <a:buFont typeface="Arial"/>
              <a:buChar char="•"/>
            </a:pPr>
            <a:r>
              <a:rPr lang="ru-RU" sz="2800" b="1" strike="noStrike" spc="-1">
                <a:solidFill>
                  <a:srgbClr val="7030A0"/>
                </a:solidFill>
                <a:latin typeface="Calibri"/>
                <a:ea typeface="DejaVu Sans"/>
              </a:rPr>
              <a:t>Замерзання може супроводжуватися такими ускладненнями:</a:t>
            </a:r>
            <a:r>
              <a:rPr lang="ru-RU" sz="2800" b="1" strike="noStrike" spc="-1">
                <a:solidFill>
                  <a:srgbClr val="000000"/>
                </a:solidFill>
                <a:latin typeface="Calibri"/>
                <a:ea typeface="DejaVu Sans"/>
              </a:rPr>
              <a:t> </a:t>
            </a:r>
            <a:endParaRPr lang="ru-RU" sz="2800" b="0" strike="noStrike" spc="-1">
              <a:latin typeface="Arial"/>
            </a:endParaRPr>
          </a:p>
          <a:p>
            <a:pPr marL="343080" indent="-342000" algn="just">
              <a:lnSpc>
                <a:spcPct val="100000"/>
              </a:lnSpc>
              <a:buClr>
                <a:srgbClr val="000000"/>
              </a:buClr>
              <a:buFont typeface="Wingdings" charset="2"/>
              <a:buChar char=""/>
            </a:pPr>
            <a:r>
              <a:rPr lang="ru-RU" sz="2200" b="1" strike="noStrike" spc="-1">
                <a:solidFill>
                  <a:srgbClr val="000000"/>
                </a:solidFill>
                <a:latin typeface="Calibri"/>
                <a:ea typeface="DejaVu Sans"/>
              </a:rPr>
              <a:t>відмороженням кінцівок, </a:t>
            </a:r>
            <a:endParaRPr lang="ru-RU" sz="2200" b="0" strike="noStrike" spc="-1">
              <a:latin typeface="Arial"/>
            </a:endParaRPr>
          </a:p>
          <a:p>
            <a:pPr marL="343080" indent="-342000" algn="just">
              <a:lnSpc>
                <a:spcPct val="100000"/>
              </a:lnSpc>
              <a:buClr>
                <a:srgbClr val="000000"/>
              </a:buClr>
              <a:buFont typeface="Wingdings" charset="2"/>
              <a:buChar char=""/>
            </a:pPr>
            <a:r>
              <a:rPr lang="ru-RU" sz="2200" b="1" strike="noStrike" spc="-1">
                <a:solidFill>
                  <a:srgbClr val="000000"/>
                </a:solidFill>
                <a:latin typeface="Calibri"/>
                <a:ea typeface="DejaVu Sans"/>
              </a:rPr>
              <a:t>пневмонією, </a:t>
            </a:r>
            <a:endParaRPr lang="ru-RU" sz="2200" b="0" strike="noStrike" spc="-1">
              <a:latin typeface="Arial"/>
            </a:endParaRPr>
          </a:p>
          <a:p>
            <a:pPr marL="343080" indent="-342000" algn="just">
              <a:lnSpc>
                <a:spcPct val="100000"/>
              </a:lnSpc>
              <a:buClr>
                <a:srgbClr val="000000"/>
              </a:buClr>
              <a:buFont typeface="Wingdings" charset="2"/>
              <a:buChar char=""/>
            </a:pPr>
            <a:r>
              <a:rPr lang="ru-RU" sz="2200" b="1" strike="noStrike" spc="-1">
                <a:solidFill>
                  <a:srgbClr val="000000"/>
                </a:solidFill>
                <a:latin typeface="Calibri"/>
                <a:ea typeface="DejaVu Sans"/>
              </a:rPr>
              <a:t>загостренням туберкульозу та ін.</a:t>
            </a:r>
            <a:endParaRPr lang="ru-RU" sz="2200" b="0" strike="noStrike" spc="-1">
              <a:latin typeface="Arial"/>
            </a:endParaRPr>
          </a:p>
          <a:p>
            <a:pPr marL="343080" indent="-342000" algn="just">
              <a:lnSpc>
                <a:spcPct val="100000"/>
              </a:lnSpc>
              <a:buClr>
                <a:srgbClr val="000000"/>
              </a:buClr>
              <a:buFont typeface="Arial"/>
              <a:buChar char="•"/>
            </a:pPr>
            <a:r>
              <a:rPr lang="ru-RU" sz="2200" b="1" strike="noStrike" spc="-1">
                <a:solidFill>
                  <a:srgbClr val="000000"/>
                </a:solidFill>
                <a:latin typeface="Calibri"/>
                <a:ea typeface="DejaVu Sans"/>
              </a:rPr>
              <a:t>Найкращими профілактичними заходами проти замерзання є наявність теплого зручного одягу і взуття; вчасна гаряча їжа й відпочинок; виконання фізичних вправ і тренування при низькій температурі.</a:t>
            </a:r>
            <a:endParaRPr lang="ru-RU" sz="2200" b="0" strike="noStrike" spc="-1">
              <a:latin typeface="Arial"/>
            </a:endParaRPr>
          </a:p>
          <a:p>
            <a:pPr marL="343080" indent="-342000" algn="just">
              <a:lnSpc>
                <a:spcPct val="100000"/>
              </a:lnSpc>
              <a:buClr>
                <a:srgbClr val="FF0000"/>
              </a:buClr>
              <a:buFont typeface="Arial"/>
              <a:buChar char="•"/>
            </a:pPr>
            <a:r>
              <a:rPr lang="ru-RU" sz="2800" b="1" i="1" strike="noStrike" spc="-1">
                <a:solidFill>
                  <a:srgbClr val="FF0000"/>
                </a:solidFill>
                <a:latin typeface="Calibri"/>
                <a:ea typeface="DejaVu Sans"/>
              </a:rPr>
              <a:t>Відмороженнями</a:t>
            </a:r>
            <a:r>
              <a:rPr lang="ru-RU" sz="2800" b="1" i="1" strike="noStrike" spc="-1">
                <a:solidFill>
                  <a:srgbClr val="000000"/>
                </a:solidFill>
                <a:latin typeface="Calibri"/>
                <a:ea typeface="DejaVu Sans"/>
              </a:rPr>
              <a:t> </a:t>
            </a:r>
            <a:r>
              <a:rPr lang="ru-RU" sz="2800" b="1" strike="noStrike" spc="-1">
                <a:solidFill>
                  <a:srgbClr val="000000"/>
                </a:solidFill>
                <a:latin typeface="Calibri"/>
                <a:ea typeface="DejaVu Sans"/>
              </a:rPr>
              <a:t>називають ушкодження тканин, які </a:t>
            </a:r>
            <a:r>
              <a:rPr lang="ru-RU" sz="2500" b="1" strike="noStrike" spc="-1">
                <a:solidFill>
                  <a:srgbClr val="000000"/>
                </a:solidFill>
                <a:latin typeface="Calibri"/>
                <a:ea typeface="DejaVu Sans"/>
              </a:rPr>
              <a:t>виникають внаслідок дії низької температури. </a:t>
            </a:r>
            <a:endParaRPr lang="ru-RU" sz="2500" b="0" strike="noStrike" spc="-1">
              <a:latin typeface="Arial"/>
            </a:endParaRPr>
          </a:p>
          <a:p>
            <a:pPr marL="343080" indent="-342000" algn="just">
              <a:lnSpc>
                <a:spcPct val="100000"/>
              </a:lnSpc>
              <a:buClr>
                <a:srgbClr val="000000"/>
              </a:buClr>
              <a:buFont typeface="Arial"/>
              <a:buChar char="•"/>
            </a:pPr>
            <a:r>
              <a:rPr lang="ru-RU" sz="2500" b="1" strike="noStrike" spc="-1">
                <a:solidFill>
                  <a:srgbClr val="000000"/>
                </a:solidFill>
                <a:latin typeface="Calibri"/>
                <a:ea typeface="DejaVu Sans"/>
              </a:rPr>
              <a:t>Відмороження виникає при тривалому перебуванні людини в умовах низької температури і при порушенні терморегуляції в організмі. Найчастіше ушкоджуються від­криті частини тіла (ніс, вухо) та кінцівки.</a:t>
            </a:r>
            <a:endParaRPr lang="ru-RU" sz="2500" b="0" strike="noStrike" spc="-1">
              <a:latin typeface="Arial"/>
            </a:endParaRPr>
          </a:p>
          <a:p>
            <a:pPr marL="343080" indent="-342000" algn="just">
              <a:lnSpc>
                <a:spcPct val="100000"/>
              </a:lnSpc>
              <a:buClr>
                <a:srgbClr val="000000"/>
              </a:buClr>
              <a:buFont typeface="Arial"/>
              <a:buChar char="•"/>
            </a:pPr>
            <a:r>
              <a:rPr lang="ru-RU" sz="2500" b="1" strike="noStrike" spc="-1">
                <a:solidFill>
                  <a:srgbClr val="000000"/>
                </a:solidFill>
                <a:latin typeface="Calibri"/>
                <a:ea typeface="DejaVu Sans"/>
              </a:rPr>
              <a:t>Ступінь тяжкості місцевого охолодження залежить від умов, у яких воно проходило, від стану потерпілого. Найчастіше відмороження виникають при високій вологості повітря і швидкому вітрі, причому навіть при температурі +6-8 °С. Прискорюють обмороження тісне взуття, робота без рукавиць. Найчастіше зазнають дії холоду люди, які страждають на судинні захворювання, авітаміноз, ослаблені недоїданням або хронічною хворобою, тяжкою фізичною працею. Незважаючи на посилене теплоутворення при охолодженні організму, тепловіддача інтенсивно зростає, що призводить до порушення теплового балансу. При тривалій дії холоду падає температура тіла, а потім і окремих органів.</a:t>
            </a:r>
            <a:endParaRPr lang="ru-RU" sz="2500" b="0" strike="noStrike" spc="-1">
              <a:latin typeface="Arial"/>
            </a:endParaRPr>
          </a:p>
          <a:p>
            <a:pPr algn="just">
              <a:lnSpc>
                <a:spcPct val="100000"/>
              </a:lnSpc>
            </a:pPr>
            <a:endParaRPr lang="ru-RU" sz="2500" b="0" strike="noStrike" spc="-1">
              <a:latin typeface="Arial"/>
            </a:endParaRPr>
          </a:p>
          <a:p>
            <a:pPr>
              <a:lnSpc>
                <a:spcPct val="100000"/>
              </a:lnSpc>
              <a:spcBef>
                <a:spcPts val="641"/>
              </a:spcBef>
            </a:pPr>
            <a:endParaRPr lang="ru-RU" sz="25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CustomShape 1"/>
          <p:cNvSpPr/>
          <p:nvPr/>
        </p:nvSpPr>
        <p:spPr>
          <a:xfrm>
            <a:off x="214200" y="214200"/>
            <a:ext cx="8499960" cy="6285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55000" lnSpcReduction="20000"/>
          </a:bodyPr>
          <a:lstStyle/>
          <a:p>
            <a:pPr marL="343080" indent="-342000" algn="just">
              <a:lnSpc>
                <a:spcPct val="100000"/>
              </a:lnSpc>
              <a:spcBef>
                <a:spcPts val="760"/>
              </a:spcBef>
              <a:buClr>
                <a:srgbClr val="000000"/>
              </a:buClr>
              <a:buFont typeface="Arial"/>
              <a:buChar char="•"/>
            </a:pPr>
            <a:r>
              <a:rPr lang="ru-RU" sz="3800" b="1" strike="noStrike" spc="-1">
                <a:solidFill>
                  <a:srgbClr val="000000"/>
                </a:solidFill>
                <a:latin typeface="Calibri"/>
                <a:ea typeface="DejaVu Sans"/>
              </a:rPr>
              <a:t>Близько 90% усіх відморожень локалізуються на кінцівках, здебільшого на пальцях ноги, які залежно від часу дії низької температури можуть сприяти виникненню озноблення, відмороження і замерзання.</a:t>
            </a:r>
            <a:endParaRPr lang="ru-RU" sz="3800" b="0" strike="noStrike" spc="-1">
              <a:latin typeface="Arial"/>
            </a:endParaRPr>
          </a:p>
          <a:p>
            <a:pPr marL="343080" indent="-342000" algn="just">
              <a:lnSpc>
                <a:spcPct val="100000"/>
              </a:lnSpc>
              <a:spcBef>
                <a:spcPts val="760"/>
              </a:spcBef>
              <a:buClr>
                <a:srgbClr val="000000"/>
              </a:buClr>
              <a:buFont typeface="Arial"/>
              <a:buChar char="•"/>
            </a:pPr>
            <a:r>
              <a:rPr lang="ru-RU" sz="3800" b="1" strike="noStrike" spc="-1">
                <a:solidFill>
                  <a:srgbClr val="000000"/>
                </a:solidFill>
                <a:latin typeface="Calibri"/>
                <a:ea typeface="DejaVu Sans"/>
              </a:rPr>
              <a:t>Озноблення спостерігається при повторній дії низької температури на кінцеві частини тіла (пальці рук і ніг, кінчик носа, вушні раковини та ін.). Внаслідок охолодження на цих ділянках розвиваються дистрофічні зміни шкіри, які проявляються застійною гіперемією і набряком. Після короткочасного повторного охолодження на місці набряклих і почервонілих тканин відбувається болісне свербіння і лущення шкіри.</a:t>
            </a:r>
            <a:endParaRPr lang="ru-RU" sz="3800" b="0" strike="noStrike" spc="-1">
              <a:latin typeface="Arial"/>
            </a:endParaRPr>
          </a:p>
          <a:p>
            <a:pPr marL="343080" indent="-342000" algn="just">
              <a:lnSpc>
                <a:spcPct val="100000"/>
              </a:lnSpc>
              <a:spcBef>
                <a:spcPts val="760"/>
              </a:spcBef>
              <a:buClr>
                <a:srgbClr val="000000"/>
              </a:buClr>
              <a:buFont typeface="Arial"/>
              <a:buChar char="•"/>
            </a:pPr>
            <a:r>
              <a:rPr lang="ru-RU" sz="3800" b="1" strike="noStrike" spc="-1">
                <a:solidFill>
                  <a:srgbClr val="000000"/>
                </a:solidFill>
                <a:latin typeface="Calibri"/>
                <a:ea typeface="DejaVu Sans"/>
              </a:rPr>
              <a:t>Відмороження характеризується різним ступенем дистрофічних і дегенеративних явищ, змін, які виникають у кінцевих частинах тіла. Тривале охолодження кінцівок призводить до ушкодження нервових закінчень і до розладу кровообігу, іноді з його припиненням. Чим нижча температура і триваліший час дії низької температури на організм, тим частіше і швидше виникає відмороження. Однак відомо, що відмороження може спостерігатися і при температурі вище 0 °С — так звана траншейна ступня - виникає у людей, які перебувають у нерухомому стані (снайпери) при наявності мокрого взуття і одягу, у робітників на земляних роботах.</a:t>
            </a:r>
            <a:endParaRPr lang="ru-RU" sz="3800" b="0" strike="noStrike" spc="-1">
              <a:latin typeface="Arial"/>
            </a:endParaRPr>
          </a:p>
          <a:p>
            <a:pPr algn="just">
              <a:lnSpc>
                <a:spcPct val="100000"/>
              </a:lnSpc>
              <a:spcBef>
                <a:spcPts val="641"/>
              </a:spcBef>
            </a:pPr>
            <a:endParaRPr lang="ru-RU" sz="3800" b="0" strike="noStrike" spc="-1">
              <a:latin typeface="Arial"/>
            </a:endParaRPr>
          </a:p>
          <a:p>
            <a:pPr>
              <a:lnSpc>
                <a:spcPct val="100000"/>
              </a:lnSpc>
              <a:spcBef>
                <a:spcPts val="641"/>
              </a:spcBef>
            </a:pPr>
            <a:endParaRPr lang="ru-RU" sz="3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CustomShape 1"/>
          <p:cNvSpPr/>
          <p:nvPr/>
        </p:nvSpPr>
        <p:spPr>
          <a:xfrm>
            <a:off x="357120" y="500040"/>
            <a:ext cx="8428680" cy="5928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89500" lnSpcReduction="10000"/>
          </a:bodyPr>
          <a:lstStyle/>
          <a:p>
            <a:pPr marL="343080" indent="-342000" algn="just">
              <a:lnSpc>
                <a:spcPct val="100000"/>
              </a:lnSpc>
              <a:spcBef>
                <a:spcPts val="641"/>
              </a:spcBef>
              <a:buClr>
                <a:srgbClr val="000000"/>
              </a:buClr>
              <a:buFont typeface="Arial"/>
              <a:buChar char="•"/>
            </a:pPr>
            <a:r>
              <a:rPr lang="ru-RU" sz="3200" b="0" strike="noStrike" spc="-1">
                <a:solidFill>
                  <a:srgbClr val="000000"/>
                </a:solidFill>
                <a:latin typeface="Calibri"/>
                <a:ea typeface="DejaVu Sans"/>
              </a:rPr>
              <a:t>При відмороженні спочатку судини звужуються, а пізніше розширюються, що призводить до набряку тканин. </a:t>
            </a:r>
            <a:endParaRPr lang="ru-RU" sz="3200" b="0" strike="noStrike" spc="-1">
              <a:latin typeface="Arial"/>
            </a:endParaRPr>
          </a:p>
          <a:p>
            <a:pPr marL="343080" indent="-342000" algn="just">
              <a:lnSpc>
                <a:spcPct val="100000"/>
              </a:lnSpc>
              <a:spcBef>
                <a:spcPts val="641"/>
              </a:spcBef>
              <a:buClr>
                <a:srgbClr val="000000"/>
              </a:buClr>
              <a:buFont typeface="Arial"/>
              <a:buChar char="•"/>
            </a:pPr>
            <a:r>
              <a:rPr lang="ru-RU" sz="3200" b="0" strike="noStrike" spc="-1">
                <a:solidFill>
                  <a:srgbClr val="000000"/>
                </a:solidFill>
                <a:latin typeface="Calibri"/>
                <a:ea typeface="DejaVu Sans"/>
              </a:rPr>
              <a:t>Під час відмороження виділяють </a:t>
            </a:r>
            <a:r>
              <a:rPr lang="ru-RU" sz="3200" b="1" i="1" strike="noStrike" spc="-1">
                <a:solidFill>
                  <a:srgbClr val="000000"/>
                </a:solidFill>
                <a:latin typeface="Calibri"/>
                <a:ea typeface="DejaVu Sans"/>
              </a:rPr>
              <a:t>дореактивний </a:t>
            </a:r>
            <a:r>
              <a:rPr lang="ru-RU" sz="3200" b="0" strike="noStrike" spc="-1">
                <a:solidFill>
                  <a:srgbClr val="000000"/>
                </a:solidFill>
                <a:latin typeface="Calibri"/>
                <a:ea typeface="DejaVu Sans"/>
              </a:rPr>
              <a:t>і </a:t>
            </a:r>
            <a:r>
              <a:rPr lang="ru-RU" sz="3200" b="1" i="1" strike="noStrike" spc="-1">
                <a:solidFill>
                  <a:srgbClr val="000000"/>
                </a:solidFill>
                <a:latin typeface="Calibri"/>
                <a:ea typeface="DejaVu Sans"/>
              </a:rPr>
              <a:t>реактивний періоди. </a:t>
            </a:r>
            <a:endParaRPr lang="ru-RU" sz="3200" b="0" strike="noStrike" spc="-1">
              <a:latin typeface="Arial"/>
            </a:endParaRPr>
          </a:p>
          <a:p>
            <a:pPr marL="343080" indent="-342000" algn="just">
              <a:lnSpc>
                <a:spcPct val="100000"/>
              </a:lnSpc>
              <a:spcBef>
                <a:spcPts val="641"/>
              </a:spcBef>
              <a:buClr>
                <a:srgbClr val="7030A0"/>
              </a:buClr>
              <a:buFont typeface="Arial"/>
              <a:buChar char="•"/>
            </a:pPr>
            <a:r>
              <a:rPr lang="ru-RU" sz="3200" b="1" i="1" strike="noStrike" spc="-1">
                <a:solidFill>
                  <a:srgbClr val="7030A0"/>
                </a:solidFill>
                <a:latin typeface="Calibri"/>
                <a:ea typeface="DejaVu Sans"/>
              </a:rPr>
              <a:t>Дореактивний період </a:t>
            </a:r>
            <a:r>
              <a:rPr lang="ru-RU" sz="3200" b="0" strike="noStrike" spc="-1">
                <a:solidFill>
                  <a:srgbClr val="000000"/>
                </a:solidFill>
                <a:latin typeface="Calibri"/>
                <a:ea typeface="DejaVu Sans"/>
              </a:rPr>
              <a:t>виникає при перебуванні потерпілого на холоді. Він характеризується похолодінням, побліднінням шкіри і втратою чутливості в ділянці відмороження, відчуттям поколювання і легким болем. </a:t>
            </a:r>
            <a:endParaRPr lang="ru-RU" sz="3200" b="0" strike="noStrike" spc="-1">
              <a:latin typeface="Arial"/>
            </a:endParaRPr>
          </a:p>
          <a:p>
            <a:pPr marL="343080" indent="-342000" algn="just">
              <a:lnSpc>
                <a:spcPct val="100000"/>
              </a:lnSpc>
              <a:spcBef>
                <a:spcPts val="641"/>
              </a:spcBef>
              <a:buClr>
                <a:srgbClr val="7030A0"/>
              </a:buClr>
              <a:buFont typeface="Arial"/>
              <a:buChar char="•"/>
            </a:pPr>
            <a:r>
              <a:rPr lang="ru-RU" sz="3200" b="1" i="1" strike="noStrike" spc="-1">
                <a:solidFill>
                  <a:srgbClr val="7030A0"/>
                </a:solidFill>
                <a:latin typeface="Calibri"/>
                <a:ea typeface="DejaVu Sans"/>
              </a:rPr>
              <a:t>Реактивний період </a:t>
            </a:r>
            <a:r>
              <a:rPr lang="ru-RU" sz="3200" b="0" strike="noStrike" spc="-1">
                <a:solidFill>
                  <a:srgbClr val="000000"/>
                </a:solidFill>
                <a:latin typeface="Calibri"/>
                <a:ea typeface="DejaVu Sans"/>
              </a:rPr>
              <a:t>починається після зігрівання тканин, зміни у них залежать від ступеня відмороження.</a:t>
            </a:r>
            <a:endParaRPr lang="ru-RU" sz="3200" b="0" strike="noStrike" spc="-1">
              <a:latin typeface="Arial"/>
            </a:endParaRPr>
          </a:p>
          <a:p>
            <a:pPr>
              <a:lnSpc>
                <a:spcPct val="100000"/>
              </a:lnSpc>
              <a:spcBef>
                <a:spcPts val="641"/>
              </a:spcBef>
            </a:pP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CustomShape 1"/>
          <p:cNvSpPr/>
          <p:nvPr/>
        </p:nvSpPr>
        <p:spPr>
          <a:xfrm>
            <a:off x="457200" y="285840"/>
            <a:ext cx="8471520" cy="6571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65000" lnSpcReduction="20000"/>
          </a:bodyPr>
          <a:lstStyle/>
          <a:p>
            <a:pPr marL="343080" indent="-342000" algn="ctr">
              <a:lnSpc>
                <a:spcPct val="100000"/>
              </a:lnSpc>
              <a:spcBef>
                <a:spcPts val="799"/>
              </a:spcBef>
              <a:buClr>
                <a:srgbClr val="7030A0"/>
              </a:buClr>
              <a:buFont typeface="Arial"/>
              <a:buChar char="•"/>
            </a:pPr>
            <a:r>
              <a:rPr lang="ru-RU" sz="4000" b="1" strike="noStrike" spc="-1">
                <a:solidFill>
                  <a:srgbClr val="7030A0"/>
                </a:solidFill>
                <a:latin typeface="Calibri"/>
                <a:ea typeface="DejaVu Sans"/>
              </a:rPr>
              <a:t>Розрізняють чотири ступені відмороження:</a:t>
            </a:r>
            <a:endParaRPr lang="ru-RU" sz="4000" b="0" strike="noStrike" spc="-1">
              <a:latin typeface="Arial"/>
            </a:endParaRPr>
          </a:p>
          <a:p>
            <a:pPr marL="343080" indent="-342000" algn="just">
              <a:lnSpc>
                <a:spcPct val="100000"/>
              </a:lnSpc>
              <a:spcBef>
                <a:spcPts val="680"/>
              </a:spcBef>
              <a:buClr>
                <a:srgbClr val="FF0000"/>
              </a:buClr>
              <a:buFont typeface="Arial"/>
              <a:buChar char="•"/>
            </a:pPr>
            <a:r>
              <a:rPr lang="ru-RU" sz="3400" b="1" i="1" strike="noStrike" spc="-1">
                <a:solidFill>
                  <a:srgbClr val="FF0000"/>
                </a:solidFill>
                <a:latin typeface="Calibri"/>
                <a:ea typeface="DejaVu Sans"/>
              </a:rPr>
              <a:t>При І ступені </a:t>
            </a:r>
            <a:r>
              <a:rPr lang="ru-RU" sz="3400" b="1" strike="noStrike" spc="-1">
                <a:solidFill>
                  <a:srgbClr val="000000"/>
                </a:solidFill>
                <a:latin typeface="Calibri"/>
                <a:ea typeface="DejaVu Sans"/>
              </a:rPr>
              <a:t>набрякає шкіра, звужуються судини та сповільнюється кровообіг у тканинах, шкіра бліда з багряно-синюшним відтінком. У потерпілих виникає біль, оніміння ушкодженої ділянки тіла. Хворі видужують через кілька днів.</a:t>
            </a:r>
            <a:endParaRPr lang="ru-RU" sz="3400" b="0" strike="noStrike" spc="-1">
              <a:latin typeface="Arial"/>
            </a:endParaRPr>
          </a:p>
          <a:p>
            <a:pPr marL="343080" indent="-342000" algn="just">
              <a:lnSpc>
                <a:spcPct val="100000"/>
              </a:lnSpc>
              <a:spcBef>
                <a:spcPts val="680"/>
              </a:spcBef>
              <a:buClr>
                <a:srgbClr val="FF0000"/>
              </a:buClr>
              <a:buFont typeface="Arial"/>
              <a:buChar char="•"/>
            </a:pPr>
            <a:r>
              <a:rPr lang="ru-RU" sz="3400" b="1" i="1" strike="noStrike" spc="-1">
                <a:solidFill>
                  <a:srgbClr val="FF0000"/>
                </a:solidFill>
                <a:latin typeface="Calibri"/>
                <a:ea typeface="DejaVu Sans"/>
              </a:rPr>
              <a:t>При II ступені </a:t>
            </a:r>
            <a:r>
              <a:rPr lang="ru-RU" sz="3400" b="1" strike="noStrike" spc="-1">
                <a:solidFill>
                  <a:srgbClr val="000000"/>
                </a:solidFill>
                <a:latin typeface="Calibri"/>
                <a:ea typeface="DejaVu Sans"/>
              </a:rPr>
              <a:t>наявні некротичні зміни поверхневих шарів шкіри, унаслідок чого утворюються пухирі, наповнені прозорою рідиною з жовтуватим відтінком, шкіра навколо синюшна з темно-червоними й фіолетовими плямами.</a:t>
            </a:r>
            <a:endParaRPr lang="ru-RU" sz="3400" b="0" strike="noStrike" spc="-1">
              <a:latin typeface="Arial"/>
            </a:endParaRPr>
          </a:p>
          <a:p>
            <a:pPr marL="343080" indent="-342000" algn="just">
              <a:lnSpc>
                <a:spcPct val="100000"/>
              </a:lnSpc>
              <a:spcBef>
                <a:spcPts val="680"/>
              </a:spcBef>
              <a:buClr>
                <a:srgbClr val="FF0000"/>
              </a:buClr>
              <a:buFont typeface="Arial"/>
              <a:buChar char="•"/>
            </a:pPr>
            <a:r>
              <a:rPr lang="ru-RU" sz="3400" b="1" i="1" strike="noStrike" spc="-1">
                <a:solidFill>
                  <a:srgbClr val="FF0000"/>
                </a:solidFill>
                <a:latin typeface="Calibri"/>
                <a:ea typeface="DejaVu Sans"/>
              </a:rPr>
              <a:t>III ступінь </a:t>
            </a:r>
            <a:r>
              <a:rPr lang="ru-RU" sz="3400" b="1" strike="noStrike" spc="-1">
                <a:solidFill>
                  <a:srgbClr val="000000"/>
                </a:solidFill>
                <a:latin typeface="Calibri"/>
                <a:ea typeface="DejaVu Sans"/>
              </a:rPr>
              <a:t>характеризується змертвінням шкіри і глибшим розміщенням м'яких тканин, пухирі наповнені кров'янистою рідиною. Загоєння відбувається повільно, після відшарування тканин, з утворенням ран і рубців.</a:t>
            </a:r>
            <a:endParaRPr lang="ru-RU" sz="3400" b="0" strike="noStrike" spc="-1">
              <a:latin typeface="Arial"/>
            </a:endParaRPr>
          </a:p>
          <a:p>
            <a:pPr marL="343080" indent="-342000" algn="just">
              <a:lnSpc>
                <a:spcPct val="100000"/>
              </a:lnSpc>
              <a:spcBef>
                <a:spcPts val="680"/>
              </a:spcBef>
              <a:buClr>
                <a:srgbClr val="FF0000"/>
              </a:buClr>
              <a:buFont typeface="Arial"/>
              <a:buChar char="•"/>
            </a:pPr>
            <a:r>
              <a:rPr lang="ru-RU" sz="3400" b="1" i="1" strike="noStrike" spc="-1">
                <a:solidFill>
                  <a:srgbClr val="FF0000"/>
                </a:solidFill>
                <a:latin typeface="Calibri"/>
                <a:ea typeface="DejaVu Sans"/>
              </a:rPr>
              <a:t>При IV ступені </a:t>
            </a:r>
            <a:r>
              <a:rPr lang="ru-RU" sz="3400" b="1" strike="noStrike" spc="-1">
                <a:solidFill>
                  <a:srgbClr val="000000"/>
                </a:solidFill>
                <a:latin typeface="Calibri"/>
                <a:ea typeface="DejaVu Sans"/>
              </a:rPr>
              <a:t>м'які тканини і кістки повністю мертвіють. Піс­ля появи демаркаційної лінії виразніше проявляються межі змертвіння. Відбувається поступова муміфікація змертвілих тканин з наступним їх відшаруванням.</a:t>
            </a:r>
            <a:endParaRPr lang="ru-RU" sz="3400" b="0" strike="noStrike" spc="-1">
              <a:latin typeface="Arial"/>
            </a:endParaRPr>
          </a:p>
          <a:p>
            <a:pPr>
              <a:lnSpc>
                <a:spcPct val="100000"/>
              </a:lnSpc>
              <a:spcBef>
                <a:spcPts val="641"/>
              </a:spcBef>
            </a:pPr>
            <a:endParaRPr lang="ru-RU" sz="3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Picture 2"/>
          <p:cNvPicPr/>
          <p:nvPr/>
        </p:nvPicPr>
        <p:blipFill>
          <a:blip r:embed="rId2"/>
          <a:srcRect l="29625" t="23450" r="32035" b="48258"/>
          <a:stretch/>
        </p:blipFill>
        <p:spPr>
          <a:xfrm>
            <a:off x="928800" y="214200"/>
            <a:ext cx="7356960" cy="3188880"/>
          </a:xfrm>
          <a:prstGeom prst="rect">
            <a:avLst/>
          </a:prstGeom>
          <a:ln w="9360">
            <a:noFill/>
          </a:ln>
        </p:spPr>
      </p:pic>
      <p:pic>
        <p:nvPicPr>
          <p:cNvPr id="178" name="Picture 2"/>
          <p:cNvPicPr/>
          <p:nvPr/>
        </p:nvPicPr>
        <p:blipFill>
          <a:blip r:embed="rId2"/>
          <a:srcRect l="29583" t="61550" r="31080" b="10157"/>
          <a:stretch/>
        </p:blipFill>
        <p:spPr>
          <a:xfrm>
            <a:off x="642960" y="3643200"/>
            <a:ext cx="7946280" cy="321372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icture 2"/>
          <p:cNvPicPr/>
          <p:nvPr/>
        </p:nvPicPr>
        <p:blipFill>
          <a:blip r:embed="rId2"/>
          <a:srcRect l="28012" t="36147" r="37425" b="28725"/>
          <a:stretch/>
        </p:blipFill>
        <p:spPr>
          <a:xfrm>
            <a:off x="1714320" y="214200"/>
            <a:ext cx="5428080" cy="2979000"/>
          </a:xfrm>
          <a:prstGeom prst="rect">
            <a:avLst/>
          </a:prstGeom>
          <a:ln w="9360">
            <a:noFill/>
          </a:ln>
        </p:spPr>
      </p:pic>
      <p:pic>
        <p:nvPicPr>
          <p:cNvPr id="180" name="Picture 3"/>
          <p:cNvPicPr/>
          <p:nvPr/>
        </p:nvPicPr>
        <p:blipFill>
          <a:blip r:embed="rId3"/>
          <a:srcRect l="29113" t="41033" r="30795" b="23844"/>
          <a:stretch/>
        </p:blipFill>
        <p:spPr>
          <a:xfrm>
            <a:off x="1357200" y="3361680"/>
            <a:ext cx="6714000" cy="330768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CustomShape 1"/>
          <p:cNvSpPr/>
          <p:nvPr/>
        </p:nvSpPr>
        <p:spPr>
          <a:xfrm>
            <a:off x="142920" y="214200"/>
            <a:ext cx="8642880" cy="6428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88000"/>
          </a:bodyPr>
          <a:lstStyle/>
          <a:p>
            <a:pPr marL="343080" indent="-342000" algn="just">
              <a:lnSpc>
                <a:spcPct val="90000"/>
              </a:lnSpc>
              <a:buClr>
                <a:srgbClr val="FF0000"/>
              </a:buClr>
              <a:buFont typeface="Arial"/>
              <a:buChar char="•"/>
            </a:pPr>
            <a:r>
              <a:rPr lang="ru-RU" sz="2600" b="1" i="1" strike="noStrike" spc="-1">
                <a:solidFill>
                  <a:srgbClr val="FF0000"/>
                </a:solidFill>
                <a:latin typeface="Calibri"/>
                <a:ea typeface="DejaVu Sans"/>
              </a:rPr>
              <a:t>Профілактика відморожень. </a:t>
            </a:r>
            <a:r>
              <a:rPr lang="ru-RU" sz="2600" b="1" strike="noStrike" spc="-1">
                <a:solidFill>
                  <a:srgbClr val="000000"/>
                </a:solidFill>
                <a:latin typeface="Calibri"/>
                <a:ea typeface="DejaVu Sans"/>
              </a:rPr>
              <a:t>У профілактиці відморожень значне місце займають фізичні вправи, тренування, холодні обтирання. Дуже важливо, щоб при низькій температурі одяг людини був теплим, вільним, зручним. Ноги мають бути чистими, сухими, у теплому вільному взутті з м'якими шкарпетками або панчохами. У холодні, сирі дні людина повинна регулярно вживати гарячу їжу.</a:t>
            </a:r>
            <a:endParaRPr lang="ru-RU" sz="2600" b="0" strike="noStrike" spc="-1">
              <a:latin typeface="Arial"/>
            </a:endParaRPr>
          </a:p>
          <a:p>
            <a:pPr marL="343080" indent="-342000" algn="just">
              <a:lnSpc>
                <a:spcPct val="90000"/>
              </a:lnSpc>
              <a:buClr>
                <a:srgbClr val="FF0000"/>
              </a:buClr>
              <a:buFont typeface="Arial"/>
              <a:buChar char="•"/>
            </a:pPr>
            <a:r>
              <a:rPr lang="ru-RU" sz="2600" b="1" i="1" strike="noStrike" spc="-1">
                <a:solidFill>
                  <a:srgbClr val="FF0000"/>
                </a:solidFill>
                <a:latin typeface="Calibri"/>
                <a:ea typeface="DejaVu Sans"/>
              </a:rPr>
              <a:t>Перша медична допомога </a:t>
            </a:r>
            <a:r>
              <a:rPr lang="ru-RU" sz="2600" b="1" strike="noStrike" spc="-1">
                <a:solidFill>
                  <a:srgbClr val="000000"/>
                </a:solidFill>
                <a:latin typeface="Calibri"/>
                <a:ea typeface="DejaVu Sans"/>
              </a:rPr>
              <a:t>передбачає такі заходи. Обмороженого переносять у тепле приміщення і зігрівають його кінцівки у ванні з початковою температурою води +20 °С, яку потім протягом 40-60 хв поступово підвищують до +40 °С. Коли настає гіперемія шкіри і її потепління, кінцівки миють з милом, осушують м'яким рушником, змащують 5% настойкою йоду, а потім спиртом, кладуть напівспиртовий компрес або компрес із горілки, укладають гак, щоб вони були в трохи підвищеному положенні. Якщо немає умов для прийняття ванни, відморожені кінцівки протирають горілкою або спиртом і роблять масаж для їх потепління. Для поліпшення кровообігу і відновлення функцій організму рекомендуєтеся гаряча їжа, чай, кава, вино і вживання серцевих засобів.</a:t>
            </a:r>
            <a:endParaRPr lang="ru-RU" sz="2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CustomShape 1"/>
          <p:cNvSpPr/>
          <p:nvPr/>
        </p:nvSpPr>
        <p:spPr>
          <a:xfrm>
            <a:off x="214200" y="214200"/>
            <a:ext cx="8714520" cy="1713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84000" lnSpcReduction="10000"/>
          </a:bodyPr>
          <a:lstStyle/>
          <a:p>
            <a:pPr algn="just">
              <a:lnSpc>
                <a:spcPct val="100000"/>
              </a:lnSpc>
            </a:pPr>
            <a:r>
              <a:rPr lang="ru-RU" sz="2700" b="1" i="1" strike="noStrike" spc="-1">
                <a:solidFill>
                  <a:srgbClr val="FF0000"/>
                </a:solidFill>
                <a:latin typeface="Calibri"/>
                <a:ea typeface="DejaVu Sans"/>
              </a:rPr>
              <a:t>3. Електротравма</a:t>
            </a:r>
            <a:r>
              <a:rPr lang="ru-RU" sz="2700" b="1" strike="noStrike" spc="-1">
                <a:solidFill>
                  <a:srgbClr val="FF0000"/>
                </a:solidFill>
                <a:latin typeface="Calibri"/>
                <a:ea typeface="DejaVu Sans"/>
              </a:rPr>
              <a:t>. П'ять ступенів наслідків ураження електричним струмом. Ураження струмом високої напруги. Місцеві та загальні ознаки при ураженні електричним струмом та блискавкою. Схема надання невідкладної допомоги при поразці блискавкою. Перша допомога при електротравмі</a:t>
            </a:r>
            <a:endParaRPr lang="ru-RU" sz="2700" b="0" strike="noStrike" spc="-1">
              <a:latin typeface="Arial"/>
            </a:endParaRPr>
          </a:p>
        </p:txBody>
      </p:sp>
      <p:sp>
        <p:nvSpPr>
          <p:cNvPr id="183" name="CustomShape 2"/>
          <p:cNvSpPr/>
          <p:nvPr/>
        </p:nvSpPr>
        <p:spPr>
          <a:xfrm>
            <a:off x="214200" y="2071800"/>
            <a:ext cx="8714520" cy="4785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80000"/>
              </a:lnSpc>
              <a:buClr>
                <a:srgbClr val="FF0000"/>
              </a:buClr>
              <a:buFont typeface="Arial"/>
              <a:buChar char="•"/>
            </a:pPr>
            <a:r>
              <a:rPr lang="ru-RU" sz="2400" b="1" i="1" strike="noStrike" spc="-1">
                <a:solidFill>
                  <a:srgbClr val="FF0000"/>
                </a:solidFill>
                <a:latin typeface="Calibri"/>
                <a:ea typeface="DejaVu Sans"/>
              </a:rPr>
              <a:t>Електротравма</a:t>
            </a:r>
            <a:r>
              <a:rPr lang="ru-RU" sz="2400" b="1" i="1" strike="noStrike" spc="-1">
                <a:solidFill>
                  <a:srgbClr val="000000"/>
                </a:solidFill>
                <a:latin typeface="Calibri"/>
                <a:ea typeface="DejaVu Sans"/>
              </a:rPr>
              <a:t> </a:t>
            </a:r>
            <a:r>
              <a:rPr lang="ru-RU" sz="2400" b="1" strike="noStrike" spc="-1">
                <a:solidFill>
                  <a:srgbClr val="000000"/>
                </a:solidFill>
                <a:latin typeface="Calibri"/>
                <a:ea typeface="DejaVu Sans"/>
              </a:rPr>
              <a:t>- ураження людини електричним струмом великої сили або блискавкою, яка викликає глибокі функціональні зміни центральної нервової, дихальної і серцево-судинної систем, які нерідко поєднуються з місцевими ушкодженнями тканин.</a:t>
            </a:r>
            <a:endParaRPr lang="ru-RU" sz="2400" b="0" strike="noStrike" spc="-1">
              <a:latin typeface="Arial"/>
            </a:endParaRPr>
          </a:p>
          <a:p>
            <a:pPr marL="343080" indent="-342000" algn="just">
              <a:lnSpc>
                <a:spcPct val="80000"/>
              </a:lnSpc>
              <a:buClr>
                <a:srgbClr val="000000"/>
              </a:buClr>
              <a:buFont typeface="Arial"/>
              <a:buChar char="•"/>
            </a:pPr>
            <a:r>
              <a:rPr lang="ru-RU" sz="2400" b="1" strike="noStrike" spc="-1">
                <a:solidFill>
                  <a:srgbClr val="000000"/>
                </a:solidFill>
                <a:latin typeface="Calibri"/>
                <a:ea typeface="DejaVu Sans"/>
              </a:rPr>
              <a:t>Дедалі ширше застосування електричної енергії в промисловості, на транспорті, у побуті та воєнних умовах призводить до збільшення електротравм. Зрідка джерелом електротравми є атмосферна електрика-блискавка. Стосовно загального травматизму на виробництві елек­тротравми становлять лише 2-2,5%, проте летальність при цьому виді травм ще досить висока.</a:t>
            </a:r>
            <a:endParaRPr lang="ru-RU" sz="2400" b="0" strike="noStrike" spc="-1">
              <a:latin typeface="Arial"/>
            </a:endParaRPr>
          </a:p>
          <a:p>
            <a:pPr marL="343080" indent="-342000" algn="just">
              <a:lnSpc>
                <a:spcPct val="80000"/>
              </a:lnSpc>
              <a:buClr>
                <a:srgbClr val="000000"/>
              </a:buClr>
              <a:buFont typeface="Arial"/>
              <a:buChar char="•"/>
            </a:pPr>
            <a:r>
              <a:rPr lang="ru-RU" sz="2400" b="1" strike="noStrike" spc="-1">
                <a:solidFill>
                  <a:srgbClr val="000000"/>
                </a:solidFill>
                <a:latin typeface="Calibri"/>
                <a:ea typeface="DejaVu Sans"/>
              </a:rPr>
              <a:t>Серед причин електротравматизму слід відзначити порушення правил техніки безпеки та індивідуального захисту, несправність приладів та устаткування.</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CustomShape 1"/>
          <p:cNvSpPr/>
          <p:nvPr/>
        </p:nvSpPr>
        <p:spPr>
          <a:xfrm>
            <a:off x="214200" y="214200"/>
            <a:ext cx="8642880" cy="591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80000"/>
              </a:lnSpc>
              <a:buClr>
                <a:srgbClr val="7030A0"/>
              </a:buClr>
              <a:buFont typeface="Arial"/>
              <a:buChar char="•"/>
            </a:pPr>
            <a:r>
              <a:rPr lang="ru-RU" sz="2200" b="1" i="1" strike="noStrike" spc="-1">
                <a:solidFill>
                  <a:srgbClr val="7030A0"/>
                </a:solidFill>
                <a:latin typeface="Calibri"/>
                <a:ea typeface="DejaVu Sans"/>
              </a:rPr>
              <a:t>Механізм ушкодження. </a:t>
            </a:r>
            <a:r>
              <a:rPr lang="ru-RU" sz="2200" b="1" strike="noStrike" spc="-1">
                <a:solidFill>
                  <a:srgbClr val="FF0000"/>
                </a:solidFill>
                <a:latin typeface="Calibri"/>
                <a:ea typeface="DejaVu Sans"/>
              </a:rPr>
              <a:t>Електротравма</a:t>
            </a:r>
            <a:r>
              <a:rPr lang="ru-RU" sz="2200" b="1" strike="noStrike" spc="-1">
                <a:solidFill>
                  <a:srgbClr val="000000"/>
                </a:solidFill>
                <a:latin typeface="Calibri"/>
                <a:ea typeface="DejaVu Sans"/>
              </a:rPr>
              <a:t> виникає, коли людина опиняється в електричному полі або коли через її тіло електрострум проходить у землю, а також може бути наслідком дії індукційного струму. Травма частіше настає при безпосередньому контакті із струмопровідною частиною і рідше при стиканні з різними предметами, які ввімкнулися випадково в електричне поле. Електрострум чинить на організм локальний і загальний вплив. Проходячи через організм людини, електрострум перетворюється в джоулівське тепло, яке досягає 3000-4000 °С. Біля місця входу і виходу струму на шкірі утворюються термічні опіки - </a:t>
            </a:r>
            <a:r>
              <a:rPr lang="ru-RU" sz="2200" b="1" strike="noStrike" spc="-1">
                <a:solidFill>
                  <a:srgbClr val="FF0000"/>
                </a:solidFill>
                <a:latin typeface="Calibri"/>
                <a:ea typeface="DejaVu Sans"/>
              </a:rPr>
              <a:t>«знаки струму».</a:t>
            </a:r>
            <a:endParaRPr lang="ru-RU" sz="2200" b="0" strike="noStrike" spc="-1">
              <a:latin typeface="Arial"/>
            </a:endParaRPr>
          </a:p>
          <a:p>
            <a:pPr marL="343080" indent="-342000" algn="just">
              <a:lnSpc>
                <a:spcPct val="80000"/>
              </a:lnSpc>
              <a:buClr>
                <a:srgbClr val="000000"/>
              </a:buClr>
              <a:buFont typeface="Arial"/>
              <a:buChar char="•"/>
            </a:pPr>
            <a:r>
              <a:rPr lang="ru-RU" sz="2200" b="1" strike="noStrike" spc="-1">
                <a:solidFill>
                  <a:srgbClr val="000000"/>
                </a:solidFill>
                <a:latin typeface="Calibri"/>
                <a:ea typeface="DejaVu Sans"/>
              </a:rPr>
              <a:t>Електрострум також викликає </a:t>
            </a:r>
            <a:r>
              <a:rPr lang="ru-RU" sz="2200" b="1" strike="noStrike" spc="-1">
                <a:solidFill>
                  <a:srgbClr val="FF0000"/>
                </a:solidFill>
                <a:latin typeface="Calibri"/>
                <a:ea typeface="DejaVu Sans"/>
              </a:rPr>
              <a:t>хімічний електроліз </a:t>
            </a:r>
            <a:r>
              <a:rPr lang="ru-RU" sz="2200" b="1" strike="noStrike" spc="-1">
                <a:solidFill>
                  <a:srgbClr val="000000"/>
                </a:solidFill>
                <a:latin typeface="Calibri"/>
                <a:ea typeface="DejaVu Sans"/>
              </a:rPr>
              <a:t>у колоїдному середовищі тканин і </a:t>
            </a:r>
            <a:r>
              <a:rPr lang="ru-RU" sz="2200" b="1" strike="noStrike" spc="-1">
                <a:solidFill>
                  <a:srgbClr val="FF0000"/>
                </a:solidFill>
                <a:latin typeface="Calibri"/>
                <a:ea typeface="DejaVu Sans"/>
              </a:rPr>
              <a:t>механічне ушкодження </a:t>
            </a:r>
            <a:r>
              <a:rPr lang="ru-RU" sz="2200" b="1" strike="noStrike" spc="-1">
                <a:solidFill>
                  <a:srgbClr val="000000"/>
                </a:solidFill>
                <a:latin typeface="Calibri"/>
                <a:ea typeface="DejaVu Sans"/>
              </a:rPr>
              <a:t>у вигляді вдавлень, заглибин, дірчастих уражень, відривів частин тіла. </a:t>
            </a:r>
            <a:r>
              <a:rPr lang="ru-RU" sz="2200" b="1" strike="noStrike" spc="-1">
                <a:solidFill>
                  <a:srgbClr val="FF0000"/>
                </a:solidFill>
                <a:latin typeface="Calibri"/>
                <a:ea typeface="DejaVu Sans"/>
              </a:rPr>
              <a:t>Місцевий опік </a:t>
            </a:r>
            <a:r>
              <a:rPr lang="ru-RU" sz="2200" b="1" strike="noStrike" spc="-1">
                <a:solidFill>
                  <a:srgbClr val="000000"/>
                </a:solidFill>
                <a:latin typeface="Calibri"/>
                <a:ea typeface="DejaVu Sans"/>
              </a:rPr>
              <a:t>є окремим проявом загальної дії струму на організм. При будь-якій електротравмі струм діє на весь організм, насамперед на нервову та серцево-судинну системи, призводячи до швидких біохімічних та біоелектричних внутрішньомолекулярних змін. Ось чому при ураженні електричним струмом смертельний наслідок часто спостерігається навіть при незначних змінах шкіри.</a:t>
            </a:r>
            <a:endParaRPr lang="ru-RU" sz="2200" b="0" strike="noStrike" spc="-1">
              <a:latin typeface="Arial"/>
            </a:endParaRPr>
          </a:p>
          <a:p>
            <a:pPr marL="343080" indent="-342000" algn="just">
              <a:lnSpc>
                <a:spcPct val="80000"/>
              </a:lnSpc>
              <a:buClr>
                <a:srgbClr val="FF0000"/>
              </a:buClr>
              <a:buFont typeface="Arial"/>
              <a:buChar char="•"/>
            </a:pPr>
            <a:r>
              <a:rPr lang="ru-RU" sz="2200" b="1" i="1" strike="noStrike" spc="-1">
                <a:solidFill>
                  <a:srgbClr val="FF0000"/>
                </a:solidFill>
                <a:latin typeface="Calibri"/>
                <a:ea typeface="DejaVu Sans"/>
              </a:rPr>
              <a:t>Тяжкість ушкодження при електротравмі залежить від </a:t>
            </a:r>
            <a:r>
              <a:rPr lang="ru-RU" sz="2200" b="1" strike="noStrike" spc="-1">
                <a:solidFill>
                  <a:srgbClr val="000000"/>
                </a:solidFill>
                <a:latin typeface="Calibri"/>
                <a:ea typeface="DejaVu Sans"/>
              </a:rPr>
              <a:t>напруги й сили струму, тривалості дії, фізичних властивостей струму (постійний, змінний), фізіологічного стану організму, опору шкіри й від навколишнього середовища.</a:t>
            </a:r>
            <a:endParaRPr lang="ru-RU" sz="2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CustomShape 1"/>
          <p:cNvSpPr/>
          <p:nvPr/>
        </p:nvSpPr>
        <p:spPr>
          <a:xfrm>
            <a:off x="357120" y="214200"/>
            <a:ext cx="8785800" cy="128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just">
              <a:lnSpc>
                <a:spcPct val="100000"/>
              </a:lnSpc>
            </a:pPr>
            <a:r>
              <a:rPr lang="ru-RU" sz="2400" b="1" strike="noStrike" spc="-1">
                <a:solidFill>
                  <a:srgbClr val="FF0000"/>
                </a:solidFill>
                <a:latin typeface="Calibri"/>
                <a:ea typeface="DejaVu Sans"/>
              </a:rPr>
              <a:t>1. </a:t>
            </a:r>
            <a:r>
              <a:rPr lang="ru-RU" sz="2400" b="1" i="1" strike="noStrike" cap="all" spc="-1">
                <a:solidFill>
                  <a:srgbClr val="FF0000"/>
                </a:solidFill>
                <a:latin typeface="Calibri"/>
                <a:ea typeface="DejaVu Sans"/>
              </a:rPr>
              <a:t>Опіки</a:t>
            </a:r>
            <a:r>
              <a:rPr lang="ru-RU" sz="2400" b="1" strike="noStrike" spc="-1">
                <a:solidFill>
                  <a:srgbClr val="FF0000"/>
                </a:solidFill>
                <a:latin typeface="Calibri"/>
                <a:ea typeface="DejaVu Sans"/>
              </a:rPr>
              <a:t> як наслідок ушкодження різними факторами. Термічні опіки, їх ступені. Опіки, види, клінічна картина та невідкладна допомога. Поняття про опікову хворобу</a:t>
            </a:r>
            <a:endParaRPr lang="ru-RU" sz="2400" b="0" strike="noStrike" spc="-1">
              <a:latin typeface="Arial"/>
            </a:endParaRPr>
          </a:p>
        </p:txBody>
      </p:sp>
      <p:sp>
        <p:nvSpPr>
          <p:cNvPr id="140" name="CustomShape 2"/>
          <p:cNvSpPr/>
          <p:nvPr/>
        </p:nvSpPr>
        <p:spPr>
          <a:xfrm>
            <a:off x="214200" y="1643040"/>
            <a:ext cx="8642880" cy="4999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90000"/>
              </a:lnSpc>
            </a:pPr>
            <a:endParaRPr lang="ru-RU" sz="1800" b="0" strike="noStrike" spc="-1">
              <a:latin typeface="Arial"/>
            </a:endParaRPr>
          </a:p>
          <a:p>
            <a:pPr marL="343080" indent="-342000" algn="just">
              <a:lnSpc>
                <a:spcPct val="90000"/>
              </a:lnSpc>
            </a:pPr>
            <a:endParaRPr lang="ru-RU" sz="1800" b="0" strike="noStrike" spc="-1">
              <a:latin typeface="Arial"/>
            </a:endParaRPr>
          </a:p>
          <a:p>
            <a:pPr marL="343080" indent="-342000" algn="just">
              <a:lnSpc>
                <a:spcPct val="100000"/>
              </a:lnSpc>
              <a:spcBef>
                <a:spcPts val="400"/>
              </a:spcBef>
            </a:pPr>
            <a:endParaRPr lang="ru-RU" sz="1800" b="0" strike="noStrike" spc="-1">
              <a:latin typeface="Arial"/>
            </a:endParaRPr>
          </a:p>
        </p:txBody>
      </p:sp>
      <p:sp>
        <p:nvSpPr>
          <p:cNvPr id="141" name="CustomShape 3"/>
          <p:cNvSpPr/>
          <p:nvPr/>
        </p:nvSpPr>
        <p:spPr>
          <a:xfrm>
            <a:off x="285840" y="1522800"/>
            <a:ext cx="8642880" cy="48466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just">
              <a:lnSpc>
                <a:spcPct val="100000"/>
              </a:lnSpc>
            </a:pPr>
            <a:r>
              <a:rPr lang="ru-RU" sz="2400" b="1" i="1" strike="noStrike" spc="-1">
                <a:solidFill>
                  <a:srgbClr val="FF0000"/>
                </a:solidFill>
                <a:latin typeface="Arial"/>
                <a:ea typeface="Times New Roman"/>
              </a:rPr>
              <a:t>Опіками</a:t>
            </a:r>
            <a:r>
              <a:rPr lang="ru-RU" sz="2400" b="1" i="1" strike="noStrike" spc="-1">
                <a:solidFill>
                  <a:srgbClr val="000000"/>
                </a:solidFill>
                <a:latin typeface="Arial"/>
                <a:ea typeface="Times New Roman"/>
              </a:rPr>
              <a:t> називаються ушкодження тканин, що виникають унаслідок дії термічних, фізичних і хімічних агентів. </a:t>
            </a:r>
            <a:r>
              <a:rPr lang="ru-RU" sz="2000" b="1" strike="noStrike" spc="-1">
                <a:solidFill>
                  <a:srgbClr val="000000"/>
                </a:solidFill>
                <a:latin typeface="Arial"/>
                <a:ea typeface="Times New Roman"/>
              </a:rPr>
              <a:t>Розрізняють </a:t>
            </a:r>
            <a:r>
              <a:rPr lang="ru-RU" sz="2000" b="1" strike="noStrike" spc="-1">
                <a:solidFill>
                  <a:srgbClr val="7030A0"/>
                </a:solidFill>
                <a:latin typeface="Arial"/>
                <a:ea typeface="Times New Roman"/>
              </a:rPr>
              <a:t>термічні, хімічні </a:t>
            </a:r>
            <a:r>
              <a:rPr lang="ru-RU" sz="2000" b="1" strike="noStrike" spc="-1">
                <a:solidFill>
                  <a:srgbClr val="000000"/>
                </a:solidFill>
                <a:latin typeface="Arial"/>
                <a:ea typeface="Times New Roman"/>
              </a:rPr>
              <a:t>й </a:t>
            </a:r>
            <a:r>
              <a:rPr lang="ru-RU" sz="2000" b="1" strike="noStrike" spc="-1">
                <a:solidFill>
                  <a:srgbClr val="7030A0"/>
                </a:solidFill>
                <a:latin typeface="Arial"/>
                <a:ea typeface="Times New Roman"/>
              </a:rPr>
              <a:t>радіаційні опіки</a:t>
            </a:r>
            <a:r>
              <a:rPr lang="ru-RU" sz="2000" b="1" strike="noStrike" spc="-1">
                <a:solidFill>
                  <a:srgbClr val="000000"/>
                </a:solidFill>
                <a:latin typeface="Arial"/>
                <a:ea typeface="Times New Roman"/>
              </a:rPr>
              <a:t>.</a:t>
            </a:r>
            <a:endParaRPr lang="ru-RU" sz="2000" b="0" strike="noStrike" spc="-1">
              <a:latin typeface="Arial"/>
            </a:endParaRPr>
          </a:p>
          <a:p>
            <a:pPr algn="just">
              <a:lnSpc>
                <a:spcPct val="100000"/>
              </a:lnSpc>
            </a:pPr>
            <a:r>
              <a:rPr lang="ru-RU" sz="2000" b="1" i="1" strike="noStrike" spc="-1">
                <a:solidFill>
                  <a:srgbClr val="FF0000"/>
                </a:solidFill>
                <a:latin typeface="Arial"/>
                <a:ea typeface="Times New Roman"/>
              </a:rPr>
              <a:t>Термічні опіки </a:t>
            </a:r>
            <a:r>
              <a:rPr lang="ru-RU" sz="2000" b="1" strike="noStrike" spc="-1">
                <a:solidFill>
                  <a:srgbClr val="000000"/>
                </a:solidFill>
                <a:latin typeface="Arial"/>
                <a:ea typeface="Times New Roman"/>
              </a:rPr>
              <a:t>бувають у результаті дії на поверхню тіла людини високої температури. Загибель тканин настає внаслідок зсідання білків від безпосереднього впливу термічного фактора на тканини. </a:t>
            </a:r>
            <a:endParaRPr lang="ru-RU" sz="2000" b="0" strike="noStrike" spc="-1">
              <a:latin typeface="Arial"/>
            </a:endParaRPr>
          </a:p>
          <a:p>
            <a:pPr algn="just">
              <a:lnSpc>
                <a:spcPct val="100000"/>
              </a:lnSpc>
            </a:pPr>
            <a:r>
              <a:rPr lang="ru-RU" sz="2000" b="1" i="1" strike="noStrike" spc="-1">
                <a:solidFill>
                  <a:srgbClr val="00B050"/>
                </a:solidFill>
                <a:latin typeface="Arial"/>
                <a:ea typeface="Times New Roman"/>
              </a:rPr>
              <a:t>Важкість стану потерпілого від опіку залежить від поєднання дій різних факторів: </a:t>
            </a:r>
            <a:endParaRPr lang="ru-RU" sz="2000" b="0" strike="noStrike" spc="-1">
              <a:latin typeface="Arial"/>
            </a:endParaRPr>
          </a:p>
          <a:p>
            <a:pPr marL="216000" indent="244440" algn="just">
              <a:lnSpc>
                <a:spcPct val="100000"/>
              </a:lnSpc>
              <a:buClr>
                <a:srgbClr val="000000"/>
              </a:buClr>
              <a:buFont typeface="Wingdings" charset="2"/>
              <a:buChar char=""/>
            </a:pPr>
            <a:r>
              <a:rPr lang="ru-RU" sz="2000" b="1" strike="noStrike" spc="-1">
                <a:solidFill>
                  <a:srgbClr val="000000"/>
                </a:solidFill>
                <a:latin typeface="Arial"/>
                <a:ea typeface="Times New Roman"/>
              </a:rPr>
              <a:t>діючого агента (гарячої пари або рідини, полум'я, предмета, нагрітого до високої температури); </a:t>
            </a:r>
            <a:endParaRPr lang="ru-RU" sz="2000" b="0" strike="noStrike" spc="-1">
              <a:latin typeface="Arial"/>
            </a:endParaRPr>
          </a:p>
          <a:p>
            <a:pPr marL="216000" indent="244440" algn="just">
              <a:lnSpc>
                <a:spcPct val="100000"/>
              </a:lnSpc>
              <a:buClr>
                <a:srgbClr val="000000"/>
              </a:buClr>
              <a:buFont typeface="Wingdings" charset="2"/>
              <a:buChar char=""/>
            </a:pPr>
            <a:r>
              <a:rPr lang="ru-RU" sz="2000" b="1" strike="noStrike" spc="-1">
                <a:solidFill>
                  <a:srgbClr val="000000"/>
                </a:solidFill>
                <a:latin typeface="Arial"/>
                <a:ea typeface="Times New Roman"/>
              </a:rPr>
              <a:t>тривалості дії агента на тканини; </a:t>
            </a:r>
            <a:endParaRPr lang="ru-RU" sz="2000" b="0" strike="noStrike" spc="-1">
              <a:latin typeface="Arial"/>
            </a:endParaRPr>
          </a:p>
          <a:p>
            <a:pPr marL="216000" indent="244440" algn="just">
              <a:lnSpc>
                <a:spcPct val="100000"/>
              </a:lnSpc>
              <a:buClr>
                <a:srgbClr val="000000"/>
              </a:buClr>
              <a:buFont typeface="Wingdings" charset="2"/>
              <a:buChar char=""/>
            </a:pPr>
            <a:r>
              <a:rPr lang="ru-RU" sz="2000" b="1" strike="noStrike" spc="-1">
                <a:solidFill>
                  <a:srgbClr val="000000"/>
                </a:solidFill>
                <a:latin typeface="Arial"/>
                <a:ea typeface="Times New Roman"/>
              </a:rPr>
              <a:t>глибини й площини ушкодження тканин; </a:t>
            </a:r>
            <a:endParaRPr lang="ru-RU" sz="2000" b="0" strike="noStrike" spc="-1">
              <a:latin typeface="Arial"/>
            </a:endParaRPr>
          </a:p>
          <a:p>
            <a:pPr marL="216000" indent="244440" algn="just">
              <a:lnSpc>
                <a:spcPct val="100000"/>
              </a:lnSpc>
              <a:buClr>
                <a:srgbClr val="000000"/>
              </a:buClr>
              <a:buFont typeface="Wingdings" charset="2"/>
              <a:buChar char=""/>
            </a:pPr>
            <a:r>
              <a:rPr lang="ru-RU" sz="2000" b="1" strike="noStrike" spc="-1">
                <a:solidFill>
                  <a:srgbClr val="000000"/>
                </a:solidFill>
                <a:latin typeface="Arial"/>
                <a:ea typeface="Times New Roman"/>
              </a:rPr>
              <a:t>віку і стану потерпілого тощо.</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CustomShape 1"/>
          <p:cNvSpPr/>
          <p:nvPr/>
        </p:nvSpPr>
        <p:spPr>
          <a:xfrm>
            <a:off x="214200" y="214200"/>
            <a:ext cx="8714520" cy="6285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80000"/>
              </a:lnSpc>
              <a:buClr>
                <a:srgbClr val="000000"/>
              </a:buClr>
              <a:buFont typeface="Arial"/>
              <a:buChar char="•"/>
            </a:pPr>
            <a:r>
              <a:rPr lang="ru-RU" sz="2000" b="1" strike="noStrike" spc="-1">
                <a:solidFill>
                  <a:srgbClr val="000000"/>
                </a:solidFill>
                <a:latin typeface="Calibri"/>
                <a:ea typeface="DejaVu Sans"/>
              </a:rPr>
              <a:t>Струм вважається небезпечним при напрузі 40-50 В і при силі струму 0,1 А. Струми з числом періодів 40-70 за одну секунду є найнебезпечнішими. </a:t>
            </a:r>
            <a:endParaRPr lang="ru-RU" sz="2000" b="0" strike="noStrike" spc="-1">
              <a:latin typeface="Arial"/>
            </a:endParaRPr>
          </a:p>
          <a:p>
            <a:pPr marL="343080" indent="-342000" algn="just">
              <a:lnSpc>
                <a:spcPct val="80000"/>
              </a:lnSpc>
              <a:buClr>
                <a:srgbClr val="FF0000"/>
              </a:buClr>
              <a:buFont typeface="Arial"/>
              <a:buChar char="•"/>
            </a:pPr>
            <a:r>
              <a:rPr lang="ru-RU" sz="2000" b="1" strike="noStrike" spc="-1">
                <a:solidFill>
                  <a:srgbClr val="FF0000"/>
                </a:solidFill>
                <a:latin typeface="Calibri"/>
                <a:ea typeface="DejaVu Sans"/>
              </a:rPr>
              <a:t>Шкіра та інші тканини людини </a:t>
            </a:r>
            <a:r>
              <a:rPr lang="ru-RU" sz="2000" b="1" strike="noStrike" spc="-1">
                <a:solidFill>
                  <a:srgbClr val="000000"/>
                </a:solidFill>
                <a:latin typeface="Calibri"/>
                <a:ea typeface="DejaVu Sans"/>
              </a:rPr>
              <a:t>чинять певний опір струму, її змочування водою зменшує опір на 40%, а содовим розчином - на 60%. Чим грубіша шкіра, тим більша її опірність електроструму. При пітливості шкіра стає вологою, її опірність зменшується і небезпека ушкодження струмом різко зростає. </a:t>
            </a:r>
            <a:endParaRPr lang="ru-RU" sz="2000" b="0" strike="noStrike" spc="-1">
              <a:latin typeface="Arial"/>
            </a:endParaRPr>
          </a:p>
          <a:p>
            <a:pPr marL="343080" indent="-342000" algn="just">
              <a:lnSpc>
                <a:spcPct val="80000"/>
              </a:lnSpc>
              <a:buClr>
                <a:srgbClr val="000000"/>
              </a:buClr>
              <a:buFont typeface="Arial"/>
              <a:buChar char="•"/>
            </a:pPr>
            <a:r>
              <a:rPr lang="ru-RU" sz="2000" b="1" strike="noStrike" spc="-1">
                <a:solidFill>
                  <a:srgbClr val="000000"/>
                </a:solidFill>
                <a:latin typeface="Calibri"/>
                <a:ea typeface="DejaVu Sans"/>
              </a:rPr>
              <a:t>Знижують витривалість організму до електроструму </a:t>
            </a:r>
            <a:r>
              <a:rPr lang="ru-RU" sz="2000" b="1" strike="noStrike" spc="-1">
                <a:solidFill>
                  <a:srgbClr val="FF0000"/>
                </a:solidFill>
                <a:latin typeface="Calibri"/>
                <a:ea typeface="DejaVu Sans"/>
              </a:rPr>
              <a:t>перевтома, виснаження, голод, перегрівання тіла, спрага та ін. </a:t>
            </a:r>
            <a:endParaRPr lang="ru-RU" sz="2000" b="0" strike="noStrike" spc="-1">
              <a:latin typeface="Arial"/>
            </a:endParaRPr>
          </a:p>
          <a:p>
            <a:pPr marL="343080" indent="-342000" algn="just">
              <a:lnSpc>
                <a:spcPct val="80000"/>
              </a:lnSpc>
              <a:buClr>
                <a:srgbClr val="FF0000"/>
              </a:buClr>
              <a:buFont typeface="Arial"/>
              <a:buChar char="•"/>
            </a:pPr>
            <a:r>
              <a:rPr lang="ru-RU" sz="2000" b="1" strike="noStrike" spc="-1">
                <a:solidFill>
                  <a:srgbClr val="FF0000"/>
                </a:solidFill>
                <a:latin typeface="Calibri"/>
                <a:ea typeface="DejaVu Sans"/>
              </a:rPr>
              <a:t>Під час </a:t>
            </a:r>
            <a:r>
              <a:rPr lang="ru-RU" sz="2000" b="1" strike="noStrike" spc="-1">
                <a:solidFill>
                  <a:srgbClr val="000000"/>
                </a:solidFill>
                <a:latin typeface="Calibri"/>
                <a:ea typeface="DejaVu Sans"/>
              </a:rPr>
              <a:t>сну сила дії струму зменшується. </a:t>
            </a:r>
            <a:endParaRPr lang="ru-RU" sz="2000" b="0" strike="noStrike" spc="-1">
              <a:latin typeface="Arial"/>
            </a:endParaRPr>
          </a:p>
          <a:p>
            <a:pPr marL="343080" indent="-342000" algn="just">
              <a:lnSpc>
                <a:spcPct val="80000"/>
              </a:lnSpc>
              <a:buClr>
                <a:srgbClr val="7030A0"/>
              </a:buClr>
              <a:buFont typeface="Arial"/>
              <a:buChar char="•"/>
            </a:pPr>
            <a:r>
              <a:rPr lang="ru-RU" sz="2000" b="1" strike="noStrike" spc="-1">
                <a:solidFill>
                  <a:srgbClr val="7030A0"/>
                </a:solidFill>
                <a:latin typeface="Calibri"/>
                <a:ea typeface="DejaVu Sans"/>
              </a:rPr>
              <a:t>При підвищенні напруги понад 500 В </a:t>
            </a:r>
            <a:r>
              <a:rPr lang="ru-RU" sz="2000" b="1" strike="noStrike" spc="-1">
                <a:solidFill>
                  <a:srgbClr val="000000"/>
                </a:solidFill>
                <a:latin typeface="Calibri"/>
                <a:ea typeface="DejaVu Sans"/>
              </a:rPr>
              <a:t>величина опору шкіри вже не має значення, тому що в місці контакту утворюється «пробій» шкіри, виникають мітки струму, Перемінний струм з частотою 50 Гц небезпечніший, ніж постійний тієї ж напруги. Це положення стосується струму понад 500 Вольт. При даній напрузі небезпека вирівнюється, а при напрузі понад 500В </a:t>
            </a:r>
            <a:r>
              <a:rPr lang="ru-RU" sz="2000" b="1" strike="noStrike" spc="-1">
                <a:solidFill>
                  <a:srgbClr val="7030A0"/>
                </a:solidFill>
                <a:latin typeface="Calibri"/>
                <a:ea typeface="DejaVu Sans"/>
              </a:rPr>
              <a:t>постійний струм небезпечніший, ніж перемінний. </a:t>
            </a:r>
            <a:endParaRPr lang="ru-RU" sz="2000" b="0" strike="noStrike" spc="-1">
              <a:latin typeface="Arial"/>
            </a:endParaRPr>
          </a:p>
          <a:p>
            <a:pPr marL="343080" indent="-342000" algn="just">
              <a:lnSpc>
                <a:spcPct val="80000"/>
              </a:lnSpc>
              <a:buClr>
                <a:srgbClr val="000000"/>
              </a:buClr>
              <a:buFont typeface="Arial"/>
              <a:buChar char="•"/>
            </a:pPr>
            <a:r>
              <a:rPr lang="ru-RU" sz="2000" b="1" strike="noStrike" spc="-1">
                <a:solidFill>
                  <a:srgbClr val="000000"/>
                </a:solidFill>
                <a:latin typeface="Calibri"/>
                <a:ea typeface="DejaVu Sans"/>
              </a:rPr>
              <a:t>Умови, при яких виникає контакт людини з електричним струмом, впливають на характер і тяжкість електротравми. Чим триваліший контакт із предметами, які несуть струм, чим більша площа зіткнення, тим важчою буде електротравма. </a:t>
            </a:r>
            <a:endParaRPr lang="ru-RU" sz="2000" b="0" strike="noStrike" spc="-1">
              <a:latin typeface="Arial"/>
            </a:endParaRPr>
          </a:p>
          <a:p>
            <a:pPr marL="343080" indent="-342000" algn="just">
              <a:lnSpc>
                <a:spcPct val="80000"/>
              </a:lnSpc>
              <a:buClr>
                <a:srgbClr val="000000"/>
              </a:buClr>
              <a:buFont typeface="Arial"/>
              <a:buChar char="•"/>
            </a:pPr>
            <a:r>
              <a:rPr lang="ru-RU" sz="2000" b="1" strike="noStrike" spc="-1">
                <a:solidFill>
                  <a:srgbClr val="000000"/>
                </a:solidFill>
                <a:latin typeface="Calibri"/>
                <a:ea typeface="DejaVu Sans"/>
              </a:rPr>
              <a:t>Велике значення мають </a:t>
            </a:r>
            <a:r>
              <a:rPr lang="ru-RU" sz="2000" b="1" i="1" strike="noStrike" spc="-1">
                <a:solidFill>
                  <a:srgbClr val="FF0000"/>
                </a:solidFill>
                <a:latin typeface="Calibri"/>
                <a:ea typeface="DejaVu Sans"/>
              </a:rPr>
              <a:t>шляхи проходження струму в організмі </a:t>
            </a:r>
            <a:r>
              <a:rPr lang="ru-RU" sz="2000" b="1" strike="noStrike" spc="-1">
                <a:solidFill>
                  <a:srgbClr val="000000"/>
                </a:solidFill>
                <a:latin typeface="Calibri"/>
                <a:ea typeface="DejaVu Sans"/>
              </a:rPr>
              <a:t>- «петлі» струму. З них найбільш небезпечні петлі, при яких струм </a:t>
            </a:r>
            <a:r>
              <a:rPr lang="ru-RU" sz="2000" b="1" strike="noStrike" spc="-1">
                <a:solidFill>
                  <a:srgbClr val="7030A0"/>
                </a:solidFill>
                <a:latin typeface="Calibri"/>
                <a:ea typeface="DejaVu Sans"/>
              </a:rPr>
              <a:t>проходить через органи життєзабезпечення</a:t>
            </a:r>
            <a:r>
              <a:rPr lang="ru-RU" sz="2000" b="1" strike="noStrike" spc="-1">
                <a:solidFill>
                  <a:srgbClr val="000000"/>
                </a:solidFill>
                <a:latin typeface="Calibri"/>
                <a:ea typeface="DejaVu Sans"/>
              </a:rPr>
              <a:t>: </a:t>
            </a:r>
            <a:r>
              <a:rPr lang="ru-RU" sz="2000" b="1" strike="noStrike" spc="-1">
                <a:solidFill>
                  <a:srgbClr val="FF0000"/>
                </a:solidFill>
                <a:latin typeface="Calibri"/>
                <a:ea typeface="DejaVu Sans"/>
              </a:rPr>
              <a:t>«дві руки - дві ноги», «ліва рука — ноги», «рука - рука», «голова - ноги».</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Picture 2"/>
          <p:cNvPicPr/>
          <p:nvPr/>
        </p:nvPicPr>
        <p:blipFill>
          <a:blip r:embed="rId2"/>
          <a:stretch/>
        </p:blipFill>
        <p:spPr>
          <a:xfrm>
            <a:off x="928800" y="0"/>
            <a:ext cx="3319200" cy="3319200"/>
          </a:xfrm>
          <a:prstGeom prst="rect">
            <a:avLst/>
          </a:prstGeom>
          <a:ln>
            <a:noFill/>
          </a:ln>
        </p:spPr>
      </p:pic>
      <p:pic>
        <p:nvPicPr>
          <p:cNvPr id="187" name="Picture 4"/>
          <p:cNvPicPr/>
          <p:nvPr/>
        </p:nvPicPr>
        <p:blipFill>
          <a:blip r:embed="rId3"/>
          <a:srcRect b="6602"/>
          <a:stretch/>
        </p:blipFill>
        <p:spPr>
          <a:xfrm>
            <a:off x="5213880" y="2016360"/>
            <a:ext cx="3927960" cy="4535640"/>
          </a:xfrm>
          <a:prstGeom prst="rect">
            <a:avLst/>
          </a:prstGeom>
          <a:ln>
            <a:noFill/>
          </a:ln>
        </p:spPr>
      </p:pic>
      <p:pic>
        <p:nvPicPr>
          <p:cNvPr id="188" name="Picture 6"/>
          <p:cNvPicPr/>
          <p:nvPr/>
        </p:nvPicPr>
        <p:blipFill>
          <a:blip r:embed="rId4"/>
          <a:stretch/>
        </p:blipFill>
        <p:spPr>
          <a:xfrm>
            <a:off x="285840" y="3357720"/>
            <a:ext cx="4928040" cy="3320280"/>
          </a:xfrm>
          <a:prstGeom prst="rect">
            <a:avLst/>
          </a:prstGeom>
          <a:ln>
            <a:noFill/>
          </a:ln>
        </p:spPr>
      </p:pic>
      <p:sp>
        <p:nvSpPr>
          <p:cNvPr id="189" name="TextShape 1"/>
          <p:cNvSpPr txBox="1"/>
          <p:nvPr/>
        </p:nvSpPr>
        <p:spPr>
          <a:xfrm>
            <a:off x="4680000" y="1453680"/>
            <a:ext cx="4368600" cy="602280"/>
          </a:xfrm>
          <a:prstGeom prst="rect">
            <a:avLst/>
          </a:prstGeom>
          <a:noFill/>
          <a:ln>
            <a:noFill/>
          </a:ln>
        </p:spPr>
        <p:txBody>
          <a:bodyPr lIns="90000" tIns="45000" rIns="90000" bIns="45000">
            <a:spAutoFit/>
          </a:bodyPr>
          <a:lstStyle/>
          <a:p>
            <a:r>
              <a:rPr lang="ru-RU" sz="1800" b="1" strike="noStrike" spc="-1">
                <a:latin typeface="Arial"/>
              </a:rPr>
              <a:t>Способи звільнення постраждалого </a:t>
            </a:r>
          </a:p>
          <a:p>
            <a:r>
              <a:rPr lang="ru-RU" sz="1800" b="1" strike="noStrike" spc="-1">
                <a:latin typeface="Arial"/>
              </a:rPr>
              <a:t>                        від дії струму</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Рисунок 189"/>
          <p:cNvPicPr/>
          <p:nvPr/>
        </p:nvPicPr>
        <p:blipFill>
          <a:blip r:embed="rId2"/>
          <a:stretch/>
        </p:blipFill>
        <p:spPr>
          <a:xfrm>
            <a:off x="223200" y="792000"/>
            <a:ext cx="8888760" cy="5400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Picture 2"/>
          <p:cNvPicPr/>
          <p:nvPr/>
        </p:nvPicPr>
        <p:blipFill>
          <a:blip r:embed="rId2"/>
          <a:srcRect b="19887"/>
          <a:stretch/>
        </p:blipFill>
        <p:spPr>
          <a:xfrm>
            <a:off x="1080000" y="1690200"/>
            <a:ext cx="6768000" cy="5153040"/>
          </a:xfrm>
          <a:prstGeom prst="rect">
            <a:avLst/>
          </a:prstGeom>
          <a:ln>
            <a:noFill/>
          </a:ln>
        </p:spPr>
      </p:pic>
      <p:sp>
        <p:nvSpPr>
          <p:cNvPr id="192" name="TextShape 1"/>
          <p:cNvSpPr txBox="1"/>
          <p:nvPr/>
        </p:nvSpPr>
        <p:spPr>
          <a:xfrm>
            <a:off x="360000" y="216000"/>
            <a:ext cx="8640000" cy="1474920"/>
          </a:xfrm>
          <a:prstGeom prst="rect">
            <a:avLst/>
          </a:prstGeom>
          <a:noFill/>
          <a:ln>
            <a:noFill/>
          </a:ln>
        </p:spPr>
        <p:txBody>
          <a:bodyPr lIns="90000" tIns="45000" rIns="90000" bIns="45000">
            <a:spAutoFit/>
          </a:bodyPr>
          <a:lstStyle/>
          <a:p>
            <a:pPr algn="ctr"/>
            <a:r>
              <a:rPr lang="ru-RU" sz="1800" b="1" strike="noStrike" spc="-1">
                <a:solidFill>
                  <a:srgbClr val="FF0000"/>
                </a:solidFill>
                <a:latin typeface="Arial"/>
              </a:rPr>
              <a:t>Характерні шляхи струму у тілі людини (петлі струму):</a:t>
            </a:r>
            <a:r>
              <a:rPr lang="ru-RU" sz="1800" b="0" strike="noStrike" spc="-1">
                <a:solidFill>
                  <a:srgbClr val="FF0000"/>
                </a:solidFill>
                <a:latin typeface="Arial"/>
              </a:rPr>
              <a:t> </a:t>
            </a:r>
            <a:endParaRPr lang="ru-RU" sz="1800" b="0" strike="noStrike" spc="-1">
              <a:latin typeface="Arial"/>
            </a:endParaRPr>
          </a:p>
          <a:p>
            <a:pPr algn="ctr"/>
            <a:r>
              <a:rPr lang="ru-RU" sz="1600" b="1" strike="noStrike" spc="-1">
                <a:latin typeface="Arial"/>
              </a:rPr>
              <a:t>1 — рука - рука; </a:t>
            </a:r>
            <a:r>
              <a:rPr lang="ru-RU" sz="1600" b="1" strike="noStrike" spc="-1">
                <a:latin typeface="Arial"/>
                <a:ea typeface="Microsoft YaHei"/>
              </a:rPr>
              <a:t>2 — права рука - ноги;  3 — ліва рука - ноги; 4 — права рука - права нога; 5 — права рука - ліва нога;  6 — ліва рука - ліва нога; 7 — ліва рука - права нога; 8 — руки - ноги; 9 — нога - нога; 10 — голова - руки; 11 — голова - ноги; </a:t>
            </a:r>
            <a:endParaRPr lang="ru-RU" sz="1600" b="0" strike="noStrike" spc="-1">
              <a:latin typeface="Arial"/>
            </a:endParaRPr>
          </a:p>
          <a:p>
            <a:pPr algn="ctr"/>
            <a:r>
              <a:rPr lang="ru-RU" sz="1600" b="1" strike="noStrike" spc="-1">
                <a:latin typeface="Arial"/>
                <a:ea typeface="Microsoft YaHei"/>
              </a:rPr>
              <a:t>12 — голова - права рука; 13 — голова — ліва рука; 14 — голова — права нога; </a:t>
            </a:r>
            <a:endParaRPr lang="ru-RU" sz="1600" b="0" strike="noStrike" spc="-1">
              <a:latin typeface="Arial"/>
            </a:endParaRPr>
          </a:p>
          <a:p>
            <a:pPr algn="ctr"/>
            <a:r>
              <a:rPr lang="ru-RU" sz="1600" b="1" strike="noStrike" spc="-1">
                <a:latin typeface="Arial"/>
                <a:ea typeface="Microsoft YaHei"/>
              </a:rPr>
              <a:t>15 — голова — ліва нога</a:t>
            </a:r>
            <a:endParaRPr lang="ru-RU" sz="1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Picture 2"/>
          <p:cNvPicPr/>
          <p:nvPr/>
        </p:nvPicPr>
        <p:blipFill>
          <a:blip r:embed="rId2"/>
          <a:srcRect l="22197" r="21656" b="44549"/>
          <a:stretch/>
        </p:blipFill>
        <p:spPr>
          <a:xfrm>
            <a:off x="714960" y="504000"/>
            <a:ext cx="7637040" cy="3600000"/>
          </a:xfrm>
          <a:prstGeom prst="rect">
            <a:avLst/>
          </a:prstGeom>
          <a:ln>
            <a:noFill/>
          </a:ln>
        </p:spPr>
      </p:pic>
      <p:sp>
        <p:nvSpPr>
          <p:cNvPr id="194" name="TextShape 1"/>
          <p:cNvSpPr txBox="1"/>
          <p:nvPr/>
        </p:nvSpPr>
        <p:spPr>
          <a:xfrm>
            <a:off x="357809" y="4277880"/>
            <a:ext cx="8210191" cy="1752872"/>
          </a:xfrm>
          <a:prstGeom prst="rect">
            <a:avLst/>
          </a:prstGeom>
          <a:noFill/>
          <a:ln>
            <a:noFill/>
          </a:ln>
        </p:spPr>
        <p:txBody>
          <a:bodyPr wrap="square" lIns="90000" tIns="45000" rIns="90000" bIns="45000">
            <a:spAutoFit/>
          </a:bodyPr>
          <a:lstStyle/>
          <a:p>
            <a:pPr algn="ctr"/>
            <a:r>
              <a:rPr lang="ru-RU" sz="1800" b="1" strike="noStrike" spc="-1" dirty="0">
                <a:solidFill>
                  <a:srgbClr val="FF0000"/>
                </a:solidFill>
                <a:latin typeface="Arial"/>
              </a:rPr>
              <a:t>«рука-рука»</a:t>
            </a:r>
            <a:r>
              <a:rPr lang="ru-RU" sz="1800" b="1" strike="noStrike" spc="-1" dirty="0">
                <a:latin typeface="Arial"/>
              </a:rPr>
              <a:t> - через </a:t>
            </a:r>
            <a:r>
              <a:rPr lang="ru-RU" sz="1800" b="1" strike="noStrike" spc="-1" dirty="0" err="1">
                <a:latin typeface="Arial"/>
              </a:rPr>
              <a:t>серце</a:t>
            </a:r>
            <a:r>
              <a:rPr lang="ru-RU" sz="1800" b="1" strike="noStrike" spc="-1" dirty="0">
                <a:latin typeface="Arial"/>
              </a:rPr>
              <a:t> проходить 3,3% </a:t>
            </a:r>
            <a:r>
              <a:rPr lang="ru-RU" sz="1800" b="1" strike="noStrike" spc="-1" dirty="0" err="1">
                <a:latin typeface="Arial"/>
              </a:rPr>
              <a:t>загального</a:t>
            </a:r>
            <a:r>
              <a:rPr lang="ru-RU" sz="1800" b="1" strike="noStrike" spc="-1" dirty="0">
                <a:latin typeface="Arial"/>
              </a:rPr>
              <a:t> струму</a:t>
            </a:r>
          </a:p>
          <a:p>
            <a:pPr algn="ctr"/>
            <a:r>
              <a:rPr lang="ru-RU" sz="1800" b="1" strike="noStrike" spc="-1" dirty="0">
                <a:solidFill>
                  <a:srgbClr val="FF0000"/>
                </a:solidFill>
                <a:latin typeface="Arial"/>
              </a:rPr>
              <a:t>«</a:t>
            </a:r>
            <a:r>
              <a:rPr lang="ru-RU" sz="1800" b="1" strike="noStrike" spc="-1" dirty="0" err="1">
                <a:solidFill>
                  <a:srgbClr val="FF0000"/>
                </a:solidFill>
                <a:latin typeface="Arial"/>
              </a:rPr>
              <a:t>ліва</a:t>
            </a:r>
            <a:r>
              <a:rPr lang="ru-RU" sz="1800" b="1" strike="noStrike" spc="-1" dirty="0">
                <a:solidFill>
                  <a:srgbClr val="FF0000"/>
                </a:solidFill>
                <a:latin typeface="Arial"/>
              </a:rPr>
              <a:t> рука-ноги»</a:t>
            </a:r>
            <a:r>
              <a:rPr lang="ru-RU" sz="1800" b="1" strike="noStrike" spc="-1" dirty="0">
                <a:latin typeface="Arial"/>
              </a:rPr>
              <a:t> - через </a:t>
            </a:r>
            <a:r>
              <a:rPr lang="ru-RU" sz="1800" b="1" strike="noStrike" spc="-1" dirty="0" err="1">
                <a:latin typeface="Arial"/>
              </a:rPr>
              <a:t>серце</a:t>
            </a:r>
            <a:r>
              <a:rPr lang="ru-RU" sz="1800" b="1" strike="noStrike" spc="-1" dirty="0">
                <a:latin typeface="Arial"/>
              </a:rPr>
              <a:t> проходить </a:t>
            </a:r>
            <a:r>
              <a:rPr lang="ru-RU" b="1" spc="-1" dirty="0" smtClean="0"/>
              <a:t>3,7%</a:t>
            </a:r>
            <a:r>
              <a:rPr lang="ru-RU" sz="1800" b="1" strike="noStrike" spc="-1" dirty="0" smtClean="0">
                <a:latin typeface="Arial"/>
              </a:rPr>
              <a:t>загального </a:t>
            </a:r>
            <a:r>
              <a:rPr lang="ru-RU" sz="1800" b="1" strike="noStrike" spc="-1" dirty="0">
                <a:latin typeface="Arial"/>
              </a:rPr>
              <a:t>струму</a:t>
            </a:r>
          </a:p>
          <a:p>
            <a:pPr algn="ctr"/>
            <a:r>
              <a:rPr lang="ru-RU" sz="1800" b="1" strike="noStrike" spc="-1" dirty="0" smtClean="0">
                <a:solidFill>
                  <a:srgbClr val="FF0000"/>
                </a:solidFill>
                <a:latin typeface="Arial"/>
              </a:rPr>
              <a:t>«права рука-ноги»</a:t>
            </a:r>
            <a:r>
              <a:rPr lang="ru-RU" sz="1800" b="1" strike="noStrike" spc="-1" dirty="0" smtClean="0">
                <a:latin typeface="Arial"/>
              </a:rPr>
              <a:t> - через </a:t>
            </a:r>
            <a:r>
              <a:rPr lang="ru-RU" sz="1800" b="1" strike="noStrike" spc="-1" dirty="0" err="1" smtClean="0">
                <a:latin typeface="Arial"/>
              </a:rPr>
              <a:t>серце</a:t>
            </a:r>
            <a:r>
              <a:rPr lang="ru-RU" sz="1800" b="1" strike="noStrike" spc="-1" dirty="0" smtClean="0">
                <a:latin typeface="Arial"/>
              </a:rPr>
              <a:t> проходить </a:t>
            </a:r>
            <a:r>
              <a:rPr lang="ru-RU" b="1" spc="-1" dirty="0"/>
              <a:t>6,7% </a:t>
            </a:r>
            <a:r>
              <a:rPr lang="ru-RU" b="1" spc="-1" dirty="0" err="1"/>
              <a:t>загального</a:t>
            </a:r>
            <a:r>
              <a:rPr lang="ru-RU" b="1" spc="-1" dirty="0"/>
              <a:t> </a:t>
            </a:r>
            <a:r>
              <a:rPr lang="ru-RU" sz="1800" b="1" strike="noStrike" spc="-1" dirty="0" smtClean="0">
                <a:latin typeface="Arial"/>
              </a:rPr>
              <a:t>струму</a:t>
            </a:r>
            <a:endParaRPr lang="ru-RU" sz="1800" b="1" strike="noStrike" spc="-1" dirty="0">
              <a:latin typeface="Arial"/>
            </a:endParaRPr>
          </a:p>
          <a:p>
            <a:pPr algn="ctr"/>
            <a:r>
              <a:rPr lang="ru-RU" sz="1800" b="1" strike="noStrike" spc="-1" dirty="0">
                <a:solidFill>
                  <a:srgbClr val="FF0000"/>
                </a:solidFill>
                <a:latin typeface="Arial"/>
              </a:rPr>
              <a:t>«нога-нога»</a:t>
            </a:r>
            <a:r>
              <a:rPr lang="ru-RU" sz="1800" b="1" strike="noStrike" spc="-1" dirty="0">
                <a:latin typeface="Arial"/>
              </a:rPr>
              <a:t> - через </a:t>
            </a:r>
            <a:r>
              <a:rPr lang="ru-RU" sz="1800" b="1" strike="noStrike" spc="-1" dirty="0" err="1">
                <a:latin typeface="Arial"/>
              </a:rPr>
              <a:t>серце</a:t>
            </a:r>
            <a:r>
              <a:rPr lang="ru-RU" sz="1800" b="1" strike="noStrike" spc="-1" dirty="0">
                <a:latin typeface="Arial"/>
              </a:rPr>
              <a:t> проходить 0,4% </a:t>
            </a:r>
            <a:r>
              <a:rPr lang="ru-RU" sz="1800" b="1" strike="noStrike" spc="-1" dirty="0" err="1">
                <a:latin typeface="Arial"/>
              </a:rPr>
              <a:t>загального</a:t>
            </a:r>
            <a:r>
              <a:rPr lang="ru-RU" sz="1800" b="1" strike="noStrike" spc="-1" dirty="0">
                <a:latin typeface="Arial"/>
              </a:rPr>
              <a:t> струму</a:t>
            </a:r>
          </a:p>
          <a:p>
            <a:pPr algn="ctr"/>
            <a:r>
              <a:rPr lang="ru-RU" sz="1800" b="1" strike="noStrike" spc="-1" dirty="0">
                <a:solidFill>
                  <a:srgbClr val="FF0000"/>
                </a:solidFill>
                <a:latin typeface="Arial"/>
              </a:rPr>
              <a:t>«голова-ноги»</a:t>
            </a:r>
            <a:r>
              <a:rPr lang="ru-RU" sz="1800" b="1" strike="noStrike" spc="-1" dirty="0">
                <a:latin typeface="Arial"/>
              </a:rPr>
              <a:t> - через </a:t>
            </a:r>
            <a:r>
              <a:rPr lang="ru-RU" sz="1800" b="1" strike="noStrike" spc="-1" dirty="0" err="1">
                <a:latin typeface="Arial"/>
              </a:rPr>
              <a:t>серце</a:t>
            </a:r>
            <a:r>
              <a:rPr lang="ru-RU" sz="1800" b="1" strike="noStrike" spc="-1" dirty="0">
                <a:latin typeface="Arial"/>
              </a:rPr>
              <a:t> проходить 6,8% </a:t>
            </a:r>
            <a:r>
              <a:rPr lang="ru-RU" sz="1800" b="1" strike="noStrike" spc="-1" dirty="0" err="1">
                <a:latin typeface="Arial"/>
              </a:rPr>
              <a:t>загального</a:t>
            </a:r>
            <a:r>
              <a:rPr lang="ru-RU" sz="1800" b="1" strike="noStrike" spc="-1" dirty="0">
                <a:latin typeface="Arial"/>
              </a:rPr>
              <a:t> струму</a:t>
            </a:r>
          </a:p>
          <a:p>
            <a:pPr algn="ctr"/>
            <a:r>
              <a:rPr lang="ru-RU" sz="1800" b="1" strike="noStrike" spc="-1" dirty="0">
                <a:solidFill>
                  <a:srgbClr val="FF0000"/>
                </a:solidFill>
                <a:latin typeface="Arial"/>
              </a:rPr>
              <a:t>«голова-руки» </a:t>
            </a:r>
            <a:r>
              <a:rPr lang="ru-RU" sz="1800" b="1" strike="noStrike" spc="-1" dirty="0">
                <a:latin typeface="Arial"/>
              </a:rPr>
              <a:t>- через </a:t>
            </a:r>
            <a:r>
              <a:rPr lang="ru-RU" sz="1800" b="1" strike="noStrike" spc="-1" dirty="0" err="1">
                <a:latin typeface="Arial"/>
              </a:rPr>
              <a:t>серце</a:t>
            </a:r>
            <a:r>
              <a:rPr lang="ru-RU" sz="1800" b="1" strike="noStrike" spc="-1" dirty="0">
                <a:latin typeface="Arial"/>
              </a:rPr>
              <a:t> проходить 7% </a:t>
            </a:r>
            <a:r>
              <a:rPr lang="ru-RU" sz="1800" b="1" strike="noStrike" spc="-1" dirty="0" err="1">
                <a:latin typeface="Arial"/>
              </a:rPr>
              <a:t>загального</a:t>
            </a:r>
            <a:r>
              <a:rPr lang="ru-RU" sz="1800" b="1" strike="noStrike" spc="-1" dirty="0">
                <a:latin typeface="Arial"/>
              </a:rPr>
              <a:t> струму</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Picture 2"/>
          <p:cNvPicPr/>
          <p:nvPr/>
        </p:nvPicPr>
        <p:blipFill>
          <a:blip r:embed="rId2"/>
          <a:stretch/>
        </p:blipFill>
        <p:spPr>
          <a:xfrm>
            <a:off x="357120" y="785880"/>
            <a:ext cx="4999680" cy="5918760"/>
          </a:xfrm>
          <a:prstGeom prst="rect">
            <a:avLst/>
          </a:prstGeom>
          <a:ln>
            <a:noFill/>
          </a:ln>
        </p:spPr>
      </p:pic>
      <p:sp>
        <p:nvSpPr>
          <p:cNvPr id="196" name="CustomShape 1"/>
          <p:cNvSpPr/>
          <p:nvPr/>
        </p:nvSpPr>
        <p:spPr>
          <a:xfrm>
            <a:off x="5500800" y="285840"/>
            <a:ext cx="3285000" cy="645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200" b="1" strike="noStrike" spc="-1">
                <a:solidFill>
                  <a:srgbClr val="FF0000"/>
                </a:solidFill>
                <a:latin typeface="Calibri"/>
                <a:ea typeface="DejaVu Sans"/>
              </a:rPr>
              <a:t>Електротравма. </a:t>
            </a:r>
            <a:endParaRPr lang="ru-RU" sz="2200" b="0" strike="noStrike" spc="-1">
              <a:latin typeface="Arial"/>
            </a:endParaRPr>
          </a:p>
          <a:p>
            <a:pPr algn="just">
              <a:lnSpc>
                <a:spcPct val="100000"/>
              </a:lnSpc>
            </a:pPr>
            <a:r>
              <a:rPr lang="ru-RU" sz="1800" b="1" strike="noStrike" spc="-1">
                <a:solidFill>
                  <a:srgbClr val="000000"/>
                </a:solidFill>
                <a:latin typeface="Calibri"/>
                <a:ea typeface="DejaVu Sans"/>
              </a:rPr>
              <a:t>Рис. 1 - 3. Контактна електротравма при порушенні ізоляції електричного праски (220 в). Знаки струму. Рис. 1. До лікування. </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Рис. 2. В період лікування. </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Рис. 3. Після загоєння. </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Рис. 4. Контактна електротравма (220 в). Знаки струму на </a:t>
            </a:r>
            <a:r>
              <a:rPr lang="ru-RU" sz="1800" b="1" u="sng" strike="noStrike" spc="-1">
                <a:solidFill>
                  <a:srgbClr val="0000FF"/>
                </a:solidFill>
                <a:uFillTx/>
                <a:latin typeface="Calibri"/>
                <a:ea typeface="DejaVu Sans"/>
                <a:hlinkClick r:id="rId3"/>
              </a:rPr>
              <a:t>передпліччі</a:t>
            </a:r>
            <a:r>
              <a:rPr lang="ru-RU" sz="1800" b="1" strike="noStrike" spc="-1">
                <a:solidFill>
                  <a:srgbClr val="000000"/>
                </a:solidFill>
                <a:latin typeface="Calibri"/>
                <a:ea typeface="DejaVu Sans"/>
              </a:rPr>
              <a:t>. </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Рис. 5. Знаки струму при електротравми від вилки проводу (220 в). </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Рис. 6. Контактна електротравма обличчя і волосистої частини голови з ураженням кістки. </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Рис. 7. Опік електричною дугою обличчя, шиї та верхньої кінцівки при ремонті електроустановки під напругою (380 в).</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Picture 2"/>
          <p:cNvPicPr/>
          <p:nvPr/>
        </p:nvPicPr>
        <p:blipFill>
          <a:blip r:embed="rId3"/>
          <a:srcRect l="8790" t="16722" r="37425" b="14537"/>
          <a:stretch/>
        </p:blipFill>
        <p:spPr>
          <a:xfrm>
            <a:off x="576000" y="288000"/>
            <a:ext cx="8018280" cy="5759640"/>
          </a:xfrm>
          <a:prstGeom prst="rect">
            <a:avLst/>
          </a:prstGeom>
          <a:ln w="9360">
            <a:noFill/>
          </a:ln>
        </p:spPr>
      </p:pic>
      <p:sp>
        <p:nvSpPr>
          <p:cNvPr id="198" name="TextShape 1"/>
          <p:cNvSpPr txBox="1"/>
          <p:nvPr/>
        </p:nvSpPr>
        <p:spPr>
          <a:xfrm>
            <a:off x="3220200" y="6120000"/>
            <a:ext cx="2827800" cy="346320"/>
          </a:xfrm>
          <a:prstGeom prst="rect">
            <a:avLst/>
          </a:prstGeom>
          <a:noFill/>
          <a:ln>
            <a:noFill/>
          </a:ln>
        </p:spPr>
        <p:txBody>
          <a:bodyPr lIns="90000" tIns="45000" rIns="90000" bIns="45000">
            <a:spAutoFit/>
          </a:bodyPr>
          <a:lstStyle/>
          <a:p>
            <a:r>
              <a:rPr lang="ru-RU" sz="1800" b="1" strike="noStrike" spc="-1">
                <a:latin typeface="Arial"/>
              </a:rPr>
              <a:t>Контактні електроопіки</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Picture 2"/>
          <p:cNvPicPr/>
          <p:nvPr/>
        </p:nvPicPr>
        <p:blipFill>
          <a:blip r:embed="rId2"/>
          <a:srcRect l="10030" t="32239" r="35228" b="33666"/>
          <a:stretch/>
        </p:blipFill>
        <p:spPr>
          <a:xfrm>
            <a:off x="1368000" y="601560"/>
            <a:ext cx="6355800" cy="2494440"/>
          </a:xfrm>
          <a:prstGeom prst="rect">
            <a:avLst/>
          </a:prstGeom>
          <a:ln w="9360">
            <a:noFill/>
          </a:ln>
        </p:spPr>
      </p:pic>
      <p:pic>
        <p:nvPicPr>
          <p:cNvPr id="200" name="Picture 3"/>
          <p:cNvPicPr/>
          <p:nvPr/>
        </p:nvPicPr>
        <p:blipFill>
          <a:blip r:embed="rId3"/>
          <a:srcRect l="22420" t="26575" r="40684" b="13873"/>
          <a:stretch/>
        </p:blipFill>
        <p:spPr>
          <a:xfrm>
            <a:off x="360000" y="3149280"/>
            <a:ext cx="3672000" cy="3330720"/>
          </a:xfrm>
          <a:prstGeom prst="rect">
            <a:avLst/>
          </a:prstGeom>
          <a:ln w="9360">
            <a:noFill/>
          </a:ln>
        </p:spPr>
      </p:pic>
      <p:pic>
        <p:nvPicPr>
          <p:cNvPr id="201" name="Picture 4"/>
          <p:cNvPicPr/>
          <p:nvPr/>
        </p:nvPicPr>
        <p:blipFill>
          <a:blip r:embed="rId4"/>
          <a:srcRect l="19030" t="33607" r="41232" b="18386"/>
          <a:stretch/>
        </p:blipFill>
        <p:spPr>
          <a:xfrm>
            <a:off x="4608000" y="3117600"/>
            <a:ext cx="4176000" cy="3146400"/>
          </a:xfrm>
          <a:prstGeom prst="rect">
            <a:avLst/>
          </a:prstGeom>
          <a:ln w="9360">
            <a:noFill/>
          </a:ln>
        </p:spPr>
      </p:pic>
      <p:sp>
        <p:nvSpPr>
          <p:cNvPr id="202" name="TextShape 1"/>
          <p:cNvSpPr txBox="1"/>
          <p:nvPr/>
        </p:nvSpPr>
        <p:spPr>
          <a:xfrm>
            <a:off x="3312000" y="216000"/>
            <a:ext cx="2471400" cy="346320"/>
          </a:xfrm>
          <a:prstGeom prst="rect">
            <a:avLst/>
          </a:prstGeom>
          <a:noFill/>
          <a:ln>
            <a:noFill/>
          </a:ln>
        </p:spPr>
        <p:txBody>
          <a:bodyPr lIns="90000" tIns="45000" rIns="90000" bIns="45000">
            <a:spAutoFit/>
          </a:bodyPr>
          <a:lstStyle/>
          <a:p>
            <a:r>
              <a:rPr lang="ru-RU" sz="1800" b="1" strike="noStrike" spc="-1">
                <a:latin typeface="Arial"/>
              </a:rPr>
              <a:t>Дугові електроопіки</a:t>
            </a:r>
            <a:endParaRPr lang="ru-RU" sz="1800" b="0" strike="noStrike" spc="-1">
              <a:latin typeface="Arial"/>
            </a:endParaRPr>
          </a:p>
        </p:txBody>
      </p:sp>
      <p:sp>
        <p:nvSpPr>
          <p:cNvPr id="203" name="TextShape 2"/>
          <p:cNvSpPr txBox="1"/>
          <p:nvPr/>
        </p:nvSpPr>
        <p:spPr>
          <a:xfrm>
            <a:off x="4667400" y="6349680"/>
            <a:ext cx="4295520" cy="346320"/>
          </a:xfrm>
          <a:prstGeom prst="rect">
            <a:avLst/>
          </a:prstGeom>
          <a:noFill/>
          <a:ln>
            <a:noFill/>
          </a:ln>
        </p:spPr>
        <p:txBody>
          <a:bodyPr lIns="90000" tIns="45000" rIns="90000" bIns="45000">
            <a:spAutoFit/>
          </a:bodyPr>
          <a:lstStyle/>
          <a:p>
            <a:r>
              <a:rPr lang="ru-RU" sz="1800" b="1" strike="noStrike" spc="-1">
                <a:latin typeface="Arial"/>
              </a:rPr>
              <a:t>Мітки струму після удару блискавки</a:t>
            </a:r>
          </a:p>
        </p:txBody>
      </p:sp>
      <p:sp>
        <p:nvSpPr>
          <p:cNvPr id="204" name="TextShape 3"/>
          <p:cNvSpPr txBox="1"/>
          <p:nvPr/>
        </p:nvSpPr>
        <p:spPr>
          <a:xfrm>
            <a:off x="931320" y="6421680"/>
            <a:ext cx="2812680" cy="346320"/>
          </a:xfrm>
          <a:prstGeom prst="rect">
            <a:avLst/>
          </a:prstGeom>
          <a:noFill/>
          <a:ln>
            <a:noFill/>
          </a:ln>
        </p:spPr>
        <p:txBody>
          <a:bodyPr lIns="90000" tIns="45000" rIns="90000" bIns="45000">
            <a:spAutoFit/>
          </a:bodyPr>
          <a:lstStyle/>
          <a:p>
            <a:r>
              <a:rPr lang="ru-RU" sz="1800" b="1" strike="noStrike" spc="-1">
                <a:latin typeface="Arial"/>
              </a:rPr>
              <a:t>Мітки струму на долоні</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Picture 2"/>
          <p:cNvPicPr/>
          <p:nvPr/>
        </p:nvPicPr>
        <p:blipFill>
          <a:blip r:embed="rId2"/>
          <a:srcRect l="26529" t="54715" r="48871" b="28617"/>
          <a:stretch/>
        </p:blipFill>
        <p:spPr>
          <a:xfrm>
            <a:off x="2808000" y="144000"/>
            <a:ext cx="6231240" cy="2376000"/>
          </a:xfrm>
          <a:prstGeom prst="rect">
            <a:avLst/>
          </a:prstGeom>
          <a:ln w="9360">
            <a:noFill/>
          </a:ln>
        </p:spPr>
      </p:pic>
      <p:pic>
        <p:nvPicPr>
          <p:cNvPr id="206" name="Picture 5"/>
          <p:cNvPicPr/>
          <p:nvPr/>
        </p:nvPicPr>
        <p:blipFill>
          <a:blip r:embed="rId3"/>
          <a:srcRect l="19897" t="16604" r="44563" b="16560"/>
          <a:stretch/>
        </p:blipFill>
        <p:spPr>
          <a:xfrm>
            <a:off x="936000" y="2448000"/>
            <a:ext cx="4176000" cy="4266000"/>
          </a:xfrm>
          <a:prstGeom prst="rect">
            <a:avLst/>
          </a:prstGeom>
          <a:ln w="9360">
            <a:noFill/>
          </a:ln>
        </p:spPr>
      </p:pic>
      <p:sp>
        <p:nvSpPr>
          <p:cNvPr id="207" name="TextShape 1"/>
          <p:cNvSpPr txBox="1"/>
          <p:nvPr/>
        </p:nvSpPr>
        <p:spPr>
          <a:xfrm>
            <a:off x="115920" y="509760"/>
            <a:ext cx="2764080" cy="858240"/>
          </a:xfrm>
          <a:prstGeom prst="rect">
            <a:avLst/>
          </a:prstGeom>
          <a:noFill/>
          <a:ln>
            <a:noFill/>
          </a:ln>
        </p:spPr>
        <p:txBody>
          <a:bodyPr lIns="90000" tIns="45000" rIns="90000" bIns="45000">
            <a:spAutoFit/>
          </a:bodyPr>
          <a:lstStyle/>
          <a:p>
            <a:r>
              <a:rPr lang="ru-RU" sz="1800" b="1" strike="noStrike" spc="-1">
                <a:latin typeface="Arial"/>
              </a:rPr>
              <a:t>Парна зіркоподібна </a:t>
            </a:r>
          </a:p>
          <a:p>
            <a:r>
              <a:rPr lang="ru-RU" sz="1800" b="1" strike="noStrike" spc="-1">
                <a:latin typeface="Arial"/>
              </a:rPr>
              <a:t>         катаракта </a:t>
            </a:r>
          </a:p>
          <a:p>
            <a:r>
              <a:rPr lang="ru-RU" sz="1800" b="1" strike="noStrike" spc="-1">
                <a:latin typeface="Arial"/>
              </a:rPr>
              <a:t> після електротравми</a:t>
            </a:r>
          </a:p>
        </p:txBody>
      </p:sp>
      <p:sp>
        <p:nvSpPr>
          <p:cNvPr id="208" name="TextShape 2"/>
          <p:cNvSpPr txBox="1"/>
          <p:nvPr/>
        </p:nvSpPr>
        <p:spPr>
          <a:xfrm>
            <a:off x="5616000" y="4752000"/>
            <a:ext cx="1872000" cy="360000"/>
          </a:xfrm>
          <a:prstGeom prst="rect">
            <a:avLst/>
          </a:prstGeom>
          <a:noFill/>
          <a:ln>
            <a:noFill/>
          </a:ln>
        </p:spPr>
        <p:txBody>
          <a:bodyPr lIns="90000" tIns="45000" rIns="90000" bIns="45000">
            <a:spAutoFit/>
          </a:bodyPr>
          <a:lstStyle/>
          <a:p>
            <a:r>
              <a:rPr lang="ru-RU" sz="1800" b="1" strike="noStrike" spc="-1">
                <a:latin typeface="Arial"/>
              </a:rPr>
              <a:t>Металізація</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428760" y="214200"/>
            <a:ext cx="8428680" cy="6285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000" algn="just">
              <a:lnSpc>
                <a:spcPct val="100000"/>
              </a:lnSpc>
              <a:buClr>
                <a:srgbClr val="000000"/>
              </a:buClr>
              <a:buFont typeface="Arial"/>
              <a:buChar char="•"/>
            </a:pPr>
            <a:r>
              <a:rPr lang="ru-RU" sz="2000" b="1" strike="noStrike" spc="-1">
                <a:solidFill>
                  <a:srgbClr val="000000"/>
                </a:solidFill>
                <a:latin typeface="Calibri"/>
                <a:ea typeface="DejaVu Sans"/>
              </a:rPr>
              <a:t>Особливе місце серед уражень електрострумом посідає ураження блискавкою. </a:t>
            </a:r>
            <a:endParaRPr lang="ru-RU" sz="2000" b="0" strike="noStrike" spc="-1">
              <a:latin typeface="Arial"/>
            </a:endParaRPr>
          </a:p>
          <a:p>
            <a:pPr marL="343080" indent="-342000" algn="just">
              <a:lnSpc>
                <a:spcPct val="100000"/>
              </a:lnSpc>
              <a:buClr>
                <a:srgbClr val="FF0000"/>
              </a:buClr>
              <a:buFont typeface="Arial"/>
              <a:buChar char="•"/>
            </a:pPr>
            <a:r>
              <a:rPr lang="ru-RU" sz="2000" b="1" i="1" strike="noStrike" spc="-1">
                <a:solidFill>
                  <a:srgbClr val="FF0000"/>
                </a:solidFill>
                <a:latin typeface="Calibri"/>
                <a:ea typeface="DejaVu Sans"/>
              </a:rPr>
              <a:t>Блискавка</a:t>
            </a:r>
            <a:r>
              <a:rPr lang="ru-RU" sz="2000" b="1" i="1" strike="noStrike" spc="-1">
                <a:solidFill>
                  <a:srgbClr val="000000"/>
                </a:solidFill>
                <a:latin typeface="Calibri"/>
                <a:ea typeface="DejaVu Sans"/>
              </a:rPr>
              <a:t> </a:t>
            </a:r>
            <a:r>
              <a:rPr lang="ru-RU" sz="2000" b="1" strike="noStrike" spc="-1">
                <a:solidFill>
                  <a:srgbClr val="000000"/>
                </a:solidFill>
                <a:latin typeface="Calibri"/>
                <a:ea typeface="DejaVu Sans"/>
              </a:rPr>
              <a:t>- це величезний електричний розряд в атмосфері. Напруга струму досягає мільйона вольт, сила струму - сотні тисяч ампер. Тривалість розряду - доля секунди. Дія блискавки подібна до дії струму високої напруги. При ураженні блискавкою у 80-90 % випадків виникає знепритомнення. Порушення серцевої діяльності зустрічається рідше, що пояснюється високою напругою в зоні розряду й короткочасністю його дії.</a:t>
            </a:r>
            <a:endParaRPr lang="ru-RU" sz="2000" b="0" strike="noStrike" spc="-1">
              <a:latin typeface="Arial"/>
            </a:endParaRPr>
          </a:p>
          <a:p>
            <a:pPr marL="343080" indent="-342000" algn="just">
              <a:lnSpc>
                <a:spcPct val="100000"/>
              </a:lnSpc>
              <a:buClr>
                <a:srgbClr val="0070C0"/>
              </a:buClr>
              <a:buFont typeface="Arial"/>
              <a:buChar char="•"/>
            </a:pPr>
            <a:r>
              <a:rPr lang="ru-RU" sz="2000" b="1" strike="noStrike" spc="-1">
                <a:solidFill>
                  <a:srgbClr val="0070C0"/>
                </a:solidFill>
                <a:latin typeface="Calibri"/>
                <a:ea typeface="DejaVu Sans"/>
              </a:rPr>
              <a:t>Для виникнення електротравми не обов'язковий безпосередній контакт із предметом носієм струму. </a:t>
            </a:r>
            <a:r>
              <a:rPr lang="ru-RU" sz="2000" b="1" strike="noStrike" spc="-1">
                <a:solidFill>
                  <a:srgbClr val="000000"/>
                </a:solidFill>
                <a:latin typeface="Calibri"/>
                <a:ea typeface="DejaVu Sans"/>
              </a:rPr>
              <a:t>При високій напрузі електрострум може вразити людину на відстані, через дуговий розряд. Небезпека збільшується в сиру погоду через підвищення електропровідності повітря. При падінні на землю високовольтного дроту електрострум «розтікається» на обмеженій ділянці землі. </a:t>
            </a:r>
            <a:endParaRPr lang="ru-RU" sz="2000" b="0" strike="noStrike" spc="-1">
              <a:latin typeface="Arial"/>
            </a:endParaRPr>
          </a:p>
          <a:p>
            <a:pPr marL="343080" indent="-342000" algn="just">
              <a:lnSpc>
                <a:spcPct val="100000"/>
              </a:lnSpc>
              <a:buClr>
                <a:srgbClr val="000000"/>
              </a:buClr>
              <a:buFont typeface="Arial"/>
              <a:buChar char="•"/>
            </a:pPr>
            <a:r>
              <a:rPr lang="ru-RU" sz="2000" b="1" strike="noStrike" spc="-1">
                <a:solidFill>
                  <a:srgbClr val="000000"/>
                </a:solidFill>
                <a:latin typeface="Calibri"/>
                <a:ea typeface="DejaVu Sans"/>
              </a:rPr>
              <a:t>Може виникнути «</a:t>
            </a:r>
            <a:r>
              <a:rPr lang="ru-RU" sz="2000" b="1" i="1" strike="noStrike" spc="-1">
                <a:solidFill>
                  <a:srgbClr val="7030A0"/>
                </a:solidFill>
                <a:latin typeface="Calibri"/>
                <a:ea typeface="DejaVu Sans"/>
              </a:rPr>
              <a:t>крокова» напруга</a:t>
            </a:r>
            <a:r>
              <a:rPr lang="ru-RU" sz="2000" b="1" strike="noStrike" spc="-1">
                <a:solidFill>
                  <a:srgbClr val="000000"/>
                </a:solidFill>
                <a:latin typeface="Calibri"/>
                <a:ea typeface="DejaVu Sans"/>
              </a:rPr>
              <a:t> при переміщенні до місця падіння дроту. Небезпечна зона поблизу дроту, який упав, у радіусі складає 10 кроків і повинна враховуватись при наданні допомоги: не можна переміщуватись до потерпілого широкими кроками.</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CustomShape 1"/>
          <p:cNvSpPr/>
          <p:nvPr/>
        </p:nvSpPr>
        <p:spPr>
          <a:xfrm>
            <a:off x="214200" y="285840"/>
            <a:ext cx="8642880" cy="6571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88500" lnSpcReduction="10000"/>
          </a:bodyPr>
          <a:lstStyle/>
          <a:p>
            <a:pPr marL="343080" indent="-342000" algn="ctr">
              <a:lnSpc>
                <a:spcPct val="100000"/>
              </a:lnSpc>
              <a:spcBef>
                <a:spcPts val="519"/>
              </a:spcBef>
              <a:buClr>
                <a:srgbClr val="00B050"/>
              </a:buClr>
              <a:buFont typeface="Arial"/>
              <a:buChar char="•"/>
            </a:pPr>
            <a:r>
              <a:rPr lang="ru-RU" sz="2600" b="1" strike="noStrike" spc="-1" dirty="0" err="1">
                <a:solidFill>
                  <a:srgbClr val="00B050"/>
                </a:solidFill>
                <a:latin typeface="Arial Black"/>
                <a:ea typeface="Times New Roman"/>
              </a:rPr>
              <a:t>Залежно</a:t>
            </a:r>
            <a:r>
              <a:rPr lang="ru-RU" sz="2600" b="1" strike="noStrike" spc="-1" dirty="0">
                <a:solidFill>
                  <a:srgbClr val="00B050"/>
                </a:solidFill>
                <a:latin typeface="Arial Black"/>
                <a:ea typeface="Times New Roman"/>
              </a:rPr>
              <a:t> </a:t>
            </a:r>
            <a:r>
              <a:rPr lang="ru-RU" sz="2600" b="1" strike="noStrike" spc="-1" dirty="0" err="1">
                <a:solidFill>
                  <a:srgbClr val="00B050"/>
                </a:solidFill>
                <a:latin typeface="Arial Black"/>
                <a:ea typeface="Times New Roman"/>
              </a:rPr>
              <a:t>від</a:t>
            </a:r>
            <a:r>
              <a:rPr lang="ru-RU" sz="2600" b="1" strike="noStrike" spc="-1" dirty="0">
                <a:solidFill>
                  <a:srgbClr val="00B050"/>
                </a:solidFill>
                <a:latin typeface="Arial Black"/>
                <a:ea typeface="Times New Roman"/>
              </a:rPr>
              <a:t> </a:t>
            </a:r>
            <a:r>
              <a:rPr lang="ru-RU" sz="2600" b="1" strike="noStrike" spc="-1" dirty="0" err="1">
                <a:solidFill>
                  <a:srgbClr val="00B050"/>
                </a:solidFill>
                <a:latin typeface="Arial Black"/>
                <a:ea typeface="Times New Roman"/>
              </a:rPr>
              <a:t>глибини</a:t>
            </a:r>
            <a:r>
              <a:rPr lang="ru-RU" sz="2600" b="1" strike="noStrike" spc="-1" dirty="0">
                <a:solidFill>
                  <a:srgbClr val="00B050"/>
                </a:solidFill>
                <a:latin typeface="Arial Black"/>
                <a:ea typeface="Times New Roman"/>
              </a:rPr>
              <a:t> </a:t>
            </a:r>
            <a:r>
              <a:rPr lang="ru-RU" sz="2600" b="1" strike="noStrike" spc="-1" dirty="0" err="1">
                <a:solidFill>
                  <a:srgbClr val="00B050"/>
                </a:solidFill>
                <a:latin typeface="Arial Black"/>
                <a:ea typeface="Times New Roman"/>
              </a:rPr>
              <a:t>ушкодження</a:t>
            </a:r>
            <a:r>
              <a:rPr lang="ru-RU" sz="2600" b="1" strike="noStrike" spc="-1" dirty="0">
                <a:solidFill>
                  <a:srgbClr val="00B050"/>
                </a:solidFill>
                <a:latin typeface="Arial Black"/>
                <a:ea typeface="Times New Roman"/>
              </a:rPr>
              <a:t> </a:t>
            </a:r>
            <a:r>
              <a:rPr lang="ru-RU" sz="2600" b="1" strike="noStrike" spc="-1" dirty="0" err="1">
                <a:solidFill>
                  <a:srgbClr val="00B050"/>
                </a:solidFill>
                <a:latin typeface="Arial Black"/>
                <a:ea typeface="Times New Roman"/>
              </a:rPr>
              <a:t>опіки</a:t>
            </a:r>
            <a:r>
              <a:rPr lang="ru-RU" sz="2600" b="1" strike="noStrike" spc="-1" dirty="0">
                <a:solidFill>
                  <a:srgbClr val="00B050"/>
                </a:solidFill>
                <a:latin typeface="Arial Black"/>
                <a:ea typeface="Times New Roman"/>
              </a:rPr>
              <a:t> </a:t>
            </a:r>
            <a:r>
              <a:rPr lang="ru-RU" sz="2600" b="1" strike="noStrike" spc="-1" dirty="0" err="1">
                <a:solidFill>
                  <a:srgbClr val="00B050"/>
                </a:solidFill>
                <a:latin typeface="Arial Black"/>
                <a:ea typeface="Times New Roman"/>
              </a:rPr>
              <a:t>поділяють</a:t>
            </a:r>
            <a:r>
              <a:rPr lang="ru-RU" sz="2600" b="1" strike="noStrike" spc="-1" dirty="0">
                <a:solidFill>
                  <a:srgbClr val="00B050"/>
                </a:solidFill>
                <a:latin typeface="Arial Black"/>
                <a:ea typeface="Times New Roman"/>
              </a:rPr>
              <a:t> на </a:t>
            </a:r>
            <a:r>
              <a:rPr lang="ru-RU" sz="2600" b="1" strike="noStrike" spc="-1" dirty="0" err="1">
                <a:solidFill>
                  <a:srgbClr val="00B050"/>
                </a:solidFill>
                <a:latin typeface="Arial Black"/>
                <a:ea typeface="Times New Roman"/>
              </a:rPr>
              <a:t>чотири</a:t>
            </a:r>
            <a:r>
              <a:rPr lang="ru-RU" sz="2600" b="1" strike="noStrike" spc="-1" dirty="0">
                <a:solidFill>
                  <a:srgbClr val="00B050"/>
                </a:solidFill>
                <a:latin typeface="Arial Black"/>
                <a:ea typeface="Times New Roman"/>
              </a:rPr>
              <a:t> </a:t>
            </a:r>
            <a:r>
              <a:rPr lang="ru-RU" sz="2600" b="1" strike="noStrike" spc="-1" dirty="0" err="1">
                <a:solidFill>
                  <a:srgbClr val="00B050"/>
                </a:solidFill>
                <a:latin typeface="Arial Black"/>
                <a:ea typeface="Times New Roman"/>
              </a:rPr>
              <a:t>ступені</a:t>
            </a:r>
            <a:r>
              <a:rPr lang="ru-RU" sz="2600" b="1" strike="noStrike" spc="-1" dirty="0">
                <a:solidFill>
                  <a:srgbClr val="00B050"/>
                </a:solidFill>
                <a:latin typeface="Arial Black"/>
                <a:ea typeface="Times New Roman"/>
              </a:rPr>
              <a:t>. </a:t>
            </a:r>
            <a:endParaRPr lang="ru-RU" sz="2600" b="0" strike="noStrike" spc="-1" dirty="0">
              <a:latin typeface="Arial"/>
            </a:endParaRPr>
          </a:p>
          <a:p>
            <a:pPr marL="343080" indent="-342000" algn="just">
              <a:lnSpc>
                <a:spcPct val="100000"/>
              </a:lnSpc>
              <a:buClr>
                <a:srgbClr val="FF0000"/>
              </a:buClr>
              <a:buFont typeface="Wingdings" charset="2"/>
              <a:buChar char=""/>
            </a:pPr>
            <a:r>
              <a:rPr lang="ru-RU" sz="1900" b="1" strike="noStrike" spc="-1" dirty="0" err="1">
                <a:solidFill>
                  <a:srgbClr val="FF0000"/>
                </a:solidFill>
                <a:latin typeface="Arial Black"/>
                <a:ea typeface="Times New Roman"/>
              </a:rPr>
              <a:t>Опіки</a:t>
            </a:r>
            <a:r>
              <a:rPr lang="ru-RU" sz="1900" b="1" strike="noStrike" spc="-1" dirty="0">
                <a:solidFill>
                  <a:srgbClr val="FF0000"/>
                </a:solidFill>
                <a:latin typeface="Arial Black"/>
                <a:ea typeface="Times New Roman"/>
              </a:rPr>
              <a:t> І </a:t>
            </a:r>
            <a:r>
              <a:rPr lang="ru-RU" sz="1900" b="1" strike="noStrike" spc="-1" dirty="0" err="1">
                <a:solidFill>
                  <a:srgbClr val="FF0000"/>
                </a:solidFill>
                <a:latin typeface="Arial Black"/>
                <a:ea typeface="Times New Roman"/>
              </a:rPr>
              <a:t>ступеня</a:t>
            </a:r>
            <a:r>
              <a:rPr lang="ru-RU" sz="1900" b="1" strike="noStrike" spc="-1" dirty="0">
                <a:solidFill>
                  <a:srgbClr val="FF0000"/>
                </a:solidFill>
                <a:latin typeface="Arial Black"/>
                <a:ea typeface="Times New Roman"/>
              </a:rPr>
              <a:t> </a:t>
            </a:r>
            <a:r>
              <a:rPr lang="ru-RU" sz="1900" b="1" strike="noStrike" spc="-1" dirty="0" err="1">
                <a:solidFill>
                  <a:srgbClr val="000000"/>
                </a:solidFill>
                <a:latin typeface="Arial Black"/>
                <a:ea typeface="Times New Roman"/>
              </a:rPr>
              <a:t>характеризуються</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почервонінням</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набряком</a:t>
            </a:r>
            <a:r>
              <a:rPr lang="ru-RU" sz="1900" b="1" strike="noStrike" spc="-1" dirty="0">
                <a:solidFill>
                  <a:srgbClr val="000000"/>
                </a:solidFill>
                <a:latin typeface="Arial Black"/>
                <a:ea typeface="Times New Roman"/>
              </a:rPr>
              <a:t> і </a:t>
            </a:r>
            <a:r>
              <a:rPr lang="ru-RU" sz="1900" b="1" strike="noStrike" spc="-1" dirty="0" err="1">
                <a:solidFill>
                  <a:srgbClr val="000000"/>
                </a:solidFill>
                <a:latin typeface="Arial Black"/>
                <a:ea typeface="Times New Roman"/>
              </a:rPr>
              <a:t>наявністю</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пекучого</a:t>
            </a:r>
            <a:r>
              <a:rPr lang="ru-RU" sz="1900" b="1" strike="noStrike" spc="-1" dirty="0">
                <a:solidFill>
                  <a:srgbClr val="000000"/>
                </a:solidFill>
                <a:latin typeface="Arial Black"/>
                <a:ea typeface="Times New Roman"/>
              </a:rPr>
              <a:t> болю у </a:t>
            </a:r>
            <a:r>
              <a:rPr lang="ru-RU" sz="1900" b="1" strike="noStrike" spc="-1" dirty="0" err="1">
                <a:solidFill>
                  <a:srgbClr val="000000"/>
                </a:solidFill>
                <a:latin typeface="Arial Black"/>
                <a:ea typeface="Times New Roman"/>
              </a:rPr>
              <a:t>результаті</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безпосередньої</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дії</a:t>
            </a:r>
            <a:r>
              <a:rPr lang="ru-RU" sz="1900" b="1" strike="noStrike" spc="-1" dirty="0">
                <a:solidFill>
                  <a:srgbClr val="000000"/>
                </a:solidFill>
                <a:latin typeface="Arial Black"/>
                <a:ea typeface="Times New Roman"/>
              </a:rPr>
              <a:t> температурного фактора на </a:t>
            </a:r>
            <a:r>
              <a:rPr lang="ru-RU" sz="1900" b="1" strike="noStrike" spc="-1" dirty="0" err="1">
                <a:solidFill>
                  <a:srgbClr val="000000"/>
                </a:solidFill>
                <a:latin typeface="Arial Black"/>
                <a:ea typeface="Times New Roman"/>
              </a:rPr>
              <a:t>нервові</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закінчення</a:t>
            </a:r>
            <a:r>
              <a:rPr lang="ru-RU" sz="1900" b="1" strike="noStrike" spc="-1" dirty="0">
                <a:solidFill>
                  <a:srgbClr val="000000"/>
                </a:solidFill>
                <a:latin typeface="Arial Black"/>
                <a:ea typeface="Times New Roman"/>
              </a:rPr>
              <a:t> і </a:t>
            </a:r>
            <a:r>
              <a:rPr lang="ru-RU" sz="1900" b="1" strike="noStrike" spc="-1" dirty="0" err="1">
                <a:solidFill>
                  <a:srgbClr val="000000"/>
                </a:solidFill>
                <a:latin typeface="Arial Black"/>
                <a:ea typeface="Times New Roman"/>
              </a:rPr>
              <a:t>здавлювання</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їх</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набряклими</a:t>
            </a:r>
            <a:r>
              <a:rPr lang="ru-RU" sz="1900" b="1" strike="noStrike" spc="-1" dirty="0">
                <a:solidFill>
                  <a:srgbClr val="000000"/>
                </a:solidFill>
                <a:latin typeface="Arial Black"/>
                <a:ea typeface="Times New Roman"/>
              </a:rPr>
              <a:t> тканинами. </a:t>
            </a:r>
            <a:r>
              <a:rPr lang="ru-RU" sz="1900" b="1" strike="noStrike" spc="-1" dirty="0" err="1">
                <a:solidFill>
                  <a:srgbClr val="000000"/>
                </a:solidFill>
                <a:latin typeface="Arial Black"/>
                <a:ea typeface="Times New Roman"/>
              </a:rPr>
              <a:t>Усі</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явища</a:t>
            </a:r>
            <a:r>
              <a:rPr lang="ru-RU" sz="1900" b="1" strike="noStrike" spc="-1" dirty="0">
                <a:solidFill>
                  <a:srgbClr val="000000"/>
                </a:solidFill>
                <a:latin typeface="Arial Black"/>
                <a:ea typeface="Times New Roman"/>
              </a:rPr>
              <a:t> через 3-7 </a:t>
            </a:r>
            <a:r>
              <a:rPr lang="ru-RU" sz="1900" b="1" strike="noStrike" spc="-1" dirty="0" err="1">
                <a:solidFill>
                  <a:srgbClr val="000000"/>
                </a:solidFill>
                <a:latin typeface="Arial Black"/>
                <a:ea typeface="Times New Roman"/>
              </a:rPr>
              <a:t>днів</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зникають</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деколи</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залишаючи</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пігментні</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ділянки</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шкіри</a:t>
            </a:r>
            <a:r>
              <a:rPr lang="ru-RU" sz="1900" b="1" strike="noStrike" spc="-1" dirty="0">
                <a:solidFill>
                  <a:srgbClr val="000000"/>
                </a:solidFill>
                <a:latin typeface="Arial Black"/>
                <a:ea typeface="Times New Roman"/>
              </a:rPr>
              <a:t>.</a:t>
            </a:r>
            <a:endParaRPr lang="ru-RU" sz="1900" b="0" strike="noStrike" spc="-1" dirty="0">
              <a:latin typeface="Arial"/>
            </a:endParaRPr>
          </a:p>
          <a:p>
            <a:pPr marL="343080" indent="-342000" algn="just">
              <a:lnSpc>
                <a:spcPct val="100000"/>
              </a:lnSpc>
              <a:buClr>
                <a:srgbClr val="000000"/>
              </a:buClr>
              <a:buFont typeface="Wingdings" charset="2"/>
              <a:buChar char=""/>
            </a:pPr>
            <a:r>
              <a:rPr lang="ru-RU" sz="1900" b="1" strike="noStrike" spc="-1" dirty="0">
                <a:solidFill>
                  <a:srgbClr val="000000"/>
                </a:solidFill>
                <a:latin typeface="Arial Black"/>
                <a:ea typeface="Times New Roman"/>
              </a:rPr>
              <a:t>При </a:t>
            </a:r>
            <a:r>
              <a:rPr lang="ru-RU" sz="1900" b="1" strike="noStrike" spc="-1" dirty="0" err="1">
                <a:solidFill>
                  <a:srgbClr val="FF0000"/>
                </a:solidFill>
                <a:latin typeface="Arial Black"/>
                <a:ea typeface="Times New Roman"/>
              </a:rPr>
              <a:t>опіках</a:t>
            </a:r>
            <a:r>
              <a:rPr lang="ru-RU" sz="1900" b="1" strike="noStrike" spc="-1" dirty="0">
                <a:solidFill>
                  <a:srgbClr val="FF0000"/>
                </a:solidFill>
                <a:latin typeface="Arial Black"/>
                <a:ea typeface="Times New Roman"/>
              </a:rPr>
              <a:t> II </a:t>
            </a:r>
            <a:r>
              <a:rPr lang="ru-RU" sz="1900" b="1" strike="noStrike" spc="-1" dirty="0" err="1">
                <a:solidFill>
                  <a:srgbClr val="FF0000"/>
                </a:solidFill>
                <a:latin typeface="Arial Black"/>
                <a:ea typeface="Times New Roman"/>
              </a:rPr>
              <a:t>ступеня</a:t>
            </a:r>
            <a:r>
              <a:rPr lang="ru-RU" sz="1900" b="1" strike="noStrike" spc="-1" dirty="0">
                <a:solidFill>
                  <a:srgbClr val="FF0000"/>
                </a:solidFill>
                <a:latin typeface="Arial Black"/>
                <a:ea typeface="Times New Roman"/>
              </a:rPr>
              <a:t> </a:t>
            </a:r>
            <a:r>
              <a:rPr lang="ru-RU" sz="1900" b="1" strike="noStrike" spc="-1" dirty="0" err="1">
                <a:solidFill>
                  <a:srgbClr val="000000"/>
                </a:solidFill>
                <a:latin typeface="Arial Black"/>
                <a:ea typeface="Times New Roman"/>
              </a:rPr>
              <a:t>ушкоджуються</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поверхневі</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шари</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шкіри</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ви­никає</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почервоніння</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шкірних</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покривів</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різної</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величини</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пухирці</a:t>
            </a:r>
            <a:r>
              <a:rPr lang="ru-RU" sz="1900" b="1" strike="noStrike" spc="-1" dirty="0">
                <a:solidFill>
                  <a:srgbClr val="000000"/>
                </a:solidFill>
                <a:latin typeface="Arial Black"/>
                <a:ea typeface="Times New Roman"/>
              </a:rPr>
              <a:t> з </a:t>
            </a:r>
            <a:r>
              <a:rPr lang="ru-RU" sz="1900" b="1" strike="noStrike" spc="-1" dirty="0" err="1">
                <a:solidFill>
                  <a:srgbClr val="000000"/>
                </a:solidFill>
                <a:latin typeface="Arial Black"/>
                <a:ea typeface="Times New Roman"/>
              </a:rPr>
              <a:t>дещо</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мутнуватою</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рідиною</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деяке</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збудження</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прискорення</a:t>
            </a:r>
            <a:r>
              <a:rPr lang="ru-RU" sz="1900" b="1" strike="noStrike" spc="-1" dirty="0">
                <a:solidFill>
                  <a:srgbClr val="000000"/>
                </a:solidFill>
                <a:latin typeface="Arial Black"/>
                <a:ea typeface="Times New Roman"/>
              </a:rPr>
              <a:t> пульсу, </a:t>
            </a:r>
            <a:r>
              <a:rPr lang="ru-RU" sz="1900" b="1" strike="noStrike" spc="-1" dirty="0" err="1">
                <a:solidFill>
                  <a:srgbClr val="000000"/>
                </a:solidFill>
                <a:latin typeface="Arial Black"/>
                <a:ea typeface="Times New Roman"/>
              </a:rPr>
              <a:t>підви­щення</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температури</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тіла</a:t>
            </a:r>
            <a:r>
              <a:rPr lang="ru-RU" sz="1900" b="1" strike="noStrike" spc="-1" dirty="0">
                <a:solidFill>
                  <a:srgbClr val="000000"/>
                </a:solidFill>
                <a:latin typeface="Arial Black"/>
                <a:ea typeface="Times New Roman"/>
              </a:rPr>
              <a:t>, особливо при </a:t>
            </a:r>
            <a:r>
              <a:rPr lang="ru-RU" sz="1900" b="1" strike="noStrike" spc="-1" dirty="0" err="1">
                <a:solidFill>
                  <a:srgbClr val="000000"/>
                </a:solidFill>
                <a:latin typeface="Arial Black"/>
                <a:ea typeface="Times New Roman"/>
              </a:rPr>
              <a:t>нагноєнні</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пухирців</a:t>
            </a:r>
            <a:r>
              <a:rPr lang="ru-RU" sz="1900" b="1" strike="noStrike" spc="-1" dirty="0">
                <a:solidFill>
                  <a:srgbClr val="000000"/>
                </a:solidFill>
                <a:latin typeface="Arial Black"/>
                <a:ea typeface="Times New Roman"/>
              </a:rPr>
              <a:t>. При </a:t>
            </a:r>
            <a:r>
              <a:rPr lang="ru-RU" sz="1900" b="1" strike="noStrike" spc="-1" dirty="0" err="1">
                <a:solidFill>
                  <a:srgbClr val="000000"/>
                </a:solidFill>
                <a:latin typeface="Arial Black"/>
                <a:ea typeface="Times New Roman"/>
              </a:rPr>
              <a:t>опіках</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більше</a:t>
            </a:r>
            <a:r>
              <a:rPr lang="ru-RU" sz="1900" b="1" strike="noStrike" spc="-1" dirty="0">
                <a:solidFill>
                  <a:srgbClr val="000000"/>
                </a:solidFill>
                <a:latin typeface="Arial Black"/>
                <a:ea typeface="Times New Roman"/>
              </a:rPr>
              <a:t> 15 % </a:t>
            </a:r>
            <a:r>
              <a:rPr lang="ru-RU" sz="1900" b="1" strike="noStrike" spc="-1" dirty="0" err="1">
                <a:solidFill>
                  <a:srgbClr val="000000"/>
                </a:solidFill>
                <a:latin typeface="Arial Black"/>
                <a:ea typeface="Times New Roman"/>
              </a:rPr>
              <a:t>поверхні</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тіла</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може</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виникнути</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опіковий</a:t>
            </a:r>
            <a:r>
              <a:rPr lang="ru-RU" sz="1900" b="1" strike="noStrike" spc="-1" dirty="0">
                <a:solidFill>
                  <a:srgbClr val="000000"/>
                </a:solidFill>
                <a:latin typeface="Arial Black"/>
                <a:ea typeface="Times New Roman"/>
              </a:rPr>
              <a:t> шок. </a:t>
            </a:r>
            <a:r>
              <a:rPr lang="ru-RU" sz="1900" b="1" strike="noStrike" spc="-1" dirty="0" err="1">
                <a:solidFill>
                  <a:srgbClr val="000000"/>
                </a:solidFill>
                <a:latin typeface="Arial Black"/>
                <a:ea typeface="Times New Roman"/>
              </a:rPr>
              <a:t>Такі</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опіки</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загоюються</a:t>
            </a:r>
            <a:r>
              <a:rPr lang="ru-RU" sz="1900" b="1" strike="noStrike" spc="-1" dirty="0">
                <a:solidFill>
                  <a:srgbClr val="000000"/>
                </a:solidFill>
                <a:latin typeface="Arial Black"/>
                <a:ea typeface="Times New Roman"/>
              </a:rPr>
              <a:t> через 8-14 </a:t>
            </a:r>
            <a:r>
              <a:rPr lang="ru-RU" sz="1900" b="1" strike="noStrike" spc="-1" dirty="0" err="1">
                <a:solidFill>
                  <a:srgbClr val="000000"/>
                </a:solidFill>
                <a:latin typeface="Arial Black"/>
                <a:ea typeface="Times New Roman"/>
              </a:rPr>
              <a:t>днів</a:t>
            </a:r>
            <a:r>
              <a:rPr lang="ru-RU" sz="1900" b="1" strike="noStrike" spc="-1" dirty="0">
                <a:solidFill>
                  <a:srgbClr val="000000"/>
                </a:solidFill>
                <a:latin typeface="Arial Black"/>
                <a:ea typeface="Times New Roman"/>
              </a:rPr>
              <a:t> без </a:t>
            </a:r>
            <a:r>
              <a:rPr lang="ru-RU" sz="1900" b="1" strike="noStrike" spc="-1" dirty="0" err="1">
                <a:solidFill>
                  <a:srgbClr val="000000"/>
                </a:solidFill>
                <a:latin typeface="Arial Black"/>
                <a:ea typeface="Times New Roman"/>
              </a:rPr>
              <a:t>утворення</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рубців</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якщо</a:t>
            </a:r>
            <a:r>
              <a:rPr lang="ru-RU" sz="1900" b="1" strike="noStrike" spc="-1" dirty="0">
                <a:solidFill>
                  <a:srgbClr val="000000"/>
                </a:solidFill>
                <a:latin typeface="Arial Black"/>
                <a:ea typeface="Times New Roman"/>
              </a:rPr>
              <a:t> нема </a:t>
            </a:r>
            <a:r>
              <a:rPr lang="ru-RU" sz="1900" b="1" strike="noStrike" spc="-1" dirty="0" err="1">
                <a:solidFill>
                  <a:srgbClr val="000000"/>
                </a:solidFill>
                <a:latin typeface="Arial Black"/>
                <a:ea typeface="Times New Roman"/>
              </a:rPr>
              <a:t>нагною­вання</a:t>
            </a:r>
            <a:r>
              <a:rPr lang="ru-RU" sz="1900" b="1" strike="noStrike" spc="-1" dirty="0">
                <a:solidFill>
                  <a:srgbClr val="000000"/>
                </a:solidFill>
                <a:latin typeface="Arial Black"/>
                <a:ea typeface="Times New Roman"/>
              </a:rPr>
              <a:t>.</a:t>
            </a:r>
            <a:endParaRPr lang="ru-RU" sz="1900" b="0" strike="noStrike" spc="-1" dirty="0">
              <a:latin typeface="Arial"/>
            </a:endParaRPr>
          </a:p>
          <a:p>
            <a:pPr marL="343080" indent="-342000" algn="just">
              <a:lnSpc>
                <a:spcPct val="100000"/>
              </a:lnSpc>
              <a:buClr>
                <a:srgbClr val="000000"/>
              </a:buClr>
              <a:buFont typeface="Wingdings" charset="2"/>
              <a:buChar char=""/>
            </a:pPr>
            <a:r>
              <a:rPr lang="ru-RU" sz="1900" b="1" strike="noStrike" spc="-1" dirty="0">
                <a:solidFill>
                  <a:srgbClr val="000000"/>
                </a:solidFill>
                <a:latin typeface="Arial Black"/>
                <a:ea typeface="Times New Roman"/>
              </a:rPr>
              <a:t>При </a:t>
            </a:r>
            <a:r>
              <a:rPr lang="ru-RU" sz="1900" b="1" strike="noStrike" spc="-1" dirty="0" err="1">
                <a:solidFill>
                  <a:srgbClr val="000000"/>
                </a:solidFill>
                <a:latin typeface="Arial Black"/>
                <a:ea typeface="Times New Roman"/>
              </a:rPr>
              <a:t>опіках</a:t>
            </a:r>
            <a:r>
              <a:rPr lang="ru-RU" sz="1900" b="1" strike="noStrike" spc="-1" dirty="0">
                <a:solidFill>
                  <a:srgbClr val="000000"/>
                </a:solidFill>
                <a:latin typeface="Arial Black"/>
                <a:ea typeface="Times New Roman"/>
              </a:rPr>
              <a:t> </a:t>
            </a:r>
            <a:r>
              <a:rPr lang="ru-RU" sz="1900" b="1" strike="noStrike" spc="-1" dirty="0">
                <a:solidFill>
                  <a:srgbClr val="FF0000"/>
                </a:solidFill>
                <a:latin typeface="Arial Black"/>
                <a:ea typeface="Times New Roman"/>
              </a:rPr>
              <a:t>III </a:t>
            </a:r>
            <a:r>
              <a:rPr lang="ru-RU" sz="1900" b="1" strike="noStrike" spc="-1" dirty="0" err="1">
                <a:solidFill>
                  <a:srgbClr val="FF0000"/>
                </a:solidFill>
                <a:latin typeface="Arial Black"/>
                <a:ea typeface="Times New Roman"/>
              </a:rPr>
              <a:t>ступеня</a:t>
            </a:r>
            <a:r>
              <a:rPr lang="ru-RU" sz="1900" b="1" strike="noStrike" spc="-1" dirty="0">
                <a:solidFill>
                  <a:srgbClr val="FF0000"/>
                </a:solidFill>
                <a:latin typeface="Arial Black"/>
                <a:ea typeface="Times New Roman"/>
              </a:rPr>
              <a:t> </a:t>
            </a:r>
            <a:r>
              <a:rPr lang="ru-RU" sz="1900" b="1" strike="noStrike" spc="-1" dirty="0" err="1">
                <a:solidFill>
                  <a:srgbClr val="000000"/>
                </a:solidFill>
                <a:latin typeface="Arial Black"/>
                <a:ea typeface="Times New Roman"/>
              </a:rPr>
              <a:t>ушкоджуються</a:t>
            </a:r>
            <a:r>
              <a:rPr lang="ru-RU" sz="1900" b="1" strike="noStrike" spc="-1" dirty="0">
                <a:solidFill>
                  <a:srgbClr val="000000"/>
                </a:solidFill>
                <a:latin typeface="Arial Black"/>
                <a:ea typeface="Times New Roman"/>
              </a:rPr>
              <a:t> як </a:t>
            </a:r>
            <a:r>
              <a:rPr lang="ru-RU" sz="1900" b="1" strike="noStrike" spc="-1" dirty="0" err="1">
                <a:solidFill>
                  <a:srgbClr val="000000"/>
                </a:solidFill>
                <a:latin typeface="Arial Black"/>
                <a:ea typeface="Times New Roman"/>
              </a:rPr>
              <a:t>поверхневі</a:t>
            </a:r>
            <a:r>
              <a:rPr lang="ru-RU" sz="1900" b="1" strike="noStrike" spc="-1" dirty="0">
                <a:solidFill>
                  <a:srgbClr val="000000"/>
                </a:solidFill>
                <a:latin typeface="Arial Black"/>
                <a:ea typeface="Times New Roman"/>
              </a:rPr>
              <a:t>, так і </a:t>
            </a:r>
            <a:r>
              <a:rPr lang="ru-RU" sz="1900" b="1" strike="noStrike" spc="-1" dirty="0" err="1">
                <a:solidFill>
                  <a:srgbClr val="000000"/>
                </a:solidFill>
                <a:latin typeface="Arial Black"/>
                <a:ea typeface="Times New Roman"/>
              </a:rPr>
              <a:t>глибокі</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шари</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шкіри</a:t>
            </a:r>
            <a:r>
              <a:rPr lang="ru-RU" sz="1900" b="1" strike="noStrike" spc="-1" dirty="0">
                <a:solidFill>
                  <a:srgbClr val="000000"/>
                </a:solidFill>
                <a:latin typeface="Arial Black"/>
                <a:ea typeface="Times New Roman"/>
              </a:rPr>
              <a:t>. Для </a:t>
            </a:r>
            <a:r>
              <a:rPr lang="ru-RU" sz="1900" b="1" i="1" strike="noStrike" spc="-1" dirty="0">
                <a:solidFill>
                  <a:srgbClr val="FF0000"/>
                </a:solidFill>
                <a:latin typeface="Arial Black"/>
                <a:ea typeface="Times New Roman"/>
              </a:rPr>
              <a:t>ІІІ-А </a:t>
            </a:r>
            <a:r>
              <a:rPr lang="ru-RU" sz="1900" b="1" i="1" strike="noStrike" spc="-1" dirty="0" err="1">
                <a:solidFill>
                  <a:srgbClr val="FF0000"/>
                </a:solidFill>
                <a:latin typeface="Arial Black"/>
                <a:ea typeface="Times New Roman"/>
              </a:rPr>
              <a:t>ступеня</a:t>
            </a:r>
            <a:r>
              <a:rPr lang="ru-RU" sz="1900" b="1" i="1" strike="noStrike" spc="-1" dirty="0">
                <a:solidFill>
                  <a:srgbClr val="FF0000"/>
                </a:solidFill>
                <a:latin typeface="Arial Black"/>
                <a:ea typeface="Times New Roman"/>
              </a:rPr>
              <a:t> </a:t>
            </a:r>
            <a:r>
              <a:rPr lang="ru-RU" sz="1900" b="1" strike="noStrike" spc="-1" dirty="0" err="1">
                <a:solidFill>
                  <a:srgbClr val="000000"/>
                </a:solidFill>
                <a:latin typeface="Arial Black"/>
                <a:ea typeface="Times New Roman"/>
              </a:rPr>
              <a:t>характерне</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ушкодження</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поверхневих</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шарів</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шкіри</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Ранева</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поверхня</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покривається</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світло-коричневим</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або</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сірим</a:t>
            </a:r>
            <a:r>
              <a:rPr lang="ru-RU" sz="1900" b="1" strike="noStrike" spc="-1" dirty="0">
                <a:solidFill>
                  <a:srgbClr val="000000"/>
                </a:solidFill>
                <a:latin typeface="Arial Black"/>
                <a:ea typeface="Times New Roman"/>
              </a:rPr>
              <a:t> струпом. </a:t>
            </a:r>
            <a:r>
              <a:rPr lang="ru-RU" sz="1900" b="1" strike="noStrike" spc="-1" dirty="0" err="1">
                <a:solidFill>
                  <a:srgbClr val="000000"/>
                </a:solidFill>
                <a:latin typeface="Arial Black"/>
                <a:ea typeface="Times New Roman"/>
              </a:rPr>
              <a:t>Період</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загоювання</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триває</a:t>
            </a:r>
            <a:r>
              <a:rPr lang="ru-RU" sz="1900" b="1" strike="noStrike" spc="-1" dirty="0">
                <a:solidFill>
                  <a:srgbClr val="000000"/>
                </a:solidFill>
                <a:latin typeface="Arial Black"/>
                <a:ea typeface="Times New Roman"/>
              </a:rPr>
              <a:t> до 3-4 </a:t>
            </a:r>
            <a:r>
              <a:rPr lang="ru-RU" sz="1900" b="1" strike="noStrike" spc="-1" dirty="0" err="1">
                <a:solidFill>
                  <a:srgbClr val="000000"/>
                </a:solidFill>
                <a:latin typeface="Arial Black"/>
                <a:ea typeface="Times New Roman"/>
              </a:rPr>
              <a:t>тижнів</a:t>
            </a:r>
            <a:r>
              <a:rPr lang="ru-RU" sz="1900" b="1" strike="noStrike" spc="-1" dirty="0">
                <a:solidFill>
                  <a:srgbClr val="000000"/>
                </a:solidFill>
                <a:latin typeface="Arial Black"/>
                <a:ea typeface="Times New Roman"/>
              </a:rPr>
              <a:t> без </a:t>
            </a:r>
            <a:r>
              <a:rPr lang="ru-RU" sz="1900" b="1" strike="noStrike" spc="-1" dirty="0" err="1">
                <a:solidFill>
                  <a:srgbClr val="000000"/>
                </a:solidFill>
                <a:latin typeface="Arial Black"/>
                <a:ea typeface="Times New Roman"/>
              </a:rPr>
              <a:t>рубців</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або</a:t>
            </a:r>
            <a:r>
              <a:rPr lang="ru-RU" sz="1900" b="1" strike="noStrike" spc="-1" dirty="0">
                <a:solidFill>
                  <a:srgbClr val="000000"/>
                </a:solidFill>
                <a:latin typeface="Arial Black"/>
                <a:ea typeface="Times New Roman"/>
              </a:rPr>
              <a:t> з </a:t>
            </a:r>
            <a:r>
              <a:rPr lang="ru-RU" sz="1900" b="1" strike="noStrike" spc="-1" dirty="0" err="1">
                <a:solidFill>
                  <a:srgbClr val="000000"/>
                </a:solidFill>
                <a:latin typeface="Arial Black"/>
                <a:ea typeface="Times New Roman"/>
              </a:rPr>
              <a:t>утворенням</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ніжних</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рубців</a:t>
            </a:r>
            <a:r>
              <a:rPr lang="ru-RU" sz="1900" b="1" strike="noStrike" spc="-1" dirty="0">
                <a:solidFill>
                  <a:srgbClr val="000000"/>
                </a:solidFill>
                <a:latin typeface="Arial Black"/>
                <a:ea typeface="Times New Roman"/>
              </a:rPr>
              <a:t>. При </a:t>
            </a:r>
            <a:r>
              <a:rPr lang="ru-RU" sz="1900" b="1" strike="noStrike" spc="-1" dirty="0" err="1">
                <a:solidFill>
                  <a:srgbClr val="000000"/>
                </a:solidFill>
                <a:latin typeface="Arial Black"/>
                <a:ea typeface="Times New Roman"/>
              </a:rPr>
              <a:t>опіках</a:t>
            </a:r>
            <a:r>
              <a:rPr lang="ru-RU" sz="1900" b="1" strike="noStrike" spc="-1" dirty="0">
                <a:solidFill>
                  <a:srgbClr val="000000"/>
                </a:solidFill>
                <a:latin typeface="Arial Black"/>
                <a:ea typeface="Times New Roman"/>
              </a:rPr>
              <a:t> </a:t>
            </a:r>
            <a:r>
              <a:rPr lang="ru-RU" sz="1900" b="1" i="1" strike="noStrike" spc="-1" dirty="0">
                <a:solidFill>
                  <a:srgbClr val="FF0000"/>
                </a:solidFill>
                <a:latin typeface="Arial Black"/>
                <a:ea typeface="Times New Roman"/>
              </a:rPr>
              <a:t>ІІІ-Б </a:t>
            </a:r>
            <a:r>
              <a:rPr lang="ru-RU" sz="1900" b="1" i="1" strike="noStrike" spc="-1" dirty="0" err="1">
                <a:solidFill>
                  <a:srgbClr val="FF0000"/>
                </a:solidFill>
                <a:latin typeface="Arial Black"/>
                <a:ea typeface="Times New Roman"/>
              </a:rPr>
              <a:t>ступеня</a:t>
            </a:r>
            <a:r>
              <a:rPr lang="ru-RU" sz="1900" b="1" i="1" strike="noStrike" spc="-1" dirty="0">
                <a:solidFill>
                  <a:srgbClr val="FF0000"/>
                </a:solidFill>
                <a:latin typeface="Arial Black"/>
                <a:ea typeface="Times New Roman"/>
              </a:rPr>
              <a:t> </a:t>
            </a:r>
            <a:r>
              <a:rPr lang="ru-RU" sz="1900" b="1" strike="noStrike" spc="-1" dirty="0" err="1">
                <a:solidFill>
                  <a:srgbClr val="000000"/>
                </a:solidFill>
                <a:latin typeface="Arial Black"/>
                <a:ea typeface="Times New Roman"/>
              </a:rPr>
              <a:t>наявне</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повне</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змертвіння</a:t>
            </a:r>
            <a:r>
              <a:rPr lang="ru-RU" sz="1900" b="1" strike="noStrike" spc="-1" dirty="0">
                <a:solidFill>
                  <a:srgbClr val="000000"/>
                </a:solidFill>
                <a:latin typeface="Arial Black"/>
                <a:ea typeface="Times New Roman"/>
              </a:rPr>
              <a:t> на всю </a:t>
            </a:r>
            <a:r>
              <a:rPr lang="ru-RU" sz="1900" b="1" strike="noStrike" spc="-1" dirty="0" err="1">
                <a:solidFill>
                  <a:srgbClr val="000000"/>
                </a:solidFill>
                <a:latin typeface="Arial Black"/>
                <a:ea typeface="Times New Roman"/>
              </a:rPr>
              <a:t>глибину</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утворюється</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твердий</a:t>
            </a:r>
            <a:r>
              <a:rPr lang="ru-RU" sz="1900" b="1" strike="noStrike" spc="-1" dirty="0">
                <a:solidFill>
                  <a:srgbClr val="000000"/>
                </a:solidFill>
                <a:latin typeface="Arial Black"/>
                <a:ea typeface="Times New Roman"/>
              </a:rPr>
              <a:t> темно-</a:t>
            </a:r>
            <a:r>
              <a:rPr lang="ru-RU" sz="1900" b="1" strike="noStrike" spc="-1" dirty="0" err="1">
                <a:solidFill>
                  <a:srgbClr val="000000"/>
                </a:solidFill>
                <a:latin typeface="Arial Black"/>
                <a:ea typeface="Times New Roman"/>
              </a:rPr>
              <a:t>коричневий</a:t>
            </a:r>
            <a:r>
              <a:rPr lang="ru-RU" sz="1900" b="1" strike="noStrike" spc="-1" dirty="0">
                <a:solidFill>
                  <a:srgbClr val="000000"/>
                </a:solidFill>
                <a:latin typeface="Arial Black"/>
                <a:ea typeface="Times New Roman"/>
              </a:rPr>
              <a:t> струп, </a:t>
            </a:r>
            <a:r>
              <a:rPr lang="ru-RU" sz="1900" b="1" strike="noStrike" spc="-1" dirty="0" err="1">
                <a:solidFill>
                  <a:srgbClr val="000000"/>
                </a:solidFill>
                <a:latin typeface="Arial Black"/>
                <a:ea typeface="Times New Roman"/>
              </a:rPr>
              <a:t>що</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відпадає</a:t>
            </a:r>
            <a:r>
              <a:rPr lang="ru-RU" sz="1900" b="1" strike="noStrike" spc="-1" dirty="0">
                <a:solidFill>
                  <a:srgbClr val="000000"/>
                </a:solidFill>
                <a:latin typeface="Arial Black"/>
                <a:ea typeface="Times New Roman"/>
              </a:rPr>
              <a:t> через 3-5 </a:t>
            </a:r>
            <a:r>
              <a:rPr lang="ru-RU" sz="1900" b="1" strike="noStrike" spc="-1" dirty="0" err="1">
                <a:solidFill>
                  <a:srgbClr val="000000"/>
                </a:solidFill>
                <a:latin typeface="Arial Black"/>
                <a:ea typeface="Times New Roman"/>
              </a:rPr>
              <a:t>тижнів</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залишаючи</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великі</a:t>
            </a:r>
            <a:r>
              <a:rPr lang="ru-RU" sz="1900" b="1" strike="noStrike" spc="-1" dirty="0">
                <a:solidFill>
                  <a:srgbClr val="000000"/>
                </a:solidFill>
                <a:latin typeface="Arial Black"/>
                <a:ea typeface="Times New Roman"/>
              </a:rPr>
              <a:t> й </a:t>
            </a:r>
            <a:r>
              <a:rPr lang="ru-RU" sz="1900" b="1" strike="noStrike" spc="-1" dirty="0" err="1">
                <a:solidFill>
                  <a:srgbClr val="000000"/>
                </a:solidFill>
                <a:latin typeface="Arial Black"/>
                <a:ea typeface="Times New Roman"/>
              </a:rPr>
              <a:t>деформовані</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рубці</a:t>
            </a:r>
            <a:r>
              <a:rPr lang="ru-RU" sz="1900" b="1" strike="noStrike" spc="-1" dirty="0">
                <a:solidFill>
                  <a:srgbClr val="000000"/>
                </a:solidFill>
                <a:latin typeface="Arial Black"/>
                <a:ea typeface="Times New Roman"/>
              </a:rPr>
              <a:t>.</a:t>
            </a:r>
            <a:endParaRPr lang="ru-RU" sz="1900" b="0" strike="noStrike" spc="-1" dirty="0">
              <a:latin typeface="Arial"/>
            </a:endParaRPr>
          </a:p>
          <a:p>
            <a:pPr marL="343080" indent="-342000" algn="just">
              <a:lnSpc>
                <a:spcPct val="100000"/>
              </a:lnSpc>
              <a:buClr>
                <a:srgbClr val="FF0000"/>
              </a:buClr>
              <a:buFont typeface="Wingdings" charset="2"/>
              <a:buChar char=""/>
            </a:pPr>
            <a:r>
              <a:rPr lang="ru-RU" sz="1900" b="1" strike="noStrike" spc="-1" dirty="0" err="1">
                <a:solidFill>
                  <a:srgbClr val="FF0000"/>
                </a:solidFill>
                <a:latin typeface="Arial Black"/>
                <a:ea typeface="Times New Roman"/>
              </a:rPr>
              <a:t>Опіки</a:t>
            </a:r>
            <a:r>
              <a:rPr lang="ru-RU" sz="1900" b="1" strike="noStrike" spc="-1" dirty="0">
                <a:solidFill>
                  <a:srgbClr val="FF0000"/>
                </a:solidFill>
                <a:latin typeface="Arial Black"/>
                <a:ea typeface="Times New Roman"/>
              </a:rPr>
              <a:t> IV </a:t>
            </a:r>
            <a:r>
              <a:rPr lang="ru-RU" sz="1900" b="1" strike="noStrike" spc="-1" dirty="0" err="1">
                <a:solidFill>
                  <a:srgbClr val="FF0000"/>
                </a:solidFill>
                <a:latin typeface="Arial Black"/>
                <a:ea typeface="Times New Roman"/>
              </a:rPr>
              <a:t>ступеня</a:t>
            </a:r>
            <a:r>
              <a:rPr lang="ru-RU" sz="1900" b="1" strike="noStrike" spc="-1" dirty="0">
                <a:solidFill>
                  <a:srgbClr val="FF0000"/>
                </a:solidFill>
                <a:latin typeface="Arial Black"/>
                <a:ea typeface="Times New Roman"/>
              </a:rPr>
              <a:t> </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це</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ушкодження</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всієї</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шкіри</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підлеглих</a:t>
            </a:r>
            <a:r>
              <a:rPr lang="ru-RU" sz="1900" b="1" strike="noStrike" spc="-1" dirty="0">
                <a:solidFill>
                  <a:srgbClr val="000000"/>
                </a:solidFill>
                <a:latin typeface="Arial Black"/>
                <a:ea typeface="Times New Roman"/>
              </a:rPr>
              <a:t> тканин аж до </a:t>
            </a:r>
            <a:r>
              <a:rPr lang="ru-RU" sz="1900" b="1" strike="noStrike" spc="-1" dirty="0" err="1">
                <a:solidFill>
                  <a:srgbClr val="000000"/>
                </a:solidFill>
                <a:latin typeface="Arial Black"/>
                <a:ea typeface="Times New Roman"/>
              </a:rPr>
              <a:t>кісток</a:t>
            </a:r>
            <a:r>
              <a:rPr lang="ru-RU" sz="1900" b="1" strike="noStrike" spc="-1" dirty="0">
                <a:solidFill>
                  <a:srgbClr val="000000"/>
                </a:solidFill>
                <a:latin typeface="Arial Black"/>
                <a:ea typeface="Times New Roman"/>
              </a:rPr>
              <a:t>. При </a:t>
            </a:r>
            <a:r>
              <a:rPr lang="ru-RU" sz="1900" b="1" strike="noStrike" spc="-1" dirty="0" err="1">
                <a:solidFill>
                  <a:srgbClr val="000000"/>
                </a:solidFill>
                <a:latin typeface="Arial Black"/>
                <a:ea typeface="Times New Roman"/>
              </a:rPr>
              <a:t>цьому</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утворюється</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коричневий</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або</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чорний</a:t>
            </a:r>
            <a:r>
              <a:rPr lang="ru-RU" sz="1900" b="1" strike="noStrike" spc="-1" dirty="0">
                <a:solidFill>
                  <a:srgbClr val="000000"/>
                </a:solidFill>
                <a:latin typeface="Arial Black"/>
                <a:ea typeface="Times New Roman"/>
              </a:rPr>
              <a:t> струп, через </a:t>
            </a:r>
            <a:r>
              <a:rPr lang="ru-RU" sz="1900" b="1" strike="noStrike" spc="-1" dirty="0" err="1">
                <a:solidFill>
                  <a:srgbClr val="000000"/>
                </a:solidFill>
                <a:latin typeface="Arial Black"/>
                <a:ea typeface="Times New Roman"/>
              </a:rPr>
              <a:t>який</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просвічуються</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тромбовані</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венозні</a:t>
            </a:r>
            <a:r>
              <a:rPr lang="ru-RU" sz="1900" b="1" strike="noStrike" spc="-1" dirty="0">
                <a:solidFill>
                  <a:srgbClr val="000000"/>
                </a:solidFill>
                <a:latin typeface="Arial Black"/>
                <a:ea typeface="Times New Roman"/>
              </a:rPr>
              <a:t> </a:t>
            </a:r>
            <a:r>
              <a:rPr lang="ru-RU" sz="1900" b="1" strike="noStrike" spc="-1" dirty="0" err="1">
                <a:solidFill>
                  <a:srgbClr val="000000"/>
                </a:solidFill>
                <a:latin typeface="Arial Black"/>
                <a:ea typeface="Times New Roman"/>
              </a:rPr>
              <a:t>судини</a:t>
            </a:r>
            <a:r>
              <a:rPr lang="ru-RU" sz="1900" b="1" strike="noStrike" spc="-1" dirty="0">
                <a:solidFill>
                  <a:srgbClr val="000000"/>
                </a:solidFill>
                <a:latin typeface="Arial Black"/>
                <a:ea typeface="Times New Roman"/>
              </a:rPr>
              <a:t>.</a:t>
            </a:r>
            <a:endParaRPr lang="ru-RU" sz="1900" b="0" strike="noStrike" spc="-1" dirty="0">
              <a:latin typeface="Arial"/>
            </a:endParaRPr>
          </a:p>
          <a:p>
            <a:pPr marL="343080" indent="-342000" algn="just">
              <a:lnSpc>
                <a:spcPct val="100000"/>
              </a:lnSpc>
              <a:spcBef>
                <a:spcPts val="380"/>
              </a:spcBef>
            </a:pPr>
            <a:endParaRPr lang="ru-RU" sz="1900" b="0" strike="noStrike" spc="-1" dirty="0">
              <a:latin typeface="Arial"/>
            </a:endParaRPr>
          </a:p>
          <a:p>
            <a:pPr marL="343080" indent="-342000" algn="just">
              <a:lnSpc>
                <a:spcPct val="100000"/>
              </a:lnSpc>
              <a:spcBef>
                <a:spcPts val="439"/>
              </a:spcBef>
            </a:pPr>
            <a:endParaRPr lang="ru-RU" sz="1900" b="0" strike="noStrike" spc="-1" dirty="0">
              <a:latin typeface="Arial"/>
            </a:endParaRPr>
          </a:p>
          <a:p>
            <a:pPr marL="343080" indent="-342000" algn="just">
              <a:lnSpc>
                <a:spcPct val="100000"/>
              </a:lnSpc>
              <a:spcBef>
                <a:spcPts val="400"/>
              </a:spcBef>
            </a:pPr>
            <a:endParaRPr lang="ru-RU" sz="19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CustomShape 1"/>
          <p:cNvSpPr/>
          <p:nvPr/>
        </p:nvSpPr>
        <p:spPr>
          <a:xfrm>
            <a:off x="285840" y="357120"/>
            <a:ext cx="8642880" cy="6499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71500" lnSpcReduction="20000"/>
          </a:bodyPr>
          <a:lstStyle/>
          <a:p>
            <a:pPr marL="343080" indent="-342000" algn="just">
              <a:lnSpc>
                <a:spcPct val="100000"/>
              </a:lnSpc>
              <a:spcBef>
                <a:spcPts val="641"/>
              </a:spcBef>
              <a:buClr>
                <a:srgbClr val="FF0000"/>
              </a:buClr>
              <a:buFont typeface="Arial"/>
              <a:buChar char="•"/>
            </a:pPr>
            <a:r>
              <a:rPr lang="ru-RU" sz="3200" b="1" i="1" strike="noStrike" spc="-1">
                <a:solidFill>
                  <a:srgbClr val="FF0000"/>
                </a:solidFill>
                <a:latin typeface="Calibri"/>
                <a:ea typeface="DejaVu Sans"/>
              </a:rPr>
              <a:t>Симптоми.</a:t>
            </a:r>
            <a:r>
              <a:rPr lang="ru-RU" sz="3200" b="1" i="1" strike="noStrike" spc="-1">
                <a:solidFill>
                  <a:srgbClr val="000000"/>
                </a:solidFill>
                <a:latin typeface="Calibri"/>
                <a:ea typeface="DejaVu Sans"/>
              </a:rPr>
              <a:t> </a:t>
            </a:r>
            <a:r>
              <a:rPr lang="ru-RU" sz="3200" b="1" strike="noStrike" spc="-1">
                <a:solidFill>
                  <a:srgbClr val="000000"/>
                </a:solidFill>
                <a:latin typeface="Calibri"/>
                <a:ea typeface="DejaVu Sans"/>
              </a:rPr>
              <a:t>Клінічно електротравма проявляється місцевими й загальними симптомами. Локальні зміни виражаються у формі </a:t>
            </a:r>
            <a:r>
              <a:rPr lang="ru-RU" sz="3200" b="1" i="1" strike="noStrike" spc="-1">
                <a:solidFill>
                  <a:srgbClr val="FF0000"/>
                </a:solidFill>
                <a:latin typeface="Calibri"/>
                <a:ea typeface="DejaVu Sans"/>
              </a:rPr>
              <a:t>термічних опіків і специфічних «знаків струму». </a:t>
            </a:r>
            <a:r>
              <a:rPr lang="ru-RU" sz="3200" b="1" strike="noStrike" spc="-1">
                <a:solidFill>
                  <a:srgbClr val="000000"/>
                </a:solidFill>
                <a:latin typeface="Calibri"/>
                <a:ea typeface="DejaVu Sans"/>
              </a:rPr>
              <a:t>При інтенсивному утворенні термічної енергії (вольтова дуга) настають глибокі </a:t>
            </a:r>
            <a:r>
              <a:rPr lang="ru-RU" sz="3200" b="1" i="1" strike="noStrike" spc="-1">
                <a:solidFill>
                  <a:srgbClr val="FF0000"/>
                </a:solidFill>
                <a:latin typeface="Calibri"/>
                <a:ea typeface="DejaVu Sans"/>
              </a:rPr>
              <a:t>опіки з обвугленням </a:t>
            </a:r>
            <a:r>
              <a:rPr lang="ru-RU" sz="3200" b="1" strike="noStrike" spc="-1">
                <a:solidFill>
                  <a:srgbClr val="000000"/>
                </a:solidFill>
                <a:latin typeface="Calibri"/>
                <a:ea typeface="DejaVu Sans"/>
              </a:rPr>
              <a:t>уражених ділянок тіла. </a:t>
            </a:r>
            <a:r>
              <a:rPr lang="ru-RU" sz="3200" b="1" i="1" strike="noStrike" spc="-1">
                <a:solidFill>
                  <a:srgbClr val="FF0000"/>
                </a:solidFill>
                <a:latin typeface="Calibri"/>
                <a:ea typeface="DejaVu Sans"/>
              </a:rPr>
              <a:t>«Знаки струму»</a:t>
            </a:r>
            <a:r>
              <a:rPr lang="ru-RU" sz="3200" b="1" strike="noStrike" spc="-1">
                <a:solidFill>
                  <a:srgbClr val="000000"/>
                </a:solidFill>
                <a:latin typeface="Calibri"/>
                <a:ea typeface="DejaVu Sans"/>
              </a:rPr>
              <a:t> утворюються біля його місця входу й виходу: їх розмір 2x3 сантиметри. Вони мають вигляд сірих, щільних плям; іноді ці сухі ділянки шкіри трохи виступають над її поверхнею. У деяких випадках на місці плям утворюється опіковий струп. На відміну від термічних опіків навколо цих плям немає гіперемії, болісності й на шкірі зберігається волосся та пушок. При проникненні струму в глибину шкірного покриву під впливом термічного електролізу може настати </a:t>
            </a:r>
            <a:r>
              <a:rPr lang="ru-RU" sz="3200" b="1" i="1" strike="noStrike" spc="-1">
                <a:solidFill>
                  <a:srgbClr val="FF0000"/>
                </a:solidFill>
                <a:latin typeface="Calibri"/>
                <a:ea typeface="DejaVu Sans"/>
              </a:rPr>
              <a:t>обвуглення тканин з утворенням пари й газу</a:t>
            </a:r>
            <a:r>
              <a:rPr lang="ru-RU" sz="3200" b="1" strike="noStrike" spc="-1">
                <a:solidFill>
                  <a:srgbClr val="000000"/>
                </a:solidFill>
                <a:latin typeface="Calibri"/>
                <a:ea typeface="DejaVu Sans"/>
              </a:rPr>
              <a:t>, з ураженням глибше розміщених тканин і появою в них коміркової будови із сплющенням епітеліальних тканин. М'язи в деяких випадках обвуглюються, а іноді розшаровуються у вигляді окремих м'язових груп. Кісткова тканина на місці дії вольтової дуги розтоплюється. Локальні прояви при ураженні блискавкою мають форму деревовидних гіперемійованих смуг на шкірі. Утворюються вони внаслідок паралічу шкірних судин і зникають через декілька днів.</a:t>
            </a: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CustomShape 1"/>
          <p:cNvSpPr/>
          <p:nvPr/>
        </p:nvSpPr>
        <p:spPr>
          <a:xfrm>
            <a:off x="357120" y="214200"/>
            <a:ext cx="8499960" cy="6499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55000" lnSpcReduction="20000"/>
          </a:bodyPr>
          <a:lstStyle/>
          <a:p>
            <a:pPr marL="343080" indent="-342000" algn="just">
              <a:lnSpc>
                <a:spcPct val="100000"/>
              </a:lnSpc>
              <a:buClr>
                <a:srgbClr val="FF0000"/>
              </a:buClr>
              <a:buFont typeface="Arial"/>
              <a:buChar char="•"/>
            </a:pPr>
            <a:r>
              <a:rPr lang="ru-RU" sz="5100" b="1" i="1" strike="noStrike" spc="-1">
                <a:solidFill>
                  <a:srgbClr val="FF0000"/>
                </a:solidFill>
                <a:latin typeface="Calibri"/>
                <a:ea typeface="DejaVu Sans"/>
              </a:rPr>
              <a:t>Загальні явища при електротравмі </a:t>
            </a:r>
            <a:r>
              <a:rPr lang="ru-RU" sz="3600" b="1" strike="noStrike" spc="-1">
                <a:solidFill>
                  <a:srgbClr val="000000"/>
                </a:solidFill>
                <a:latin typeface="Calibri"/>
                <a:ea typeface="DejaVu Sans"/>
              </a:rPr>
              <a:t>зумовлені дією струму на центральну та периферичну нервову систему і проявляються затемненням свідомості, підвищенням тонусу мускулатури, що супроводжується судомним скороченням окремих груп м'язів, які нерідко переходять в генералізовані судоми, розладом серцево-судинної і дихальної функції, часто до повної їх зупинки.</a:t>
            </a:r>
            <a:endParaRPr lang="ru-RU" sz="3600" b="0" strike="noStrike" spc="-1">
              <a:latin typeface="Arial"/>
            </a:endParaRPr>
          </a:p>
          <a:p>
            <a:pPr marL="343080" indent="-342000" algn="just">
              <a:lnSpc>
                <a:spcPct val="100000"/>
              </a:lnSpc>
              <a:buClr>
                <a:srgbClr val="000000"/>
              </a:buClr>
              <a:buFont typeface="Arial"/>
              <a:buChar char="•"/>
            </a:pPr>
            <a:r>
              <a:rPr lang="ru-RU" sz="3600" b="1" strike="noStrike" spc="-1">
                <a:solidFill>
                  <a:srgbClr val="000000"/>
                </a:solidFill>
                <a:latin typeface="Calibri"/>
                <a:ea typeface="DejaVu Sans"/>
              </a:rPr>
              <a:t>Внаслідок тонічного скорочення м'язів буває важко відірвати потерпілого від струмоведучої частини. У легких випадках електротравми потерпілий швидко приходить до пам'яті. Але він ще протягом деякого часу відчуває загальну слабкість, розбитість, запаморочення і головний біль. У тяжких випадках затемнена свідомість зберігається тривалий час. У потерпілого при цьому може відбуватися розширення границь серця і глухі тони, сповільнений, напружений, іноді прискорений пульс. При тяжких формах електротравми спостерігається і торпідний шок, який інколи переходить в клінічну смерть із припиненням серцевої діяльності й дихання. Причиною смерті під час електротравми можуть бути розлад кровообігу й набряк мозку, первинний параліч вазомоторного та дихального центрів або первинне ураження серцевого м'яза й великих судин.</a:t>
            </a:r>
            <a:endParaRPr lang="ru-RU" sz="3600" b="0" strike="noStrike" spc="-1">
              <a:latin typeface="Arial"/>
            </a:endParaRPr>
          </a:p>
          <a:p>
            <a:pPr marL="343080" indent="-342000" algn="just">
              <a:lnSpc>
                <a:spcPct val="100000"/>
              </a:lnSpc>
              <a:buClr>
                <a:srgbClr val="000000"/>
              </a:buClr>
              <a:buFont typeface="Arial"/>
              <a:buChar char="•"/>
            </a:pPr>
            <a:r>
              <a:rPr lang="ru-RU" sz="3600" b="1" strike="noStrike" spc="-1">
                <a:solidFill>
                  <a:srgbClr val="000000"/>
                </a:solidFill>
                <a:latin typeface="Calibri"/>
                <a:ea typeface="DejaVu Sans"/>
              </a:rPr>
              <a:t>Смерть від електротравми може настати миттєво або через деякий час після оживлення. Вторинна смерть здебільшого є наслідком паралічу серця, але зумовлюється й набряком легень, мозку і вторинним паралічем серцево-судинного та дихального центрів.</a:t>
            </a:r>
            <a:endParaRPr lang="ru-RU" sz="3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CustomShape 1"/>
          <p:cNvSpPr/>
          <p:nvPr/>
        </p:nvSpPr>
        <p:spPr>
          <a:xfrm>
            <a:off x="357120" y="214200"/>
            <a:ext cx="8499960" cy="6428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62500" lnSpcReduction="20000"/>
          </a:bodyPr>
          <a:lstStyle/>
          <a:p>
            <a:pPr marL="343080" indent="-342000" algn="just">
              <a:lnSpc>
                <a:spcPct val="100000"/>
              </a:lnSpc>
              <a:buClr>
                <a:srgbClr val="FF0000"/>
              </a:buClr>
              <a:buFont typeface="Arial"/>
              <a:buChar char="•"/>
            </a:pPr>
            <a:r>
              <a:rPr lang="ru-RU" sz="3200" b="1" i="1" strike="noStrike" spc="-1">
                <a:solidFill>
                  <a:srgbClr val="FF0000"/>
                </a:solidFill>
                <a:latin typeface="Calibri"/>
                <a:ea typeface="DejaVu Sans"/>
              </a:rPr>
              <a:t>Профілактика. </a:t>
            </a:r>
            <a:r>
              <a:rPr lang="ru-RU" sz="3200" b="1" strike="noStrike" spc="-1">
                <a:solidFill>
                  <a:srgbClr val="000000"/>
                </a:solidFill>
                <a:latin typeface="Calibri"/>
                <a:ea typeface="DejaVu Sans"/>
              </a:rPr>
              <a:t>Профілактика електротравм полягає в дотриманні заходів техніки безпеки. З робітниками на виробництві зокрема і населенням загалом необхідно обов'язково проводити спеціальний інструктаж щодо правил користування електроприладами. Відповідними службами здійснюється точний облік усіх ушкоджень електричним струмом і застосовуються відповідні заходи, спрямовані на усунення електротравм, що повторюються.</a:t>
            </a:r>
            <a:endParaRPr lang="ru-RU" sz="3200" b="0" strike="noStrike" spc="-1">
              <a:latin typeface="Arial"/>
            </a:endParaRPr>
          </a:p>
          <a:p>
            <a:pPr algn="just">
              <a:lnSpc>
                <a:spcPct val="100000"/>
              </a:lnSpc>
            </a:pPr>
            <a:endParaRPr lang="ru-RU" sz="3200" b="0" strike="noStrike" spc="-1">
              <a:latin typeface="Arial"/>
            </a:endParaRPr>
          </a:p>
          <a:p>
            <a:pPr marL="343080" indent="-342000" algn="just">
              <a:lnSpc>
                <a:spcPct val="100000"/>
              </a:lnSpc>
              <a:buClr>
                <a:srgbClr val="FF0000"/>
              </a:buClr>
              <a:buFont typeface="Arial"/>
              <a:buChar char="•"/>
            </a:pPr>
            <a:r>
              <a:rPr lang="ru-RU" sz="3200" b="1" i="1" strike="noStrike" spc="-1">
                <a:solidFill>
                  <a:srgbClr val="FF0000"/>
                </a:solidFill>
                <a:latin typeface="Calibri"/>
                <a:ea typeface="DejaVu Sans"/>
              </a:rPr>
              <a:t>Перша медична допомога. </a:t>
            </a:r>
            <a:r>
              <a:rPr lang="ru-RU" sz="3200" b="1" strike="noStrike" spc="-1">
                <a:solidFill>
                  <a:srgbClr val="000000"/>
                </a:solidFill>
                <a:latin typeface="Calibri"/>
                <a:ea typeface="DejaVu Sans"/>
              </a:rPr>
              <a:t>У більшості випадків потерпілих від ураження електрострумом можна врятувати. При цьому людина, яка надає допомогу, повинна бути дуже уважною, тому що найменша необережність може коштувати їй життя. </a:t>
            </a:r>
            <a:endParaRPr lang="ru-RU" sz="3200" b="0" strike="noStrike" spc="-1">
              <a:latin typeface="Arial"/>
            </a:endParaRPr>
          </a:p>
          <a:p>
            <a:pPr marL="343080" indent="-342000" algn="just">
              <a:lnSpc>
                <a:spcPct val="100000"/>
              </a:lnSpc>
              <a:buClr>
                <a:srgbClr val="000000"/>
              </a:buClr>
              <a:buFont typeface="Arial"/>
              <a:buChar char="•"/>
            </a:pPr>
            <a:r>
              <a:rPr lang="ru-RU" sz="3200" b="1" strike="noStrike" spc="-1">
                <a:solidFill>
                  <a:srgbClr val="000000"/>
                </a:solidFill>
                <a:latin typeface="Calibri"/>
                <a:ea typeface="DejaVu Sans"/>
              </a:rPr>
              <a:t>Найперше необхідно встановити кількість потерпілих, яке джерело струму стало причиною нещасного випадку, і припинити подальшу дію струму на потерпілого.</a:t>
            </a:r>
            <a:endParaRPr lang="ru-RU" sz="3200" b="0" strike="noStrike" spc="-1">
              <a:latin typeface="Arial"/>
            </a:endParaRPr>
          </a:p>
          <a:p>
            <a:pPr marL="343080" indent="-342000" algn="just">
              <a:lnSpc>
                <a:spcPct val="100000"/>
              </a:lnSpc>
              <a:buClr>
                <a:srgbClr val="000000"/>
              </a:buClr>
              <a:buFont typeface="Arial"/>
              <a:buChar char="•"/>
            </a:pPr>
            <a:r>
              <a:rPr lang="ru-RU" sz="3200" b="1" strike="noStrike" spc="-1">
                <a:solidFill>
                  <a:srgbClr val="000000"/>
                </a:solidFill>
                <a:latin typeface="Calibri"/>
                <a:ea typeface="DejaVu Sans"/>
              </a:rPr>
              <a:t> Якщо поруч є люди, треба попросити їх викликати «швидку допомогу», чітко зазначивши місцеперебування і кількість потерпілих. </a:t>
            </a:r>
            <a:endParaRPr lang="ru-RU" sz="3200" b="0" strike="noStrike" spc="-1">
              <a:latin typeface="Arial"/>
            </a:endParaRPr>
          </a:p>
          <a:p>
            <a:pPr marL="343080" indent="-342000" algn="just">
              <a:lnSpc>
                <a:spcPct val="100000"/>
              </a:lnSpc>
              <a:buClr>
                <a:srgbClr val="000000"/>
              </a:buClr>
              <a:buFont typeface="Arial"/>
              <a:buChar char="•"/>
            </a:pPr>
            <a:r>
              <a:rPr lang="ru-RU" sz="3200" b="1" strike="noStrike" spc="-1">
                <a:solidFill>
                  <a:srgbClr val="000000"/>
                </a:solidFill>
                <a:latin typeface="Calibri"/>
                <a:ea typeface="DejaVu Sans"/>
              </a:rPr>
              <a:t>Оточуючі мають допомогти обмежити доступ до цього місця інших осіб і взяти участь у наданні першої долікарської допомоги. </a:t>
            </a:r>
            <a:endParaRPr lang="ru-RU" sz="3200" b="0" strike="noStrike" spc="-1">
              <a:latin typeface="Arial"/>
            </a:endParaRPr>
          </a:p>
          <a:p>
            <a:pPr marL="343080" indent="-342000" algn="just">
              <a:lnSpc>
                <a:spcPct val="100000"/>
              </a:lnSpc>
              <a:buClr>
                <a:srgbClr val="000000"/>
              </a:buClr>
              <a:buFont typeface="Arial"/>
              <a:buChar char="•"/>
            </a:pPr>
            <a:r>
              <a:rPr lang="ru-RU" sz="3200" b="1" strike="noStrike" spc="-1">
                <a:solidFill>
                  <a:srgbClr val="000000"/>
                </a:solidFill>
                <a:latin typeface="Calibri"/>
                <a:ea typeface="DejaVu Sans"/>
              </a:rPr>
              <a:t>Для припинення подальшої дії електроструму на потерпілого треба вимкнути рубильник, викрутити запобіжники, вийняти вилку із розетки. Якщо цього зробити неможливо, потрібно перерубати дріт сокирою із сухим дерев'яним держаком. Дріт слід відсунути сухою палицею, книгою, сухою дошкою тощо.</a:t>
            </a: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CustomShape 1"/>
          <p:cNvSpPr/>
          <p:nvPr/>
        </p:nvSpPr>
        <p:spPr>
          <a:xfrm>
            <a:off x="0" y="214200"/>
            <a:ext cx="8928720" cy="664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69500" lnSpcReduction="20000"/>
          </a:bodyPr>
          <a:lstStyle/>
          <a:p>
            <a:pPr marL="343080" indent="-342000" algn="just">
              <a:lnSpc>
                <a:spcPct val="90000"/>
              </a:lnSpc>
              <a:buClr>
                <a:srgbClr val="000000"/>
              </a:buClr>
              <a:buFont typeface="Arial"/>
              <a:buChar char="•"/>
            </a:pPr>
            <a:r>
              <a:rPr lang="ru-RU" sz="2900" b="1" strike="noStrike" spc="-1">
                <a:solidFill>
                  <a:srgbClr val="000000"/>
                </a:solidFill>
                <a:latin typeface="Calibri"/>
                <a:ea typeface="DejaVu Sans"/>
              </a:rPr>
              <a:t>Обірвані дроти необхідно також заземлити або затушувати, з'єднавши їх кінці між собою. Якщо дріт перерізати немає чим, то потерпілого відтягують за одяг, нижній край сорочки, ремінь. Робити це необхідно однією рукою, обгорнувши її плащем, вовняним шарфом, джемпером або будь-якою іншою сухою тканиною. </a:t>
            </a:r>
            <a:endParaRPr lang="ru-RU" sz="2900" b="0" strike="noStrike" spc="-1">
              <a:latin typeface="Arial"/>
            </a:endParaRPr>
          </a:p>
          <a:p>
            <a:pPr marL="343080" indent="-342000" algn="just">
              <a:lnSpc>
                <a:spcPct val="90000"/>
              </a:lnSpc>
              <a:buClr>
                <a:srgbClr val="000000"/>
              </a:buClr>
              <a:buFont typeface="Arial"/>
              <a:buChar char="•"/>
            </a:pPr>
            <a:r>
              <a:rPr lang="ru-RU" sz="2900" b="1" strike="noStrike" spc="-1">
                <a:solidFill>
                  <a:srgbClr val="000000"/>
                </a:solidFill>
                <a:latin typeface="Calibri"/>
                <a:ea typeface="DejaVu Sans"/>
              </a:rPr>
              <a:t>У разі, коли потерпілий лежить на землі й контактує із дротом високої напруги, до нього потрібно підходити дрібними кроками або стрибати на одній або двох щільно стиснутих ногах, щоб самому не потрапити під «крокову» напругу. Для безпеки слід стати на суху дошку, гумову підстилку, стопку газет або книг, сухий одяг. Взуття повинно бути без гвіздків. </a:t>
            </a:r>
            <a:endParaRPr lang="ru-RU" sz="2900" b="0" strike="noStrike" spc="-1">
              <a:latin typeface="Arial"/>
            </a:endParaRPr>
          </a:p>
          <a:p>
            <a:pPr marL="343080" indent="-342000" algn="just">
              <a:lnSpc>
                <a:spcPct val="90000"/>
              </a:lnSpc>
              <a:buClr>
                <a:srgbClr val="000000"/>
              </a:buClr>
              <a:buFont typeface="Arial"/>
              <a:buChar char="•"/>
            </a:pPr>
            <a:r>
              <a:rPr lang="ru-RU" sz="2900" b="1" strike="noStrike" spc="-1">
                <a:solidFill>
                  <a:srgbClr val="000000"/>
                </a:solidFill>
                <a:latin typeface="Calibri"/>
                <a:ea typeface="DejaVu Sans"/>
              </a:rPr>
              <a:t>Якщо потерпілий не знепритомнів, але його не можна відірвати від дроту, йому потрібно порадити підстрибнути. У цей момент виникає розрив контакту із землею і дія струму припиняється. Після припинення дії струму починають надавати першу допомогу.</a:t>
            </a:r>
            <a:endParaRPr lang="ru-RU" sz="2900" b="0" strike="noStrike" spc="-1">
              <a:latin typeface="Arial"/>
            </a:endParaRPr>
          </a:p>
          <a:p>
            <a:pPr marL="343080" indent="-342000" algn="just">
              <a:lnSpc>
                <a:spcPct val="90000"/>
              </a:lnSpc>
              <a:buClr>
                <a:srgbClr val="000000"/>
              </a:buClr>
              <a:buFont typeface="Arial"/>
              <a:buChar char="•"/>
            </a:pPr>
            <a:r>
              <a:rPr lang="ru-RU" sz="2900" b="1" strike="noStrike" spc="-1">
                <a:solidFill>
                  <a:srgbClr val="000000"/>
                </a:solidFill>
                <a:latin typeface="Calibri"/>
                <a:ea typeface="DejaVu Sans"/>
              </a:rPr>
              <a:t>Потерпілого кладуть на спину, розстібають одяг і звільняють від стиснення шию, груди, живіт. </a:t>
            </a:r>
            <a:endParaRPr lang="ru-RU" sz="2900" b="0" strike="noStrike" spc="-1">
              <a:latin typeface="Arial"/>
            </a:endParaRPr>
          </a:p>
          <a:p>
            <a:pPr marL="343080" indent="-342000" algn="just">
              <a:lnSpc>
                <a:spcPct val="90000"/>
              </a:lnSpc>
              <a:buClr>
                <a:srgbClr val="000000"/>
              </a:buClr>
              <a:buFont typeface="Arial"/>
              <a:buChar char="•"/>
            </a:pPr>
            <a:r>
              <a:rPr lang="ru-RU" sz="2900" b="1" strike="noStrike" spc="-1">
                <a:solidFill>
                  <a:srgbClr val="000000"/>
                </a:solidFill>
                <a:latin typeface="Calibri"/>
                <a:ea typeface="DejaVu Sans"/>
              </a:rPr>
              <a:t>Забезпечують доступ свіжого повітря і для стимуляції дихання дають понюхати нашатирний спирт. </a:t>
            </a:r>
            <a:endParaRPr lang="ru-RU" sz="2900" b="0" strike="noStrike" spc="-1">
              <a:latin typeface="Arial"/>
            </a:endParaRPr>
          </a:p>
          <a:p>
            <a:pPr marL="343080" indent="-342000" algn="just">
              <a:lnSpc>
                <a:spcPct val="90000"/>
              </a:lnSpc>
              <a:buClr>
                <a:srgbClr val="000000"/>
              </a:buClr>
              <a:buFont typeface="Arial"/>
              <a:buChar char="•"/>
            </a:pPr>
            <a:r>
              <a:rPr lang="ru-RU" sz="2900" b="1" strike="noStrike" spc="-1">
                <a:solidFill>
                  <a:srgbClr val="000000"/>
                </a:solidFill>
                <a:latin typeface="Calibri"/>
                <a:ea typeface="DejaVu Sans"/>
              </a:rPr>
              <a:t>Якщо потерпілий притомний, без тяжких опіків і травм кінцівок, можна дати йому протибольові й заспокійливі засоби, наприклад анальгін, амідопірин, краплі Зеленіна, настоянку валеріани та транспортувати у лікарню. </a:t>
            </a:r>
            <a:endParaRPr lang="ru-RU" sz="2900" b="0" strike="noStrike" spc="-1">
              <a:latin typeface="Arial"/>
            </a:endParaRPr>
          </a:p>
          <a:p>
            <a:pPr marL="343080" indent="-342000" algn="just">
              <a:lnSpc>
                <a:spcPct val="90000"/>
              </a:lnSpc>
              <a:buClr>
                <a:srgbClr val="000000"/>
              </a:buClr>
              <a:buFont typeface="Arial"/>
              <a:buChar char="•"/>
            </a:pPr>
            <a:r>
              <a:rPr lang="ru-RU" sz="2900" b="1" strike="noStrike" spc="-1">
                <a:solidFill>
                  <a:srgbClr val="000000"/>
                </a:solidFill>
                <a:latin typeface="Calibri"/>
                <a:ea typeface="DejaVu Sans"/>
              </a:rPr>
              <a:t>При тяжких ушкодженнях із явищами клінічної смерті до прибуття машини «швидкої допомоги» слід негайно приступити до штучної вентиляції легенів («рот у рот», «рот у ніс» та ін.). </a:t>
            </a:r>
            <a:endParaRPr lang="ru-RU" sz="2900" b="0" strike="noStrike" spc="-1">
              <a:latin typeface="Arial"/>
            </a:endParaRPr>
          </a:p>
          <a:p>
            <a:pPr marL="343080" indent="-342000" algn="just">
              <a:lnSpc>
                <a:spcPct val="90000"/>
              </a:lnSpc>
              <a:buClr>
                <a:srgbClr val="000000"/>
              </a:buClr>
              <a:buFont typeface="Arial"/>
              <a:buChar char="•"/>
            </a:pPr>
            <a:r>
              <a:rPr lang="ru-RU" sz="2900" b="1" strike="noStrike" spc="-1">
                <a:solidFill>
                  <a:srgbClr val="000000"/>
                </a:solidFill>
                <a:latin typeface="Calibri"/>
                <a:ea typeface="DejaVu Sans"/>
              </a:rPr>
              <a:t>У спеціальній машині для реанімації й оживлення проводяться комплекси заходів (штучну вентиляцію апаратним методом, масаж серця, введення серцевих засобів, лобеліну і т. ін.). </a:t>
            </a:r>
            <a:endParaRPr lang="ru-RU" sz="2900" b="0" strike="noStrike" spc="-1">
              <a:latin typeface="Arial"/>
            </a:endParaRPr>
          </a:p>
          <a:p>
            <a:pPr marL="343080" indent="-342000" algn="just">
              <a:lnSpc>
                <a:spcPct val="90000"/>
              </a:lnSpc>
              <a:buClr>
                <a:srgbClr val="000000"/>
              </a:buClr>
              <a:buFont typeface="Arial"/>
              <a:buChar char="•"/>
            </a:pPr>
            <a:r>
              <a:rPr lang="ru-RU" sz="2900" b="1" strike="noStrike" spc="-1">
                <a:solidFill>
                  <a:srgbClr val="000000"/>
                </a:solidFill>
                <a:latin typeface="Calibri"/>
                <a:ea typeface="DejaVu Sans"/>
              </a:rPr>
              <a:t>При ураженні блискавкою вживають таких же заходів.</a:t>
            </a:r>
            <a:endParaRPr lang="ru-RU" sz="2900" b="0" strike="noStrike" spc="-1">
              <a:latin typeface="Arial"/>
            </a:endParaRPr>
          </a:p>
          <a:p>
            <a:pPr>
              <a:lnSpc>
                <a:spcPct val="100000"/>
              </a:lnSpc>
              <a:spcBef>
                <a:spcPts val="641"/>
              </a:spcBef>
            </a:pPr>
            <a:endParaRPr lang="ru-RU" sz="29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CustomShape 1"/>
          <p:cNvSpPr/>
          <p:nvPr/>
        </p:nvSpPr>
        <p:spPr>
          <a:xfrm>
            <a:off x="285840" y="0"/>
            <a:ext cx="8714520" cy="1927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just">
              <a:lnSpc>
                <a:spcPct val="100000"/>
              </a:lnSpc>
            </a:pPr>
            <a:r>
              <a:rPr lang="ru-RU" sz="2400" b="1" i="1" strike="noStrike" spc="-1">
                <a:solidFill>
                  <a:srgbClr val="FF0000"/>
                </a:solidFill>
                <a:latin typeface="Calibri"/>
                <a:ea typeface="DejaVu Sans"/>
              </a:rPr>
              <a:t>4. </a:t>
            </a:r>
            <a:r>
              <a:rPr lang="ru-RU" sz="2200" b="1" i="1" strike="noStrike" spc="-1">
                <a:solidFill>
                  <a:srgbClr val="FF0000"/>
                </a:solidFill>
                <a:latin typeface="Calibri"/>
                <a:ea typeface="DejaVu Sans"/>
              </a:rPr>
              <a:t>Утоплення</a:t>
            </a:r>
            <a:r>
              <a:rPr lang="ru-RU" sz="2200" b="1" strike="noStrike" spc="-1">
                <a:solidFill>
                  <a:srgbClr val="FF0000"/>
                </a:solidFill>
                <a:latin typeface="Calibri"/>
                <a:ea typeface="DejaVu Sans"/>
              </a:rPr>
              <a:t>. Механізми розвитку термінального стану при втопленні. Істинне втоплення, асфіксичне втоплення, синкопальне утоплення. Утоплення в прісній воді. Утоплення в морській воді. Перша допомога при утопленні. Схема надання першої медичної допомоги при істинному ("синьому") утопленні. Надання невідкладної допомоги при «білому» утопленні. </a:t>
            </a:r>
            <a:endParaRPr lang="ru-RU" sz="2200" b="0" strike="noStrike" spc="-1">
              <a:latin typeface="Arial"/>
            </a:endParaRPr>
          </a:p>
        </p:txBody>
      </p:sp>
      <p:sp>
        <p:nvSpPr>
          <p:cNvPr id="215" name="CustomShape 2"/>
          <p:cNvSpPr/>
          <p:nvPr/>
        </p:nvSpPr>
        <p:spPr>
          <a:xfrm>
            <a:off x="285840" y="2071800"/>
            <a:ext cx="8571600" cy="4785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100000"/>
              </a:lnSpc>
              <a:spcBef>
                <a:spcPts val="479"/>
              </a:spcBef>
              <a:buClr>
                <a:srgbClr val="FF0000"/>
              </a:buClr>
              <a:buFont typeface="Arial"/>
              <a:buChar char="•"/>
            </a:pPr>
            <a:r>
              <a:rPr lang="ru-RU" sz="2400" b="1" strike="noStrike" spc="-1">
                <a:solidFill>
                  <a:srgbClr val="FF0000"/>
                </a:solidFill>
                <a:latin typeface="Calibri"/>
                <a:ea typeface="DejaVu Sans"/>
              </a:rPr>
              <a:t>Утоплення</a:t>
            </a:r>
            <a:r>
              <a:rPr lang="ru-RU" sz="1800" b="1" strike="noStrike" spc="-1">
                <a:solidFill>
                  <a:srgbClr val="000000"/>
                </a:solidFill>
                <a:latin typeface="Calibri"/>
                <a:ea typeface="DejaVu Sans"/>
              </a:rPr>
              <a:t> - це один з видів механічної асфіксії, при якому механічним чинником є будь-яка рідина (вода, вино, нафта тощо), яка потрапляє в дихальні шляхи. Для того, щоб людина загинула від утоплення, необов'язковим є занурення тіла у велике водоймище. Людина може втопитися навіть у калюжі, тазу, діжці тощо. Це можливо у випадках, коли людина в стані сильного алкогольного сп'яніння або, наприклад, під час епілептичного нападу потрапляє обличчям у калюжу води.</a:t>
            </a:r>
            <a:endParaRPr lang="ru-RU" sz="1800" b="0" strike="noStrike" spc="-1">
              <a:latin typeface="Arial"/>
            </a:endParaRPr>
          </a:p>
          <a:p>
            <a:pPr marL="343080" indent="-342000" algn="just">
              <a:lnSpc>
                <a:spcPct val="100000"/>
              </a:lnSpc>
              <a:spcBef>
                <a:spcPts val="360"/>
              </a:spcBef>
              <a:buClr>
                <a:srgbClr val="000000"/>
              </a:buClr>
              <a:buFont typeface="Arial"/>
              <a:buChar char="•"/>
            </a:pPr>
            <a:r>
              <a:rPr lang="ru-RU" sz="1800" b="1" strike="noStrike" spc="-1">
                <a:solidFill>
                  <a:srgbClr val="000000"/>
                </a:solidFill>
                <a:latin typeface="Calibri"/>
                <a:ea typeface="DejaVu Sans"/>
              </a:rPr>
              <a:t>Людина, перебуваючи під водою, спочатку затримує дихання зазвичай протягом 1 хв., іноді трохи більше, що залежить від витривалості і тренованості. </a:t>
            </a:r>
            <a:endParaRPr lang="ru-RU" sz="1800" b="0" strike="noStrike" spc="-1">
              <a:latin typeface="Arial"/>
            </a:endParaRPr>
          </a:p>
          <a:p>
            <a:pPr marL="343080" indent="-342000" algn="just">
              <a:lnSpc>
                <a:spcPct val="100000"/>
              </a:lnSpc>
              <a:spcBef>
                <a:spcPts val="360"/>
              </a:spcBef>
              <a:buClr>
                <a:srgbClr val="000000"/>
              </a:buClr>
              <a:buFont typeface="Arial"/>
              <a:buChar char="•"/>
            </a:pPr>
            <a:r>
              <a:rPr lang="ru-RU" sz="1800" b="1" strike="noStrike" spc="-1">
                <a:solidFill>
                  <a:srgbClr val="000000"/>
                </a:solidFill>
                <a:latin typeface="Calibri"/>
                <a:ea typeface="DejaVu Sans"/>
              </a:rPr>
              <a:t>Коли затримувати дихання більше неможливо, рот розкривається, і вода стрімко надходить у дихальні шляхи, одночасно частково потрапляючи і в шлунок. Людина починає дихати у воді - настає період задишки. Під час першого вдиху вода надходить у горло, внаслідок чого подразнюється слизова оболонка і виникає кашель. Після цього настає нетривале припинення дихання, потім з'являється кінцеве дихання, яке через 5-6 хв. припиняється, а через 10-15 хв. наступає смерть.</a:t>
            </a:r>
            <a:endParaRPr lang="ru-RU" sz="1800" b="0" strike="noStrike" spc="-1">
              <a:latin typeface="Arial"/>
            </a:endParaRPr>
          </a:p>
          <a:p>
            <a:pPr>
              <a:lnSpc>
                <a:spcPct val="100000"/>
              </a:lnSpc>
              <a:spcBef>
                <a:spcPts val="360"/>
              </a:spcBef>
            </a:pP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CustomShape 1"/>
          <p:cNvSpPr/>
          <p:nvPr/>
        </p:nvSpPr>
        <p:spPr>
          <a:xfrm>
            <a:off x="285840" y="357120"/>
            <a:ext cx="8571600" cy="621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ctr">
              <a:lnSpc>
                <a:spcPct val="80000"/>
              </a:lnSpc>
              <a:buClr>
                <a:srgbClr val="FF0000"/>
              </a:buClr>
              <a:buFont typeface="Arial"/>
              <a:buChar char="•"/>
            </a:pPr>
            <a:r>
              <a:rPr lang="ru-RU" sz="2800" b="1" strike="noStrike" spc="-1">
                <a:solidFill>
                  <a:srgbClr val="FF0000"/>
                </a:solidFill>
                <a:latin typeface="Calibri"/>
                <a:ea typeface="DejaVu Sans"/>
              </a:rPr>
              <a:t>Надання першої допомоги при утопленні</a:t>
            </a:r>
            <a:endParaRPr lang="ru-RU" sz="2800" b="0" strike="noStrike" spc="-1">
              <a:latin typeface="Arial"/>
            </a:endParaRPr>
          </a:p>
          <a:p>
            <a:pPr algn="just">
              <a:lnSpc>
                <a:spcPct val="80000"/>
              </a:lnSpc>
            </a:pPr>
            <a:endParaRPr lang="ru-RU" sz="2800" b="0" strike="noStrike" spc="-1">
              <a:latin typeface="Arial"/>
            </a:endParaRPr>
          </a:p>
          <a:p>
            <a:pPr marL="343080" indent="-342000" algn="just">
              <a:lnSpc>
                <a:spcPct val="80000"/>
              </a:lnSpc>
              <a:buClr>
                <a:srgbClr val="000000"/>
              </a:buClr>
              <a:buFont typeface="Arial"/>
              <a:buChar char="•"/>
            </a:pPr>
            <a:r>
              <a:rPr lang="ru-RU" sz="2000" b="1" strike="noStrike" spc="-1">
                <a:solidFill>
                  <a:srgbClr val="000000"/>
                </a:solidFill>
                <a:latin typeface="Calibri"/>
                <a:ea typeface="DejaVu Sans"/>
              </a:rPr>
              <a:t>У разі нещасного випадку треба якнайшвидше допомогти потопельнику. Якщо на місці події немає рятувальних засобів (човна, рятувального круга), потопельника потрібно рятувати вплав. При цьому рятувальник повинен знати послідовність і швидко виконувати необхідні в тій чи іншій ситуації дії. </a:t>
            </a:r>
            <a:endParaRPr lang="ru-RU" sz="2000" b="0" strike="noStrike" spc="-1">
              <a:latin typeface="Arial"/>
            </a:endParaRPr>
          </a:p>
          <a:p>
            <a:pPr marL="343080" indent="-342000" algn="just">
              <a:lnSpc>
                <a:spcPct val="80000"/>
              </a:lnSpc>
              <a:buClr>
                <a:srgbClr val="000000"/>
              </a:buClr>
              <a:buFont typeface="Arial"/>
              <a:buChar char="•"/>
            </a:pPr>
            <a:r>
              <a:rPr lang="ru-RU" sz="2000" b="1" strike="noStrike" spc="-1">
                <a:solidFill>
                  <a:srgbClr val="000000"/>
                </a:solidFill>
                <a:latin typeface="Calibri"/>
                <a:ea typeface="DejaVu Sans"/>
              </a:rPr>
              <a:t>Спочатку необхідно добігти берегом якнайближче до того місця, навпроти якого гине людина, на ходу знімаючи з себе одяг та взуття. </a:t>
            </a:r>
            <a:endParaRPr lang="ru-RU" sz="2000" b="0" strike="noStrike" spc="-1">
              <a:latin typeface="Arial"/>
            </a:endParaRPr>
          </a:p>
          <a:p>
            <a:pPr marL="343080" indent="-342000" algn="just">
              <a:lnSpc>
                <a:spcPct val="80000"/>
              </a:lnSpc>
              <a:buClr>
                <a:srgbClr val="000000"/>
              </a:buClr>
              <a:buFont typeface="Arial"/>
              <a:buChar char="•"/>
            </a:pPr>
            <a:r>
              <a:rPr lang="ru-RU" sz="2000" b="1" strike="noStrike" spc="-1">
                <a:solidFill>
                  <a:srgbClr val="000000"/>
                </a:solidFill>
                <a:latin typeface="Calibri"/>
                <a:ea typeface="DejaVu Sans"/>
              </a:rPr>
              <a:t>Потім увійти у воду і пливти з урахуванням швидкості течії, зберігаючи при цьому силу для рятувальних дій. </a:t>
            </a:r>
            <a:endParaRPr lang="ru-RU" sz="2000" b="0" strike="noStrike" spc="-1">
              <a:latin typeface="Arial"/>
            </a:endParaRPr>
          </a:p>
          <a:p>
            <a:pPr marL="343080" indent="-342000" algn="just">
              <a:lnSpc>
                <a:spcPct val="80000"/>
              </a:lnSpc>
              <a:buClr>
                <a:srgbClr val="000000"/>
              </a:buClr>
              <a:buFont typeface="Arial"/>
              <a:buChar char="•"/>
            </a:pPr>
            <a:r>
              <a:rPr lang="ru-RU" sz="2000" b="1" strike="noStrike" spc="-1">
                <a:solidFill>
                  <a:srgbClr val="000000"/>
                </a:solidFill>
                <a:latin typeface="Calibri"/>
                <a:ea typeface="DejaVu Sans"/>
              </a:rPr>
              <a:t>Якщо потерпілий занурився у воду, то необхідно пірнути й знайти його. </a:t>
            </a:r>
            <a:endParaRPr lang="ru-RU" sz="2000" b="0" strike="noStrike" spc="-1">
              <a:latin typeface="Arial"/>
            </a:endParaRPr>
          </a:p>
          <a:p>
            <a:pPr marL="343080" indent="-342000" algn="just">
              <a:lnSpc>
                <a:spcPct val="80000"/>
              </a:lnSpc>
              <a:buClr>
                <a:srgbClr val="000000"/>
              </a:buClr>
              <a:buFont typeface="Arial"/>
              <a:buChar char="•"/>
            </a:pPr>
            <a:r>
              <a:rPr lang="ru-RU" sz="2000" b="1" strike="noStrike" spc="-1">
                <a:solidFill>
                  <a:srgbClr val="000000"/>
                </a:solidFill>
                <a:latin typeface="Calibri"/>
                <a:ea typeface="DejaVu Sans"/>
              </a:rPr>
              <a:t>Коли потерпілий лежить на дні, то, наблизившись до нього, слід охопити його попід руки, відштовхнутися від дна і випливти на поверхню води. </a:t>
            </a:r>
            <a:endParaRPr lang="ru-RU" sz="2000" b="0" strike="noStrike" spc="-1">
              <a:latin typeface="Arial"/>
            </a:endParaRPr>
          </a:p>
          <a:p>
            <a:pPr marL="343080" indent="-342000" algn="just">
              <a:lnSpc>
                <a:spcPct val="80000"/>
              </a:lnSpc>
              <a:buClr>
                <a:srgbClr val="000000"/>
              </a:buClr>
              <a:buFont typeface="Arial"/>
              <a:buChar char="•"/>
            </a:pPr>
            <a:r>
              <a:rPr lang="ru-RU" sz="2000" b="1" strike="noStrike" spc="-1">
                <a:solidFill>
                  <a:srgbClr val="000000"/>
                </a:solidFill>
                <a:latin typeface="Calibri"/>
                <a:ea typeface="DejaVu Sans"/>
              </a:rPr>
              <a:t>Якщо потопельник борсається на поверхні, треба спробувати його заспокоїти і краще підпливати ззаду, бо спереляку він може вхопити рятувальника.</a:t>
            </a:r>
            <a:endParaRPr lang="ru-RU" sz="2000" b="0" strike="noStrike" spc="-1">
              <a:latin typeface="Arial"/>
            </a:endParaRPr>
          </a:p>
          <a:p>
            <a:pPr marL="343080" indent="-342000" algn="just">
              <a:lnSpc>
                <a:spcPct val="80000"/>
              </a:lnSpc>
              <a:buClr>
                <a:srgbClr val="000000"/>
              </a:buClr>
              <a:buFont typeface="Arial"/>
              <a:buChar char="•"/>
            </a:pPr>
            <a:r>
              <a:rPr lang="ru-RU" sz="2000" b="1" strike="noStrike" spc="-1">
                <a:solidFill>
                  <a:srgbClr val="000000"/>
                </a:solidFill>
                <a:latin typeface="Calibri"/>
                <a:ea typeface="DejaVu Sans"/>
              </a:rPr>
              <a:t>Рятувальникові необхідно пам'ятати, що коли потопельник вхопив його і не відпускає, занурення під воду сприяє звільненню від нього, оскільки потопельник буде прагнути залишатись над водою. Якщо ж цей прийом не дозволить звільнитися, то слід застосувати больовий прийом або больовий прийом у поєднанні із зануренням.</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Picture 2"/>
          <p:cNvPicPr/>
          <p:nvPr/>
        </p:nvPicPr>
        <p:blipFill>
          <a:blip r:embed="rId2"/>
          <a:stretch/>
        </p:blipFill>
        <p:spPr>
          <a:xfrm>
            <a:off x="1785960" y="285840"/>
            <a:ext cx="6290280" cy="3144600"/>
          </a:xfrm>
          <a:prstGeom prst="rect">
            <a:avLst/>
          </a:prstGeom>
          <a:ln>
            <a:noFill/>
          </a:ln>
        </p:spPr>
      </p:pic>
      <p:pic>
        <p:nvPicPr>
          <p:cNvPr id="218" name="Picture 5"/>
          <p:cNvPicPr/>
          <p:nvPr/>
        </p:nvPicPr>
        <p:blipFill>
          <a:blip r:embed="rId3"/>
          <a:srcRect l="13184" t="39080" r="57199" b="38494"/>
          <a:stretch/>
        </p:blipFill>
        <p:spPr>
          <a:xfrm>
            <a:off x="1285920" y="3573360"/>
            <a:ext cx="7071120" cy="301140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Picture 4"/>
          <p:cNvPicPr/>
          <p:nvPr/>
        </p:nvPicPr>
        <p:blipFill>
          <a:blip r:embed="rId2"/>
          <a:stretch/>
        </p:blipFill>
        <p:spPr>
          <a:xfrm>
            <a:off x="1714320" y="0"/>
            <a:ext cx="5485680" cy="68569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CustomShape 1"/>
          <p:cNvSpPr/>
          <p:nvPr/>
        </p:nvSpPr>
        <p:spPr>
          <a:xfrm>
            <a:off x="285840" y="214200"/>
            <a:ext cx="8571600" cy="664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63500" lnSpcReduction="20000"/>
          </a:bodyPr>
          <a:lstStyle/>
          <a:p>
            <a:pPr marL="343080" indent="-342000" algn="just">
              <a:lnSpc>
                <a:spcPct val="100000"/>
              </a:lnSpc>
              <a:spcBef>
                <a:spcPts val="641"/>
              </a:spcBef>
              <a:buClr>
                <a:srgbClr val="000000"/>
              </a:buClr>
              <a:buFont typeface="Arial"/>
              <a:buChar char="•"/>
            </a:pPr>
            <a:r>
              <a:rPr lang="ru-RU" sz="3200" b="1" strike="noStrike" spc="-1">
                <a:solidFill>
                  <a:srgbClr val="000000"/>
                </a:solidFill>
                <a:latin typeface="Calibri"/>
                <a:ea typeface="DejaVu Sans"/>
              </a:rPr>
              <a:t>Характер надання допомоги після винесення потерпілого з води залежить від тяжкості його стану. При утопленні може виникнути так звані "</a:t>
            </a:r>
            <a:r>
              <a:rPr lang="ru-RU" sz="3200" b="1" strike="noStrike" spc="-1">
                <a:solidFill>
                  <a:srgbClr val="FF0000"/>
                </a:solidFill>
                <a:latin typeface="Calibri"/>
                <a:ea typeface="DejaVu Sans"/>
              </a:rPr>
              <a:t>синя</a:t>
            </a:r>
            <a:r>
              <a:rPr lang="ru-RU" sz="3200" b="1" strike="noStrike" spc="-1">
                <a:solidFill>
                  <a:srgbClr val="000000"/>
                </a:solidFill>
                <a:latin typeface="Calibri"/>
                <a:ea typeface="DejaVu Sans"/>
              </a:rPr>
              <a:t>" та "</a:t>
            </a:r>
            <a:r>
              <a:rPr lang="ru-RU" sz="3200" b="1" strike="noStrike" spc="-1">
                <a:solidFill>
                  <a:srgbClr val="FF0000"/>
                </a:solidFill>
                <a:latin typeface="Calibri"/>
                <a:ea typeface="DejaVu Sans"/>
              </a:rPr>
              <a:t>біла</a:t>
            </a:r>
            <a:r>
              <a:rPr lang="ru-RU" sz="3200" b="1" strike="noStrike" spc="-1">
                <a:solidFill>
                  <a:srgbClr val="000000"/>
                </a:solidFill>
                <a:latin typeface="Calibri"/>
                <a:ea typeface="DejaVu Sans"/>
              </a:rPr>
              <a:t>" асфіксії. </a:t>
            </a:r>
            <a:endParaRPr lang="ru-RU" sz="3200" b="0" strike="noStrike" spc="-1">
              <a:latin typeface="Arial"/>
            </a:endParaRPr>
          </a:p>
          <a:p>
            <a:pPr marL="343080" indent="-342000" algn="just">
              <a:lnSpc>
                <a:spcPct val="100000"/>
              </a:lnSpc>
              <a:spcBef>
                <a:spcPts val="641"/>
              </a:spcBef>
              <a:buClr>
                <a:srgbClr val="FF0000"/>
              </a:buClr>
              <a:buFont typeface="Arial"/>
              <a:buChar char="•"/>
            </a:pPr>
            <a:r>
              <a:rPr lang="ru-RU" sz="3200" b="1" strike="noStrike" spc="-1">
                <a:solidFill>
                  <a:srgbClr val="FF0000"/>
                </a:solidFill>
                <a:latin typeface="Calibri"/>
                <a:ea typeface="DejaVu Sans"/>
              </a:rPr>
              <a:t>Синя асфіксія </a:t>
            </a:r>
            <a:r>
              <a:rPr lang="ru-RU" sz="3200" b="1" strike="noStrike" spc="-1">
                <a:solidFill>
                  <a:srgbClr val="000000"/>
                </a:solidFill>
                <a:latin typeface="Calibri"/>
                <a:ea typeface="DejaVu Sans"/>
              </a:rPr>
              <a:t>виникає, якщо вода потрапляє у дихальні шляхи і шлунок. </a:t>
            </a:r>
            <a:endParaRPr lang="ru-RU" sz="3200" b="0" strike="noStrike" spc="-1">
              <a:latin typeface="Arial"/>
            </a:endParaRPr>
          </a:p>
          <a:p>
            <a:pPr marL="343080" indent="-342000" algn="just">
              <a:lnSpc>
                <a:spcPct val="100000"/>
              </a:lnSpc>
              <a:spcBef>
                <a:spcPts val="641"/>
              </a:spcBef>
              <a:buClr>
                <a:srgbClr val="FF0000"/>
              </a:buClr>
              <a:buFont typeface="Arial"/>
              <a:buChar char="•"/>
            </a:pPr>
            <a:r>
              <a:rPr lang="ru-RU" sz="3200" b="1" strike="noStrike" spc="-1">
                <a:solidFill>
                  <a:srgbClr val="FF0000"/>
                </a:solidFill>
                <a:latin typeface="Calibri"/>
                <a:ea typeface="DejaVu Sans"/>
              </a:rPr>
              <a:t>Біла асфіксія </a:t>
            </a:r>
            <a:r>
              <a:rPr lang="ru-RU" sz="3200" b="1" strike="noStrike" spc="-1">
                <a:solidFill>
                  <a:srgbClr val="000000"/>
                </a:solidFill>
                <a:latin typeface="Calibri"/>
                <a:ea typeface="DejaVu Sans"/>
              </a:rPr>
              <a:t>виникає при раптовій зупинці дихання під водою, внаслідок чого вода майже не потрапляє у дихальні шляхи. В такому стані заходи, спрямовані на реанімацію потопельника, здійснюються негайно після витягнення його з води. </a:t>
            </a:r>
            <a:endParaRPr lang="ru-RU" sz="3200" b="0" strike="noStrike" spc="-1">
              <a:latin typeface="Arial"/>
            </a:endParaRPr>
          </a:p>
          <a:p>
            <a:pPr marL="343080" indent="-342000" algn="just">
              <a:lnSpc>
                <a:spcPct val="100000"/>
              </a:lnSpc>
              <a:spcBef>
                <a:spcPts val="641"/>
              </a:spcBef>
              <a:buClr>
                <a:srgbClr val="7030A0"/>
              </a:buClr>
              <a:buFont typeface="Arial"/>
              <a:buChar char="•"/>
            </a:pPr>
            <a:r>
              <a:rPr lang="ru-RU" sz="3200" b="1" strike="noStrike" spc="-1">
                <a:solidFill>
                  <a:srgbClr val="7030A0"/>
                </a:solidFill>
                <a:latin typeface="Calibri"/>
                <a:ea typeface="DejaVu Sans"/>
              </a:rPr>
              <a:t>Якщо потерпілий не втратив свідомості</a:t>
            </a:r>
            <a:r>
              <a:rPr lang="ru-RU" sz="3200" b="1" strike="noStrike" spc="-1">
                <a:solidFill>
                  <a:srgbClr val="000000"/>
                </a:solidFill>
                <a:latin typeface="Calibri"/>
                <a:ea typeface="DejaVu Sans"/>
              </a:rPr>
              <a:t>, пульс та дихання задовільні, його слід покласти на тверду суху поверхню так, щоб голова була низько опущена, роздягнути, розтерти сухим рушником, переодягнути в сухий одяг, обгорнути теплою ковдрою та дати гарячий чай чи каву. </a:t>
            </a:r>
            <a:endParaRPr lang="ru-RU" sz="3200" b="0" strike="noStrike" spc="-1">
              <a:latin typeface="Arial"/>
            </a:endParaRPr>
          </a:p>
          <a:p>
            <a:pPr marL="343080" indent="-342000" algn="just">
              <a:lnSpc>
                <a:spcPct val="100000"/>
              </a:lnSpc>
              <a:spcBef>
                <a:spcPts val="641"/>
              </a:spcBef>
              <a:buClr>
                <a:srgbClr val="7030A0"/>
              </a:buClr>
              <a:buFont typeface="Arial"/>
              <a:buChar char="•"/>
            </a:pPr>
            <a:r>
              <a:rPr lang="ru-RU" sz="3200" b="1" strike="noStrike" spc="-1">
                <a:solidFill>
                  <a:srgbClr val="7030A0"/>
                </a:solidFill>
                <a:latin typeface="Calibri"/>
                <a:ea typeface="DejaVu Sans"/>
              </a:rPr>
              <a:t>Якщо свідомість відсутня</a:t>
            </a:r>
            <a:r>
              <a:rPr lang="ru-RU" sz="3200" b="1" strike="noStrike" spc="-1">
                <a:solidFill>
                  <a:srgbClr val="000000"/>
                </a:solidFill>
                <a:latin typeface="Calibri"/>
                <a:ea typeface="DejaVu Sans"/>
              </a:rPr>
              <a:t>, але є пульс та дихання необхідно піднести до носа потерпілого вату, змочену нашатирним спиртом, покласти потерпілого вниз головою та звільнити дихальні шляхи від слизу і сторонніх тіл.</a:t>
            </a:r>
            <a:endParaRPr lang="ru-RU" sz="3200" b="0" strike="noStrike" spc="-1">
              <a:latin typeface="Arial"/>
            </a:endParaRPr>
          </a:p>
          <a:p>
            <a:pPr marL="343080" indent="-342000" algn="just">
              <a:lnSpc>
                <a:spcPct val="100000"/>
              </a:lnSpc>
              <a:spcBef>
                <a:spcPts val="641"/>
              </a:spcBef>
              <a:buClr>
                <a:srgbClr val="000000"/>
              </a:buClr>
              <a:buFont typeface="Arial"/>
              <a:buChar char="•"/>
            </a:pPr>
            <a:r>
              <a:rPr lang="ru-RU" sz="3200" b="1" strike="noStrike" spc="-1">
                <a:solidFill>
                  <a:srgbClr val="000000"/>
                </a:solidFill>
                <a:latin typeface="Calibri"/>
                <a:ea typeface="DejaVu Sans"/>
              </a:rPr>
              <a:t>При </a:t>
            </a:r>
            <a:r>
              <a:rPr lang="ru-RU" sz="3200" b="1" strike="noStrike" spc="-1">
                <a:solidFill>
                  <a:srgbClr val="FF0000"/>
                </a:solidFill>
                <a:latin typeface="Calibri"/>
                <a:ea typeface="DejaVu Sans"/>
              </a:rPr>
              <a:t>зупинці серця та дихання </a:t>
            </a:r>
            <a:r>
              <a:rPr lang="ru-RU" sz="3200" b="1" strike="noStrike" spc="-1">
                <a:solidFill>
                  <a:srgbClr val="000000"/>
                </a:solidFill>
                <a:latin typeface="Calibri"/>
                <a:ea typeface="DejaVu Sans"/>
              </a:rPr>
              <a:t>застосовувати найпростіші методи оживлення організму (штучна вентиляція легень та непрямий масаж серця). Але перш за все, потрібно якнайшвидше звільнити дихальні шляхи і шлунок потерпілого від води. </a:t>
            </a:r>
            <a:endParaRPr lang="ru-RU" sz="3200" b="0" strike="noStrike" spc="-1">
              <a:latin typeface="Arial"/>
            </a:endParaRPr>
          </a:p>
          <a:p>
            <a:pPr marL="343080" indent="-342000" algn="just">
              <a:lnSpc>
                <a:spcPct val="100000"/>
              </a:lnSpc>
              <a:spcBef>
                <a:spcPts val="641"/>
              </a:spcBef>
              <a:buClr>
                <a:srgbClr val="000000"/>
              </a:buClr>
              <a:buFont typeface="Arial"/>
              <a:buChar char="•"/>
            </a:pPr>
            <a:r>
              <a:rPr lang="ru-RU" sz="3200" b="1" strike="noStrike" spc="-1">
                <a:solidFill>
                  <a:srgbClr val="000000"/>
                </a:solidFill>
                <a:latin typeface="Calibri"/>
                <a:ea typeface="DejaVu Sans"/>
              </a:rPr>
              <a:t>Після надання першої допомоги, незалежно від ступеню тяжкості стану, потерпілого необхідно відправити до найближчого медичного закладу, оскільки навіть у легких випадках утоплення можливі тяжкі ускладнення, що можуть призвести до смерті.</a:t>
            </a: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CustomShape 1"/>
          <p:cNvSpPr/>
          <p:nvPr/>
        </p:nvSpPr>
        <p:spPr>
          <a:xfrm>
            <a:off x="428760" y="428760"/>
            <a:ext cx="8357040" cy="5999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000" algn="just">
              <a:lnSpc>
                <a:spcPct val="80000"/>
              </a:lnSpc>
              <a:buClr>
                <a:srgbClr val="000000"/>
              </a:buClr>
              <a:buFont typeface="Arial"/>
              <a:buChar char="•"/>
            </a:pPr>
            <a:r>
              <a:rPr lang="ru-RU" sz="2400" b="1" strike="noStrike" spc="-1">
                <a:solidFill>
                  <a:srgbClr val="000000"/>
                </a:solidFill>
                <a:latin typeface="Calibri"/>
                <a:ea typeface="DejaVu Sans"/>
              </a:rPr>
              <a:t>Не слід забувати, що </a:t>
            </a:r>
            <a:r>
              <a:rPr lang="ru-RU" sz="2400" b="1" strike="noStrike" spc="-1">
                <a:solidFill>
                  <a:srgbClr val="7030A0"/>
                </a:solidFill>
                <a:latin typeface="Calibri"/>
                <a:ea typeface="DejaVu Sans"/>
              </a:rPr>
              <a:t>тепловіддача у воді у кілька разів більша</a:t>
            </a:r>
            <a:r>
              <a:rPr lang="ru-RU" sz="2400" b="1" strike="noStrike" spc="-1">
                <a:solidFill>
                  <a:srgbClr val="000000"/>
                </a:solidFill>
                <a:latin typeface="Calibri"/>
                <a:ea typeface="DejaVu Sans"/>
              </a:rPr>
              <a:t>. Тому чим менше ваше тіло буде у воді, тим краще. Не слід скидати одяг, якщо він не тягне до дна. Роздягнена людини набагато швидше втрачає тепло, тому навіть у теплій воді потрібно рухатись тільки для того, щоб утримуватися на плаву.</a:t>
            </a:r>
            <a:endParaRPr lang="ru-RU" sz="2400" b="0" strike="noStrike" spc="-1">
              <a:latin typeface="Arial"/>
            </a:endParaRPr>
          </a:p>
          <a:p>
            <a:pPr marL="343080" indent="-342000" algn="just">
              <a:lnSpc>
                <a:spcPct val="80000"/>
              </a:lnSpc>
              <a:buClr>
                <a:srgbClr val="7030A0"/>
              </a:buClr>
              <a:buFont typeface="Arial"/>
              <a:buChar char="•"/>
            </a:pPr>
            <a:r>
              <a:rPr lang="ru-RU" sz="2400" b="1" strike="noStrike" spc="-1">
                <a:solidFill>
                  <a:srgbClr val="7030A0"/>
                </a:solidFill>
                <a:latin typeface="Calibri"/>
                <a:ea typeface="DejaVu Sans"/>
              </a:rPr>
              <a:t>Щоб не виникли судоми</a:t>
            </a:r>
            <a:r>
              <a:rPr lang="ru-RU" sz="2400" b="1" strike="noStrike" spc="-1">
                <a:solidFill>
                  <a:srgbClr val="000000"/>
                </a:solidFill>
                <a:latin typeface="Calibri"/>
                <a:ea typeface="DejaVu Sans"/>
              </a:rPr>
              <a:t>, треба робити статичну гімнастику, по черзі напружуючи м'язи всіх частин тіла. Якщо починає "хапати корч", слід зробити глибокий вдих, зануритися у воду з головою, випрямити ногу і сильно потягнути себе за великий палець ступні. Повторювати це доти, доки судома не мине.</a:t>
            </a:r>
            <a:endParaRPr lang="ru-RU" sz="2400" b="0" strike="noStrike" spc="-1">
              <a:latin typeface="Arial"/>
            </a:endParaRPr>
          </a:p>
          <a:p>
            <a:pPr marL="343080" indent="-342000" algn="just">
              <a:lnSpc>
                <a:spcPct val="80000"/>
              </a:lnSpc>
              <a:buClr>
                <a:srgbClr val="7030A0"/>
              </a:buClr>
              <a:buFont typeface="Arial"/>
              <a:buChar char="•"/>
            </a:pPr>
            <a:r>
              <a:rPr lang="ru-RU" sz="2400" b="1" strike="noStrike" spc="-1">
                <a:solidFill>
                  <a:srgbClr val="7030A0"/>
                </a:solidFill>
                <a:latin typeface="Calibri"/>
                <a:ea typeface="DejaVu Sans"/>
              </a:rPr>
              <a:t>Якщо ви в рятувальному жилеті</a:t>
            </a:r>
            <a:r>
              <a:rPr lang="ru-RU" sz="2400" b="1" strike="noStrike" spc="-1">
                <a:solidFill>
                  <a:srgbClr val="000000"/>
                </a:solidFill>
                <a:latin typeface="Calibri"/>
                <a:ea typeface="DejaVu Sans"/>
              </a:rPr>
              <a:t>, використайте для збереження тепла </a:t>
            </a:r>
            <a:r>
              <a:rPr lang="ru-RU" sz="2400" b="1" strike="noStrike" spc="-1">
                <a:solidFill>
                  <a:srgbClr val="7030A0"/>
                </a:solidFill>
                <a:latin typeface="Calibri"/>
                <a:ea typeface="DejaVu Sans"/>
              </a:rPr>
              <a:t>спеціальну позу</a:t>
            </a:r>
            <a:r>
              <a:rPr lang="ru-RU" sz="2400" b="1" strike="noStrike" spc="-1">
                <a:solidFill>
                  <a:srgbClr val="000000"/>
                </a:solidFill>
                <a:latin typeface="Calibri"/>
                <a:ea typeface="DejaVu Sans"/>
              </a:rPr>
              <a:t>: лежачи на спині, тримайте голову над водою, руками охопіть з обох боків грудну клітку, зігніть коліна і підтягніть їх до підборіддя. Так можна уникнути охолодження кінцівок та органів малого тазу.</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Picture 3"/>
          <p:cNvPicPr/>
          <p:nvPr/>
        </p:nvPicPr>
        <p:blipFill>
          <a:blip r:embed="rId2"/>
          <a:srcRect l="26916" t="38100" r="17650" b="23844"/>
          <a:stretch/>
        </p:blipFill>
        <p:spPr>
          <a:xfrm>
            <a:off x="1000080" y="3500280"/>
            <a:ext cx="7857000" cy="3033360"/>
          </a:xfrm>
          <a:prstGeom prst="rect">
            <a:avLst/>
          </a:prstGeom>
          <a:ln w="9360">
            <a:noFill/>
          </a:ln>
        </p:spPr>
      </p:pic>
      <p:pic>
        <p:nvPicPr>
          <p:cNvPr id="144" name="Рисунок 143"/>
          <p:cNvPicPr/>
          <p:nvPr/>
        </p:nvPicPr>
        <p:blipFill>
          <a:blip r:embed="rId3"/>
          <a:stretch/>
        </p:blipFill>
        <p:spPr>
          <a:xfrm>
            <a:off x="288000" y="285840"/>
            <a:ext cx="8684280" cy="29541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Picture 2"/>
          <p:cNvPicPr/>
          <p:nvPr/>
        </p:nvPicPr>
        <p:blipFill>
          <a:blip r:embed="rId2"/>
          <a:stretch/>
        </p:blipFill>
        <p:spPr>
          <a:xfrm>
            <a:off x="1571760" y="-6120"/>
            <a:ext cx="6428520" cy="68630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Picture 5"/>
          <p:cNvPicPr/>
          <p:nvPr/>
        </p:nvPicPr>
        <p:blipFill>
          <a:blip r:embed="rId2"/>
          <a:srcRect l="29658" t="19532" r="31379" b="33607"/>
          <a:stretch/>
        </p:blipFill>
        <p:spPr>
          <a:xfrm>
            <a:off x="214200" y="214200"/>
            <a:ext cx="8739720" cy="590832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CustomShape 1"/>
          <p:cNvSpPr/>
          <p:nvPr/>
        </p:nvSpPr>
        <p:spPr>
          <a:xfrm>
            <a:off x="357120" y="274680"/>
            <a:ext cx="8328600" cy="114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ru-RU" sz="3200" b="1" i="1" strike="noStrike" spc="-1">
                <a:solidFill>
                  <a:srgbClr val="FF0000"/>
                </a:solidFill>
                <a:latin typeface="Calibri"/>
                <a:ea typeface="DejaVu Sans"/>
              </a:rPr>
              <a:t>5. Тепловий і сонячний удар</a:t>
            </a:r>
            <a:r>
              <a:rPr lang="ru-RU" sz="3200" b="1" strike="noStrike" spc="-1">
                <a:solidFill>
                  <a:srgbClr val="FF0000"/>
                </a:solidFill>
                <a:latin typeface="Calibri"/>
                <a:ea typeface="DejaVu Sans"/>
              </a:rPr>
              <a:t>, їх причини, ознаки, перша допомога. </a:t>
            </a:r>
            <a:endParaRPr lang="ru-RU" sz="3200" b="0" strike="noStrike" spc="-1">
              <a:latin typeface="Arial"/>
            </a:endParaRPr>
          </a:p>
        </p:txBody>
      </p:sp>
      <p:sp>
        <p:nvSpPr>
          <p:cNvPr id="225" name="CustomShape 2"/>
          <p:cNvSpPr/>
          <p:nvPr/>
        </p:nvSpPr>
        <p:spPr>
          <a:xfrm>
            <a:off x="214200" y="1600200"/>
            <a:ext cx="8642880" cy="5256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40000" lnSpcReduction="20000"/>
          </a:bodyPr>
          <a:lstStyle/>
          <a:p>
            <a:pPr marL="343080" indent="-342000" algn="just">
              <a:lnSpc>
                <a:spcPct val="100000"/>
              </a:lnSpc>
              <a:spcBef>
                <a:spcPts val="1199"/>
              </a:spcBef>
              <a:buClr>
                <a:srgbClr val="FF0000"/>
              </a:buClr>
              <a:buFont typeface="Arial"/>
              <a:buChar char="•"/>
            </a:pPr>
            <a:r>
              <a:rPr lang="ru-RU" sz="6000" b="1" strike="noStrike" spc="-1">
                <a:solidFill>
                  <a:srgbClr val="FF0000"/>
                </a:solidFill>
                <a:latin typeface="Calibri"/>
                <a:ea typeface="DejaVu Sans"/>
              </a:rPr>
              <a:t>Тепловий і сонячний удар</a:t>
            </a:r>
            <a:r>
              <a:rPr lang="ru-RU" sz="5100" b="1" strike="noStrike" spc="-1">
                <a:solidFill>
                  <a:srgbClr val="000000"/>
                </a:solidFill>
                <a:latin typeface="Calibri"/>
                <a:ea typeface="DejaVu Sans"/>
              </a:rPr>
              <a:t> - це патологічні стани, що супроводжуються сильним головним болем, головокружінням, загальною слабкістю, зблідненням, сповільненням рухів. </a:t>
            </a:r>
            <a:endParaRPr lang="ru-RU" sz="5100" b="0" strike="noStrike" spc="-1">
              <a:latin typeface="Arial"/>
            </a:endParaRPr>
          </a:p>
          <a:p>
            <a:pPr marL="343080" indent="-342000" algn="just">
              <a:lnSpc>
                <a:spcPct val="100000"/>
              </a:lnSpc>
              <a:spcBef>
                <a:spcPts val="1020"/>
              </a:spcBef>
              <a:buClr>
                <a:srgbClr val="000000"/>
              </a:buClr>
              <a:buFont typeface="Arial"/>
              <a:buChar char="•"/>
            </a:pPr>
            <a:r>
              <a:rPr lang="ru-RU" sz="5100" b="1" strike="noStrike" spc="-1">
                <a:solidFill>
                  <a:srgbClr val="000000"/>
                </a:solidFill>
                <a:latin typeface="Calibri"/>
                <a:ea typeface="DejaVu Sans"/>
              </a:rPr>
              <a:t>В такому стані є можлива нудота, блювання, короткочасна втрата свідомості, підвищення температури тіла до +40-+41°С. При подальшому впливі високої температури шкіра обличчя й губ синіє, посилюється задишка. Пульс стає слабким і може зовсім зникнути. З'являється занепокоєння, марення, галюцинації та судороги. Якщо у людини з'явились ознаки перегрівання, необхідно одразу ж викликати лікаря. Людину, що отримала тепловий чи сонячний удар, потрібно покласти у прохолодне місце, підійняти її голову, розстебнути одяг. Для збільшення тепловіддачі на лоб покласти холодний компрес і змочити одяг водою. Якщо людина не знепритомніла, корисно дати їй міцний холодний чай, холодну воду. У випадку зупинки дихання і серцевої діяльності необхідно до прибуття лікаря почати зовнішній масаж серця і штучну вентиляцію легень.</a:t>
            </a:r>
            <a:endParaRPr lang="ru-RU" sz="5100" b="0" strike="noStrike" spc="-1">
              <a:latin typeface="Arial"/>
            </a:endParaRPr>
          </a:p>
          <a:p>
            <a:pPr marL="343080" indent="-342000" algn="just">
              <a:lnSpc>
                <a:spcPct val="100000"/>
              </a:lnSpc>
              <a:spcBef>
                <a:spcPts val="1020"/>
              </a:spcBef>
              <a:buClr>
                <a:srgbClr val="000000"/>
              </a:buClr>
              <a:buFont typeface="Arial"/>
              <a:buChar char="•"/>
            </a:pPr>
            <a:r>
              <a:rPr lang="ru-RU" sz="5100" b="1" strike="noStrike" spc="-1">
                <a:solidFill>
                  <a:srgbClr val="000000"/>
                </a:solidFill>
                <a:latin typeface="Calibri"/>
                <a:ea typeface="DejaVu Sans"/>
              </a:rPr>
              <a:t>Для запобігання перегріванню на сонці голову слід прикривати світлим головним убором, що добре відбиває сонячні промені.</a:t>
            </a:r>
            <a:endParaRPr lang="ru-RU" sz="51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3345" y="405255"/>
            <a:ext cx="8437419" cy="5632311"/>
          </a:xfrm>
          <a:prstGeom prst="rect">
            <a:avLst/>
          </a:prstGeom>
        </p:spPr>
        <p:txBody>
          <a:bodyPr wrap="square">
            <a:spAutoFit/>
          </a:bodyPr>
          <a:lstStyle/>
          <a:p>
            <a:pPr algn="just"/>
            <a:r>
              <a:rPr lang="ru-RU" sz="2400" dirty="0" err="1">
                <a:solidFill>
                  <a:srgbClr val="FF0000"/>
                </a:solidFill>
              </a:rPr>
              <a:t>Перегрівання</a:t>
            </a:r>
            <a:r>
              <a:rPr lang="ru-RU" sz="2400" dirty="0"/>
              <a:t> – </a:t>
            </a:r>
            <a:r>
              <a:rPr lang="ru-RU" sz="2400" dirty="0" err="1"/>
              <a:t>це</a:t>
            </a:r>
            <a:r>
              <a:rPr lang="ru-RU" sz="2400" dirty="0"/>
              <a:t> </a:t>
            </a:r>
            <a:r>
              <a:rPr lang="ru-RU" sz="2400" dirty="0" err="1"/>
              <a:t>патологічний</a:t>
            </a:r>
            <a:r>
              <a:rPr lang="ru-RU" sz="2400" dirty="0"/>
              <a:t> стан </a:t>
            </a:r>
            <a:r>
              <a:rPr lang="ru-RU" sz="2400" dirty="0" err="1"/>
              <a:t>організму</a:t>
            </a:r>
            <a:r>
              <a:rPr lang="ru-RU" sz="2400" dirty="0"/>
              <a:t>, </a:t>
            </a:r>
            <a:r>
              <a:rPr lang="ru-RU" sz="2400" dirty="0" err="1"/>
              <a:t>що</a:t>
            </a:r>
            <a:r>
              <a:rPr lang="ru-RU" sz="2400" dirty="0"/>
              <a:t> </a:t>
            </a:r>
            <a:r>
              <a:rPr lang="ru-RU" sz="2400" dirty="0" err="1" smtClean="0"/>
              <a:t>виникає</a:t>
            </a:r>
            <a:r>
              <a:rPr lang="en-US" sz="2400" dirty="0" smtClean="0"/>
              <a:t> </a:t>
            </a:r>
            <a:r>
              <a:rPr lang="ru-RU" sz="2400" dirty="0" err="1" smtClean="0"/>
              <a:t>внаслідок</a:t>
            </a:r>
            <a:r>
              <a:rPr lang="ru-RU" sz="2400" dirty="0" smtClean="0"/>
              <a:t> </a:t>
            </a:r>
            <a:r>
              <a:rPr lang="ru-RU" sz="2400" dirty="0" err="1"/>
              <a:t>порушення</a:t>
            </a:r>
            <a:r>
              <a:rPr lang="ru-RU" sz="2400" dirty="0"/>
              <a:t> </a:t>
            </a:r>
            <a:r>
              <a:rPr lang="ru-RU" sz="2400" dirty="0" err="1"/>
              <a:t>терморегуляції</a:t>
            </a:r>
            <a:r>
              <a:rPr lang="ru-RU" sz="2400" dirty="0"/>
              <a:t> та/</a:t>
            </a:r>
            <a:r>
              <a:rPr lang="ru-RU" sz="2400" dirty="0" err="1"/>
              <a:t>або</a:t>
            </a:r>
            <a:r>
              <a:rPr lang="ru-RU" sz="2400" dirty="0"/>
              <a:t> </a:t>
            </a:r>
            <a:r>
              <a:rPr lang="ru-RU" sz="2400" dirty="0" err="1"/>
              <a:t>дії</a:t>
            </a:r>
            <a:r>
              <a:rPr lang="ru-RU" sz="2400" dirty="0"/>
              <a:t> </a:t>
            </a:r>
            <a:r>
              <a:rPr lang="ru-RU" sz="2400" dirty="0" err="1" smtClean="0"/>
              <a:t>зовнішнього</a:t>
            </a:r>
            <a:r>
              <a:rPr lang="en-US" sz="2400" dirty="0" smtClean="0"/>
              <a:t> </a:t>
            </a:r>
            <a:r>
              <a:rPr lang="ru-RU" sz="2400" dirty="0" smtClean="0"/>
              <a:t>тепла</a:t>
            </a:r>
            <a:r>
              <a:rPr lang="ru-RU" sz="2400" dirty="0"/>
              <a:t>.</a:t>
            </a:r>
          </a:p>
          <a:p>
            <a:pPr algn="just"/>
            <a:r>
              <a:rPr lang="ru-RU" sz="2400" dirty="0"/>
              <a:t>При </a:t>
            </a:r>
            <a:r>
              <a:rPr lang="ru-RU" sz="2400" dirty="0" err="1"/>
              <a:t>дії</a:t>
            </a:r>
            <a:r>
              <a:rPr lang="ru-RU" sz="2400" dirty="0"/>
              <a:t> </a:t>
            </a:r>
            <a:r>
              <a:rPr lang="ru-RU" sz="2400" dirty="0" err="1"/>
              <a:t>високих</a:t>
            </a:r>
            <a:r>
              <a:rPr lang="ru-RU" sz="2400" dirty="0"/>
              <a:t> температур </a:t>
            </a:r>
            <a:r>
              <a:rPr lang="ru-RU" sz="2400" dirty="0" err="1"/>
              <a:t>зовнішнього</a:t>
            </a:r>
            <a:r>
              <a:rPr lang="ru-RU" sz="2400" dirty="0"/>
              <a:t> </a:t>
            </a:r>
            <a:r>
              <a:rPr lang="ru-RU" sz="2400" dirty="0" err="1" smtClean="0"/>
              <a:t>середовища</a:t>
            </a:r>
            <a:r>
              <a:rPr lang="en-US" sz="2400" dirty="0" smtClean="0"/>
              <a:t> </a:t>
            </a:r>
            <a:r>
              <a:rPr lang="ru-RU" sz="2400" dirty="0" smtClean="0"/>
              <a:t>у </a:t>
            </a:r>
            <a:r>
              <a:rPr lang="ru-RU" sz="2400" dirty="0" err="1"/>
              <a:t>постраждалих</a:t>
            </a:r>
            <a:r>
              <a:rPr lang="ru-RU" sz="2400" dirty="0"/>
              <a:t> </a:t>
            </a:r>
            <a:r>
              <a:rPr lang="ru-RU" sz="2400" dirty="0" err="1"/>
              <a:t>можуть</a:t>
            </a:r>
            <a:r>
              <a:rPr lang="ru-RU" sz="2400" dirty="0"/>
              <a:t> </a:t>
            </a:r>
            <a:r>
              <a:rPr lang="ru-RU" sz="2400" dirty="0" err="1"/>
              <a:t>виникнути</a:t>
            </a:r>
            <a:r>
              <a:rPr lang="ru-RU" sz="2400" dirty="0"/>
              <a:t>: </a:t>
            </a:r>
            <a:r>
              <a:rPr lang="ru-RU" sz="2400" i="1" dirty="0" err="1">
                <a:solidFill>
                  <a:srgbClr val="00B050"/>
                </a:solidFill>
              </a:rPr>
              <a:t>теплові</a:t>
            </a:r>
            <a:r>
              <a:rPr lang="ru-RU" sz="2400" i="1" dirty="0">
                <a:solidFill>
                  <a:srgbClr val="00B050"/>
                </a:solidFill>
              </a:rPr>
              <a:t> </a:t>
            </a:r>
            <a:r>
              <a:rPr lang="ru-RU" sz="2400" i="1" dirty="0" err="1">
                <a:solidFill>
                  <a:srgbClr val="00B050"/>
                </a:solidFill>
              </a:rPr>
              <a:t>судоми</a:t>
            </a:r>
            <a:r>
              <a:rPr lang="ru-RU" sz="2400" i="1" dirty="0">
                <a:solidFill>
                  <a:srgbClr val="00B050"/>
                </a:solidFill>
              </a:rPr>
              <a:t>, </a:t>
            </a:r>
            <a:r>
              <a:rPr lang="ru-RU" sz="2400" i="1" dirty="0" err="1" smtClean="0">
                <a:solidFill>
                  <a:srgbClr val="00B050"/>
                </a:solidFill>
              </a:rPr>
              <a:t>теплове</a:t>
            </a:r>
            <a:r>
              <a:rPr lang="en-US" sz="2400" i="1" dirty="0" smtClean="0">
                <a:solidFill>
                  <a:srgbClr val="00B050"/>
                </a:solidFill>
              </a:rPr>
              <a:t> </a:t>
            </a:r>
            <a:r>
              <a:rPr lang="ru-RU" sz="2400" i="1" dirty="0" err="1" smtClean="0">
                <a:solidFill>
                  <a:srgbClr val="00B050"/>
                </a:solidFill>
              </a:rPr>
              <a:t>перевтомлення</a:t>
            </a:r>
            <a:r>
              <a:rPr lang="ru-RU" sz="2400" i="1" dirty="0">
                <a:solidFill>
                  <a:srgbClr val="00B050"/>
                </a:solidFill>
              </a:rPr>
              <a:t>, </a:t>
            </a:r>
            <a:r>
              <a:rPr lang="ru-RU" sz="2400" i="1" dirty="0" err="1">
                <a:solidFill>
                  <a:srgbClr val="00B050"/>
                </a:solidFill>
              </a:rPr>
              <a:t>тепловий</a:t>
            </a:r>
            <a:r>
              <a:rPr lang="ru-RU" sz="2400" i="1" dirty="0">
                <a:solidFill>
                  <a:srgbClr val="00B050"/>
                </a:solidFill>
              </a:rPr>
              <a:t> удар.</a:t>
            </a:r>
          </a:p>
          <a:p>
            <a:pPr algn="just"/>
            <a:r>
              <a:rPr lang="ru-RU" sz="2400" dirty="0" err="1">
                <a:solidFill>
                  <a:srgbClr val="FF0000"/>
                </a:solidFill>
              </a:rPr>
              <a:t>Теплові</a:t>
            </a:r>
            <a:r>
              <a:rPr lang="ru-RU" sz="2400" dirty="0">
                <a:solidFill>
                  <a:srgbClr val="FF0000"/>
                </a:solidFill>
              </a:rPr>
              <a:t> </a:t>
            </a:r>
            <a:r>
              <a:rPr lang="ru-RU" sz="2400" dirty="0" err="1">
                <a:solidFill>
                  <a:srgbClr val="FF0000"/>
                </a:solidFill>
              </a:rPr>
              <a:t>судоми</a:t>
            </a:r>
            <a:r>
              <a:rPr lang="ru-RU" sz="2400" dirty="0">
                <a:solidFill>
                  <a:srgbClr val="FF0000"/>
                </a:solidFill>
              </a:rPr>
              <a:t> </a:t>
            </a:r>
            <a:r>
              <a:rPr lang="ru-RU" sz="2400" dirty="0"/>
              <a:t>– </a:t>
            </a:r>
            <a:r>
              <a:rPr lang="ru-RU" sz="2400" dirty="0" err="1"/>
              <a:t>болісні</a:t>
            </a:r>
            <a:r>
              <a:rPr lang="ru-RU" sz="2400" dirty="0"/>
              <a:t> </a:t>
            </a:r>
            <a:r>
              <a:rPr lang="ru-RU" sz="2400" dirty="0" err="1"/>
              <a:t>скорочення</a:t>
            </a:r>
            <a:r>
              <a:rPr lang="ru-RU" sz="2400" dirty="0"/>
              <a:t> </a:t>
            </a:r>
            <a:r>
              <a:rPr lang="ru-RU" sz="2400" dirty="0" err="1"/>
              <a:t>м’язів</a:t>
            </a:r>
            <a:r>
              <a:rPr lang="ru-RU" sz="2400" dirty="0"/>
              <a:t> (</a:t>
            </a:r>
            <a:r>
              <a:rPr lang="ru-RU" sz="2400" dirty="0" err="1" smtClean="0"/>
              <a:t>найчастіше</a:t>
            </a:r>
            <a:r>
              <a:rPr lang="en-US" sz="2400" dirty="0" smtClean="0"/>
              <a:t> </a:t>
            </a:r>
            <a:r>
              <a:rPr lang="ru-RU" sz="2400" dirty="0" smtClean="0"/>
              <a:t>в </a:t>
            </a:r>
            <a:r>
              <a:rPr lang="ru-RU" sz="2400" dirty="0" err="1"/>
              <a:t>області</a:t>
            </a:r>
            <a:r>
              <a:rPr lang="ru-RU" sz="2400" dirty="0"/>
              <a:t> </a:t>
            </a:r>
            <a:r>
              <a:rPr lang="ru-RU" sz="2400" dirty="0" err="1"/>
              <a:t>гомілок</a:t>
            </a:r>
            <a:r>
              <a:rPr lang="ru-RU" sz="2400" dirty="0"/>
              <a:t> </a:t>
            </a:r>
            <a:r>
              <a:rPr lang="ru-RU" sz="2400" dirty="0" err="1"/>
              <a:t>або</a:t>
            </a:r>
            <a:r>
              <a:rPr lang="ru-RU" sz="2400" dirty="0"/>
              <a:t> </a:t>
            </a:r>
            <a:r>
              <a:rPr lang="ru-RU" sz="2400" dirty="0" err="1"/>
              <a:t>м’язів</a:t>
            </a:r>
            <a:r>
              <a:rPr lang="ru-RU" sz="2400" dirty="0"/>
              <a:t> </a:t>
            </a:r>
            <a:r>
              <a:rPr lang="ru-RU" sz="2400" dirty="0" err="1"/>
              <a:t>передньої</a:t>
            </a:r>
            <a:r>
              <a:rPr lang="ru-RU" sz="2400" dirty="0"/>
              <a:t> </a:t>
            </a:r>
            <a:r>
              <a:rPr lang="ru-RU" sz="2400" dirty="0" err="1"/>
              <a:t>черевної</a:t>
            </a:r>
            <a:r>
              <a:rPr lang="ru-RU" sz="2400" dirty="0"/>
              <a:t> </a:t>
            </a:r>
            <a:r>
              <a:rPr lang="ru-RU" sz="2400" dirty="0" err="1"/>
              <a:t>стінки</a:t>
            </a:r>
            <a:r>
              <a:rPr lang="ru-RU" sz="2400" dirty="0"/>
              <a:t>).</a:t>
            </a:r>
          </a:p>
          <a:p>
            <a:pPr algn="just"/>
            <a:r>
              <a:rPr lang="ru-RU" sz="2400" dirty="0">
                <a:solidFill>
                  <a:srgbClr val="FF0000"/>
                </a:solidFill>
              </a:rPr>
              <a:t>Теплове </a:t>
            </a:r>
            <a:r>
              <a:rPr lang="ru-RU" sz="2400" dirty="0" err="1">
                <a:solidFill>
                  <a:srgbClr val="FF0000"/>
                </a:solidFill>
              </a:rPr>
              <a:t>перевтомлення</a:t>
            </a:r>
            <a:r>
              <a:rPr lang="ru-RU" sz="2400" dirty="0">
                <a:solidFill>
                  <a:srgbClr val="FF0000"/>
                </a:solidFill>
              </a:rPr>
              <a:t> </a:t>
            </a:r>
            <a:r>
              <a:rPr lang="ru-RU" sz="2400" dirty="0"/>
              <a:t>– нормальна </a:t>
            </a:r>
            <a:r>
              <a:rPr lang="ru-RU" sz="2400" dirty="0" err="1"/>
              <a:t>або</a:t>
            </a:r>
            <a:r>
              <a:rPr lang="ru-RU" sz="2400" dirty="0"/>
              <a:t> </a:t>
            </a:r>
            <a:r>
              <a:rPr lang="ru-RU" sz="2400" dirty="0" err="1"/>
              <a:t>підвищена</a:t>
            </a:r>
            <a:r>
              <a:rPr lang="ru-RU" sz="2400" dirty="0"/>
              <a:t> </a:t>
            </a:r>
            <a:r>
              <a:rPr lang="ru-RU" sz="2400" dirty="0" smtClean="0"/>
              <a:t>температура </a:t>
            </a:r>
            <a:r>
              <a:rPr lang="ru-RU" sz="2400" dirty="0" err="1"/>
              <a:t>тіла</a:t>
            </a:r>
            <a:r>
              <a:rPr lang="ru-RU" sz="2400" dirty="0"/>
              <a:t>, </a:t>
            </a:r>
            <a:r>
              <a:rPr lang="ru-RU" sz="2400" dirty="0" err="1"/>
              <a:t>прохолодна</a:t>
            </a:r>
            <a:r>
              <a:rPr lang="ru-RU" sz="2400" dirty="0"/>
              <a:t>, </a:t>
            </a:r>
            <a:r>
              <a:rPr lang="ru-RU" sz="2400" dirty="0" err="1"/>
              <a:t>волога</a:t>
            </a:r>
            <a:r>
              <a:rPr lang="ru-RU" sz="2400" dirty="0"/>
              <a:t>, </a:t>
            </a:r>
            <a:r>
              <a:rPr lang="ru-RU" sz="2400" dirty="0" err="1"/>
              <a:t>бліда</a:t>
            </a:r>
            <a:r>
              <a:rPr lang="ru-RU" sz="2400" dirty="0"/>
              <a:t> </a:t>
            </a:r>
            <a:r>
              <a:rPr lang="ru-RU" sz="2400" dirty="0" err="1"/>
              <a:t>або</a:t>
            </a:r>
            <a:r>
              <a:rPr lang="ru-RU" sz="2400" dirty="0"/>
              <a:t> </a:t>
            </a:r>
            <a:r>
              <a:rPr lang="ru-RU" sz="2400" dirty="0" err="1"/>
              <a:t>почервоніла</a:t>
            </a:r>
            <a:r>
              <a:rPr lang="ru-RU" sz="2400" dirty="0"/>
              <a:t> </a:t>
            </a:r>
            <a:r>
              <a:rPr lang="ru-RU" sz="2400" dirty="0" err="1" smtClean="0"/>
              <a:t>шкіра</a:t>
            </a:r>
            <a:r>
              <a:rPr lang="ru-RU" sz="2400" dirty="0" smtClean="0"/>
              <a:t>,</a:t>
            </a:r>
            <a:r>
              <a:rPr lang="en-US" sz="2400" dirty="0" smtClean="0"/>
              <a:t> </a:t>
            </a:r>
            <a:r>
              <a:rPr lang="ru-RU" sz="2400" dirty="0" err="1" smtClean="0"/>
              <a:t>головний</a:t>
            </a:r>
            <a:r>
              <a:rPr lang="ru-RU" sz="2400" dirty="0" smtClean="0"/>
              <a:t> </a:t>
            </a:r>
            <a:r>
              <a:rPr lang="ru-RU" sz="2400" dirty="0" err="1"/>
              <a:t>біль</a:t>
            </a:r>
            <a:r>
              <a:rPr lang="ru-RU" sz="2400" dirty="0"/>
              <a:t>, </a:t>
            </a:r>
            <a:r>
              <a:rPr lang="ru-RU" sz="2400" dirty="0" err="1"/>
              <a:t>нудота</a:t>
            </a:r>
            <a:r>
              <a:rPr lang="ru-RU" sz="2400" dirty="0"/>
              <a:t>, </a:t>
            </a:r>
            <a:r>
              <a:rPr lang="ru-RU" sz="2400" dirty="0" err="1"/>
              <a:t>запаморочення</a:t>
            </a:r>
            <a:r>
              <a:rPr lang="ru-RU" sz="2400" dirty="0"/>
              <a:t> </a:t>
            </a:r>
            <a:r>
              <a:rPr lang="ru-RU" sz="2400" dirty="0" err="1"/>
              <a:t>або</a:t>
            </a:r>
            <a:r>
              <a:rPr lang="ru-RU" sz="2400" dirty="0"/>
              <a:t> </a:t>
            </a:r>
            <a:r>
              <a:rPr lang="ru-RU" sz="2400" dirty="0" err="1"/>
              <a:t>слабкість</a:t>
            </a:r>
            <a:r>
              <a:rPr lang="ru-RU" sz="2400" dirty="0"/>
              <a:t>.</a:t>
            </a:r>
          </a:p>
          <a:p>
            <a:pPr algn="just"/>
            <a:r>
              <a:rPr lang="ru-RU" sz="2400" dirty="0" err="1">
                <a:solidFill>
                  <a:srgbClr val="FF0000"/>
                </a:solidFill>
              </a:rPr>
              <a:t>Тепловий</a:t>
            </a:r>
            <a:r>
              <a:rPr lang="ru-RU" sz="2400" dirty="0">
                <a:solidFill>
                  <a:srgbClr val="FF0000"/>
                </a:solidFill>
              </a:rPr>
              <a:t> удар: </a:t>
            </a:r>
            <a:r>
              <a:rPr lang="ru-RU" sz="2400" dirty="0" err="1"/>
              <a:t>висока</a:t>
            </a:r>
            <a:r>
              <a:rPr lang="ru-RU" sz="2400" dirty="0"/>
              <a:t> температура </a:t>
            </a:r>
            <a:r>
              <a:rPr lang="ru-RU" sz="2400" dirty="0" err="1"/>
              <a:t>тіла</a:t>
            </a:r>
            <a:r>
              <a:rPr lang="ru-RU" sz="2400" dirty="0"/>
              <a:t>, </a:t>
            </a:r>
            <a:r>
              <a:rPr lang="ru-RU" sz="2400" dirty="0" err="1"/>
              <a:t>іноді</a:t>
            </a:r>
            <a:r>
              <a:rPr lang="ru-RU" sz="2400" dirty="0"/>
              <a:t> </a:t>
            </a:r>
            <a:r>
              <a:rPr lang="ru-RU" sz="2400" dirty="0" err="1"/>
              <a:t>досягає</a:t>
            </a:r>
            <a:r>
              <a:rPr lang="ru-RU" sz="2400" dirty="0"/>
              <a:t> 41 °</a:t>
            </a:r>
            <a:r>
              <a:rPr lang="en-US" sz="2400" dirty="0" smtClean="0"/>
              <a:t>C, </a:t>
            </a:r>
            <a:r>
              <a:rPr lang="ru-RU" sz="2400" dirty="0" err="1" smtClean="0"/>
              <a:t>червона</a:t>
            </a:r>
            <a:r>
              <a:rPr lang="ru-RU" sz="2400" dirty="0"/>
              <a:t>, </a:t>
            </a:r>
            <a:r>
              <a:rPr lang="ru-RU" sz="2400" dirty="0" err="1"/>
              <a:t>гаряча</a:t>
            </a:r>
            <a:r>
              <a:rPr lang="ru-RU" sz="2400" dirty="0"/>
              <a:t> суха </a:t>
            </a:r>
            <a:r>
              <a:rPr lang="ru-RU" sz="2400" dirty="0" err="1"/>
              <a:t>шкіра</a:t>
            </a:r>
            <a:r>
              <a:rPr lang="ru-RU" sz="2400" dirty="0"/>
              <a:t>, </a:t>
            </a:r>
            <a:r>
              <a:rPr lang="ru-RU" sz="2400" dirty="0" err="1"/>
              <a:t>роздратованість</a:t>
            </a:r>
            <a:r>
              <a:rPr lang="ru-RU" sz="2400" dirty="0"/>
              <a:t>, </a:t>
            </a:r>
            <a:r>
              <a:rPr lang="ru-RU" sz="2400" dirty="0" err="1"/>
              <a:t>втрата</a:t>
            </a:r>
            <a:r>
              <a:rPr lang="ru-RU" sz="2400" dirty="0"/>
              <a:t> </a:t>
            </a:r>
            <a:r>
              <a:rPr lang="ru-RU" sz="2400" dirty="0" err="1" smtClean="0"/>
              <a:t>свідомості</a:t>
            </a:r>
            <a:r>
              <a:rPr lang="ru-RU" sz="2400" dirty="0" smtClean="0"/>
              <a:t>,</a:t>
            </a:r>
            <a:r>
              <a:rPr lang="en-US" sz="2400" dirty="0" smtClean="0"/>
              <a:t> </a:t>
            </a:r>
            <a:r>
              <a:rPr lang="ru-RU" sz="2400" dirty="0" err="1" smtClean="0"/>
              <a:t>прискорене</a:t>
            </a:r>
            <a:r>
              <a:rPr lang="ru-RU" sz="2400" dirty="0" smtClean="0"/>
              <a:t> </a:t>
            </a:r>
            <a:r>
              <a:rPr lang="ru-RU" sz="2400" dirty="0" err="1"/>
              <a:t>поверхневе</a:t>
            </a:r>
            <a:r>
              <a:rPr lang="ru-RU" sz="2400" dirty="0"/>
              <a:t> </a:t>
            </a:r>
            <a:r>
              <a:rPr lang="ru-RU" sz="2400" dirty="0" err="1"/>
              <a:t>дихання</a:t>
            </a:r>
            <a:r>
              <a:rPr lang="ru-RU" sz="2400" dirty="0"/>
              <a:t>.</a:t>
            </a:r>
          </a:p>
        </p:txBody>
      </p:sp>
    </p:spTree>
    <p:extLst>
      <p:ext uri="{BB962C8B-B14F-4D97-AF65-F5344CB8AC3E}">
        <p14:creationId xmlns:p14="http://schemas.microsoft.com/office/powerpoint/2010/main" val="26124553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CustomShape 1"/>
          <p:cNvSpPr/>
          <p:nvPr/>
        </p:nvSpPr>
        <p:spPr>
          <a:xfrm>
            <a:off x="285840" y="214200"/>
            <a:ext cx="8642880" cy="6499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80000"/>
              </a:lnSpc>
              <a:buClr>
                <a:srgbClr val="000000"/>
              </a:buClr>
              <a:buFont typeface="Arial"/>
              <a:buChar char="•"/>
            </a:pPr>
            <a:r>
              <a:rPr lang="ru-RU" sz="2000" b="1" strike="noStrike" spc="-1">
                <a:solidFill>
                  <a:srgbClr val="000000"/>
                </a:solidFill>
                <a:latin typeface="Calibri"/>
                <a:ea typeface="DejaVu Sans"/>
              </a:rPr>
              <a:t>Значне перегрівання організму, що виникає в тих випадках, коли порушується тепловий баланс і віддача теплоти, яка надходить ззовні, і тієї, яка утворюється в організмі, з певних причин утруднена. Перегріванню сприяє підвищена температура повітря, його значна вологість, одяг, виготовлений із прогумованих і брезентових тканин, надмірне фізичне навантаження, нестача води для пиття.</a:t>
            </a:r>
            <a:endParaRPr lang="ru-RU" sz="2000" b="0" strike="noStrike" spc="-1">
              <a:latin typeface="Arial"/>
            </a:endParaRPr>
          </a:p>
          <a:p>
            <a:pPr marL="343080" indent="-342000" algn="just">
              <a:lnSpc>
                <a:spcPct val="80000"/>
              </a:lnSpc>
              <a:buClr>
                <a:srgbClr val="FF0000"/>
              </a:buClr>
              <a:buFont typeface="Arial"/>
              <a:buChar char="•"/>
            </a:pPr>
            <a:r>
              <a:rPr lang="ru-RU" sz="2800" b="1" strike="noStrike" spc="-1">
                <a:solidFill>
                  <a:srgbClr val="FF0000"/>
                </a:solidFill>
                <a:latin typeface="Calibri"/>
                <a:ea typeface="DejaVu Sans"/>
              </a:rPr>
              <a:t>Сонячний удар</a:t>
            </a:r>
            <a:r>
              <a:rPr lang="ru-RU" sz="2000" b="1" strike="noStrike" spc="-1">
                <a:solidFill>
                  <a:srgbClr val="000000"/>
                </a:solidFill>
                <a:latin typeface="Calibri"/>
                <a:ea typeface="DejaVu Sans"/>
              </a:rPr>
              <a:t> — це є різновид теплового. Він виникає в тому випадку, коли людина з непокритою головою тривалий час знаходиться під прямим сонячним промінням. Його виникненню сприяє загальне перегрівання організму.</a:t>
            </a:r>
            <a:endParaRPr lang="ru-RU" sz="2000" b="0" strike="noStrike" spc="-1">
              <a:latin typeface="Arial"/>
            </a:endParaRPr>
          </a:p>
          <a:p>
            <a:pPr marL="343080" indent="-342000" algn="just">
              <a:lnSpc>
                <a:spcPct val="80000"/>
              </a:lnSpc>
              <a:buClr>
                <a:srgbClr val="FF0000"/>
              </a:buClr>
              <a:buFont typeface="Arial"/>
              <a:buChar char="•"/>
            </a:pPr>
            <a:r>
              <a:rPr lang="ru-RU" sz="2000" b="1" strike="noStrike" spc="-1">
                <a:solidFill>
                  <a:srgbClr val="FF0000"/>
                </a:solidFill>
                <a:latin typeface="Calibri"/>
                <a:ea typeface="DejaVu Sans"/>
              </a:rPr>
              <a:t>Симптоми.</a:t>
            </a:r>
            <a:r>
              <a:rPr lang="ru-RU" sz="2000" b="1" strike="noStrike" spc="-1">
                <a:solidFill>
                  <a:srgbClr val="000000"/>
                </a:solidFill>
                <a:latin typeface="Calibri"/>
                <a:ea typeface="DejaVu Sans"/>
              </a:rPr>
              <a:t> Погіршення самопочуття, слабкість, розбитість. Відчуття сильного жару. Почервоніння шкіри. Рясне виділення поту. Посилене серцебиття, задишка, пульсація і важкість у скронях. Запаморочення, головний біль, іноді блювота. Температура тіла підвищується до 38-40 °С. Частота пульсу досягає 100-120 ударів за хвилину. При подальшому зростанні температури до 40-41°С пульс збільшується до 140-160 ударів за хвилину, зростає збудження, рухове занепокоєння, зменшується пітливість, що вказує на зрив пристосувальних реакцій. У важких випадках теплового удару можливі затьмарення свідомості, аж до повної втрати, судоми різних груп м'язів, порушення дихання і кровообігу. Можуть бути галюцинації, марення. Шкіра суха, гаряча, язик теж сухий, пульс слабкий, аритмічний. Дихання стає поверхневим і нечастим.</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CustomShape 1"/>
          <p:cNvSpPr/>
          <p:nvPr/>
        </p:nvSpPr>
        <p:spPr>
          <a:xfrm>
            <a:off x="214200" y="214200"/>
            <a:ext cx="8471520" cy="6356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ctr">
              <a:lnSpc>
                <a:spcPct val="100000"/>
              </a:lnSpc>
              <a:buClr>
                <a:srgbClr val="FF0000"/>
              </a:buClr>
              <a:buFont typeface="Arial"/>
              <a:buChar char="•"/>
            </a:pPr>
            <a:r>
              <a:rPr lang="ru-RU" sz="2000" b="1" i="1" strike="noStrike" spc="-1" dirty="0" err="1">
                <a:solidFill>
                  <a:srgbClr val="FF0000"/>
                </a:solidFill>
                <a:latin typeface="Calibri"/>
                <a:ea typeface="DejaVu Sans"/>
              </a:rPr>
              <a:t>Профілактика</a:t>
            </a:r>
            <a:r>
              <a:rPr lang="ru-RU" sz="2000" b="1" i="1" strike="noStrike" spc="-1" dirty="0">
                <a:solidFill>
                  <a:srgbClr val="FF0000"/>
                </a:solidFill>
                <a:latin typeface="Calibri"/>
                <a:ea typeface="DejaVu Sans"/>
              </a:rPr>
              <a:t> і перша </a:t>
            </a:r>
            <a:r>
              <a:rPr lang="ru-RU" sz="2000" b="1" i="1" strike="noStrike" spc="-1" dirty="0" err="1">
                <a:solidFill>
                  <a:srgbClr val="FF0000"/>
                </a:solidFill>
                <a:latin typeface="Calibri"/>
                <a:ea typeface="DejaVu Sans"/>
              </a:rPr>
              <a:t>допомога</a:t>
            </a:r>
            <a:endParaRPr lang="ru-RU" sz="2000" b="0" strike="noStrike" spc="-1" dirty="0">
              <a:latin typeface="Arial"/>
            </a:endParaRPr>
          </a:p>
          <a:p>
            <a:pPr marL="343080" indent="-342000" algn="just">
              <a:lnSpc>
                <a:spcPct val="100000"/>
              </a:lnSpc>
              <a:buClr>
                <a:srgbClr val="000000"/>
              </a:buClr>
              <a:buFont typeface="Arial"/>
              <a:buChar char="•"/>
            </a:pPr>
            <a:r>
              <a:rPr lang="ru-RU" sz="1600" b="1" strike="noStrike" spc="-1" dirty="0" err="1">
                <a:solidFill>
                  <a:srgbClr val="000000"/>
                </a:solidFill>
                <a:latin typeface="Calibri"/>
                <a:ea typeface="DejaVu Sans"/>
              </a:rPr>
              <a:t>Щоб</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уникнути</a:t>
            </a:r>
            <a:r>
              <a:rPr lang="ru-RU" sz="1600" b="1" strike="noStrike" spc="-1" dirty="0">
                <a:solidFill>
                  <a:srgbClr val="000000"/>
                </a:solidFill>
                <a:latin typeface="Calibri"/>
                <a:ea typeface="DejaVu Sans"/>
              </a:rPr>
              <a:t> теплового і </a:t>
            </a:r>
            <a:r>
              <a:rPr lang="ru-RU" sz="1600" b="1" strike="noStrike" spc="-1" dirty="0" err="1">
                <a:solidFill>
                  <a:srgbClr val="000000"/>
                </a:solidFill>
                <a:latin typeface="Calibri"/>
                <a:ea typeface="DejaVu Sans"/>
              </a:rPr>
              <a:t>сонячного</a:t>
            </a:r>
            <a:r>
              <a:rPr lang="ru-RU" sz="1600" b="1" strike="noStrike" spc="-1" dirty="0">
                <a:solidFill>
                  <a:srgbClr val="000000"/>
                </a:solidFill>
                <a:latin typeface="Calibri"/>
                <a:ea typeface="DejaVu Sans"/>
              </a:rPr>
              <a:t> удару, не </a:t>
            </a:r>
            <a:r>
              <a:rPr lang="ru-RU" sz="1600" b="1" strike="noStrike" spc="-1" dirty="0" err="1">
                <a:solidFill>
                  <a:srgbClr val="000000"/>
                </a:solidFill>
                <a:latin typeface="Calibri"/>
                <a:ea typeface="DejaVu Sans"/>
              </a:rPr>
              <a:t>слід</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перегріватись</a:t>
            </a:r>
            <a:r>
              <a:rPr lang="ru-RU" sz="1600" b="1" strike="noStrike" spc="-1" dirty="0">
                <a:solidFill>
                  <a:srgbClr val="000000"/>
                </a:solidFill>
                <a:latin typeface="Calibri"/>
                <a:ea typeface="DejaVu Sans"/>
              </a:rPr>
              <a:t>, не </a:t>
            </a:r>
            <a:r>
              <a:rPr lang="ru-RU" sz="1600" b="1" strike="noStrike" spc="-1" dirty="0" err="1">
                <a:solidFill>
                  <a:srgbClr val="000000"/>
                </a:solidFill>
                <a:latin typeface="Calibri"/>
                <a:ea typeface="DejaVu Sans"/>
              </a:rPr>
              <a:t>витрачати</a:t>
            </a:r>
            <a:r>
              <a:rPr lang="ru-RU" sz="1600" b="1" strike="noStrike" spc="-1" dirty="0">
                <a:solidFill>
                  <a:srgbClr val="000000"/>
                </a:solidFill>
                <a:latin typeface="Calibri"/>
                <a:ea typeface="DejaVu Sans"/>
              </a:rPr>
              <a:t> води і солей з </a:t>
            </a:r>
            <a:r>
              <a:rPr lang="ru-RU" sz="1600" b="1" strike="noStrike" spc="-1" dirty="0" err="1">
                <a:solidFill>
                  <a:srgbClr val="000000"/>
                </a:solidFill>
                <a:latin typeface="Calibri"/>
                <a:ea typeface="DejaVu Sans"/>
              </a:rPr>
              <a:t>організму</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влітку</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носити</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головний</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убір</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переважно</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білого</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кольору</a:t>
            </a:r>
            <a:r>
              <a:rPr lang="ru-RU" sz="1600" b="1" strike="noStrike" spc="-1" dirty="0">
                <a:solidFill>
                  <a:srgbClr val="000000"/>
                </a:solidFill>
                <a:latin typeface="Calibri"/>
                <a:ea typeface="DejaVu Sans"/>
              </a:rPr>
              <a:t>. У </a:t>
            </a:r>
            <a:r>
              <a:rPr lang="ru-RU" sz="1600" b="1" strike="noStrike" spc="-1" dirty="0" err="1">
                <a:solidFill>
                  <a:srgbClr val="000000"/>
                </a:solidFill>
                <a:latin typeface="Calibri"/>
                <a:ea typeface="DejaVu Sans"/>
              </a:rPr>
              <a:t>спекотну</a:t>
            </a:r>
            <a:r>
              <a:rPr lang="ru-RU" sz="1600" b="1" strike="noStrike" spc="-1" dirty="0">
                <a:solidFill>
                  <a:srgbClr val="000000"/>
                </a:solidFill>
                <a:latin typeface="Calibri"/>
                <a:ea typeface="DejaVu Sans"/>
              </a:rPr>
              <a:t> погоду </a:t>
            </a:r>
            <a:r>
              <a:rPr lang="ru-RU" sz="1600" b="1" strike="noStrike" spc="-1" dirty="0" err="1">
                <a:solidFill>
                  <a:srgbClr val="000000"/>
                </a:solidFill>
                <a:latin typeface="Calibri"/>
                <a:ea typeface="DejaVu Sans"/>
              </a:rPr>
              <a:t>слід</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збільшувати</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кількість</a:t>
            </a:r>
            <a:r>
              <a:rPr lang="ru-RU" sz="1600" b="1" strike="noStrike" spc="-1" dirty="0">
                <a:solidFill>
                  <a:srgbClr val="000000"/>
                </a:solidFill>
                <a:latin typeface="Calibri"/>
                <a:ea typeface="DejaVu Sans"/>
              </a:rPr>
              <a:t> води, не </a:t>
            </a:r>
            <a:r>
              <a:rPr lang="ru-RU" sz="1600" b="1" strike="noStrike" spc="-1" dirty="0" err="1">
                <a:solidFill>
                  <a:srgbClr val="000000"/>
                </a:solidFill>
                <a:latin typeface="Calibri"/>
                <a:ea typeface="DejaVu Sans"/>
              </a:rPr>
              <a:t>рекомендується</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їсти</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жирну</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висококалорійну</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їжу</a:t>
            </a:r>
            <a:r>
              <a:rPr lang="ru-RU" sz="1600" b="1" strike="noStrike" spc="-1" dirty="0">
                <a:solidFill>
                  <a:srgbClr val="000000"/>
                </a:solidFill>
                <a:latin typeface="Calibri"/>
                <a:ea typeface="DejaVu Sans"/>
              </a:rPr>
              <a:t>.</a:t>
            </a:r>
            <a:endParaRPr lang="ru-RU" sz="1600" b="0" strike="noStrike" spc="-1" dirty="0">
              <a:latin typeface="Arial"/>
            </a:endParaRPr>
          </a:p>
          <a:p>
            <a:pPr marL="343080" indent="-342000" algn="just">
              <a:lnSpc>
                <a:spcPct val="100000"/>
              </a:lnSpc>
              <a:buClr>
                <a:srgbClr val="000000"/>
              </a:buClr>
              <a:buFont typeface="Arial"/>
              <a:buChar char="•"/>
            </a:pPr>
            <a:r>
              <a:rPr lang="ru-RU" sz="1600" b="1" strike="noStrike" spc="-1" dirty="0" err="1">
                <a:solidFill>
                  <a:srgbClr val="000000"/>
                </a:solidFill>
                <a:latin typeface="Calibri"/>
                <a:ea typeface="DejaVu Sans"/>
              </a:rPr>
              <a:t>Якщо</a:t>
            </a:r>
            <a:r>
              <a:rPr lang="ru-RU" sz="1600" b="1" strike="noStrike" spc="-1" dirty="0">
                <a:solidFill>
                  <a:srgbClr val="000000"/>
                </a:solidFill>
                <a:latin typeface="Calibri"/>
                <a:ea typeface="DejaVu Sans"/>
              </a:rPr>
              <a:t> при тепловому </a:t>
            </a:r>
            <a:r>
              <a:rPr lang="ru-RU" sz="1600" b="1" strike="noStrike" spc="-1" dirty="0" err="1">
                <a:solidFill>
                  <a:srgbClr val="000000"/>
                </a:solidFill>
                <a:latin typeface="Calibri"/>
                <a:ea typeface="DejaVu Sans"/>
              </a:rPr>
              <a:t>ударі</a:t>
            </a:r>
            <a:r>
              <a:rPr lang="ru-RU" sz="1600" b="1" strike="noStrike" spc="-1" dirty="0">
                <a:solidFill>
                  <a:srgbClr val="000000"/>
                </a:solidFill>
                <a:latin typeface="Calibri"/>
                <a:ea typeface="DejaVu Sans"/>
              </a:rPr>
              <a:t> не </a:t>
            </a:r>
            <a:r>
              <a:rPr lang="ru-RU" sz="1600" b="1" strike="noStrike" spc="-1" dirty="0" err="1">
                <a:solidFill>
                  <a:srgbClr val="000000"/>
                </a:solidFill>
                <a:latin typeface="Calibri"/>
                <a:ea typeface="DejaVu Sans"/>
              </a:rPr>
              <a:t>надати</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своєчасної</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допомоги</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можливе</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настання</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смерті</a:t>
            </a:r>
            <a:r>
              <a:rPr lang="ru-RU" sz="1600" b="1" strike="noStrike" spc="-1" dirty="0">
                <a:solidFill>
                  <a:srgbClr val="000000"/>
                </a:solidFill>
                <a:latin typeface="Calibri"/>
                <a:ea typeface="DejaVu Sans"/>
              </a:rPr>
              <a:t>. Смерть </a:t>
            </a:r>
            <a:r>
              <a:rPr lang="ru-RU" sz="1600" b="1" strike="noStrike" spc="-1" dirty="0" err="1">
                <a:solidFill>
                  <a:srgbClr val="000000"/>
                </a:solidFill>
                <a:latin typeface="Calibri"/>
                <a:ea typeface="DejaVu Sans"/>
              </a:rPr>
              <a:t>настає</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внаслідок</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порушення</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дихання</a:t>
            </a:r>
            <a:r>
              <a:rPr lang="ru-RU" sz="1600" b="1" strike="noStrike" spc="-1" dirty="0">
                <a:solidFill>
                  <a:srgbClr val="000000"/>
                </a:solidFill>
                <a:latin typeface="Calibri"/>
                <a:ea typeface="DejaVu Sans"/>
              </a:rPr>
              <a:t> і </a:t>
            </a:r>
            <a:r>
              <a:rPr lang="ru-RU" sz="1600" b="1" strike="noStrike" spc="-1" dirty="0" err="1">
                <a:solidFill>
                  <a:srgbClr val="000000"/>
                </a:solidFill>
                <a:latin typeface="Calibri"/>
                <a:ea typeface="DejaVu Sans"/>
              </a:rPr>
              <a:t>кровообігу</a:t>
            </a:r>
            <a:r>
              <a:rPr lang="ru-RU" sz="1600" b="1" strike="noStrike" spc="-1" dirty="0">
                <a:solidFill>
                  <a:srgbClr val="000000"/>
                </a:solidFill>
                <a:latin typeface="Calibri"/>
                <a:ea typeface="DejaVu Sans"/>
              </a:rPr>
              <a:t>.</a:t>
            </a:r>
            <a:endParaRPr lang="ru-RU" sz="1600" b="0" strike="noStrike" spc="-1" dirty="0">
              <a:latin typeface="Arial"/>
            </a:endParaRPr>
          </a:p>
          <a:p>
            <a:pPr marL="343080" indent="-342000" algn="just">
              <a:lnSpc>
                <a:spcPct val="100000"/>
              </a:lnSpc>
              <a:buClr>
                <a:srgbClr val="000000"/>
              </a:buClr>
              <a:buFont typeface="Arial"/>
              <a:buChar char="•"/>
            </a:pPr>
            <a:r>
              <a:rPr lang="ru-RU" sz="1600" b="1" u="sng" strike="noStrike" spc="-1" dirty="0">
                <a:solidFill>
                  <a:srgbClr val="000000"/>
                </a:solidFill>
                <a:latin typeface="Calibri"/>
                <a:ea typeface="DejaVu Sans"/>
              </a:rPr>
              <a:t>У </a:t>
            </a:r>
            <a:r>
              <a:rPr lang="ru-RU" sz="1600" b="1" u="sng" strike="noStrike" spc="-1" dirty="0" err="1">
                <a:solidFill>
                  <a:srgbClr val="000000"/>
                </a:solidFill>
                <a:latin typeface="Calibri"/>
                <a:ea typeface="DejaVu Sans"/>
              </a:rPr>
              <a:t>вигляді</a:t>
            </a:r>
            <a:r>
              <a:rPr lang="ru-RU" sz="1600" b="1" u="sng" strike="noStrike" spc="-1" dirty="0">
                <a:solidFill>
                  <a:srgbClr val="000000"/>
                </a:solidFill>
                <a:latin typeface="Calibri"/>
                <a:ea typeface="DejaVu Sans"/>
              </a:rPr>
              <a:t> </a:t>
            </a:r>
            <a:r>
              <a:rPr lang="ru-RU" sz="1600" b="1" u="sng" strike="noStrike" spc="-1" dirty="0" err="1">
                <a:solidFill>
                  <a:srgbClr val="000000"/>
                </a:solidFill>
                <a:latin typeface="Calibri"/>
                <a:ea typeface="DejaVu Sans"/>
              </a:rPr>
              <a:t>допомоги</a:t>
            </a:r>
            <a:r>
              <a:rPr lang="ru-RU" sz="1600" b="1" u="sng" strike="noStrike" spc="-1" dirty="0">
                <a:solidFill>
                  <a:srgbClr val="000000"/>
                </a:solidFill>
                <a:latin typeface="Calibri"/>
                <a:ea typeface="DejaVu Sans"/>
              </a:rPr>
              <a:t>, </a:t>
            </a:r>
            <a:r>
              <a:rPr lang="ru-RU" sz="1600" b="1" u="sng" strike="noStrike" spc="-1" dirty="0" err="1">
                <a:solidFill>
                  <a:srgbClr val="000000"/>
                </a:solidFill>
                <a:latin typeface="Calibri"/>
                <a:ea typeface="DejaVu Sans"/>
              </a:rPr>
              <a:t>потрібно</a:t>
            </a:r>
            <a:r>
              <a:rPr lang="ru-RU" sz="1600" b="1" u="sng" strike="noStrike" spc="-1" dirty="0">
                <a:solidFill>
                  <a:srgbClr val="000000"/>
                </a:solidFill>
                <a:latin typeface="Calibri"/>
                <a:ea typeface="DejaVu Sans"/>
              </a:rPr>
              <a:t> </a:t>
            </a:r>
            <a:r>
              <a:rPr lang="ru-RU" sz="1600" b="1" u="sng" strike="noStrike" spc="-1" dirty="0" err="1">
                <a:solidFill>
                  <a:srgbClr val="000000"/>
                </a:solidFill>
                <a:latin typeface="Calibri"/>
                <a:ea typeface="DejaVu Sans"/>
              </a:rPr>
              <a:t>швидко</a:t>
            </a:r>
            <a:r>
              <a:rPr lang="ru-RU" sz="1600" b="1" u="sng" strike="noStrike" spc="-1" dirty="0">
                <a:solidFill>
                  <a:srgbClr val="000000"/>
                </a:solidFill>
                <a:latin typeface="Calibri"/>
                <a:ea typeface="DejaVu Sans"/>
              </a:rPr>
              <a:t> перенести </a:t>
            </a:r>
            <a:r>
              <a:rPr lang="ru-RU" sz="1600" b="1" u="sng" strike="noStrike" spc="-1" dirty="0" err="1">
                <a:solidFill>
                  <a:srgbClr val="000000"/>
                </a:solidFill>
                <a:latin typeface="Calibri"/>
                <a:ea typeface="DejaVu Sans"/>
              </a:rPr>
              <a:t>потерпілого</a:t>
            </a:r>
            <a:r>
              <a:rPr lang="ru-RU" sz="1600" b="1" u="sng" strike="noStrike" spc="-1" dirty="0">
                <a:solidFill>
                  <a:srgbClr val="000000"/>
                </a:solidFill>
                <a:latin typeface="Calibri"/>
                <a:ea typeface="DejaVu Sans"/>
              </a:rPr>
              <a:t> в </a:t>
            </a:r>
            <a:r>
              <a:rPr lang="ru-RU" sz="1600" b="1" u="sng" strike="noStrike" spc="-1" dirty="0" err="1">
                <a:solidFill>
                  <a:srgbClr val="000000"/>
                </a:solidFill>
                <a:latin typeface="Calibri"/>
                <a:ea typeface="DejaVu Sans"/>
              </a:rPr>
              <a:t>прохолодне</a:t>
            </a:r>
            <a:r>
              <a:rPr lang="ru-RU" sz="1600" b="1" u="sng" strike="noStrike" spc="-1" dirty="0">
                <a:solidFill>
                  <a:srgbClr val="000000"/>
                </a:solidFill>
                <a:latin typeface="Calibri"/>
                <a:ea typeface="DejaVu Sans"/>
              </a:rPr>
              <a:t> </a:t>
            </a:r>
            <a:r>
              <a:rPr lang="ru-RU" sz="1600" b="1" u="sng" strike="noStrike" spc="-1" dirty="0" err="1">
                <a:solidFill>
                  <a:srgbClr val="000000"/>
                </a:solidFill>
                <a:latin typeface="Calibri"/>
                <a:ea typeface="DejaVu Sans"/>
              </a:rPr>
              <a:t>місце</a:t>
            </a:r>
            <a:r>
              <a:rPr lang="ru-RU" sz="1600" b="1" u="sng" strike="noStrike" spc="-1" dirty="0">
                <a:solidFill>
                  <a:srgbClr val="000000"/>
                </a:solidFill>
                <a:latin typeface="Calibri"/>
                <a:ea typeface="DejaVu Sans"/>
              </a:rPr>
              <a:t>, </a:t>
            </a:r>
            <a:r>
              <a:rPr lang="ru-RU" sz="1600" b="1" u="sng" strike="noStrike" spc="-1" dirty="0" err="1">
                <a:solidFill>
                  <a:srgbClr val="000000"/>
                </a:solidFill>
                <a:latin typeface="Calibri"/>
                <a:ea typeface="DejaVu Sans"/>
              </a:rPr>
              <a:t>покласти</a:t>
            </a:r>
            <a:r>
              <a:rPr lang="ru-RU" sz="1600" b="1" u="sng" strike="noStrike" spc="-1" dirty="0">
                <a:solidFill>
                  <a:srgbClr val="000000"/>
                </a:solidFill>
                <a:latin typeface="Calibri"/>
                <a:ea typeface="DejaVu Sans"/>
              </a:rPr>
              <a:t> на спину, </a:t>
            </a:r>
            <a:r>
              <a:rPr lang="ru-RU" sz="1600" b="1" u="sng" strike="noStrike" spc="-1" dirty="0" err="1">
                <a:solidFill>
                  <a:srgbClr val="000000"/>
                </a:solidFill>
                <a:latin typeface="Calibri"/>
                <a:ea typeface="DejaVu Sans"/>
              </a:rPr>
              <a:t>піднявши</a:t>
            </a:r>
            <a:r>
              <a:rPr lang="ru-RU" sz="1600" b="1" u="sng" strike="noStrike" spc="-1" dirty="0">
                <a:solidFill>
                  <a:srgbClr val="000000"/>
                </a:solidFill>
                <a:latin typeface="Calibri"/>
                <a:ea typeface="DejaVu Sans"/>
              </a:rPr>
              <a:t> </a:t>
            </a:r>
            <a:r>
              <a:rPr lang="ru-RU" sz="1600" b="1" u="sng" strike="noStrike" spc="-1" dirty="0" err="1">
                <a:solidFill>
                  <a:srgbClr val="000000"/>
                </a:solidFill>
                <a:latin typeface="Calibri"/>
                <a:ea typeface="DejaVu Sans"/>
              </a:rPr>
              <a:t>дещо</a:t>
            </a:r>
            <a:r>
              <a:rPr lang="ru-RU" sz="1600" b="1" u="sng" strike="noStrike" spc="-1" dirty="0">
                <a:solidFill>
                  <a:srgbClr val="000000"/>
                </a:solidFill>
                <a:latin typeface="Calibri"/>
                <a:ea typeface="DejaVu Sans"/>
              </a:rPr>
              <a:t> ноги, </a:t>
            </a:r>
            <a:r>
              <a:rPr lang="ru-RU" sz="1600" b="1" u="sng" strike="noStrike" spc="-1" dirty="0" err="1">
                <a:solidFill>
                  <a:srgbClr val="000000"/>
                </a:solidFill>
                <a:latin typeface="Calibri"/>
                <a:ea typeface="DejaVu Sans"/>
              </a:rPr>
              <a:t>зняти</a:t>
            </a:r>
            <a:r>
              <a:rPr lang="ru-RU" sz="1600" b="1" u="sng" strike="noStrike" spc="-1" dirty="0">
                <a:solidFill>
                  <a:srgbClr val="000000"/>
                </a:solidFill>
                <a:latin typeface="Calibri"/>
                <a:ea typeface="DejaVu Sans"/>
              </a:rPr>
              <a:t> </a:t>
            </a:r>
            <a:r>
              <a:rPr lang="ru-RU" sz="1600" b="1" u="sng" strike="noStrike" spc="-1" dirty="0" err="1">
                <a:solidFill>
                  <a:srgbClr val="000000"/>
                </a:solidFill>
                <a:latin typeface="Calibri"/>
                <a:ea typeface="DejaVu Sans"/>
              </a:rPr>
              <a:t>або</a:t>
            </a:r>
            <a:r>
              <a:rPr lang="ru-RU" sz="1600" b="1" u="sng" strike="noStrike" spc="-1" dirty="0">
                <a:solidFill>
                  <a:srgbClr val="000000"/>
                </a:solidFill>
                <a:latin typeface="Calibri"/>
                <a:ea typeface="DejaVu Sans"/>
              </a:rPr>
              <a:t> </a:t>
            </a:r>
            <a:r>
              <a:rPr lang="ru-RU" sz="1600" b="1" u="sng" strike="noStrike" spc="-1" dirty="0" err="1">
                <a:solidFill>
                  <a:srgbClr val="000000"/>
                </a:solidFill>
                <a:latin typeface="Calibri"/>
                <a:ea typeface="DejaVu Sans"/>
              </a:rPr>
              <a:t>розстебнути</a:t>
            </a:r>
            <a:r>
              <a:rPr lang="ru-RU" sz="1600" b="1" u="sng" strike="noStrike" spc="-1" dirty="0">
                <a:solidFill>
                  <a:srgbClr val="000000"/>
                </a:solidFill>
                <a:latin typeface="Calibri"/>
                <a:ea typeface="DejaVu Sans"/>
              </a:rPr>
              <a:t> </a:t>
            </a:r>
            <a:r>
              <a:rPr lang="ru-RU" sz="1600" b="1" u="sng" strike="noStrike" spc="-1" dirty="0" err="1">
                <a:solidFill>
                  <a:srgbClr val="000000"/>
                </a:solidFill>
                <a:latin typeface="Calibri"/>
                <a:ea typeface="DejaVu Sans"/>
              </a:rPr>
              <a:t>одяг</a:t>
            </a:r>
            <a:r>
              <a:rPr lang="ru-RU" sz="1600" b="1" u="sng" strike="noStrike" spc="-1" dirty="0">
                <a:solidFill>
                  <a:srgbClr val="000000"/>
                </a:solidFill>
                <a:latin typeface="Calibri"/>
                <a:ea typeface="DejaVu Sans"/>
              </a:rPr>
              <a:t>. </a:t>
            </a:r>
            <a:endParaRPr lang="ru-RU" sz="1600" b="0" u="sng" strike="noStrike" spc="-1" dirty="0">
              <a:latin typeface="Arial"/>
            </a:endParaRPr>
          </a:p>
          <a:p>
            <a:pPr marL="343080" indent="-342000" algn="just">
              <a:lnSpc>
                <a:spcPct val="100000"/>
              </a:lnSpc>
              <a:buClr>
                <a:srgbClr val="000000"/>
              </a:buClr>
              <a:buFont typeface="Arial"/>
              <a:buChar char="•"/>
            </a:pPr>
            <a:r>
              <a:rPr lang="ru-RU" sz="1600" b="1" strike="noStrike" spc="-1" dirty="0" err="1">
                <a:solidFill>
                  <a:srgbClr val="000000"/>
                </a:solidFill>
                <a:latin typeface="Calibri"/>
                <a:ea typeface="DejaVu Sans"/>
              </a:rPr>
              <a:t>Змочити</a:t>
            </a:r>
            <a:r>
              <a:rPr lang="ru-RU" sz="1600" b="1" strike="noStrike" spc="-1" dirty="0">
                <a:solidFill>
                  <a:srgbClr val="000000"/>
                </a:solidFill>
                <a:latin typeface="Calibri"/>
                <a:ea typeface="DejaVu Sans"/>
              </a:rPr>
              <a:t> голову холодною водою </a:t>
            </a:r>
            <a:r>
              <a:rPr lang="ru-RU" sz="1600" b="1" strike="noStrike" spc="-1" dirty="0" err="1">
                <a:solidFill>
                  <a:srgbClr val="000000"/>
                </a:solidFill>
                <a:latin typeface="Calibri"/>
                <a:ea typeface="DejaVu Sans"/>
              </a:rPr>
              <a:t>або</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покласти</a:t>
            </a:r>
            <a:r>
              <a:rPr lang="ru-RU" sz="1600" b="1" strike="noStrike" spc="-1" dirty="0">
                <a:solidFill>
                  <a:srgbClr val="000000"/>
                </a:solidFill>
                <a:latin typeface="Calibri"/>
                <a:ea typeface="DejaVu Sans"/>
              </a:rPr>
              <a:t> на </a:t>
            </a:r>
            <a:r>
              <a:rPr lang="ru-RU" sz="1600" b="1" strike="noStrike" spc="-1" dirty="0" err="1">
                <a:solidFill>
                  <a:srgbClr val="000000"/>
                </a:solidFill>
                <a:latin typeface="Calibri"/>
                <a:ea typeface="DejaVu Sans"/>
              </a:rPr>
              <a:t>неї</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змочений</a:t>
            </a:r>
            <a:r>
              <a:rPr lang="ru-RU" sz="1600" b="1" strike="noStrike" spc="-1" dirty="0">
                <a:solidFill>
                  <a:srgbClr val="000000"/>
                </a:solidFill>
                <a:latin typeface="Calibri"/>
                <a:ea typeface="DejaVu Sans"/>
              </a:rPr>
              <a:t> холодною водою рушник, </a:t>
            </a:r>
            <a:r>
              <a:rPr lang="ru-RU" sz="1600" b="1" strike="noStrike" spc="-1" dirty="0" err="1">
                <a:solidFill>
                  <a:srgbClr val="000000"/>
                </a:solidFill>
                <a:latin typeface="Calibri"/>
                <a:ea typeface="DejaVu Sans"/>
              </a:rPr>
              <a:t>холодні</a:t>
            </a:r>
            <a:r>
              <a:rPr lang="ru-RU" sz="1600" b="1" strike="noStrike" spc="-1" dirty="0">
                <a:solidFill>
                  <a:srgbClr val="000000"/>
                </a:solidFill>
                <a:latin typeface="Calibri"/>
                <a:ea typeface="DejaVu Sans"/>
              </a:rPr>
              <a:t> примочки на лоб, </a:t>
            </a:r>
            <a:r>
              <a:rPr lang="ru-RU" sz="1600" b="1" strike="noStrike" spc="-1" dirty="0" err="1">
                <a:solidFill>
                  <a:srgbClr val="000000"/>
                </a:solidFill>
                <a:latin typeface="Calibri"/>
                <a:ea typeface="DejaVu Sans"/>
              </a:rPr>
              <a:t>тім'яну</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ділянку</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потилицю</a:t>
            </a:r>
            <a:r>
              <a:rPr lang="ru-RU" sz="1600" b="1" strike="noStrike" spc="-1" dirty="0">
                <a:solidFill>
                  <a:srgbClr val="000000"/>
                </a:solidFill>
                <a:latin typeface="Calibri"/>
                <a:ea typeface="DejaVu Sans"/>
              </a:rPr>
              <a:t>, на </a:t>
            </a:r>
            <a:r>
              <a:rPr lang="ru-RU" sz="1600" b="1" strike="noStrike" spc="-1" dirty="0" err="1">
                <a:solidFill>
                  <a:srgbClr val="000000"/>
                </a:solidFill>
                <a:latin typeface="Calibri"/>
                <a:ea typeface="DejaVu Sans"/>
              </a:rPr>
              <a:t>пахові</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підключичні</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підколінні</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пахвові</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ділянки</a:t>
            </a:r>
            <a:r>
              <a:rPr lang="ru-RU" sz="1600" b="1" strike="noStrike" spc="-1" dirty="0">
                <a:solidFill>
                  <a:srgbClr val="000000"/>
                </a:solidFill>
                <a:latin typeface="Calibri"/>
                <a:ea typeface="DejaVu Sans"/>
              </a:rPr>
              <a:t>, де </a:t>
            </a:r>
            <a:r>
              <a:rPr lang="ru-RU" sz="1600" b="1" strike="noStrike" spc="-1" dirty="0" err="1">
                <a:solidFill>
                  <a:srgbClr val="000000"/>
                </a:solidFill>
                <a:latin typeface="Calibri"/>
                <a:ea typeface="DejaVu Sans"/>
              </a:rPr>
              <a:t>зосереджено</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багато</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кровоносних</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судин</a:t>
            </a:r>
            <a:r>
              <a:rPr lang="ru-RU" sz="1600" b="1" strike="noStrike" spc="-1" dirty="0">
                <a:solidFill>
                  <a:srgbClr val="000000"/>
                </a:solidFill>
                <a:latin typeface="Calibri"/>
                <a:ea typeface="DejaVu Sans"/>
              </a:rPr>
              <a:t>. </a:t>
            </a:r>
            <a:endParaRPr lang="ru-RU" sz="1600" b="0" strike="noStrike" spc="-1" dirty="0">
              <a:latin typeface="Arial"/>
            </a:endParaRPr>
          </a:p>
          <a:p>
            <a:pPr marL="343080" indent="-342000" algn="just">
              <a:lnSpc>
                <a:spcPct val="100000"/>
              </a:lnSpc>
              <a:buClr>
                <a:srgbClr val="000000"/>
              </a:buClr>
              <a:buFont typeface="Arial"/>
              <a:buChar char="•"/>
            </a:pPr>
            <a:r>
              <a:rPr lang="ru-RU" sz="1600" b="1" strike="noStrike" spc="-1" dirty="0" err="1">
                <a:solidFill>
                  <a:srgbClr val="000000"/>
                </a:solidFill>
                <a:latin typeface="Calibri"/>
                <a:ea typeface="DejaVu Sans"/>
              </a:rPr>
              <a:t>Можна</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зробити</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вологе</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обгортання</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або</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протерти</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тіло</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потерпілого</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шматочком</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льоду</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облити</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його</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прохолодною</a:t>
            </a:r>
            <a:r>
              <a:rPr lang="ru-RU" sz="1600" b="1" strike="noStrike" spc="-1" dirty="0">
                <a:solidFill>
                  <a:srgbClr val="000000"/>
                </a:solidFill>
                <a:latin typeface="Calibri"/>
                <a:ea typeface="DejaVu Sans"/>
              </a:rPr>
              <a:t> водою, але </a:t>
            </a:r>
            <a:r>
              <a:rPr lang="ru-RU" sz="1600" b="1" strike="noStrike" spc="-1" dirty="0" err="1">
                <a:solidFill>
                  <a:srgbClr val="000000"/>
                </a:solidFill>
                <a:latin typeface="Calibri"/>
                <a:ea typeface="DejaVu Sans"/>
              </a:rPr>
              <a:t>обережно</a:t>
            </a:r>
            <a:r>
              <a:rPr lang="ru-RU" sz="1600" b="1" strike="noStrike" spc="-1" dirty="0">
                <a:solidFill>
                  <a:srgbClr val="000000"/>
                </a:solidFill>
                <a:latin typeface="Calibri"/>
                <a:ea typeface="DejaVu Sans"/>
              </a:rPr>
              <a:t> і не </a:t>
            </a:r>
            <a:r>
              <a:rPr lang="ru-RU" sz="1600" b="1" strike="noStrike" spc="-1" dirty="0" err="1">
                <a:solidFill>
                  <a:srgbClr val="000000"/>
                </a:solidFill>
                <a:latin typeface="Calibri"/>
                <a:ea typeface="DejaVu Sans"/>
              </a:rPr>
              <a:t>довго</a:t>
            </a:r>
            <a:r>
              <a:rPr lang="ru-RU" sz="1600" b="1" strike="noStrike" spc="-1" dirty="0">
                <a:solidFill>
                  <a:srgbClr val="000000"/>
                </a:solidFill>
                <a:latin typeface="Calibri"/>
                <a:ea typeface="DejaVu Sans"/>
              </a:rPr>
              <a:t>. Температура </a:t>
            </a:r>
            <a:r>
              <a:rPr lang="ru-RU" sz="1600" b="1" strike="noStrike" spc="-1" dirty="0" err="1">
                <a:solidFill>
                  <a:srgbClr val="000000"/>
                </a:solidFill>
                <a:latin typeface="Calibri"/>
                <a:ea typeface="DejaVu Sans"/>
              </a:rPr>
              <a:t>тіла</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потерпілого</a:t>
            </a:r>
            <a:r>
              <a:rPr lang="ru-RU" sz="1600" b="1" strike="noStrike" spc="-1" dirty="0">
                <a:solidFill>
                  <a:srgbClr val="000000"/>
                </a:solidFill>
                <a:latin typeface="Calibri"/>
                <a:ea typeface="DejaVu Sans"/>
              </a:rPr>
              <a:t> не повинна бути </a:t>
            </a:r>
            <a:r>
              <a:rPr lang="ru-RU" sz="1600" b="1" strike="noStrike" spc="-1" dirty="0" err="1">
                <a:solidFill>
                  <a:srgbClr val="000000"/>
                </a:solidFill>
                <a:latin typeface="Calibri"/>
                <a:ea typeface="DejaVu Sans"/>
              </a:rPr>
              <a:t>нижча</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від</a:t>
            </a:r>
            <a:r>
              <a:rPr lang="ru-RU" sz="1600" b="1" strike="noStrike" spc="-1" dirty="0">
                <a:solidFill>
                  <a:srgbClr val="000000"/>
                </a:solidFill>
                <a:latin typeface="Calibri"/>
                <a:ea typeface="DejaVu Sans"/>
              </a:rPr>
              <a:t> 38 °С.</a:t>
            </a:r>
            <a:endParaRPr lang="ru-RU" sz="1600" b="0" strike="noStrike" spc="-1" dirty="0">
              <a:latin typeface="Arial"/>
            </a:endParaRPr>
          </a:p>
          <a:p>
            <a:pPr marL="343080" indent="-342000" algn="just">
              <a:lnSpc>
                <a:spcPct val="100000"/>
              </a:lnSpc>
              <a:buClr>
                <a:srgbClr val="000000"/>
              </a:buClr>
              <a:buFont typeface="Arial"/>
              <a:buChar char="•"/>
            </a:pPr>
            <a:r>
              <a:rPr lang="ru-RU" sz="1600" b="1" strike="noStrike" spc="-1" dirty="0" err="1">
                <a:solidFill>
                  <a:srgbClr val="000000"/>
                </a:solidFill>
                <a:latin typeface="Calibri"/>
                <a:ea typeface="DejaVu Sans"/>
              </a:rPr>
              <a:t>Якщо</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людина</a:t>
            </a:r>
            <a:r>
              <a:rPr lang="ru-RU" sz="1600" b="1" strike="noStrike" spc="-1" dirty="0">
                <a:solidFill>
                  <a:srgbClr val="000000"/>
                </a:solidFill>
                <a:latin typeface="Calibri"/>
                <a:ea typeface="DejaVu Sans"/>
              </a:rPr>
              <a:t> не </a:t>
            </a:r>
            <a:r>
              <a:rPr lang="ru-RU" sz="1600" b="1" strike="noStrike" spc="-1" dirty="0" err="1">
                <a:solidFill>
                  <a:srgbClr val="000000"/>
                </a:solidFill>
                <a:latin typeface="Calibri"/>
                <a:ea typeface="DejaVu Sans"/>
              </a:rPr>
              <a:t>втратила</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свідомість</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їй</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потрібно</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дати</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міцного</a:t>
            </a:r>
            <a:r>
              <a:rPr lang="ru-RU" sz="1600" b="1" strike="noStrike" spc="-1" dirty="0">
                <a:solidFill>
                  <a:srgbClr val="000000"/>
                </a:solidFill>
                <a:latin typeface="Calibri"/>
                <a:ea typeface="DejaVu Sans"/>
              </a:rPr>
              <a:t> холодного чаю </a:t>
            </a:r>
            <a:r>
              <a:rPr lang="ru-RU" sz="1600" b="1" strike="noStrike" spc="-1" dirty="0" err="1">
                <a:solidFill>
                  <a:srgbClr val="000000"/>
                </a:solidFill>
                <a:latin typeface="Calibri"/>
                <a:ea typeface="DejaVu Sans"/>
              </a:rPr>
              <a:t>або</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холодної</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підсоленої</a:t>
            </a:r>
            <a:r>
              <a:rPr lang="ru-RU" sz="1600" b="1" strike="noStrike" spc="-1" dirty="0">
                <a:solidFill>
                  <a:srgbClr val="000000"/>
                </a:solidFill>
                <a:latin typeface="Calibri"/>
                <a:ea typeface="DejaVu Sans"/>
              </a:rPr>
              <a:t> води (1/2 </a:t>
            </a:r>
            <a:r>
              <a:rPr lang="ru-RU" sz="1600" b="1" strike="noStrike" spc="-1" dirty="0" err="1">
                <a:solidFill>
                  <a:srgbClr val="000000"/>
                </a:solidFill>
                <a:latin typeface="Calibri"/>
                <a:ea typeface="DejaVu Sans"/>
              </a:rPr>
              <a:t>чайної</a:t>
            </a:r>
            <a:r>
              <a:rPr lang="ru-RU" sz="1600" b="1" strike="noStrike" spc="-1" dirty="0">
                <a:solidFill>
                  <a:srgbClr val="000000"/>
                </a:solidFill>
                <a:latin typeface="Calibri"/>
                <a:ea typeface="DejaVu Sans"/>
              </a:rPr>
              <a:t> ложки </a:t>
            </a:r>
            <a:r>
              <a:rPr lang="ru-RU" sz="1600" b="1" strike="noStrike" spc="-1" dirty="0" err="1">
                <a:solidFill>
                  <a:srgbClr val="000000"/>
                </a:solidFill>
                <a:latin typeface="Calibri"/>
                <a:ea typeface="DejaVu Sans"/>
              </a:rPr>
              <a:t>солі</a:t>
            </a:r>
            <a:r>
              <a:rPr lang="ru-RU" sz="1600" b="1" strike="noStrike" spc="-1" dirty="0">
                <a:solidFill>
                  <a:srgbClr val="000000"/>
                </a:solidFill>
                <a:latin typeface="Calibri"/>
                <a:ea typeface="DejaVu Sans"/>
              </a:rPr>
              <a:t> на 0,5 л води).</a:t>
            </a:r>
            <a:endParaRPr lang="ru-RU" sz="1600" b="0" strike="noStrike" spc="-1" dirty="0">
              <a:latin typeface="Arial"/>
            </a:endParaRPr>
          </a:p>
          <a:p>
            <a:pPr marL="343080" indent="-342000" algn="just">
              <a:lnSpc>
                <a:spcPct val="100000"/>
              </a:lnSpc>
              <a:buClr>
                <a:srgbClr val="000000"/>
              </a:buClr>
              <a:buFont typeface="Arial"/>
              <a:buChar char="•"/>
            </a:pPr>
            <a:r>
              <a:rPr lang="ru-RU" sz="1600" b="1" strike="noStrike" spc="-1" dirty="0">
                <a:solidFill>
                  <a:srgbClr val="000000"/>
                </a:solidFill>
                <a:latin typeface="Calibri"/>
                <a:ea typeface="DejaVu Sans"/>
              </a:rPr>
              <a:t>У </a:t>
            </a:r>
            <a:r>
              <a:rPr lang="ru-RU" sz="1600" b="1" strike="noStrike" spc="-1" dirty="0" err="1">
                <a:solidFill>
                  <a:srgbClr val="000000"/>
                </a:solidFill>
                <a:latin typeface="Calibri"/>
                <a:ea typeface="DejaVu Sans"/>
              </a:rPr>
              <a:t>важких</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випадках</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слід</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одразу</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зважити</a:t>
            </a:r>
            <a:r>
              <a:rPr lang="ru-RU" sz="1600" b="1" strike="noStrike" spc="-1" dirty="0">
                <a:solidFill>
                  <a:srgbClr val="000000"/>
                </a:solidFill>
                <a:latin typeface="Calibri"/>
                <a:ea typeface="DejaVu Sans"/>
              </a:rPr>
              <a:t> на характер </a:t>
            </a:r>
            <a:r>
              <a:rPr lang="ru-RU" sz="1600" b="1" strike="noStrike" spc="-1" dirty="0" err="1">
                <a:solidFill>
                  <a:srgbClr val="000000"/>
                </a:solidFill>
                <a:latin typeface="Calibri"/>
                <a:ea typeface="DejaVu Sans"/>
              </a:rPr>
              <a:t>дихання</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потерпілого</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перевірити</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чи</a:t>
            </a:r>
            <a:r>
              <a:rPr lang="ru-RU" sz="1600" b="1" strike="noStrike" spc="-1" dirty="0">
                <a:solidFill>
                  <a:srgbClr val="000000"/>
                </a:solidFill>
                <a:latin typeface="Calibri"/>
                <a:ea typeface="DejaVu Sans"/>
              </a:rPr>
              <a:t> не порушена у </a:t>
            </a:r>
            <a:r>
              <a:rPr lang="ru-RU" sz="1600" b="1" strike="noStrike" spc="-1" dirty="0" err="1">
                <a:solidFill>
                  <a:srgbClr val="000000"/>
                </a:solidFill>
                <a:latin typeface="Calibri"/>
                <a:ea typeface="DejaVu Sans"/>
              </a:rPr>
              <a:t>нього</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прохідність</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дихальних</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шляхів</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Виявивши</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що</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язик</a:t>
            </a:r>
            <a:r>
              <a:rPr lang="ru-RU" sz="1600" b="1" strike="noStrike" spc="-1" dirty="0">
                <a:solidFill>
                  <a:srgbClr val="000000"/>
                </a:solidFill>
                <a:latin typeface="Calibri"/>
                <a:ea typeface="DejaVu Sans"/>
              </a:rPr>
              <a:t> запав, а в </a:t>
            </a:r>
            <a:r>
              <a:rPr lang="ru-RU" sz="1600" b="1" strike="noStrike" spc="-1" dirty="0" err="1">
                <a:solidFill>
                  <a:srgbClr val="000000"/>
                </a:solidFill>
                <a:latin typeface="Calibri"/>
                <a:ea typeface="DejaVu Sans"/>
              </a:rPr>
              <a:t>роті</a:t>
            </a:r>
            <a:r>
              <a:rPr lang="ru-RU" sz="1600" b="1" strike="noStrike" spc="-1" dirty="0">
                <a:solidFill>
                  <a:srgbClr val="000000"/>
                </a:solidFill>
                <a:latin typeface="Calibri"/>
                <a:ea typeface="DejaVu Sans"/>
              </a:rPr>
              <a:t> є </a:t>
            </a:r>
            <a:r>
              <a:rPr lang="ru-RU" sz="1600" b="1" strike="noStrike" spc="-1" dirty="0" err="1">
                <a:solidFill>
                  <a:srgbClr val="000000"/>
                </a:solidFill>
                <a:latin typeface="Calibri"/>
                <a:ea typeface="DejaVu Sans"/>
              </a:rPr>
              <a:t>блювотні</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маси</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повернути</a:t>
            </a:r>
            <a:r>
              <a:rPr lang="ru-RU" sz="1600" b="1" strike="noStrike" spc="-1" dirty="0">
                <a:solidFill>
                  <a:srgbClr val="000000"/>
                </a:solidFill>
                <a:latin typeface="Calibri"/>
                <a:ea typeface="DejaVu Sans"/>
              </a:rPr>
              <a:t> голову </a:t>
            </a:r>
            <a:r>
              <a:rPr lang="ru-RU" sz="1600" b="1" strike="noStrike" spc="-1" dirty="0" err="1">
                <a:solidFill>
                  <a:srgbClr val="000000"/>
                </a:solidFill>
                <a:latin typeface="Calibri"/>
                <a:ea typeface="DejaVu Sans"/>
              </a:rPr>
              <a:t>потерпілого</a:t>
            </a:r>
            <a:r>
              <a:rPr lang="ru-RU" sz="1600" b="1" strike="noStrike" spc="-1" dirty="0">
                <a:solidFill>
                  <a:srgbClr val="000000"/>
                </a:solidFill>
                <a:latin typeface="Calibri"/>
                <a:ea typeface="DejaVu Sans"/>
              </a:rPr>
              <a:t> на </a:t>
            </a:r>
            <a:r>
              <a:rPr lang="ru-RU" sz="1600" b="1" strike="noStrike" spc="-1" dirty="0" err="1">
                <a:solidFill>
                  <a:srgbClr val="000000"/>
                </a:solidFill>
                <a:latin typeface="Calibri"/>
                <a:ea typeface="DejaVu Sans"/>
              </a:rPr>
              <a:t>бік</a:t>
            </a:r>
            <a:r>
              <a:rPr lang="ru-RU" sz="1600" b="1" strike="noStrike" spc="-1" dirty="0">
                <a:solidFill>
                  <a:srgbClr val="000000"/>
                </a:solidFill>
                <a:latin typeface="Calibri"/>
                <a:ea typeface="DejaVu Sans"/>
              </a:rPr>
              <a:t> і </a:t>
            </a:r>
            <a:r>
              <a:rPr lang="ru-RU" sz="1600" b="1" strike="noStrike" spc="-1" dirty="0" err="1">
                <a:solidFill>
                  <a:srgbClr val="000000"/>
                </a:solidFill>
                <a:latin typeface="Calibri"/>
                <a:ea typeface="DejaVu Sans"/>
              </a:rPr>
              <a:t>очистити</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порожнину</a:t>
            </a:r>
            <a:r>
              <a:rPr lang="ru-RU" sz="1600" b="1" strike="noStrike" spc="-1" dirty="0">
                <a:solidFill>
                  <a:srgbClr val="000000"/>
                </a:solidFill>
                <a:latin typeface="Calibri"/>
                <a:ea typeface="DejaVu Sans"/>
              </a:rPr>
              <a:t> рота бинтом </a:t>
            </a:r>
            <a:r>
              <a:rPr lang="ru-RU" sz="1600" b="1" strike="noStrike" spc="-1" dirty="0" err="1">
                <a:solidFill>
                  <a:srgbClr val="000000"/>
                </a:solidFill>
                <a:latin typeface="Calibri"/>
                <a:ea typeface="DejaVu Sans"/>
              </a:rPr>
              <a:t>або</a:t>
            </a:r>
            <a:r>
              <a:rPr lang="ru-RU" sz="1600" b="1" strike="noStrike" spc="-1" dirty="0">
                <a:solidFill>
                  <a:srgbClr val="000000"/>
                </a:solidFill>
                <a:latin typeface="Calibri"/>
                <a:ea typeface="DejaVu Sans"/>
              </a:rPr>
              <a:t> носовою </a:t>
            </a:r>
            <a:r>
              <a:rPr lang="ru-RU" sz="1600" b="1" strike="noStrike" spc="-1" dirty="0" err="1">
                <a:solidFill>
                  <a:srgbClr val="000000"/>
                </a:solidFill>
                <a:latin typeface="Calibri"/>
                <a:ea typeface="DejaVu Sans"/>
              </a:rPr>
              <a:t>хустинкою</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накрученою</a:t>
            </a:r>
            <a:r>
              <a:rPr lang="ru-RU" sz="1600" b="1" strike="noStrike" spc="-1" dirty="0">
                <a:solidFill>
                  <a:srgbClr val="000000"/>
                </a:solidFill>
                <a:latin typeface="Calibri"/>
                <a:ea typeface="DejaVu Sans"/>
              </a:rPr>
              <a:t> на </a:t>
            </a:r>
            <a:r>
              <a:rPr lang="ru-RU" sz="1600" b="1" strike="noStrike" spc="-1" dirty="0" err="1">
                <a:solidFill>
                  <a:srgbClr val="000000"/>
                </a:solidFill>
                <a:latin typeface="Calibri"/>
                <a:ea typeface="DejaVu Sans"/>
              </a:rPr>
              <a:t>палець</a:t>
            </a:r>
            <a:r>
              <a:rPr lang="ru-RU" sz="1600" b="1" strike="noStrike" spc="-1" dirty="0">
                <a:solidFill>
                  <a:srgbClr val="000000"/>
                </a:solidFill>
                <a:latin typeface="Calibri"/>
                <a:ea typeface="DejaVu Sans"/>
              </a:rPr>
              <a:t>.</a:t>
            </a:r>
            <a:endParaRPr lang="ru-RU" sz="1600" b="0" strike="noStrike" spc="-1" dirty="0">
              <a:latin typeface="Arial"/>
            </a:endParaRPr>
          </a:p>
          <a:p>
            <a:pPr marL="343080" indent="-342000" algn="just">
              <a:lnSpc>
                <a:spcPct val="100000"/>
              </a:lnSpc>
              <a:buClr>
                <a:srgbClr val="000000"/>
              </a:buClr>
              <a:buFont typeface="Arial"/>
              <a:buChar char="•"/>
            </a:pPr>
            <a:r>
              <a:rPr lang="ru-RU" sz="1600" b="1" strike="noStrike" spc="-1" dirty="0" err="1">
                <a:solidFill>
                  <a:srgbClr val="000000"/>
                </a:solidFill>
                <a:latin typeface="Calibri"/>
                <a:ea typeface="DejaVu Sans"/>
              </a:rPr>
              <a:t>Якщо</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дихання</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слабке</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або</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його</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немає</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взагалі</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терміново</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почати</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робити</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штучне</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дихання</a:t>
            </a:r>
            <a:r>
              <a:rPr lang="ru-RU" sz="1600" b="1" strike="noStrike" spc="-1" dirty="0">
                <a:solidFill>
                  <a:srgbClr val="000000"/>
                </a:solidFill>
                <a:latin typeface="Calibri"/>
                <a:ea typeface="DejaVu Sans"/>
              </a:rPr>
              <a:t> методом «рот у рот» </a:t>
            </a:r>
            <a:r>
              <a:rPr lang="ru-RU" sz="1600" b="1" strike="noStrike" spc="-1" dirty="0" err="1">
                <a:solidFill>
                  <a:srgbClr val="000000"/>
                </a:solidFill>
                <a:latin typeface="Calibri"/>
                <a:ea typeface="DejaVu Sans"/>
              </a:rPr>
              <a:t>або</a:t>
            </a:r>
            <a:r>
              <a:rPr lang="ru-RU" sz="1600" b="1" strike="noStrike" spc="-1" dirty="0">
                <a:solidFill>
                  <a:srgbClr val="000000"/>
                </a:solidFill>
                <a:latin typeface="Calibri"/>
                <a:ea typeface="DejaVu Sans"/>
              </a:rPr>
              <a:t> «рот у </a:t>
            </a:r>
            <a:r>
              <a:rPr lang="ru-RU" sz="1600" b="1" strike="noStrike" spc="-1" dirty="0" err="1">
                <a:solidFill>
                  <a:srgbClr val="000000"/>
                </a:solidFill>
                <a:latin typeface="Calibri"/>
                <a:ea typeface="DejaVu Sans"/>
              </a:rPr>
              <a:t>ніс</a:t>
            </a:r>
            <a:r>
              <a:rPr lang="ru-RU" sz="1600" b="1" strike="noStrike" spc="-1" dirty="0">
                <a:solidFill>
                  <a:srgbClr val="000000"/>
                </a:solidFill>
                <a:latin typeface="Calibri"/>
                <a:ea typeface="DejaVu Sans"/>
              </a:rPr>
              <a:t>» до </a:t>
            </a:r>
            <a:r>
              <a:rPr lang="ru-RU" sz="1600" b="1" strike="noStrike" spc="-1" dirty="0" err="1">
                <a:solidFill>
                  <a:srgbClr val="000000"/>
                </a:solidFill>
                <a:latin typeface="Calibri"/>
                <a:ea typeface="DejaVu Sans"/>
              </a:rPr>
              <a:t>появи</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самостійного</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глибокого</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дихання</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Якщо</a:t>
            </a:r>
            <a:r>
              <a:rPr lang="ru-RU" sz="1600" b="1" strike="noStrike" spc="-1" dirty="0">
                <a:solidFill>
                  <a:srgbClr val="000000"/>
                </a:solidFill>
                <a:latin typeface="Calibri"/>
                <a:ea typeface="DejaVu Sans"/>
              </a:rPr>
              <a:t> ж при </a:t>
            </a:r>
            <a:r>
              <a:rPr lang="ru-RU" sz="1600" b="1" strike="noStrike" spc="-1" dirty="0" err="1">
                <a:solidFill>
                  <a:srgbClr val="000000"/>
                </a:solidFill>
                <a:latin typeface="Calibri"/>
                <a:ea typeface="DejaVu Sans"/>
              </a:rPr>
              <a:t>цьому</a:t>
            </a:r>
            <a:r>
              <a:rPr lang="ru-RU" sz="1600" b="1" strike="noStrike" spc="-1" dirty="0">
                <a:solidFill>
                  <a:srgbClr val="000000"/>
                </a:solidFill>
                <a:latin typeface="Calibri"/>
                <a:ea typeface="DejaVu Sans"/>
              </a:rPr>
              <a:t> не </a:t>
            </a:r>
            <a:r>
              <a:rPr lang="ru-RU" sz="1600" b="1" strike="noStrike" spc="-1" dirty="0" err="1">
                <a:solidFill>
                  <a:srgbClr val="000000"/>
                </a:solidFill>
                <a:latin typeface="Calibri"/>
                <a:ea typeface="DejaVu Sans"/>
              </a:rPr>
              <a:t>відчувається</a:t>
            </a:r>
            <a:r>
              <a:rPr lang="ru-RU" sz="1600" b="1" strike="noStrike" spc="-1" dirty="0">
                <a:solidFill>
                  <a:srgbClr val="000000"/>
                </a:solidFill>
                <a:latin typeface="Calibri"/>
                <a:ea typeface="DejaVu Sans"/>
              </a:rPr>
              <a:t> пульс, а </a:t>
            </a:r>
            <a:r>
              <a:rPr lang="ru-RU" sz="1600" b="1" strike="noStrike" spc="-1" dirty="0" err="1">
                <a:solidFill>
                  <a:srgbClr val="000000"/>
                </a:solidFill>
                <a:latin typeface="Calibri"/>
                <a:ea typeface="DejaVu Sans"/>
              </a:rPr>
              <a:t>зіниці</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розширені</a:t>
            </a:r>
            <a:r>
              <a:rPr lang="ru-RU" sz="1600" b="1" strike="noStrike" spc="-1" dirty="0">
                <a:solidFill>
                  <a:srgbClr val="000000"/>
                </a:solidFill>
                <a:latin typeface="Calibri"/>
                <a:ea typeface="DejaVu Sans"/>
              </a:rPr>
              <a:t> і не </a:t>
            </a:r>
            <a:r>
              <a:rPr lang="ru-RU" sz="1600" b="1" strike="noStrike" spc="-1" dirty="0" err="1">
                <a:solidFill>
                  <a:srgbClr val="000000"/>
                </a:solidFill>
                <a:latin typeface="Calibri"/>
                <a:ea typeface="DejaVu Sans"/>
              </a:rPr>
              <a:t>реагують</a:t>
            </a:r>
            <a:r>
              <a:rPr lang="ru-RU" sz="1600" b="1" strike="noStrike" spc="-1" dirty="0">
                <a:solidFill>
                  <a:srgbClr val="000000"/>
                </a:solidFill>
                <a:latin typeface="Calibri"/>
                <a:ea typeface="DejaVu Sans"/>
              </a:rPr>
              <a:t> на </a:t>
            </a:r>
            <a:r>
              <a:rPr lang="ru-RU" sz="1600" b="1" strike="noStrike" spc="-1" dirty="0" err="1">
                <a:solidFill>
                  <a:srgbClr val="000000"/>
                </a:solidFill>
                <a:latin typeface="Calibri"/>
                <a:ea typeface="DejaVu Sans"/>
              </a:rPr>
              <a:t>світло</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слід</a:t>
            </a:r>
            <a:r>
              <a:rPr lang="ru-RU" sz="1600" b="1" strike="noStrike" spc="-1" dirty="0">
                <a:solidFill>
                  <a:srgbClr val="000000"/>
                </a:solidFill>
                <a:latin typeface="Calibri"/>
                <a:ea typeface="DejaVu Sans"/>
              </a:rPr>
              <a:t> провести весь комплекс </a:t>
            </a:r>
            <a:r>
              <a:rPr lang="ru-RU" sz="1600" b="1" strike="noStrike" spc="-1" dirty="0" err="1">
                <a:solidFill>
                  <a:srgbClr val="000000"/>
                </a:solidFill>
                <a:latin typeface="Calibri"/>
                <a:ea typeface="DejaVu Sans"/>
              </a:rPr>
              <a:t>реанімації</a:t>
            </a:r>
            <a:r>
              <a:rPr lang="ru-RU" sz="1600" b="1" strike="noStrike" spc="-1" dirty="0">
                <a:solidFill>
                  <a:srgbClr val="000000"/>
                </a:solidFill>
                <a:latin typeface="Calibri"/>
                <a:ea typeface="DejaVu Sans"/>
              </a:rPr>
              <a:t>—</a:t>
            </a:r>
            <a:r>
              <a:rPr lang="ru-RU" sz="1600" b="1" strike="noStrike" spc="-1" dirty="0" err="1">
                <a:solidFill>
                  <a:srgbClr val="000000"/>
                </a:solidFill>
                <a:latin typeface="Calibri"/>
                <a:ea typeface="DejaVu Sans"/>
              </a:rPr>
              <a:t>штучне</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дихання</a:t>
            </a:r>
            <a:r>
              <a:rPr lang="ru-RU" sz="1600" b="1" strike="noStrike" spc="-1" dirty="0">
                <a:solidFill>
                  <a:srgbClr val="000000"/>
                </a:solidFill>
                <a:latin typeface="Calibri"/>
                <a:ea typeface="DejaVu Sans"/>
              </a:rPr>
              <a:t> і </a:t>
            </a:r>
            <a:r>
              <a:rPr lang="ru-RU" sz="1600" b="1" strike="noStrike" spc="-1" dirty="0" err="1">
                <a:solidFill>
                  <a:srgbClr val="000000"/>
                </a:solidFill>
                <a:latin typeface="Calibri"/>
                <a:ea typeface="DejaVu Sans"/>
              </a:rPr>
              <a:t>непрямий</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масаж</a:t>
            </a:r>
            <a:r>
              <a:rPr lang="ru-RU" sz="1600" b="1" strike="noStrike" spc="-1" dirty="0">
                <a:solidFill>
                  <a:srgbClr val="000000"/>
                </a:solidFill>
                <a:latin typeface="Calibri"/>
                <a:ea typeface="DejaVu Sans"/>
              </a:rPr>
              <a:t> </a:t>
            </a:r>
            <a:r>
              <a:rPr lang="ru-RU" sz="1600" b="1" strike="noStrike" spc="-1" dirty="0" err="1">
                <a:solidFill>
                  <a:srgbClr val="000000"/>
                </a:solidFill>
                <a:latin typeface="Calibri"/>
                <a:ea typeface="DejaVu Sans"/>
              </a:rPr>
              <a:t>серця</a:t>
            </a:r>
            <a:r>
              <a:rPr lang="ru-RU" sz="1600" b="1" strike="noStrike" spc="-1" dirty="0">
                <a:solidFill>
                  <a:srgbClr val="000000"/>
                </a:solidFill>
                <a:latin typeface="Calibri"/>
                <a:ea typeface="DejaVu Sans"/>
              </a:rPr>
              <a:t>.</a:t>
            </a:r>
            <a:endParaRPr lang="ru-RU" sz="16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7200" y="263236"/>
            <a:ext cx="8451273" cy="7109639"/>
          </a:xfrm>
          <a:prstGeom prst="rect">
            <a:avLst/>
          </a:prstGeom>
        </p:spPr>
        <p:txBody>
          <a:bodyPr wrap="square">
            <a:spAutoFit/>
          </a:bodyPr>
          <a:lstStyle/>
          <a:p>
            <a:pPr algn="just"/>
            <a:r>
              <a:rPr lang="ru-RU" sz="2000" b="1" u="sng" dirty="0" smtClean="0">
                <a:solidFill>
                  <a:srgbClr val="FF0000"/>
                </a:solidFill>
                <a:effectLst>
                  <a:outerShdw blurRad="38100" dist="38100" dir="2700000" algn="tl">
                    <a:srgbClr val="000000">
                      <a:alpha val="43137"/>
                    </a:srgbClr>
                  </a:outerShdw>
                </a:effectLst>
              </a:rPr>
              <a:t>При </a:t>
            </a:r>
            <a:r>
              <a:rPr lang="ru-RU" sz="2000" b="1" u="sng" dirty="0" err="1">
                <a:solidFill>
                  <a:srgbClr val="FF0000"/>
                </a:solidFill>
                <a:effectLst>
                  <a:outerShdw blurRad="38100" dist="38100" dir="2700000" algn="tl">
                    <a:srgbClr val="000000">
                      <a:alpha val="43137"/>
                    </a:srgbClr>
                  </a:outerShdw>
                </a:effectLst>
              </a:rPr>
              <a:t>теплових</a:t>
            </a:r>
            <a:r>
              <a:rPr lang="ru-RU" sz="2000" b="1" u="sng" dirty="0">
                <a:solidFill>
                  <a:srgbClr val="FF0000"/>
                </a:solidFill>
                <a:effectLst>
                  <a:outerShdw blurRad="38100" dist="38100" dir="2700000" algn="tl">
                    <a:srgbClr val="000000">
                      <a:alpha val="43137"/>
                    </a:srgbClr>
                  </a:outerShdw>
                </a:effectLst>
              </a:rPr>
              <a:t> </a:t>
            </a:r>
            <a:r>
              <a:rPr lang="ru-RU" sz="2000" b="1" u="sng" dirty="0" err="1">
                <a:solidFill>
                  <a:srgbClr val="FF0000"/>
                </a:solidFill>
                <a:effectLst>
                  <a:outerShdw blurRad="38100" dist="38100" dir="2700000" algn="tl">
                    <a:srgbClr val="000000">
                      <a:alpha val="43137"/>
                    </a:srgbClr>
                  </a:outerShdw>
                </a:effectLst>
              </a:rPr>
              <a:t>судомах</a:t>
            </a:r>
            <a:r>
              <a:rPr lang="ru-RU" sz="2000" b="1" u="sng" dirty="0">
                <a:solidFill>
                  <a:srgbClr val="FF0000"/>
                </a:solidFill>
                <a:effectLst>
                  <a:outerShdw blurRad="38100" dist="38100" dir="2700000" algn="tl">
                    <a:srgbClr val="000000">
                      <a:alpha val="43137"/>
                    </a:srgbClr>
                  </a:outerShdw>
                </a:effectLst>
              </a:rPr>
              <a:t>:</a:t>
            </a:r>
          </a:p>
          <a:p>
            <a:pPr algn="just"/>
            <a:r>
              <a:rPr lang="ru-RU" sz="2000" b="1" dirty="0"/>
              <a:t>– </a:t>
            </a:r>
            <a:r>
              <a:rPr lang="ru-RU" sz="2000" b="1" dirty="0" err="1"/>
              <a:t>перемістити</a:t>
            </a:r>
            <a:r>
              <a:rPr lang="ru-RU" sz="2000" b="1" dirty="0"/>
              <a:t> </a:t>
            </a:r>
            <a:r>
              <a:rPr lang="ru-RU" sz="2000" b="1" dirty="0" err="1"/>
              <a:t>постраждалого</a:t>
            </a:r>
            <a:r>
              <a:rPr lang="ru-RU" sz="2000" b="1" dirty="0"/>
              <a:t> в </a:t>
            </a:r>
            <a:r>
              <a:rPr lang="ru-RU" sz="2000" b="1" dirty="0" err="1"/>
              <a:t>прохолодне</a:t>
            </a:r>
            <a:r>
              <a:rPr lang="ru-RU" sz="2000" b="1" dirty="0"/>
              <a:t> </a:t>
            </a:r>
            <a:r>
              <a:rPr lang="ru-RU" sz="2000" b="1" dirty="0" err="1"/>
              <a:t>місце</a:t>
            </a:r>
            <a:r>
              <a:rPr lang="ru-RU" sz="2000" b="1" dirty="0"/>
              <a:t>;</a:t>
            </a:r>
          </a:p>
          <a:p>
            <a:pPr algn="just"/>
            <a:r>
              <a:rPr lang="ru-RU" sz="2000" b="1" dirty="0"/>
              <a:t>– </a:t>
            </a:r>
            <a:r>
              <a:rPr lang="ru-RU" sz="2000" b="1" dirty="0" err="1"/>
              <a:t>дати</a:t>
            </a:r>
            <a:r>
              <a:rPr lang="ru-RU" sz="2000" b="1" dirty="0"/>
              <a:t> </a:t>
            </a:r>
            <a:r>
              <a:rPr lang="ru-RU" sz="2000" b="1" dirty="0" err="1"/>
              <a:t>постраждалому</a:t>
            </a:r>
            <a:r>
              <a:rPr lang="ru-RU" sz="2000" b="1" dirty="0"/>
              <a:t> </a:t>
            </a:r>
            <a:r>
              <a:rPr lang="ru-RU" sz="2000" b="1" dirty="0" err="1"/>
              <a:t>випити</a:t>
            </a:r>
            <a:r>
              <a:rPr lang="ru-RU" sz="2000" b="1" dirty="0"/>
              <a:t> </a:t>
            </a:r>
            <a:r>
              <a:rPr lang="ru-RU" sz="2000" b="1" dirty="0" err="1"/>
              <a:t>прохолодної</a:t>
            </a:r>
            <a:r>
              <a:rPr lang="ru-RU" sz="2000" b="1" dirty="0"/>
              <a:t> води;</a:t>
            </a:r>
          </a:p>
          <a:p>
            <a:pPr algn="just"/>
            <a:r>
              <a:rPr lang="ru-RU" sz="2000" b="1" dirty="0"/>
              <a:t>– при </a:t>
            </a:r>
            <a:r>
              <a:rPr lang="ru-RU" sz="2000" b="1" dirty="0" err="1"/>
              <a:t>можливості</a:t>
            </a:r>
            <a:r>
              <a:rPr lang="ru-RU" sz="2000" b="1" dirty="0"/>
              <a:t> </a:t>
            </a:r>
            <a:r>
              <a:rPr lang="ru-RU" sz="2000" b="1" dirty="0" err="1"/>
              <a:t>обережно</a:t>
            </a:r>
            <a:r>
              <a:rPr lang="ru-RU" sz="2000" b="1" dirty="0"/>
              <a:t> </a:t>
            </a:r>
            <a:r>
              <a:rPr lang="ru-RU" sz="2000" b="1" dirty="0" err="1"/>
              <a:t>промасажувати</a:t>
            </a:r>
            <a:r>
              <a:rPr lang="ru-RU" sz="2000" b="1" dirty="0"/>
              <a:t> </a:t>
            </a:r>
            <a:r>
              <a:rPr lang="ru-RU" sz="2000" b="1" dirty="0" err="1"/>
              <a:t>м’язи</a:t>
            </a:r>
            <a:r>
              <a:rPr lang="ru-RU" sz="2000" b="1" dirty="0"/>
              <a:t> на </a:t>
            </a:r>
            <a:r>
              <a:rPr lang="ru-RU" sz="2000" b="1" dirty="0" err="1" smtClean="0"/>
              <a:t>місці</a:t>
            </a:r>
            <a:r>
              <a:rPr lang="ru-RU" sz="2000" b="1" dirty="0" smtClean="0"/>
              <a:t> судом.</a:t>
            </a:r>
          </a:p>
          <a:p>
            <a:pPr algn="just"/>
            <a:endParaRPr lang="uk-UA" sz="2000" b="1" dirty="0"/>
          </a:p>
          <a:p>
            <a:pPr algn="just"/>
            <a:r>
              <a:rPr lang="ru-RU" sz="2000" b="1" u="sng" dirty="0" smtClean="0">
                <a:solidFill>
                  <a:srgbClr val="FF0000"/>
                </a:solidFill>
              </a:rPr>
              <a:t>При </a:t>
            </a:r>
            <a:r>
              <a:rPr lang="ru-RU" sz="2000" b="1" u="sng" dirty="0">
                <a:solidFill>
                  <a:srgbClr val="FF0000"/>
                </a:solidFill>
              </a:rPr>
              <a:t>тепловому </a:t>
            </a:r>
            <a:r>
              <a:rPr lang="ru-RU" sz="2000" b="1" u="sng" dirty="0" err="1">
                <a:solidFill>
                  <a:srgbClr val="FF0000"/>
                </a:solidFill>
              </a:rPr>
              <a:t>перевтомленні</a:t>
            </a:r>
            <a:r>
              <a:rPr lang="ru-RU" sz="2000" b="1" u="sng" dirty="0">
                <a:solidFill>
                  <a:srgbClr val="FF0000"/>
                </a:solidFill>
              </a:rPr>
              <a:t> і тепловому </a:t>
            </a:r>
            <a:r>
              <a:rPr lang="ru-RU" sz="2000" b="1" u="sng" dirty="0" err="1">
                <a:solidFill>
                  <a:srgbClr val="FF0000"/>
                </a:solidFill>
              </a:rPr>
              <a:t>ударі</a:t>
            </a:r>
            <a:r>
              <a:rPr lang="ru-RU" sz="2000" b="1" u="sng" dirty="0">
                <a:solidFill>
                  <a:srgbClr val="FF0000"/>
                </a:solidFill>
              </a:rPr>
              <a:t>:</a:t>
            </a:r>
          </a:p>
          <a:p>
            <a:pPr algn="just"/>
            <a:r>
              <a:rPr lang="ru-RU" sz="2000" b="1" dirty="0"/>
              <a:t>– </a:t>
            </a:r>
            <a:r>
              <a:rPr lang="ru-RU" sz="2000" b="1" dirty="0" err="1"/>
              <a:t>перемістити</a:t>
            </a:r>
            <a:r>
              <a:rPr lang="ru-RU" sz="2000" b="1" dirty="0"/>
              <a:t> </a:t>
            </a:r>
            <a:r>
              <a:rPr lang="ru-RU" sz="2000" b="1" dirty="0" err="1"/>
              <a:t>постраждалого</a:t>
            </a:r>
            <a:r>
              <a:rPr lang="ru-RU" sz="2000" b="1" dirty="0"/>
              <a:t> в </a:t>
            </a:r>
            <a:r>
              <a:rPr lang="ru-RU" sz="2000" b="1" dirty="0" err="1"/>
              <a:t>прохолодне</a:t>
            </a:r>
            <a:r>
              <a:rPr lang="ru-RU" sz="2000" b="1" dirty="0"/>
              <a:t> </a:t>
            </a:r>
            <a:r>
              <a:rPr lang="ru-RU" sz="2000" b="1" dirty="0" err="1"/>
              <a:t>місце</a:t>
            </a:r>
            <a:r>
              <a:rPr lang="ru-RU" sz="2000" b="1" dirty="0"/>
              <a:t>;</a:t>
            </a:r>
          </a:p>
          <a:p>
            <a:pPr algn="just"/>
            <a:r>
              <a:rPr lang="ru-RU" sz="2000" b="1" dirty="0"/>
              <a:t>– </a:t>
            </a:r>
            <a:r>
              <a:rPr lang="ru-RU" sz="2000" b="1" dirty="0" err="1"/>
              <a:t>дати</a:t>
            </a:r>
            <a:r>
              <a:rPr lang="ru-RU" sz="2000" b="1" dirty="0"/>
              <a:t> </a:t>
            </a:r>
            <a:r>
              <a:rPr lang="ru-RU" sz="2000" b="1" dirty="0" err="1"/>
              <a:t>постраждалому</a:t>
            </a:r>
            <a:r>
              <a:rPr lang="ru-RU" sz="2000" b="1" dirty="0"/>
              <a:t> </a:t>
            </a:r>
            <a:r>
              <a:rPr lang="ru-RU" sz="2000" b="1" dirty="0" err="1"/>
              <a:t>випити</a:t>
            </a:r>
            <a:r>
              <a:rPr lang="ru-RU" sz="2000" b="1" dirty="0"/>
              <a:t> </a:t>
            </a:r>
            <a:r>
              <a:rPr lang="ru-RU" sz="2000" b="1" dirty="0" err="1"/>
              <a:t>прохолодної</a:t>
            </a:r>
            <a:r>
              <a:rPr lang="ru-RU" sz="2000" b="1" dirty="0"/>
              <a:t> води;</a:t>
            </a:r>
          </a:p>
          <a:p>
            <a:pPr algn="just"/>
            <a:r>
              <a:rPr lang="ru-RU" sz="2000" b="1" dirty="0"/>
              <a:t>– </a:t>
            </a:r>
            <a:r>
              <a:rPr lang="ru-RU" sz="2000" b="1" dirty="0" err="1"/>
              <a:t>розстебнути</a:t>
            </a:r>
            <a:r>
              <a:rPr lang="ru-RU" sz="2000" b="1" dirty="0"/>
              <a:t> </a:t>
            </a:r>
            <a:r>
              <a:rPr lang="ru-RU" sz="2000" b="1" dirty="0" err="1"/>
              <a:t>одяг</a:t>
            </a:r>
            <a:r>
              <a:rPr lang="ru-RU" sz="2000" b="1" dirty="0"/>
              <a:t> </a:t>
            </a:r>
            <a:r>
              <a:rPr lang="ru-RU" sz="2000" b="1" dirty="0" err="1"/>
              <a:t>постраждалого</a:t>
            </a:r>
            <a:r>
              <a:rPr lang="ru-RU" sz="2000" b="1" dirty="0"/>
              <a:t>;</a:t>
            </a:r>
          </a:p>
          <a:p>
            <a:pPr algn="just"/>
            <a:r>
              <a:rPr lang="ru-RU" sz="2000" b="1" dirty="0"/>
              <a:t>– </a:t>
            </a:r>
            <a:r>
              <a:rPr lang="ru-RU" sz="2000" b="1" dirty="0" err="1"/>
              <a:t>розмістити</a:t>
            </a:r>
            <a:r>
              <a:rPr lang="ru-RU" sz="2000" b="1" dirty="0"/>
              <a:t> </a:t>
            </a:r>
            <a:r>
              <a:rPr lang="ru-RU" sz="2000" b="1" dirty="0" err="1"/>
              <a:t>вологі</a:t>
            </a:r>
            <a:r>
              <a:rPr lang="ru-RU" sz="2000" b="1" dirty="0"/>
              <a:t>, </a:t>
            </a:r>
            <a:r>
              <a:rPr lang="ru-RU" sz="2000" b="1" dirty="0" err="1"/>
              <a:t>прохолодні</a:t>
            </a:r>
            <a:r>
              <a:rPr lang="ru-RU" sz="2000" b="1" dirty="0"/>
              <a:t> </a:t>
            </a:r>
            <a:r>
              <a:rPr lang="ru-RU" sz="2000" b="1" dirty="0" err="1"/>
              <a:t>компреси</a:t>
            </a:r>
            <a:r>
              <a:rPr lang="ru-RU" sz="2000" b="1" dirty="0"/>
              <a:t> в </a:t>
            </a:r>
            <a:r>
              <a:rPr lang="ru-RU" sz="2000" b="1" dirty="0" err="1"/>
              <a:t>області</a:t>
            </a:r>
            <a:r>
              <a:rPr lang="ru-RU" sz="2000" b="1" dirty="0"/>
              <a:t> </a:t>
            </a:r>
            <a:r>
              <a:rPr lang="ru-RU" sz="2000" b="1" dirty="0" smtClean="0"/>
              <a:t>великих </a:t>
            </a:r>
            <a:r>
              <a:rPr lang="ru-RU" sz="2000" b="1" dirty="0" err="1" smtClean="0"/>
              <a:t>судин</a:t>
            </a:r>
            <a:r>
              <a:rPr lang="ru-RU" sz="2000" b="1" dirty="0" smtClean="0"/>
              <a:t> </a:t>
            </a:r>
            <a:r>
              <a:rPr lang="ru-RU" sz="2000" b="1" dirty="0"/>
              <a:t>(</a:t>
            </a:r>
            <a:r>
              <a:rPr lang="ru-RU" sz="2000" b="1" dirty="0" err="1"/>
              <a:t>бокова</a:t>
            </a:r>
            <a:r>
              <a:rPr lang="ru-RU" sz="2000" b="1" dirty="0"/>
              <a:t> </a:t>
            </a:r>
            <a:r>
              <a:rPr lang="ru-RU" sz="2000" b="1" dirty="0" err="1"/>
              <a:t>поверхня</a:t>
            </a:r>
            <a:r>
              <a:rPr lang="ru-RU" sz="2000" b="1" dirty="0"/>
              <a:t> </a:t>
            </a:r>
            <a:r>
              <a:rPr lang="ru-RU" sz="2000" b="1" dirty="0" err="1"/>
              <a:t>шиї</a:t>
            </a:r>
            <a:r>
              <a:rPr lang="ru-RU" sz="2000" b="1" dirty="0"/>
              <a:t>, </a:t>
            </a:r>
            <a:r>
              <a:rPr lang="ru-RU" sz="2000" b="1" dirty="0" err="1"/>
              <a:t>підпахвинні</a:t>
            </a:r>
            <a:r>
              <a:rPr lang="ru-RU" sz="2000" b="1" dirty="0"/>
              <a:t> </a:t>
            </a:r>
            <a:r>
              <a:rPr lang="ru-RU" sz="2000" b="1" dirty="0" err="1"/>
              <a:t>ділянки</a:t>
            </a:r>
            <a:r>
              <a:rPr lang="ru-RU" sz="2000" b="1" dirty="0"/>
              <a:t>) та </a:t>
            </a:r>
            <a:r>
              <a:rPr lang="ru-RU" sz="2000" b="1" dirty="0" smtClean="0"/>
              <a:t>на </a:t>
            </a:r>
            <a:r>
              <a:rPr lang="ru-RU" sz="2000" b="1" dirty="0" err="1" smtClean="0"/>
              <a:t>лобі</a:t>
            </a:r>
            <a:r>
              <a:rPr lang="ru-RU" sz="2000" b="1" dirty="0"/>
              <a:t>, </a:t>
            </a:r>
            <a:r>
              <a:rPr lang="ru-RU" sz="2000" b="1" dirty="0" err="1"/>
              <a:t>також</a:t>
            </a:r>
            <a:r>
              <a:rPr lang="ru-RU" sz="2000" b="1" dirty="0"/>
              <a:t> </a:t>
            </a:r>
            <a:r>
              <a:rPr lang="ru-RU" sz="2000" b="1" dirty="0" err="1"/>
              <a:t>можна</a:t>
            </a:r>
            <a:r>
              <a:rPr lang="ru-RU" sz="2000" b="1" dirty="0"/>
              <a:t> </a:t>
            </a:r>
            <a:r>
              <a:rPr lang="ru-RU" sz="2000" b="1" dirty="0" err="1"/>
              <a:t>використати</a:t>
            </a:r>
            <a:r>
              <a:rPr lang="ru-RU" sz="2000" b="1" dirty="0"/>
              <a:t> </a:t>
            </a:r>
            <a:r>
              <a:rPr lang="ru-RU" sz="2000" b="1" dirty="0" err="1"/>
              <a:t>вентилятори</a:t>
            </a:r>
            <a:r>
              <a:rPr lang="ru-RU" sz="2000" b="1" dirty="0"/>
              <a:t>, </a:t>
            </a:r>
            <a:r>
              <a:rPr lang="ru-RU" sz="2000" b="1" dirty="0" err="1" smtClean="0"/>
              <a:t>обтирання</a:t>
            </a:r>
            <a:r>
              <a:rPr lang="ru-RU" sz="2000" b="1" dirty="0" smtClean="0"/>
              <a:t> </a:t>
            </a:r>
            <a:r>
              <a:rPr lang="ru-RU" sz="2000" b="1" dirty="0" err="1" smtClean="0"/>
              <a:t>постраждалого</a:t>
            </a:r>
            <a:r>
              <a:rPr lang="ru-RU" sz="2000" b="1" dirty="0" smtClean="0"/>
              <a:t> </a:t>
            </a:r>
            <a:r>
              <a:rPr lang="ru-RU" sz="2000" b="1" dirty="0" err="1"/>
              <a:t>прохолодними</a:t>
            </a:r>
            <a:r>
              <a:rPr lang="ru-RU" sz="2000" b="1" dirty="0"/>
              <a:t> </a:t>
            </a:r>
            <a:r>
              <a:rPr lang="ru-RU" sz="2000" b="1" dirty="0" err="1"/>
              <a:t>компресами</a:t>
            </a:r>
            <a:r>
              <a:rPr lang="ru-RU" sz="2000" b="1" dirty="0"/>
              <a:t>;</a:t>
            </a:r>
          </a:p>
          <a:p>
            <a:pPr algn="just"/>
            <a:r>
              <a:rPr lang="ru-RU" sz="2000" b="1" dirty="0"/>
              <a:t>– не </a:t>
            </a:r>
            <a:r>
              <a:rPr lang="ru-RU" sz="2000" b="1" dirty="0" err="1"/>
              <a:t>слід</a:t>
            </a:r>
            <a:r>
              <a:rPr lang="ru-RU" sz="2000" b="1" dirty="0"/>
              <a:t> </a:t>
            </a:r>
            <a:r>
              <a:rPr lang="ru-RU" sz="2000" b="1" dirty="0" err="1"/>
              <a:t>охолоджувати</a:t>
            </a:r>
            <a:r>
              <a:rPr lang="ru-RU" sz="2000" b="1" dirty="0"/>
              <a:t> </a:t>
            </a:r>
            <a:r>
              <a:rPr lang="ru-RU" sz="2000" b="1" dirty="0" err="1"/>
              <a:t>постраждалого</a:t>
            </a:r>
            <a:r>
              <a:rPr lang="ru-RU" sz="2000" b="1" dirty="0"/>
              <a:t> </a:t>
            </a:r>
            <a:r>
              <a:rPr lang="ru-RU" sz="2000" b="1" dirty="0" err="1"/>
              <a:t>повністю</a:t>
            </a:r>
            <a:r>
              <a:rPr lang="ru-RU" sz="2000" b="1" dirty="0"/>
              <a:t>, </a:t>
            </a:r>
            <a:r>
              <a:rPr lang="ru-RU" sz="2000" b="1" dirty="0" err="1"/>
              <a:t>зануривши</a:t>
            </a:r>
            <a:endParaRPr lang="ru-RU" sz="2000" b="1" dirty="0"/>
          </a:p>
          <a:p>
            <a:pPr algn="just"/>
            <a:r>
              <a:rPr lang="ru-RU" sz="2000" b="1" dirty="0" err="1"/>
              <a:t>його</a:t>
            </a:r>
            <a:r>
              <a:rPr lang="ru-RU" sz="2000" b="1" dirty="0"/>
              <a:t> у воду</a:t>
            </a:r>
            <a:r>
              <a:rPr lang="ru-RU" sz="2000" b="1" dirty="0" smtClean="0"/>
              <a:t>;</a:t>
            </a:r>
          </a:p>
          <a:p>
            <a:pPr algn="just"/>
            <a:endParaRPr lang="ru-RU" sz="2000" b="1" dirty="0"/>
          </a:p>
          <a:p>
            <a:pPr algn="just"/>
            <a:r>
              <a:rPr lang="ru-RU" sz="2000" b="1" dirty="0"/>
              <a:t>• </a:t>
            </a:r>
            <a:r>
              <a:rPr lang="ru-RU" sz="2000" b="1" dirty="0" err="1"/>
              <a:t>забезпечити</a:t>
            </a:r>
            <a:r>
              <a:rPr lang="ru-RU" sz="2000" b="1" dirty="0"/>
              <a:t> </a:t>
            </a:r>
            <a:r>
              <a:rPr lang="ru-RU" sz="2000" b="1" dirty="0" err="1"/>
              <a:t>постійний</a:t>
            </a:r>
            <a:r>
              <a:rPr lang="ru-RU" sz="2000" b="1" dirty="0"/>
              <a:t> </a:t>
            </a:r>
            <a:r>
              <a:rPr lang="ru-RU" sz="2000" b="1" dirty="0" err="1"/>
              <a:t>нагляд</a:t>
            </a:r>
            <a:r>
              <a:rPr lang="ru-RU" sz="2000" b="1" dirty="0"/>
              <a:t> за </a:t>
            </a:r>
            <a:r>
              <a:rPr lang="ru-RU" sz="2000" b="1" dirty="0" err="1"/>
              <a:t>постраждалим</a:t>
            </a:r>
            <a:r>
              <a:rPr lang="ru-RU" sz="2000" b="1" dirty="0"/>
              <a:t> до </a:t>
            </a:r>
            <a:r>
              <a:rPr lang="ru-RU" sz="2000" b="1" dirty="0" err="1" smtClean="0"/>
              <a:t>приїзду</a:t>
            </a:r>
            <a:r>
              <a:rPr lang="ru-RU" sz="2000" b="1" dirty="0" smtClean="0"/>
              <a:t> </a:t>
            </a:r>
            <a:r>
              <a:rPr lang="ru-RU" sz="2000" b="1" dirty="0" err="1"/>
              <a:t>бригади</a:t>
            </a:r>
            <a:r>
              <a:rPr lang="ru-RU" sz="2000" b="1" dirty="0"/>
              <a:t> ЕМД;</a:t>
            </a:r>
          </a:p>
          <a:p>
            <a:pPr algn="just"/>
            <a:r>
              <a:rPr lang="ru-RU" sz="2000" b="1" dirty="0"/>
              <a:t>• при </a:t>
            </a:r>
            <a:r>
              <a:rPr lang="ru-RU" sz="2000" b="1" dirty="0" err="1"/>
              <a:t>погіршенні</a:t>
            </a:r>
            <a:r>
              <a:rPr lang="ru-RU" sz="2000" b="1" dirty="0"/>
              <a:t> стану </a:t>
            </a:r>
            <a:r>
              <a:rPr lang="ru-RU" sz="2000" b="1" dirty="0" err="1"/>
              <a:t>постраждалого</a:t>
            </a:r>
            <a:r>
              <a:rPr lang="ru-RU" sz="2000" b="1" dirty="0"/>
              <a:t> до </a:t>
            </a:r>
            <a:r>
              <a:rPr lang="ru-RU" sz="2000" b="1" dirty="0" err="1"/>
              <a:t>приїзду</a:t>
            </a:r>
            <a:r>
              <a:rPr lang="ru-RU" sz="2000" b="1" dirty="0"/>
              <a:t> </a:t>
            </a:r>
            <a:r>
              <a:rPr lang="ru-RU" sz="2000" b="1" dirty="0" err="1" smtClean="0"/>
              <a:t>бригади</a:t>
            </a:r>
            <a:r>
              <a:rPr lang="ru-RU" sz="2000" b="1" dirty="0" smtClean="0"/>
              <a:t> ЕМД </a:t>
            </a:r>
            <a:r>
              <a:rPr lang="ru-RU" sz="2000" b="1" dirty="0"/>
              <a:t>повторно </a:t>
            </a:r>
            <a:r>
              <a:rPr lang="ru-RU" sz="2000" b="1" dirty="0" err="1"/>
              <a:t>зателефонувати</a:t>
            </a:r>
            <a:r>
              <a:rPr lang="ru-RU" sz="2000" b="1" dirty="0"/>
              <a:t> </a:t>
            </a:r>
            <a:r>
              <a:rPr lang="ru-RU" sz="2000" b="1" dirty="0" smtClean="0"/>
              <a:t>диспетчеру.</a:t>
            </a:r>
          </a:p>
          <a:p>
            <a:endParaRPr lang="uk-UA" dirty="0"/>
          </a:p>
          <a:p>
            <a:endParaRPr lang="ru-RU" dirty="0"/>
          </a:p>
        </p:txBody>
      </p:sp>
    </p:spTree>
    <p:extLst>
      <p:ext uri="{BB962C8B-B14F-4D97-AF65-F5344CB8AC3E}">
        <p14:creationId xmlns:p14="http://schemas.microsoft.com/office/powerpoint/2010/main" val="33315355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CustomShape 1"/>
          <p:cNvSpPr/>
          <p:nvPr/>
        </p:nvSpPr>
        <p:spPr>
          <a:xfrm>
            <a:off x="457200" y="0"/>
            <a:ext cx="8228520" cy="641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ru-RU" sz="3600" b="1" i="1" strike="noStrike" spc="-1">
                <a:solidFill>
                  <a:srgbClr val="FF0000"/>
                </a:solidFill>
                <a:latin typeface="Calibri"/>
                <a:ea typeface="DejaVu Sans"/>
              </a:rPr>
              <a:t>6. Радіаційні ураження</a:t>
            </a:r>
            <a:r>
              <a:rPr lang="ru-RU" sz="3600" b="0" strike="noStrike" spc="-1">
                <a:solidFill>
                  <a:srgbClr val="FF0000"/>
                </a:solidFill>
                <a:latin typeface="Calibri"/>
                <a:ea typeface="DejaVu Sans"/>
              </a:rPr>
              <a:t>. </a:t>
            </a:r>
            <a:endParaRPr lang="ru-RU" sz="3600" b="0" strike="noStrike" spc="-1">
              <a:latin typeface="Arial"/>
            </a:endParaRPr>
          </a:p>
        </p:txBody>
      </p:sp>
      <p:sp>
        <p:nvSpPr>
          <p:cNvPr id="229" name="CustomShape 2"/>
          <p:cNvSpPr/>
          <p:nvPr/>
        </p:nvSpPr>
        <p:spPr>
          <a:xfrm>
            <a:off x="142920" y="857160"/>
            <a:ext cx="8785800" cy="5267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343080" indent="-342000" algn="just">
              <a:lnSpc>
                <a:spcPct val="80000"/>
              </a:lnSpc>
              <a:buClr>
                <a:srgbClr val="FF0000"/>
              </a:buClr>
              <a:buFont typeface="Arial"/>
              <a:buChar char="•"/>
            </a:pPr>
            <a:r>
              <a:rPr lang="ru-RU" sz="3200" b="1" i="1" strike="noStrike" spc="-1">
                <a:solidFill>
                  <a:srgbClr val="FF0000"/>
                </a:solidFill>
                <a:latin typeface="Calibri"/>
                <a:ea typeface="DejaVu Sans"/>
              </a:rPr>
              <a:t>Радіаційне або променеве ураження</a:t>
            </a:r>
            <a:r>
              <a:rPr lang="ru-RU" sz="2800" b="1" i="1" strike="noStrike" spc="-1">
                <a:solidFill>
                  <a:srgbClr val="000000"/>
                </a:solidFill>
                <a:latin typeface="Calibri"/>
                <a:ea typeface="DejaVu Sans"/>
              </a:rPr>
              <a:t> — ушкодження органа, тканини або системи органів, спричинене дією іонізуючого випромінювання і деякими іншими видами випромінювання, наприклад — інфрачервоного, ультрафіолетового тощо. </a:t>
            </a:r>
            <a:endParaRPr lang="ru-RU" sz="2800" b="0" strike="noStrike" spc="-1">
              <a:latin typeface="Arial"/>
            </a:endParaRPr>
          </a:p>
          <a:p>
            <a:pPr marL="343080" indent="-342000" algn="just">
              <a:lnSpc>
                <a:spcPct val="80000"/>
              </a:lnSpc>
              <a:buClr>
                <a:srgbClr val="000000"/>
              </a:buClr>
              <a:buFont typeface="Arial"/>
              <a:buChar char="•"/>
            </a:pPr>
            <a:r>
              <a:rPr lang="ru-RU" sz="2800" b="1" i="1" strike="noStrike" spc="-1">
                <a:solidFill>
                  <a:srgbClr val="000000"/>
                </a:solidFill>
                <a:latin typeface="Calibri"/>
                <a:ea typeface="DejaVu Sans"/>
              </a:rPr>
              <a:t>Зумовлене найчастіше біологічною дією </a:t>
            </a:r>
            <a:r>
              <a:rPr lang="ru-RU" sz="2800" b="1" i="1" strike="noStrike" spc="-1">
                <a:solidFill>
                  <a:srgbClr val="00B050"/>
                </a:solidFill>
                <a:latin typeface="Calibri"/>
                <a:ea typeface="DejaVu Sans"/>
              </a:rPr>
              <a:t>іонізуючого випромінювання</a:t>
            </a:r>
            <a:r>
              <a:rPr lang="ru-RU" sz="2800" b="1" i="1" strike="noStrike" spc="-1">
                <a:solidFill>
                  <a:srgbClr val="000000"/>
                </a:solidFill>
                <a:latin typeface="Calibri"/>
                <a:ea typeface="DejaVu Sans"/>
              </a:rPr>
              <a:t>. Ушкодження, що виникають під час променевого ураження іонізуючим випромінюванням, породжують </a:t>
            </a:r>
            <a:r>
              <a:rPr lang="ru-RU" sz="2800" b="1" i="1" strike="noStrike" spc="-1">
                <a:solidFill>
                  <a:srgbClr val="7030A0"/>
                </a:solidFill>
                <a:latin typeface="Calibri"/>
                <a:ea typeface="DejaVu Sans"/>
              </a:rPr>
              <a:t>променеву хворобу</a:t>
            </a:r>
            <a:r>
              <a:rPr lang="ru-RU" sz="2800" b="1" i="1" strike="noStrike" spc="-1">
                <a:solidFill>
                  <a:srgbClr val="000000"/>
                </a:solidFill>
                <a:latin typeface="Calibri"/>
                <a:ea typeface="DejaVu Sans"/>
              </a:rPr>
              <a:t>. Променеве ураження від </a:t>
            </a:r>
            <a:r>
              <a:rPr lang="ru-RU" sz="2800" b="1" i="1" strike="noStrike" spc="-1">
                <a:solidFill>
                  <a:srgbClr val="00B050"/>
                </a:solidFill>
                <a:latin typeface="Calibri"/>
                <a:ea typeface="DejaVu Sans"/>
              </a:rPr>
              <a:t>інфрачервоного випромінювання </a:t>
            </a:r>
            <a:r>
              <a:rPr lang="ru-RU" sz="2800" b="1" i="1" strike="noStrike" spc="-1">
                <a:solidFill>
                  <a:srgbClr val="000000"/>
                </a:solidFill>
                <a:latin typeface="Calibri"/>
                <a:ea typeface="DejaVu Sans"/>
              </a:rPr>
              <a:t>проявляється тепловими опіками, перегріванням. </a:t>
            </a:r>
            <a:r>
              <a:rPr lang="ru-RU" sz="2800" b="1" i="1" strike="noStrike" spc="-1">
                <a:solidFill>
                  <a:srgbClr val="00B050"/>
                </a:solidFill>
                <a:latin typeface="Calibri"/>
                <a:ea typeface="DejaVu Sans"/>
              </a:rPr>
              <a:t>Ультрафіолетове випромінювання</a:t>
            </a:r>
            <a:r>
              <a:rPr lang="ru-RU" sz="2800" b="1" i="1" strike="noStrike" spc="-1">
                <a:solidFill>
                  <a:srgbClr val="000000"/>
                </a:solidFill>
                <a:latin typeface="Calibri"/>
                <a:ea typeface="DejaVu Sans"/>
              </a:rPr>
              <a:t> виявляє головним чином хімічну дію.</a:t>
            </a:r>
            <a:endParaRPr lang="ru-RU" sz="2800" b="0" strike="noStrike" spc="-1">
              <a:latin typeface="Arial"/>
            </a:endParaRPr>
          </a:p>
          <a:p>
            <a:pPr algn="just">
              <a:lnSpc>
                <a:spcPct val="80000"/>
              </a:lnSpc>
            </a:pPr>
            <a:endParaRPr lang="ru-RU" sz="2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CustomShape 1"/>
          <p:cNvSpPr/>
          <p:nvPr/>
        </p:nvSpPr>
        <p:spPr>
          <a:xfrm>
            <a:off x="285840" y="285840"/>
            <a:ext cx="8642880" cy="5839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100000"/>
              </a:lnSpc>
              <a:spcBef>
                <a:spcPts val="561"/>
              </a:spcBef>
              <a:buClr>
                <a:srgbClr val="FF0000"/>
              </a:buClr>
              <a:buFont typeface="Arial"/>
              <a:buChar char="•"/>
            </a:pPr>
            <a:r>
              <a:rPr lang="ru-RU" sz="2800" b="1" i="1" strike="noStrike" spc="-1">
                <a:solidFill>
                  <a:srgbClr val="FF0000"/>
                </a:solidFill>
                <a:latin typeface="Calibri"/>
                <a:ea typeface="DejaVu Sans"/>
              </a:rPr>
              <a:t>ПРОМЕНЕВА ХВОРОБА</a:t>
            </a:r>
            <a:r>
              <a:rPr lang="ru-RU" sz="2000" b="1" strike="noStrike" spc="-1">
                <a:solidFill>
                  <a:srgbClr val="000000"/>
                </a:solidFill>
                <a:latin typeface="Calibri"/>
                <a:ea typeface="DejaVu Sans"/>
              </a:rPr>
              <a:t> (англ. </a:t>
            </a:r>
            <a:r>
              <a:rPr lang="ru-RU" sz="2000" b="1" i="1" strike="noStrike" spc="-1">
                <a:solidFill>
                  <a:srgbClr val="000000"/>
                </a:solidFill>
                <a:latin typeface="Calibri"/>
                <a:ea typeface="DejaVu Sans"/>
              </a:rPr>
              <a:t>radiation sickness; також аcute radiation syndrome</a:t>
            </a:r>
            <a:r>
              <a:rPr lang="ru-RU" sz="2000" b="1" strike="noStrike" spc="-1">
                <a:solidFill>
                  <a:srgbClr val="000000"/>
                </a:solidFill>
                <a:latin typeface="Calibri"/>
                <a:ea typeface="DejaVu Sans"/>
              </a:rPr>
              <a:t>) — захворювання, що виникає в результаті одержання підвищеної дози радіації, включаючи опромінення рентгенівськими променями, гамма-променями, нейтронами й іншими видами ядерного випромінювання у вигляді опадів чи вибуху атомної бомби. </a:t>
            </a:r>
            <a:endParaRPr lang="ru-RU" sz="2000" b="0" strike="noStrike" spc="-1">
              <a:latin typeface="Arial"/>
            </a:endParaRPr>
          </a:p>
          <a:p>
            <a:pPr marL="343080" indent="-342000" algn="just">
              <a:lnSpc>
                <a:spcPct val="100000"/>
              </a:lnSpc>
              <a:spcBef>
                <a:spcPts val="400"/>
              </a:spcBef>
              <a:buClr>
                <a:srgbClr val="000000"/>
              </a:buClr>
              <a:buFont typeface="Arial"/>
              <a:buChar char="•"/>
            </a:pPr>
            <a:r>
              <a:rPr lang="ru-RU" sz="2000" b="1" strike="noStrike" spc="-1">
                <a:solidFill>
                  <a:srgbClr val="000000"/>
                </a:solidFill>
                <a:latin typeface="Calibri"/>
                <a:ea typeface="DejaVu Sans"/>
              </a:rPr>
              <a:t>Подібне випромінювання іонізує атоми тіла, виникає слабкість, нудота й інші симптоми. Клітини тіла можуть постраждати навіть при невеликих дозах, що приводить до лейкемії. Може спричинити порушення в генах, що, у свою чергу, веде до народження хворих дітей чи дітей з генними мутаціями. </a:t>
            </a:r>
            <a:endParaRPr lang="ru-RU" sz="2000" b="0" strike="noStrike" spc="-1">
              <a:latin typeface="Arial"/>
            </a:endParaRPr>
          </a:p>
          <a:p>
            <a:pPr marL="343080" indent="-342000" algn="just">
              <a:lnSpc>
                <a:spcPct val="100000"/>
              </a:lnSpc>
              <a:spcBef>
                <a:spcPts val="400"/>
              </a:spcBef>
              <a:buClr>
                <a:srgbClr val="000000"/>
              </a:buClr>
              <a:buFont typeface="Arial"/>
              <a:buChar char="•"/>
            </a:pPr>
            <a:r>
              <a:rPr lang="ru-RU" sz="2000" b="1" strike="noStrike" spc="-1">
                <a:solidFill>
                  <a:srgbClr val="000000"/>
                </a:solidFill>
                <a:latin typeface="Calibri"/>
                <a:ea typeface="DejaVu Sans"/>
              </a:rPr>
              <a:t>Розрізняють </a:t>
            </a:r>
            <a:r>
              <a:rPr lang="ru-RU" sz="2000" b="1" strike="noStrike" spc="-1">
                <a:solidFill>
                  <a:srgbClr val="FF0000"/>
                </a:solidFill>
                <a:latin typeface="Calibri"/>
                <a:ea typeface="DejaVu Sans"/>
              </a:rPr>
              <a:t>гостру</a:t>
            </a:r>
            <a:r>
              <a:rPr lang="ru-RU" sz="2000" b="1" strike="noStrike" spc="-1">
                <a:solidFill>
                  <a:srgbClr val="000000"/>
                </a:solidFill>
                <a:latin typeface="Calibri"/>
                <a:ea typeface="DejaVu Sans"/>
              </a:rPr>
              <a:t> і </a:t>
            </a:r>
            <a:r>
              <a:rPr lang="ru-RU" sz="2000" b="1" strike="noStrike" spc="-1">
                <a:solidFill>
                  <a:srgbClr val="FF0000"/>
                </a:solidFill>
                <a:latin typeface="Calibri"/>
                <a:ea typeface="DejaVu Sans"/>
              </a:rPr>
              <a:t>хронічну форми променевої хвороби</a:t>
            </a:r>
            <a:r>
              <a:rPr lang="ru-RU" sz="2000" b="1" strike="noStrike" spc="-1">
                <a:solidFill>
                  <a:srgbClr val="000000"/>
                </a:solidFill>
                <a:latin typeface="Calibri"/>
                <a:ea typeface="DejaVu Sans"/>
              </a:rPr>
              <a:t>. </a:t>
            </a:r>
            <a:endParaRPr lang="ru-RU" sz="2000" b="0" strike="noStrike" spc="-1">
              <a:latin typeface="Arial"/>
            </a:endParaRPr>
          </a:p>
          <a:p>
            <a:pPr marL="343080" indent="-342000" algn="just">
              <a:lnSpc>
                <a:spcPct val="100000"/>
              </a:lnSpc>
              <a:spcBef>
                <a:spcPts val="400"/>
              </a:spcBef>
              <a:buClr>
                <a:srgbClr val="7030A0"/>
              </a:buClr>
              <a:buFont typeface="Arial"/>
              <a:buChar char="•"/>
            </a:pPr>
            <a:r>
              <a:rPr lang="ru-RU" sz="2000" b="1" i="1" strike="noStrike" spc="-1">
                <a:solidFill>
                  <a:srgbClr val="7030A0"/>
                </a:solidFill>
                <a:latin typeface="Calibri"/>
                <a:ea typeface="DejaVu Sans"/>
              </a:rPr>
              <a:t>До заходів невідкладної медичної допомоги відносять такі</a:t>
            </a:r>
            <a:r>
              <a:rPr lang="ru-RU" sz="2000" b="1" strike="noStrike" spc="-1">
                <a:solidFill>
                  <a:srgbClr val="000000"/>
                </a:solidFill>
                <a:latin typeface="Calibri"/>
                <a:ea typeface="DejaVu Sans"/>
              </a:rPr>
              <a:t>: механічне усунення радіоактивних речовин із організму людини шляхом промивання шлунка теплою водою, вживання проносних і сечогінних засобів, промивання рота і очей, застосовування відхаркувальних препаратів при попаданні радіоактивних речовин в дихальні шляхи.</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Picture 2"/>
          <p:cNvPicPr/>
          <p:nvPr/>
        </p:nvPicPr>
        <p:blipFill>
          <a:blip r:embed="rId2"/>
          <a:stretch/>
        </p:blipFill>
        <p:spPr>
          <a:xfrm>
            <a:off x="0" y="0"/>
            <a:ext cx="9142920" cy="68569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Picture 2"/>
          <p:cNvPicPr/>
          <p:nvPr/>
        </p:nvPicPr>
        <p:blipFill>
          <a:blip r:embed="rId2"/>
          <a:srcRect l="33507" t="37126" r="35228" b="25792"/>
          <a:stretch/>
        </p:blipFill>
        <p:spPr>
          <a:xfrm>
            <a:off x="214200" y="142920"/>
            <a:ext cx="4213800" cy="2808720"/>
          </a:xfrm>
          <a:prstGeom prst="rect">
            <a:avLst/>
          </a:prstGeom>
          <a:ln w="9360">
            <a:noFill/>
          </a:ln>
        </p:spPr>
      </p:pic>
      <p:pic>
        <p:nvPicPr>
          <p:cNvPr id="146" name="Picture 3"/>
          <p:cNvPicPr/>
          <p:nvPr/>
        </p:nvPicPr>
        <p:blipFill>
          <a:blip r:embed="rId3"/>
          <a:srcRect l="31313" t="37126" r="34129" b="22864"/>
          <a:stretch/>
        </p:blipFill>
        <p:spPr>
          <a:xfrm>
            <a:off x="4643280" y="0"/>
            <a:ext cx="4499640" cy="2927880"/>
          </a:xfrm>
          <a:prstGeom prst="rect">
            <a:avLst/>
          </a:prstGeom>
          <a:ln w="9360">
            <a:noFill/>
          </a:ln>
        </p:spPr>
      </p:pic>
      <p:pic>
        <p:nvPicPr>
          <p:cNvPr id="147" name="Picture 4"/>
          <p:cNvPicPr/>
          <p:nvPr/>
        </p:nvPicPr>
        <p:blipFill>
          <a:blip r:embed="rId4"/>
          <a:srcRect l="38448" t="22475" r="34129" b="37515"/>
          <a:stretch/>
        </p:blipFill>
        <p:spPr>
          <a:xfrm>
            <a:off x="357120" y="3286080"/>
            <a:ext cx="4006440" cy="3285000"/>
          </a:xfrm>
          <a:prstGeom prst="rect">
            <a:avLst/>
          </a:prstGeom>
          <a:ln w="9360">
            <a:noFill/>
          </a:ln>
        </p:spPr>
      </p:pic>
      <p:pic>
        <p:nvPicPr>
          <p:cNvPr id="148" name="Picture 6"/>
          <p:cNvPicPr/>
          <p:nvPr/>
        </p:nvPicPr>
        <p:blipFill>
          <a:blip r:embed="rId5"/>
          <a:stretch/>
        </p:blipFill>
        <p:spPr>
          <a:xfrm>
            <a:off x="4857840" y="3429000"/>
            <a:ext cx="3864240" cy="2618280"/>
          </a:xfrm>
          <a:prstGeom prst="rect">
            <a:avLst/>
          </a:prstGeom>
          <a:ln>
            <a:noFill/>
          </a:ln>
        </p:spPr>
      </p:pic>
      <p:sp>
        <p:nvSpPr>
          <p:cNvPr id="149" name="CustomShape 1"/>
          <p:cNvSpPr/>
          <p:nvPr/>
        </p:nvSpPr>
        <p:spPr>
          <a:xfrm>
            <a:off x="5929200" y="6192000"/>
            <a:ext cx="256680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000" b="1" i="1" strike="noStrike" spc="-1">
                <a:solidFill>
                  <a:srgbClr val="000000"/>
                </a:solidFill>
                <a:latin typeface="Calibri"/>
                <a:ea typeface="DejaVu Sans"/>
              </a:rPr>
              <a:t>Опік 4 ступеня</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CustomShape 1"/>
          <p:cNvSpPr/>
          <p:nvPr/>
        </p:nvSpPr>
        <p:spPr>
          <a:xfrm>
            <a:off x="142920" y="360218"/>
            <a:ext cx="8640862" cy="628250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25000" lnSpcReduction="20000"/>
          </a:bodyPr>
          <a:lstStyle/>
          <a:p>
            <a:pPr marL="343080" indent="-342000" algn="ctr">
              <a:lnSpc>
                <a:spcPct val="100000"/>
              </a:lnSpc>
              <a:buClr>
                <a:srgbClr val="FF0000"/>
              </a:buClr>
              <a:buFont typeface="Arial"/>
              <a:buChar char="•"/>
            </a:pPr>
            <a:r>
              <a:rPr lang="ru-RU" sz="8800" b="1" strike="noStrike" spc="-1" dirty="0" err="1">
                <a:solidFill>
                  <a:srgbClr val="FF0000"/>
                </a:solidFill>
                <a:latin typeface="Calibri"/>
                <a:ea typeface="DejaVu Sans"/>
              </a:rPr>
              <a:t>Ступені</a:t>
            </a:r>
            <a:r>
              <a:rPr lang="ru-RU" sz="8800" b="1" strike="noStrike" spc="-1" dirty="0">
                <a:solidFill>
                  <a:srgbClr val="FF0000"/>
                </a:solidFill>
                <a:latin typeface="Calibri"/>
                <a:ea typeface="DejaVu Sans"/>
              </a:rPr>
              <a:t> </a:t>
            </a:r>
            <a:r>
              <a:rPr lang="ru-RU" sz="8800" b="1" strike="noStrike" spc="-1" dirty="0" err="1">
                <a:solidFill>
                  <a:srgbClr val="FF0000"/>
                </a:solidFill>
                <a:latin typeface="Calibri"/>
                <a:ea typeface="DejaVu Sans"/>
              </a:rPr>
              <a:t>променевої</a:t>
            </a:r>
            <a:r>
              <a:rPr lang="ru-RU" sz="8800" b="1" strike="noStrike" spc="-1" dirty="0">
                <a:solidFill>
                  <a:srgbClr val="FF0000"/>
                </a:solidFill>
                <a:latin typeface="Calibri"/>
                <a:ea typeface="DejaVu Sans"/>
              </a:rPr>
              <a:t> </a:t>
            </a:r>
            <a:r>
              <a:rPr lang="ru-RU" sz="8800" b="1" strike="noStrike" spc="-1" dirty="0" err="1">
                <a:solidFill>
                  <a:srgbClr val="FF0000"/>
                </a:solidFill>
                <a:latin typeface="Calibri"/>
                <a:ea typeface="DejaVu Sans"/>
              </a:rPr>
              <a:t>хвороби</a:t>
            </a:r>
            <a:endParaRPr lang="ru-RU" sz="8800" b="0" strike="noStrike" spc="-1" dirty="0">
              <a:latin typeface="Arial"/>
            </a:endParaRPr>
          </a:p>
          <a:p>
            <a:pPr marL="343080" indent="-342000" algn="just">
              <a:lnSpc>
                <a:spcPct val="100000"/>
              </a:lnSpc>
              <a:buClr>
                <a:srgbClr val="FF0000"/>
              </a:buClr>
              <a:buFont typeface="Arial"/>
              <a:buChar char="•"/>
            </a:pPr>
            <a:r>
              <a:rPr lang="ru-RU" sz="8000" b="1" strike="noStrike" spc="-1" dirty="0" err="1">
                <a:solidFill>
                  <a:srgbClr val="FF0000"/>
                </a:solidFill>
                <a:latin typeface="Calibri"/>
                <a:ea typeface="DejaVu Sans"/>
              </a:rPr>
              <a:t>Променева</a:t>
            </a:r>
            <a:r>
              <a:rPr lang="ru-RU" sz="8000" b="1" strike="noStrike" spc="-1" dirty="0">
                <a:solidFill>
                  <a:srgbClr val="FF0000"/>
                </a:solidFill>
                <a:latin typeface="Calibri"/>
                <a:ea typeface="DejaVu Sans"/>
              </a:rPr>
              <a:t> хвороба 1-го (легкого) </a:t>
            </a:r>
            <a:r>
              <a:rPr lang="ru-RU" sz="8000" b="1" strike="noStrike" spc="-1" dirty="0" err="1">
                <a:solidFill>
                  <a:srgbClr val="FF0000"/>
                </a:solidFill>
                <a:latin typeface="Calibri"/>
                <a:ea typeface="DejaVu Sans"/>
              </a:rPr>
              <a:t>ступеня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виникає</a:t>
            </a:r>
            <a:r>
              <a:rPr lang="ru-RU" sz="8000" b="1" strike="noStrike" spc="-1" dirty="0">
                <a:solidFill>
                  <a:srgbClr val="000000"/>
                </a:solidFill>
                <a:latin typeface="Calibri"/>
                <a:ea typeface="DejaVu Sans"/>
              </a:rPr>
              <a:t> при </a:t>
            </a:r>
            <a:r>
              <a:rPr lang="ru-RU" sz="8000" b="1" strike="noStrike" spc="-1" dirty="0" err="1">
                <a:solidFill>
                  <a:srgbClr val="000000"/>
                </a:solidFill>
                <a:latin typeface="Calibri"/>
                <a:ea typeface="DejaVu Sans"/>
              </a:rPr>
              <a:t>загальній</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експозиційній</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дозі</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опромінення</a:t>
            </a:r>
            <a:r>
              <a:rPr lang="ru-RU" sz="8000" b="1" strike="noStrike" spc="-1" dirty="0">
                <a:solidFill>
                  <a:srgbClr val="000000"/>
                </a:solidFill>
                <a:latin typeface="Calibri"/>
                <a:ea typeface="DejaVu Sans"/>
              </a:rPr>
              <a:t> 100…200Р. </a:t>
            </a:r>
            <a:r>
              <a:rPr lang="ru-RU" sz="8000" b="1" strike="noStrike" spc="-1" dirty="0" err="1">
                <a:solidFill>
                  <a:srgbClr val="000000"/>
                </a:solidFill>
                <a:latin typeface="Calibri"/>
                <a:ea typeface="DejaVu Sans"/>
              </a:rPr>
              <a:t>Прихований</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період</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може</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тривати</a:t>
            </a:r>
            <a:r>
              <a:rPr lang="ru-RU" sz="8000" b="1" strike="noStrike" spc="-1" dirty="0">
                <a:solidFill>
                  <a:srgbClr val="000000"/>
                </a:solidFill>
                <a:latin typeface="Calibri"/>
                <a:ea typeface="DejaVu Sans"/>
              </a:rPr>
              <a:t> 2-3 </a:t>
            </a:r>
            <a:r>
              <a:rPr lang="ru-RU" sz="8000" b="1" strike="noStrike" spc="-1" dirty="0" err="1">
                <a:solidFill>
                  <a:srgbClr val="000000"/>
                </a:solidFill>
                <a:latin typeface="Calibri"/>
                <a:ea typeface="DejaVu Sans"/>
              </a:rPr>
              <a:t>тижні</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після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чого</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з'являється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нездужання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загальна</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слабкість</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почуття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важкості</a:t>
            </a:r>
            <a:r>
              <a:rPr lang="ru-RU" sz="8000" b="1" strike="noStrike" spc="-1" dirty="0">
                <a:solidFill>
                  <a:srgbClr val="000000"/>
                </a:solidFill>
                <a:latin typeface="Calibri"/>
                <a:ea typeface="DejaVu Sans"/>
              </a:rPr>
              <a:t> в </a:t>
            </a:r>
            <a:r>
              <a:rPr lang="ru-RU" sz="8000" b="1" strike="noStrike" spc="-1" dirty="0" err="1">
                <a:solidFill>
                  <a:srgbClr val="000000"/>
                </a:solidFill>
                <a:latin typeface="Calibri"/>
                <a:ea typeface="DejaVu Sans"/>
              </a:rPr>
              <a:t>голові</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стиснення</a:t>
            </a:r>
            <a:r>
              <a:rPr lang="ru-RU" sz="8000" b="1" strike="noStrike" spc="-1" dirty="0">
                <a:solidFill>
                  <a:srgbClr val="000000"/>
                </a:solidFill>
                <a:latin typeface="Calibri"/>
                <a:ea typeface="DejaVu Sans"/>
              </a:rPr>
              <a:t> в грудях, </a:t>
            </a:r>
            <a:r>
              <a:rPr lang="ru-RU" sz="8000" b="1" strike="noStrike" spc="-1" dirty="0" err="1">
                <a:solidFill>
                  <a:srgbClr val="000000"/>
                </a:solidFill>
                <a:latin typeface="Calibri"/>
                <a:ea typeface="DejaVu Sans"/>
              </a:rPr>
              <a:t>підвищення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пітливості</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періодичне</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підвищення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температури</a:t>
            </a:r>
            <a:r>
              <a:rPr lang="ru-RU" sz="8000" b="1" strike="noStrike" spc="-1" dirty="0">
                <a:solidFill>
                  <a:srgbClr val="000000"/>
                </a:solidFill>
                <a:latin typeface="Calibri"/>
                <a:ea typeface="DejaVu Sans"/>
              </a:rPr>
              <a:t>. У </a:t>
            </a:r>
            <a:r>
              <a:rPr lang="ru-RU" sz="8000" b="1" strike="noStrike" spc="-1" dirty="0" err="1">
                <a:solidFill>
                  <a:srgbClr val="000000"/>
                </a:solidFill>
                <a:latin typeface="Calibri"/>
                <a:ea typeface="DejaVu Sans"/>
              </a:rPr>
              <a:t>крові</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зменшується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вміст</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лейкоцитів</a:t>
            </a:r>
            <a:r>
              <a:rPr lang="ru-RU" sz="8000" b="1" strike="noStrike" spc="-1" dirty="0">
                <a:solidFill>
                  <a:srgbClr val="000000"/>
                </a:solidFill>
                <a:latin typeface="Calibri"/>
                <a:ea typeface="DejaVu Sans"/>
              </a:rPr>
              <a:t>.</a:t>
            </a:r>
            <a:endParaRPr lang="ru-RU" sz="8000" b="0" strike="noStrike" spc="-1" dirty="0">
              <a:latin typeface="Arial"/>
            </a:endParaRPr>
          </a:p>
          <a:p>
            <a:pPr marL="343080" indent="-342000" algn="just">
              <a:lnSpc>
                <a:spcPct val="100000"/>
              </a:lnSpc>
              <a:buClr>
                <a:srgbClr val="FF0000"/>
              </a:buClr>
              <a:buFont typeface="Arial"/>
              <a:buChar char="•"/>
            </a:pPr>
            <a:r>
              <a:rPr lang="ru-RU" sz="8000" b="1" strike="noStrike" spc="-1" dirty="0" err="1">
                <a:solidFill>
                  <a:srgbClr val="FF0000"/>
                </a:solidFill>
                <a:latin typeface="Calibri"/>
                <a:ea typeface="DejaVu Sans"/>
              </a:rPr>
              <a:t>Променева</a:t>
            </a:r>
            <a:r>
              <a:rPr lang="ru-RU" sz="8000" b="1" strike="noStrike" spc="-1" dirty="0">
                <a:solidFill>
                  <a:srgbClr val="FF0000"/>
                </a:solidFill>
                <a:latin typeface="Calibri"/>
                <a:ea typeface="DejaVu Sans"/>
              </a:rPr>
              <a:t> хвороба 2-го (</a:t>
            </a:r>
            <a:r>
              <a:rPr lang="ru-RU" sz="8000" b="1" strike="noStrike" spc="-1" dirty="0" err="1">
                <a:solidFill>
                  <a:srgbClr val="FF0000"/>
                </a:solidFill>
                <a:latin typeface="Calibri"/>
                <a:ea typeface="DejaVu Sans"/>
              </a:rPr>
              <a:t>середнього</a:t>
            </a:r>
            <a:r>
              <a:rPr lang="ru-RU" sz="8000" b="1" strike="noStrike" spc="-1" dirty="0">
                <a:solidFill>
                  <a:srgbClr val="FF0000"/>
                </a:solidFill>
                <a:latin typeface="Calibri"/>
                <a:ea typeface="DejaVu Sans"/>
              </a:rPr>
              <a:t>) </a:t>
            </a:r>
            <a:r>
              <a:rPr lang="ru-RU" sz="8000" b="1" strike="noStrike" spc="-1" dirty="0" err="1">
                <a:solidFill>
                  <a:srgbClr val="FF0000"/>
                </a:solidFill>
                <a:latin typeface="Calibri"/>
                <a:ea typeface="DejaVu Sans"/>
              </a:rPr>
              <a:t>ступеня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виникає</a:t>
            </a:r>
            <a:r>
              <a:rPr lang="ru-RU" sz="8000" b="1" strike="noStrike" spc="-1" dirty="0">
                <a:solidFill>
                  <a:srgbClr val="000000"/>
                </a:solidFill>
                <a:latin typeface="Calibri"/>
                <a:ea typeface="DejaVu Sans"/>
              </a:rPr>
              <a:t> при </a:t>
            </a:r>
            <a:r>
              <a:rPr lang="ru-RU" sz="8000" b="1" strike="noStrike" spc="-1" dirty="0" err="1">
                <a:solidFill>
                  <a:srgbClr val="000000"/>
                </a:solidFill>
                <a:latin typeface="Calibri"/>
                <a:ea typeface="DejaVu Sans"/>
              </a:rPr>
              <a:t>загальній</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експозиційній</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дозі</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опромінення</a:t>
            </a:r>
            <a:r>
              <a:rPr lang="ru-RU" sz="8000" b="1" strike="noStrike" spc="-1" dirty="0">
                <a:solidFill>
                  <a:srgbClr val="000000"/>
                </a:solidFill>
                <a:latin typeface="Calibri"/>
                <a:ea typeface="DejaVu Sans"/>
              </a:rPr>
              <a:t> 200…400Р. </a:t>
            </a:r>
            <a:r>
              <a:rPr lang="ru-RU" sz="8000" b="1" strike="noStrike" spc="-1" dirty="0" err="1">
                <a:solidFill>
                  <a:srgbClr val="000000"/>
                </a:solidFill>
                <a:latin typeface="Calibri"/>
                <a:ea typeface="DejaVu Sans"/>
              </a:rPr>
              <a:t>Прихований</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період</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триває</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близько</a:t>
            </a:r>
            <a:r>
              <a:rPr lang="ru-RU" sz="8000" b="1" strike="noStrike" spc="-1" dirty="0">
                <a:solidFill>
                  <a:srgbClr val="000000"/>
                </a:solidFill>
                <a:latin typeface="Calibri"/>
                <a:ea typeface="DejaVu Sans"/>
              </a:rPr>
              <a:t> 1 </a:t>
            </a:r>
            <a:r>
              <a:rPr lang="ru-RU" sz="8000" b="1" strike="noStrike" spc="-1" dirty="0" err="1">
                <a:solidFill>
                  <a:srgbClr val="000000"/>
                </a:solidFill>
                <a:latin typeface="Calibri"/>
                <a:ea typeface="DejaVu Sans"/>
              </a:rPr>
              <a:t>тижня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Проявляється</a:t>
            </a:r>
            <a:r>
              <a:rPr lang="ru-RU" sz="8000" b="1" strike="noStrike" spc="-1" dirty="0">
                <a:solidFill>
                  <a:srgbClr val="000000"/>
                </a:solidFill>
                <a:latin typeface="Calibri"/>
                <a:ea typeface="DejaVu Sans"/>
              </a:rPr>
              <a:t> у </a:t>
            </a:r>
            <a:r>
              <a:rPr lang="ru-RU" sz="8000" b="1" strike="noStrike" spc="-1" dirty="0" err="1">
                <a:solidFill>
                  <a:srgbClr val="000000"/>
                </a:solidFill>
                <a:latin typeface="Calibri"/>
                <a:ea typeface="DejaVu Sans"/>
              </a:rPr>
              <a:t>вигляді</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важкого</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нездужання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розладу</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нервової</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системи</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головних</a:t>
            </a:r>
            <a:r>
              <a:rPr lang="ru-RU" sz="8000" b="1" strike="noStrike" spc="-1" dirty="0">
                <a:solidFill>
                  <a:srgbClr val="000000"/>
                </a:solidFill>
                <a:latin typeface="Calibri"/>
                <a:ea typeface="DejaVu Sans"/>
              </a:rPr>
              <a:t> болях, </a:t>
            </a:r>
            <a:r>
              <a:rPr lang="ru-RU" sz="8000" b="1" strike="noStrike" spc="-1" dirty="0" err="1">
                <a:solidFill>
                  <a:srgbClr val="000000"/>
                </a:solidFill>
                <a:latin typeface="Calibri"/>
                <a:ea typeface="DejaVu Sans"/>
              </a:rPr>
              <a:t>запамороченнях</a:t>
            </a:r>
            <a:r>
              <a:rPr lang="ru-RU" sz="8000" b="1" strike="noStrike" spc="-1" dirty="0">
                <a:solidFill>
                  <a:srgbClr val="000000"/>
                </a:solidFill>
                <a:latin typeface="Calibri"/>
                <a:ea typeface="DejaVu Sans"/>
              </a:rPr>
              <a:t>, часто </a:t>
            </a:r>
            <a:r>
              <a:rPr lang="ru-RU" sz="8000" b="1" strike="noStrike" spc="-1" dirty="0" err="1">
                <a:solidFill>
                  <a:srgbClr val="000000"/>
                </a:solidFill>
                <a:latin typeface="Calibri"/>
                <a:ea typeface="DejaVu Sans"/>
              </a:rPr>
              <a:t>буває</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блювання</a:t>
            </a:r>
            <a:r>
              <a:rPr lang="ru-RU" sz="8000" b="1" strike="noStrike" spc="-1" dirty="0">
                <a:solidFill>
                  <a:srgbClr val="000000"/>
                </a:solidFill>
                <a:latin typeface="Calibri"/>
                <a:ea typeface="DejaVu Sans"/>
              </a:rPr>
              <a:t> й пронос, </a:t>
            </a:r>
            <a:r>
              <a:rPr lang="ru-RU" sz="8000" b="1" strike="noStrike" spc="-1" dirty="0" err="1">
                <a:solidFill>
                  <a:srgbClr val="000000"/>
                </a:solidFill>
                <a:latin typeface="Calibri"/>
                <a:ea typeface="DejaVu Sans"/>
              </a:rPr>
              <a:t>підвищується</a:t>
            </a:r>
            <a:r>
              <a:rPr lang="ru-RU" sz="8000" b="1" strike="noStrike" spc="-1" dirty="0">
                <a:solidFill>
                  <a:srgbClr val="000000"/>
                </a:solidFill>
                <a:latin typeface="Calibri"/>
                <a:ea typeface="DejaVu Sans"/>
              </a:rPr>
              <a:t> температура, </a:t>
            </a:r>
            <a:r>
              <a:rPr lang="ru-RU" sz="8000" b="1" strike="noStrike" spc="-1" dirty="0" err="1">
                <a:solidFill>
                  <a:srgbClr val="000000"/>
                </a:solidFill>
                <a:latin typeface="Calibri"/>
                <a:ea typeface="DejaVu Sans"/>
              </a:rPr>
              <a:t>кількість</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лейкоцитів</a:t>
            </a:r>
            <a:r>
              <a:rPr lang="ru-RU" sz="8000" b="1" strike="noStrike" spc="-1" dirty="0">
                <a:solidFill>
                  <a:srgbClr val="000000"/>
                </a:solidFill>
                <a:latin typeface="Calibri"/>
                <a:ea typeface="DejaVu Sans"/>
              </a:rPr>
              <a:t> (особливо </a:t>
            </a:r>
            <a:r>
              <a:rPr lang="ru-RU" sz="8000" b="1" strike="noStrike" spc="-1" dirty="0" err="1">
                <a:solidFill>
                  <a:srgbClr val="000000"/>
                </a:solidFill>
                <a:latin typeface="Calibri"/>
                <a:ea typeface="DejaVu Sans"/>
              </a:rPr>
              <a:t>лімфоцитів</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зменшується</a:t>
            </a:r>
            <a:r>
              <a:rPr lang="ru-RU" sz="8000" b="1" strike="noStrike" spc="-1" dirty="0">
                <a:solidFill>
                  <a:srgbClr val="000000"/>
                </a:solidFill>
                <a:latin typeface="Calibri"/>
                <a:ea typeface="DejaVu Sans"/>
              </a:rPr>
              <a:t> в 2 рази. </a:t>
            </a:r>
            <a:r>
              <a:rPr lang="ru-RU" sz="8000" b="1" strike="noStrike" spc="-1" dirty="0" err="1">
                <a:solidFill>
                  <a:srgbClr val="000000"/>
                </a:solidFill>
                <a:latin typeface="Calibri"/>
                <a:ea typeface="DejaVu Sans"/>
              </a:rPr>
              <a:t>Лікування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триває</a:t>
            </a:r>
            <a:r>
              <a:rPr lang="ru-RU" sz="8000" b="1" strike="noStrike" spc="-1" dirty="0">
                <a:solidFill>
                  <a:srgbClr val="000000"/>
                </a:solidFill>
                <a:latin typeface="Calibri"/>
                <a:ea typeface="DejaVu Sans"/>
              </a:rPr>
              <a:t> 1,5-2 </a:t>
            </a:r>
            <a:r>
              <a:rPr lang="ru-RU" sz="8000" b="1" strike="noStrike" spc="-1" dirty="0" err="1">
                <a:solidFill>
                  <a:srgbClr val="000000"/>
                </a:solidFill>
                <a:latin typeface="Calibri"/>
                <a:ea typeface="DejaVu Sans"/>
              </a:rPr>
              <a:t>місяці</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Летальність</a:t>
            </a:r>
            <a:r>
              <a:rPr lang="ru-RU" sz="8000" b="1" strike="noStrike" spc="-1" dirty="0">
                <a:solidFill>
                  <a:srgbClr val="000000"/>
                </a:solidFill>
                <a:latin typeface="Calibri"/>
                <a:ea typeface="DejaVu Sans"/>
              </a:rPr>
              <a:t> — до 20 % </a:t>
            </a:r>
            <a:r>
              <a:rPr lang="ru-RU" sz="8000" b="1" strike="noStrike" spc="-1" dirty="0" err="1">
                <a:solidFill>
                  <a:srgbClr val="000000"/>
                </a:solidFill>
                <a:latin typeface="Calibri"/>
                <a:ea typeface="DejaVu Sans"/>
              </a:rPr>
              <a:t>випадків</a:t>
            </a:r>
            <a:r>
              <a:rPr lang="ru-RU" sz="8000" b="1" strike="noStrike" spc="-1" dirty="0">
                <a:solidFill>
                  <a:srgbClr val="000000"/>
                </a:solidFill>
                <a:latin typeface="Calibri"/>
                <a:ea typeface="DejaVu Sans"/>
              </a:rPr>
              <a:t>.</a:t>
            </a:r>
            <a:endParaRPr lang="ru-RU" sz="8000" b="0" strike="noStrike" spc="-1" dirty="0">
              <a:latin typeface="Arial"/>
            </a:endParaRPr>
          </a:p>
          <a:p>
            <a:pPr marL="343080" indent="-342000" algn="just">
              <a:lnSpc>
                <a:spcPct val="100000"/>
              </a:lnSpc>
              <a:buClr>
                <a:srgbClr val="FF0000"/>
              </a:buClr>
              <a:buFont typeface="Arial"/>
              <a:buChar char="•"/>
            </a:pPr>
            <a:r>
              <a:rPr lang="ru-RU" sz="8000" b="1" strike="noStrike" spc="-1" dirty="0" err="1">
                <a:solidFill>
                  <a:srgbClr val="FF0000"/>
                </a:solidFill>
                <a:latin typeface="Calibri"/>
                <a:ea typeface="DejaVu Sans"/>
              </a:rPr>
              <a:t>Променева</a:t>
            </a:r>
            <a:r>
              <a:rPr lang="ru-RU" sz="8000" b="1" strike="noStrike" spc="-1" dirty="0">
                <a:solidFill>
                  <a:srgbClr val="FF0000"/>
                </a:solidFill>
                <a:latin typeface="Calibri"/>
                <a:ea typeface="DejaVu Sans"/>
              </a:rPr>
              <a:t> хвороба 3-го (</a:t>
            </a:r>
            <a:r>
              <a:rPr lang="ru-RU" sz="8000" b="1" strike="noStrike" spc="-1" dirty="0" err="1">
                <a:solidFill>
                  <a:srgbClr val="FF0000"/>
                </a:solidFill>
                <a:latin typeface="Calibri"/>
                <a:ea typeface="DejaVu Sans"/>
              </a:rPr>
              <a:t>важкого</a:t>
            </a:r>
            <a:r>
              <a:rPr lang="ru-RU" sz="8000" b="1" strike="noStrike" spc="-1" dirty="0">
                <a:solidFill>
                  <a:srgbClr val="FF0000"/>
                </a:solidFill>
                <a:latin typeface="Calibri"/>
                <a:ea typeface="DejaVu Sans"/>
              </a:rPr>
              <a:t>) </a:t>
            </a:r>
            <a:r>
              <a:rPr lang="ru-RU" sz="8000" b="1" strike="noStrike" spc="-1" dirty="0" err="1">
                <a:solidFill>
                  <a:srgbClr val="FF0000"/>
                </a:solidFill>
                <a:latin typeface="Calibri"/>
                <a:ea typeface="DejaVu Sans"/>
              </a:rPr>
              <a:t>ступеня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виникає</a:t>
            </a:r>
            <a:r>
              <a:rPr lang="ru-RU" sz="8000" b="1" strike="noStrike" spc="-1" dirty="0">
                <a:solidFill>
                  <a:srgbClr val="000000"/>
                </a:solidFill>
                <a:latin typeface="Calibri"/>
                <a:ea typeface="DejaVu Sans"/>
              </a:rPr>
              <a:t> при </a:t>
            </a:r>
            <a:r>
              <a:rPr lang="ru-RU" sz="8000" b="1" strike="noStrike" spc="-1" dirty="0" err="1">
                <a:solidFill>
                  <a:srgbClr val="000000"/>
                </a:solidFill>
                <a:latin typeface="Calibri"/>
                <a:ea typeface="DejaVu Sans"/>
              </a:rPr>
              <a:t>загальній</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експозиційній</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дозі</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опромінення</a:t>
            </a:r>
            <a:r>
              <a:rPr lang="ru-RU" sz="8000" b="1" strike="noStrike" spc="-1" dirty="0">
                <a:solidFill>
                  <a:srgbClr val="000000"/>
                </a:solidFill>
                <a:latin typeface="Calibri"/>
                <a:ea typeface="DejaVu Sans"/>
              </a:rPr>
              <a:t> 400…600Р. </a:t>
            </a:r>
            <a:r>
              <a:rPr lang="ru-RU" sz="8000" b="1" strike="noStrike" spc="-1" dirty="0" err="1">
                <a:solidFill>
                  <a:srgbClr val="000000"/>
                </a:solidFill>
                <a:latin typeface="Calibri"/>
                <a:ea typeface="DejaVu Sans"/>
              </a:rPr>
              <a:t>Прихований</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період</a:t>
            </a:r>
            <a:r>
              <a:rPr lang="ru-RU" sz="8000" b="1" strike="noStrike" spc="-1" dirty="0">
                <a:solidFill>
                  <a:srgbClr val="000000"/>
                </a:solidFill>
                <a:latin typeface="Calibri"/>
                <a:ea typeface="DejaVu Sans"/>
              </a:rPr>
              <a:t> — до </a:t>
            </a:r>
            <a:r>
              <a:rPr lang="ru-RU" sz="8000" b="1" strike="noStrike" spc="-1" dirty="0" err="1">
                <a:solidFill>
                  <a:srgbClr val="000000"/>
                </a:solidFill>
                <a:latin typeface="Calibri"/>
                <a:ea typeface="DejaVu Sans"/>
              </a:rPr>
              <a:t>декількох</a:t>
            </a:r>
            <a:r>
              <a:rPr lang="ru-RU" sz="8000" b="1" strike="noStrike" spc="-1" dirty="0">
                <a:solidFill>
                  <a:srgbClr val="000000"/>
                </a:solidFill>
                <a:latin typeface="Calibri"/>
                <a:ea typeface="DejaVu Sans"/>
              </a:rPr>
              <a:t> годин. </a:t>
            </a:r>
            <a:r>
              <a:rPr lang="ru-RU" sz="8000" b="1" strike="noStrike" spc="-1" dirty="0" err="1">
                <a:solidFill>
                  <a:srgbClr val="000000"/>
                </a:solidFill>
                <a:latin typeface="Calibri"/>
                <a:ea typeface="DejaVu Sans"/>
              </a:rPr>
              <a:t>Відзначають</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ті</a:t>
            </a:r>
            <a:r>
              <a:rPr lang="ru-RU" sz="8000" b="1" strike="noStrike" spc="-1" dirty="0">
                <a:solidFill>
                  <a:srgbClr val="000000"/>
                </a:solidFill>
                <a:latin typeface="Calibri"/>
                <a:ea typeface="DejaVu Sans"/>
              </a:rPr>
              <a:t> ж </a:t>
            </a:r>
            <a:r>
              <a:rPr lang="ru-RU" sz="8000" b="1" strike="noStrike" spc="-1" dirty="0" err="1">
                <a:solidFill>
                  <a:srgbClr val="000000"/>
                </a:solidFill>
                <a:latin typeface="Calibri"/>
                <a:ea typeface="DejaVu Sans"/>
              </a:rPr>
              <a:t>ознаки</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тільки</a:t>
            </a:r>
            <a:r>
              <a:rPr lang="ru-RU" sz="8000" b="1" strike="noStrike" spc="-1" dirty="0">
                <a:solidFill>
                  <a:srgbClr val="000000"/>
                </a:solidFill>
                <a:latin typeface="Calibri"/>
                <a:ea typeface="DejaVu Sans"/>
              </a:rPr>
              <a:t> у </a:t>
            </a:r>
            <a:r>
              <a:rPr lang="ru-RU" sz="8000" b="1" strike="noStrike" spc="-1" dirty="0" err="1">
                <a:solidFill>
                  <a:srgbClr val="000000"/>
                </a:solidFill>
                <a:latin typeface="Calibri"/>
                <a:ea typeface="DejaVu Sans"/>
              </a:rPr>
              <a:t>важчій</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формі</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Крім</a:t>
            </a:r>
            <a:r>
              <a:rPr lang="ru-RU" sz="8000" b="1" strike="noStrike" spc="-1" dirty="0">
                <a:solidFill>
                  <a:srgbClr val="000000"/>
                </a:solidFill>
                <a:latin typeface="Calibri"/>
                <a:ea typeface="DejaVu Sans"/>
              </a:rPr>
              <a:t> того, </a:t>
            </a:r>
            <a:r>
              <a:rPr lang="ru-RU" sz="8000" b="1" strike="noStrike" spc="-1" dirty="0" err="1">
                <a:solidFill>
                  <a:srgbClr val="000000"/>
                </a:solidFill>
                <a:latin typeface="Calibri"/>
                <a:ea typeface="DejaVu Sans"/>
              </a:rPr>
              <a:t>можлива</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втрата</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свідомості</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крововиливи</a:t>
            </a:r>
            <a:r>
              <a:rPr lang="ru-RU" sz="8000" b="1" strike="noStrike" spc="-1" dirty="0">
                <a:solidFill>
                  <a:srgbClr val="000000"/>
                </a:solidFill>
                <a:latin typeface="Calibri"/>
                <a:ea typeface="DejaVu Sans"/>
              </a:rPr>
              <a:t> на </a:t>
            </a:r>
            <a:r>
              <a:rPr lang="ru-RU" sz="8000" b="1" strike="noStrike" spc="-1" dirty="0" err="1">
                <a:solidFill>
                  <a:srgbClr val="000000"/>
                </a:solidFill>
                <a:latin typeface="Calibri"/>
                <a:ea typeface="DejaVu Sans"/>
              </a:rPr>
              <a:t>слизуваті</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оболонки</a:t>
            </a:r>
            <a:r>
              <a:rPr lang="ru-RU" sz="8000" b="1" strike="noStrike" spc="-1" dirty="0">
                <a:solidFill>
                  <a:srgbClr val="000000"/>
                </a:solidFill>
                <a:latin typeface="Calibri"/>
                <a:ea typeface="DejaVu Sans"/>
              </a:rPr>
              <a:t> і як </a:t>
            </a:r>
            <a:r>
              <a:rPr lang="ru-RU" sz="8000" b="1" strike="noStrike" spc="-1" dirty="0" err="1">
                <a:solidFill>
                  <a:srgbClr val="000000"/>
                </a:solidFill>
                <a:latin typeface="Calibri"/>
                <a:ea typeface="DejaVu Sans"/>
              </a:rPr>
              <a:t>наслідок</a:t>
            </a:r>
            <a:r>
              <a:rPr lang="ru-RU" sz="8000" b="1" strike="noStrike" spc="-1" dirty="0">
                <a:solidFill>
                  <a:srgbClr val="000000"/>
                </a:solidFill>
                <a:latin typeface="Calibri"/>
                <a:ea typeface="DejaVu Sans"/>
              </a:rPr>
              <a:t> — </a:t>
            </a:r>
            <a:r>
              <a:rPr lang="ru-RU" sz="8000" b="1" strike="noStrike" spc="-1" dirty="0" err="1">
                <a:solidFill>
                  <a:srgbClr val="000000"/>
                </a:solidFill>
                <a:latin typeface="Calibri"/>
                <a:ea typeface="DejaVu Sans"/>
              </a:rPr>
              <a:t>запальні</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процеси</a:t>
            </a:r>
            <a:r>
              <a:rPr lang="ru-RU" sz="8000" b="1" strike="noStrike" spc="-1" dirty="0">
                <a:solidFill>
                  <a:srgbClr val="000000"/>
                </a:solidFill>
                <a:latin typeface="Calibri"/>
                <a:ea typeface="DejaVu Sans"/>
              </a:rPr>
              <a:t>. Без </a:t>
            </a:r>
            <a:r>
              <a:rPr lang="ru-RU" sz="8000" b="1" strike="noStrike" spc="-1" dirty="0" err="1">
                <a:solidFill>
                  <a:srgbClr val="000000"/>
                </a:solidFill>
                <a:latin typeface="Calibri"/>
                <a:ea typeface="DejaVu Sans"/>
              </a:rPr>
              <a:t>лікування</a:t>
            </a:r>
            <a:r>
              <a:rPr lang="ru-RU" sz="8000" b="1" strike="noStrike" spc="-1" dirty="0">
                <a:solidFill>
                  <a:srgbClr val="000000"/>
                </a:solidFill>
                <a:latin typeface="Calibri"/>
                <a:ea typeface="DejaVu Sans"/>
              </a:rPr>
              <a:t> в 20…70 % </a:t>
            </a:r>
            <a:r>
              <a:rPr lang="ru-RU" sz="8000" b="1" strike="noStrike" spc="-1" dirty="0" err="1">
                <a:solidFill>
                  <a:srgbClr val="000000"/>
                </a:solidFill>
                <a:latin typeface="Calibri"/>
                <a:ea typeface="DejaVu Sans"/>
              </a:rPr>
              <a:t>випадків</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наступає</a:t>
            </a:r>
            <a:r>
              <a:rPr lang="ru-RU" sz="8000" b="1" strike="noStrike" spc="-1" dirty="0">
                <a:solidFill>
                  <a:srgbClr val="000000"/>
                </a:solidFill>
                <a:latin typeface="Calibri"/>
                <a:ea typeface="DejaVu Sans"/>
              </a:rPr>
              <a:t> смерть </a:t>
            </a:r>
            <a:r>
              <a:rPr lang="ru-RU" sz="8000" b="1" strike="noStrike" spc="-1" dirty="0" err="1">
                <a:solidFill>
                  <a:srgbClr val="000000"/>
                </a:solidFill>
                <a:latin typeface="Calibri"/>
                <a:ea typeface="DejaVu Sans"/>
              </a:rPr>
              <a:t>від</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інфекційних</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ускладнень</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або</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кровотеч</a:t>
            </a:r>
            <a:r>
              <a:rPr lang="ru-RU" sz="8000" b="1" strike="noStrike" spc="-1" dirty="0">
                <a:solidFill>
                  <a:srgbClr val="000000"/>
                </a:solidFill>
                <a:latin typeface="Calibri"/>
                <a:ea typeface="DejaVu Sans"/>
              </a:rPr>
              <a:t>.</a:t>
            </a:r>
            <a:endParaRPr lang="ru-RU" sz="8000" b="0" strike="noStrike" spc="-1" dirty="0">
              <a:latin typeface="Arial"/>
            </a:endParaRPr>
          </a:p>
          <a:p>
            <a:pPr marL="343080" indent="-342000" algn="just">
              <a:lnSpc>
                <a:spcPct val="100000"/>
              </a:lnSpc>
              <a:buClr>
                <a:srgbClr val="FF0000"/>
              </a:buClr>
              <a:buFont typeface="Arial"/>
              <a:buChar char="•"/>
            </a:pPr>
            <a:r>
              <a:rPr lang="ru-RU" sz="8000" b="1" strike="noStrike" spc="-1" dirty="0" err="1">
                <a:solidFill>
                  <a:srgbClr val="FF0000"/>
                </a:solidFill>
                <a:latin typeface="Calibri"/>
                <a:ea typeface="DejaVu Sans"/>
              </a:rPr>
              <a:t>Променева</a:t>
            </a:r>
            <a:r>
              <a:rPr lang="ru-RU" sz="8000" b="1" strike="noStrike" spc="-1" dirty="0">
                <a:solidFill>
                  <a:srgbClr val="FF0000"/>
                </a:solidFill>
                <a:latin typeface="Calibri"/>
                <a:ea typeface="DejaVu Sans"/>
              </a:rPr>
              <a:t> хвороба 4-го (</a:t>
            </a:r>
            <a:r>
              <a:rPr lang="ru-RU" sz="8000" b="1" strike="noStrike" spc="-1" dirty="0" err="1">
                <a:solidFill>
                  <a:srgbClr val="FF0000"/>
                </a:solidFill>
                <a:latin typeface="Calibri"/>
                <a:ea typeface="DejaVu Sans"/>
              </a:rPr>
              <a:t>украй</a:t>
            </a:r>
            <a:r>
              <a:rPr lang="ru-RU" sz="8000" b="1" strike="noStrike" spc="-1" dirty="0">
                <a:solidFill>
                  <a:srgbClr val="FF0000"/>
                </a:solidFill>
                <a:latin typeface="Calibri"/>
                <a:ea typeface="DejaVu Sans"/>
              </a:rPr>
              <a:t> </a:t>
            </a:r>
            <a:r>
              <a:rPr lang="ru-RU" sz="8000" b="1" strike="noStrike" spc="-1" dirty="0" err="1">
                <a:solidFill>
                  <a:srgbClr val="FF0000"/>
                </a:solidFill>
                <a:latin typeface="Calibri"/>
                <a:ea typeface="DejaVu Sans"/>
              </a:rPr>
              <a:t>важкого</a:t>
            </a:r>
            <a:r>
              <a:rPr lang="ru-RU" sz="8000" b="1" strike="noStrike" spc="-1" dirty="0">
                <a:solidFill>
                  <a:srgbClr val="FF0000"/>
                </a:solidFill>
                <a:latin typeface="Calibri"/>
                <a:ea typeface="DejaVu Sans"/>
              </a:rPr>
              <a:t>) </a:t>
            </a:r>
            <a:r>
              <a:rPr lang="ru-RU" sz="8000" b="1" strike="noStrike" spc="-1" dirty="0" err="1">
                <a:solidFill>
                  <a:srgbClr val="FF0000"/>
                </a:solidFill>
                <a:latin typeface="Calibri"/>
                <a:ea typeface="DejaVu Sans"/>
              </a:rPr>
              <a:t>ступеня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виникає</a:t>
            </a:r>
            <a:r>
              <a:rPr lang="ru-RU" sz="8000" b="1" strike="noStrike" spc="-1" dirty="0">
                <a:solidFill>
                  <a:srgbClr val="000000"/>
                </a:solidFill>
                <a:latin typeface="Calibri"/>
                <a:ea typeface="DejaVu Sans"/>
              </a:rPr>
              <a:t> при </a:t>
            </a:r>
            <a:r>
              <a:rPr lang="ru-RU" sz="8000" b="1" strike="noStrike" spc="-1" dirty="0" err="1">
                <a:solidFill>
                  <a:srgbClr val="000000"/>
                </a:solidFill>
                <a:latin typeface="Calibri"/>
                <a:ea typeface="DejaVu Sans"/>
              </a:rPr>
              <a:t>дозі</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більше</a:t>
            </a:r>
            <a:r>
              <a:rPr lang="ru-RU" sz="8000" b="1" strike="noStrike" spc="-1" dirty="0">
                <a:solidFill>
                  <a:srgbClr val="000000"/>
                </a:solidFill>
                <a:latin typeface="Calibri"/>
                <a:ea typeface="DejaVu Sans"/>
              </a:rPr>
              <a:t> 600 Р, </a:t>
            </a:r>
            <a:r>
              <a:rPr lang="ru-RU" sz="8000" b="1" strike="noStrike" spc="-1" dirty="0" err="1">
                <a:solidFill>
                  <a:srgbClr val="000000"/>
                </a:solidFill>
                <a:latin typeface="Calibri"/>
                <a:ea typeface="DejaVu Sans"/>
              </a:rPr>
              <a:t>що</a:t>
            </a:r>
            <a:r>
              <a:rPr lang="ru-RU" sz="8000" b="1" strike="noStrike" spc="-1" dirty="0">
                <a:solidFill>
                  <a:srgbClr val="000000"/>
                </a:solidFill>
                <a:latin typeface="Calibri"/>
                <a:ea typeface="DejaVu Sans"/>
              </a:rPr>
              <a:t> без </a:t>
            </a:r>
            <a:r>
              <a:rPr lang="ru-RU" sz="8000" b="1" strike="noStrike" spc="-1" dirty="0" err="1">
                <a:solidFill>
                  <a:srgbClr val="000000"/>
                </a:solidFill>
                <a:latin typeface="Calibri"/>
                <a:ea typeface="DejaVu Sans"/>
              </a:rPr>
              <a:t>лікування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звичайно</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закінчується</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смертю</a:t>
            </a:r>
            <a:r>
              <a:rPr lang="ru-RU" sz="8000" b="1" strike="noStrike" spc="-1" dirty="0">
                <a:solidFill>
                  <a:srgbClr val="000000"/>
                </a:solidFill>
                <a:latin typeface="Calibri"/>
                <a:ea typeface="DejaVu Sans"/>
              </a:rPr>
              <a:t> </a:t>
            </a:r>
            <a:r>
              <a:rPr lang="ru-RU" sz="8000" b="1" strike="noStrike" spc="-1" dirty="0" err="1">
                <a:solidFill>
                  <a:srgbClr val="000000"/>
                </a:solidFill>
                <a:latin typeface="Calibri"/>
                <a:ea typeface="DejaVu Sans"/>
              </a:rPr>
              <a:t>впродовж</a:t>
            </a:r>
            <a:r>
              <a:rPr lang="ru-RU" sz="8000" b="1" strike="noStrike" spc="-1" dirty="0">
                <a:solidFill>
                  <a:srgbClr val="000000"/>
                </a:solidFill>
                <a:latin typeface="Calibri"/>
                <a:ea typeface="DejaVu Sans"/>
              </a:rPr>
              <a:t> 2-х </a:t>
            </a:r>
            <a:r>
              <a:rPr lang="ru-RU" sz="8000" b="1" strike="noStrike" spc="-1" dirty="0" err="1">
                <a:solidFill>
                  <a:srgbClr val="000000"/>
                </a:solidFill>
                <a:latin typeface="Calibri"/>
                <a:ea typeface="DejaVu Sans"/>
              </a:rPr>
              <a:t>тижнів</a:t>
            </a:r>
            <a:r>
              <a:rPr lang="ru-RU" sz="8000" b="1" strike="noStrike" spc="-1" dirty="0">
                <a:solidFill>
                  <a:srgbClr val="000000"/>
                </a:solidFill>
                <a:latin typeface="Calibri"/>
                <a:ea typeface="DejaVu Sans"/>
              </a:rPr>
              <a:t>. </a:t>
            </a:r>
            <a:r>
              <a:rPr lang="ru-RU" sz="8000" b="1" strike="noStrike" spc="-1" dirty="0" err="1">
                <a:solidFill>
                  <a:srgbClr val="00B050"/>
                </a:solidFill>
                <a:latin typeface="Calibri"/>
                <a:ea typeface="DejaVu Sans"/>
              </a:rPr>
              <a:t>Розрізняють</a:t>
            </a:r>
            <a:r>
              <a:rPr lang="ru-RU" sz="8000" b="1" strike="noStrike" spc="-1" dirty="0">
                <a:solidFill>
                  <a:srgbClr val="00B050"/>
                </a:solidFill>
                <a:latin typeface="Calibri"/>
                <a:ea typeface="DejaVu Sans"/>
              </a:rPr>
              <a:t>:</a:t>
            </a:r>
            <a:endParaRPr lang="ru-RU" sz="8000" b="0" strike="noStrike" spc="-1" dirty="0">
              <a:latin typeface="Arial"/>
            </a:endParaRPr>
          </a:p>
          <a:p>
            <a:pPr marL="743040" lvl="1" indent="-284760" algn="just">
              <a:lnSpc>
                <a:spcPct val="100000"/>
              </a:lnSpc>
              <a:buClr>
                <a:srgbClr val="7030A0"/>
              </a:buClr>
              <a:buFont typeface="Arial"/>
              <a:buChar char="–"/>
            </a:pPr>
            <a:r>
              <a:rPr lang="ru-RU" sz="8000" b="1" strike="noStrike" spc="-1" dirty="0" err="1">
                <a:solidFill>
                  <a:srgbClr val="7030A0"/>
                </a:solidFill>
                <a:latin typeface="Calibri"/>
                <a:ea typeface="DejaVu Sans"/>
              </a:rPr>
              <a:t>перехідну</a:t>
            </a:r>
            <a:r>
              <a:rPr lang="ru-RU" sz="8000" b="1" strike="noStrike" spc="-1" dirty="0">
                <a:solidFill>
                  <a:srgbClr val="7030A0"/>
                </a:solidFill>
                <a:latin typeface="Calibri"/>
                <a:ea typeface="DejaVu Sans"/>
              </a:rPr>
              <a:t> форму (600…1000 Р);</a:t>
            </a:r>
            <a:endParaRPr lang="ru-RU" sz="8000" b="0" strike="noStrike" spc="-1" dirty="0">
              <a:latin typeface="Arial"/>
            </a:endParaRPr>
          </a:p>
          <a:p>
            <a:pPr marL="743040" lvl="1" indent="-284760" algn="just">
              <a:lnSpc>
                <a:spcPct val="100000"/>
              </a:lnSpc>
              <a:buClr>
                <a:srgbClr val="7030A0"/>
              </a:buClr>
              <a:buFont typeface="Arial"/>
              <a:buChar char="–"/>
            </a:pPr>
            <a:r>
              <a:rPr lang="ru-RU" sz="8000" b="1" strike="noStrike" spc="-1" dirty="0" err="1">
                <a:solidFill>
                  <a:srgbClr val="7030A0"/>
                </a:solidFill>
                <a:latin typeface="Calibri"/>
                <a:ea typeface="DejaVu Sans"/>
              </a:rPr>
              <a:t>кишкову</a:t>
            </a:r>
            <a:r>
              <a:rPr lang="ru-RU" sz="8000" b="1" strike="noStrike" spc="-1" dirty="0">
                <a:solidFill>
                  <a:srgbClr val="7030A0"/>
                </a:solidFill>
                <a:latin typeface="Calibri"/>
                <a:ea typeface="DejaVu Sans"/>
              </a:rPr>
              <a:t> (1000…8000 Р);</a:t>
            </a:r>
            <a:endParaRPr lang="ru-RU" sz="8000" b="0" strike="noStrike" spc="-1" dirty="0">
              <a:latin typeface="Arial"/>
            </a:endParaRPr>
          </a:p>
          <a:p>
            <a:pPr marL="743040" lvl="1" indent="-284760" algn="just">
              <a:lnSpc>
                <a:spcPct val="100000"/>
              </a:lnSpc>
              <a:buClr>
                <a:srgbClr val="7030A0"/>
              </a:buClr>
              <a:buFont typeface="Arial"/>
              <a:buChar char="–"/>
            </a:pPr>
            <a:r>
              <a:rPr lang="ru-RU" sz="8000" b="1" strike="noStrike" spc="-1" dirty="0" err="1">
                <a:solidFill>
                  <a:srgbClr val="7030A0"/>
                </a:solidFill>
                <a:latin typeface="Calibri"/>
                <a:ea typeface="DejaVu Sans"/>
              </a:rPr>
              <a:t>церебральну</a:t>
            </a:r>
            <a:r>
              <a:rPr lang="ru-RU" sz="8000" b="1" strike="noStrike" spc="-1" dirty="0">
                <a:solidFill>
                  <a:srgbClr val="7030A0"/>
                </a:solidFill>
                <a:latin typeface="Calibri"/>
                <a:ea typeface="DejaVu Sans"/>
              </a:rPr>
              <a:t> (</a:t>
            </a:r>
            <a:r>
              <a:rPr lang="ru-RU" sz="8000" b="1" strike="noStrike" spc="-1" dirty="0" err="1">
                <a:solidFill>
                  <a:srgbClr val="7030A0"/>
                </a:solidFill>
                <a:latin typeface="Calibri"/>
                <a:ea typeface="DejaVu Sans"/>
              </a:rPr>
              <a:t>більше</a:t>
            </a:r>
            <a:r>
              <a:rPr lang="ru-RU" sz="8000" b="1" strike="noStrike" spc="-1" dirty="0">
                <a:solidFill>
                  <a:srgbClr val="7030A0"/>
                </a:solidFill>
                <a:latin typeface="Calibri"/>
                <a:ea typeface="DejaVu Sans"/>
              </a:rPr>
              <a:t> 8000 Р).</a:t>
            </a:r>
            <a:endParaRPr lang="ru-RU" sz="8000" b="0" strike="noStrike" spc="-1" dirty="0">
              <a:latin typeface="Arial"/>
            </a:endParaRPr>
          </a:p>
          <a:p>
            <a:pPr>
              <a:lnSpc>
                <a:spcPct val="100000"/>
              </a:lnSpc>
              <a:spcBef>
                <a:spcPts val="641"/>
              </a:spcBef>
            </a:pPr>
            <a:endParaRPr lang="ru-RU" sz="80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CustomShape 1"/>
          <p:cNvSpPr/>
          <p:nvPr/>
        </p:nvSpPr>
        <p:spPr>
          <a:xfrm>
            <a:off x="285840" y="0"/>
            <a:ext cx="8399880" cy="856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1000" lnSpcReduction="20000"/>
          </a:bodyPr>
          <a:lstStyle/>
          <a:p>
            <a:pPr algn="ctr">
              <a:lnSpc>
                <a:spcPct val="100000"/>
              </a:lnSpc>
            </a:pPr>
            <a:r>
              <a:rPr lang="ru-RU" sz="3200" b="1" i="1" strike="noStrike" spc="-1">
                <a:solidFill>
                  <a:srgbClr val="FF0000"/>
                </a:solidFill>
                <a:latin typeface="Calibri"/>
                <a:ea typeface="DejaVu Sans"/>
              </a:rPr>
              <a:t>7. Укуси тварин</a:t>
            </a:r>
            <a:r>
              <a:rPr lang="ru-RU" sz="3200" b="1" strike="noStrike" spc="-1">
                <a:solidFill>
                  <a:srgbClr val="FF0000"/>
                </a:solidFill>
                <a:latin typeface="Calibri"/>
                <a:ea typeface="DejaVu Sans"/>
              </a:rPr>
              <a:t> (собак, павуків, бджіл, змій тощо), ознаки, причини та перша допомога.</a:t>
            </a:r>
            <a:endParaRPr lang="ru-RU" sz="3200" b="0" strike="noStrike" spc="-1">
              <a:latin typeface="Arial"/>
            </a:endParaRPr>
          </a:p>
        </p:txBody>
      </p:sp>
      <p:sp>
        <p:nvSpPr>
          <p:cNvPr id="234" name="CustomShape 2"/>
          <p:cNvSpPr/>
          <p:nvPr/>
        </p:nvSpPr>
        <p:spPr>
          <a:xfrm>
            <a:off x="214200" y="928800"/>
            <a:ext cx="8642880" cy="5785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100000"/>
              </a:lnSpc>
              <a:spcBef>
                <a:spcPts val="561"/>
              </a:spcBef>
              <a:buClr>
                <a:srgbClr val="7030A0"/>
              </a:buClr>
              <a:buFont typeface="Arial"/>
              <a:buChar char="•"/>
            </a:pPr>
            <a:r>
              <a:rPr lang="ru-RU" sz="2800" b="1" i="1" strike="noStrike" spc="-1">
                <a:solidFill>
                  <a:srgbClr val="7030A0"/>
                </a:solidFill>
                <a:latin typeface="Calibri"/>
                <a:ea typeface="DejaVu Sans"/>
              </a:rPr>
              <a:t>Отруєні </a:t>
            </a:r>
            <a:r>
              <a:rPr lang="ru-RU" sz="2800" b="1" strike="noStrike" spc="-1">
                <a:solidFill>
                  <a:srgbClr val="7030A0"/>
                </a:solidFill>
                <a:latin typeface="Calibri"/>
                <a:ea typeface="DejaVu Sans"/>
              </a:rPr>
              <a:t>рани </a:t>
            </a:r>
            <a:r>
              <a:rPr lang="ru-RU" sz="2600" b="1" strike="noStrike" spc="-1">
                <a:solidFill>
                  <a:srgbClr val="000000"/>
                </a:solidFill>
                <a:latin typeface="Calibri"/>
                <a:ea typeface="DejaVu Sans"/>
              </a:rPr>
              <a:t>виникають унаслідок проникнення різних отруйних речовин - бойових і радіоактивних отрут, при укусі змій, скорпіонів тощо. Вони характеризуються тяжким перебігом із симптомами загального отруєння організму. </a:t>
            </a:r>
            <a:endParaRPr lang="ru-RU" sz="2600" b="0" strike="noStrike" spc="-1">
              <a:latin typeface="Arial"/>
            </a:endParaRPr>
          </a:p>
          <a:p>
            <a:pPr marL="343080" indent="-342000" algn="just">
              <a:lnSpc>
                <a:spcPct val="100000"/>
              </a:lnSpc>
              <a:spcBef>
                <a:spcPts val="519"/>
              </a:spcBef>
              <a:buClr>
                <a:srgbClr val="000000"/>
              </a:buClr>
              <a:buFont typeface="Arial"/>
              <a:buChar char="•"/>
            </a:pPr>
            <a:r>
              <a:rPr lang="ru-RU" sz="2600" b="1" strike="noStrike" spc="-1">
                <a:solidFill>
                  <a:srgbClr val="000000"/>
                </a:solidFill>
                <a:latin typeface="Calibri"/>
                <a:ea typeface="DejaVu Sans"/>
              </a:rPr>
              <a:t>При </a:t>
            </a:r>
            <a:r>
              <a:rPr lang="ru-RU" sz="2600" b="1" i="1" strike="noStrike" spc="-1">
                <a:solidFill>
                  <a:srgbClr val="FF0000"/>
                </a:solidFill>
                <a:latin typeface="Calibri"/>
                <a:ea typeface="DejaVu Sans"/>
              </a:rPr>
              <a:t>укусах змій (гадюк, гюрзи, піщаної ефи) </a:t>
            </a:r>
            <a:r>
              <a:rPr lang="ru-RU" sz="2600" b="1" strike="noStrike" spc="-1">
                <a:solidFill>
                  <a:srgbClr val="000000"/>
                </a:solidFill>
                <a:latin typeface="Calibri"/>
                <a:ea typeface="DejaVu Sans"/>
              </a:rPr>
              <a:t>виникають такі </a:t>
            </a:r>
            <a:r>
              <a:rPr lang="ru-RU" sz="2600" b="1" i="1" strike="noStrike" spc="-1">
                <a:solidFill>
                  <a:srgbClr val="00B050"/>
                </a:solidFill>
                <a:latin typeface="Calibri"/>
                <a:ea typeface="DejaVu Sans"/>
              </a:rPr>
              <a:t>симптоми</a:t>
            </a:r>
            <a:r>
              <a:rPr lang="ru-RU" sz="2600" b="1" strike="noStrike" spc="-1">
                <a:solidFill>
                  <a:srgbClr val="000000"/>
                </a:solidFill>
                <a:latin typeface="Calibri"/>
                <a:ea typeface="DejaVu Sans"/>
              </a:rPr>
              <a:t>: сильний і тривалий біль, набряк, підшкірні крововиливи, з'являються пухирці, наповнені кров'янистою рідиною. Одночасно виникають </a:t>
            </a:r>
            <a:r>
              <a:rPr lang="ru-RU" sz="2600" b="1" i="1" strike="noStrike" spc="-1">
                <a:solidFill>
                  <a:srgbClr val="00B050"/>
                </a:solidFill>
                <a:latin typeface="Calibri"/>
                <a:ea typeface="DejaVu Sans"/>
              </a:rPr>
              <a:t>загальні симптоми</a:t>
            </a:r>
            <a:r>
              <a:rPr lang="ru-RU" sz="2600" b="1" strike="noStrike" spc="-1">
                <a:solidFill>
                  <a:srgbClr val="000000"/>
                </a:solidFill>
                <a:latin typeface="Calibri"/>
                <a:ea typeface="DejaVu Sans"/>
              </a:rPr>
              <a:t>: запаморочення, слабкість, нудота, пітливість, задишка, прискорення серцебиття, різке зниження артеріального тиску, непритомність, колапс - якщо отрута потрапила у кров. Через кілька годин або діб може настати смерть.</a:t>
            </a:r>
            <a:endParaRPr lang="ru-RU" sz="2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Picture 2"/>
          <p:cNvPicPr/>
          <p:nvPr/>
        </p:nvPicPr>
        <p:blipFill>
          <a:blip r:embed="rId2"/>
          <a:stretch/>
        </p:blipFill>
        <p:spPr>
          <a:xfrm>
            <a:off x="285840" y="785880"/>
            <a:ext cx="8642880" cy="52138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CustomShape 1"/>
          <p:cNvSpPr/>
          <p:nvPr/>
        </p:nvSpPr>
        <p:spPr>
          <a:xfrm>
            <a:off x="357120" y="285840"/>
            <a:ext cx="8499960" cy="621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0500" lnSpcReduction="20000"/>
          </a:bodyPr>
          <a:lstStyle/>
          <a:p>
            <a:pPr marL="343080" indent="-342000" algn="just">
              <a:lnSpc>
                <a:spcPct val="100000"/>
              </a:lnSpc>
              <a:spcBef>
                <a:spcPts val="641"/>
              </a:spcBef>
              <a:buClr>
                <a:srgbClr val="FF0000"/>
              </a:buClr>
              <a:buFont typeface="Arial"/>
              <a:buChar char="•"/>
            </a:pPr>
            <a:r>
              <a:rPr lang="ru-RU" sz="3200" b="1" i="1" strike="noStrike" spc="-1">
                <a:solidFill>
                  <a:srgbClr val="FF0000"/>
                </a:solidFill>
                <a:latin typeface="Calibri"/>
                <a:ea typeface="DejaVu Sans"/>
              </a:rPr>
              <a:t>Укуси бджіл</a:t>
            </a:r>
            <a:r>
              <a:rPr lang="ru-RU" sz="3200" b="1" i="1" strike="noStrike" spc="-1">
                <a:solidFill>
                  <a:srgbClr val="000000"/>
                </a:solidFill>
                <a:latin typeface="Calibri"/>
                <a:ea typeface="DejaVu Sans"/>
              </a:rPr>
              <a:t>, </a:t>
            </a:r>
            <a:r>
              <a:rPr lang="ru-RU" sz="3200" b="1" strike="noStrike" spc="-1">
                <a:solidFill>
                  <a:srgbClr val="000000"/>
                </a:solidFill>
                <a:latin typeface="Calibri"/>
                <a:ea typeface="DejaVu Sans"/>
              </a:rPr>
              <a:t>зокрема при підвищеній чутливості хворого до бджолиної отрути, також становлять певну небезпеку. </a:t>
            </a:r>
            <a:r>
              <a:rPr lang="ru-RU" sz="3200" b="1" i="1" strike="noStrike" spc="-1">
                <a:solidFill>
                  <a:srgbClr val="00B050"/>
                </a:solidFill>
                <a:latin typeface="Calibri"/>
                <a:ea typeface="DejaVu Sans"/>
              </a:rPr>
              <a:t>Ознаки. </a:t>
            </a:r>
            <a:r>
              <a:rPr lang="ru-RU" sz="3200" b="1" strike="noStrike" spc="-1">
                <a:solidFill>
                  <a:srgbClr val="000000"/>
                </a:solidFill>
                <a:latin typeface="Calibri"/>
                <a:ea typeface="DejaVu Sans"/>
              </a:rPr>
              <a:t>Пекучий біль, набряк тканин у ділянці укусу, що швидко збільшується, слабкість, головний біль, нудота, блювання. При багаторазових укусах, особливо у дітей, і за підвищеної чутливості до бджолиної отрути можливі непритомність, порушення дихання і серцевої діяльності.</a:t>
            </a:r>
            <a:endParaRPr lang="ru-RU" sz="3200" b="0" strike="noStrike" spc="-1">
              <a:latin typeface="Arial"/>
            </a:endParaRPr>
          </a:p>
          <a:p>
            <a:pPr marL="343080" indent="-342000" algn="just">
              <a:lnSpc>
                <a:spcPct val="100000"/>
              </a:lnSpc>
              <a:spcBef>
                <a:spcPts val="641"/>
              </a:spcBef>
              <a:buClr>
                <a:srgbClr val="7030A0"/>
              </a:buClr>
              <a:buFont typeface="Arial"/>
              <a:buChar char="•"/>
            </a:pPr>
            <a:r>
              <a:rPr lang="ru-RU" sz="3200" b="1" i="1" strike="noStrike" spc="-1">
                <a:solidFill>
                  <a:srgbClr val="7030A0"/>
                </a:solidFill>
                <a:latin typeface="Calibri"/>
                <a:ea typeface="DejaVu Sans"/>
              </a:rPr>
              <a:t>Перша допомога. </a:t>
            </a:r>
            <a:r>
              <a:rPr lang="ru-RU" sz="3200" b="1" strike="noStrike" spc="-1">
                <a:solidFill>
                  <a:srgbClr val="000000"/>
                </a:solidFill>
                <a:latin typeface="Calibri"/>
                <a:ea typeface="DejaVu Sans"/>
              </a:rPr>
              <a:t>Необхідно швидко видалити жало, якщо воно залишиться в місці укусу, а потім до рани прикласти вату, змочену нашатирним або винним спиртом, горілкою, розчином перекису водню, марганцевокислого калію. Після цього прикладають холодний компрес, потерпілому дають випити склянку гарячого чаю.</a:t>
            </a: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CustomShape 1"/>
          <p:cNvSpPr/>
          <p:nvPr/>
        </p:nvSpPr>
        <p:spPr>
          <a:xfrm>
            <a:off x="457200" y="357120"/>
            <a:ext cx="8328600" cy="5999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80000"/>
              </a:lnSpc>
              <a:buClr>
                <a:srgbClr val="FF0000"/>
              </a:buClr>
              <a:buFont typeface="Arial"/>
              <a:buChar char="•"/>
            </a:pPr>
            <a:r>
              <a:rPr lang="ru-RU" sz="3200" b="1" strike="noStrike" spc="-1">
                <a:solidFill>
                  <a:srgbClr val="FF0000"/>
                </a:solidFill>
                <a:latin typeface="Calibri"/>
                <a:ea typeface="DejaVu Sans"/>
              </a:rPr>
              <a:t>Ураження отрутою риб і медуз</a:t>
            </a:r>
            <a:endParaRPr lang="ru-RU" sz="3200" b="0" strike="noStrike" spc="-1">
              <a:latin typeface="Arial"/>
            </a:endParaRPr>
          </a:p>
          <a:p>
            <a:pPr marL="343080" indent="-342000" algn="just">
              <a:lnSpc>
                <a:spcPct val="80000"/>
              </a:lnSpc>
              <a:buClr>
                <a:srgbClr val="000000"/>
              </a:buClr>
              <a:buFont typeface="Arial"/>
              <a:buChar char="•"/>
            </a:pPr>
            <a:r>
              <a:rPr lang="ru-RU" sz="2500" b="1" strike="noStrike" spc="-1">
                <a:solidFill>
                  <a:srgbClr val="000000"/>
                </a:solidFill>
                <a:latin typeface="Calibri"/>
                <a:ea typeface="DejaVu Sans"/>
              </a:rPr>
              <a:t>У рибалок і купальників, особливо у спортсменів-підводників, можливі уколи шипами та голками спинних плавників риб, що живуть у Чорному морі (морського йоржа, скорпіона і морського дракончика).</a:t>
            </a:r>
            <a:endParaRPr lang="ru-RU" sz="2500" b="0" strike="noStrike" spc="-1">
              <a:latin typeface="Arial"/>
            </a:endParaRPr>
          </a:p>
          <a:p>
            <a:pPr marL="343080" indent="-342000" algn="just">
              <a:lnSpc>
                <a:spcPct val="80000"/>
              </a:lnSpc>
              <a:buClr>
                <a:srgbClr val="00B050"/>
              </a:buClr>
              <a:buFont typeface="Arial"/>
              <a:buChar char="•"/>
            </a:pPr>
            <a:r>
              <a:rPr lang="ru-RU" sz="2500" b="1" i="1" strike="noStrike" spc="-1">
                <a:solidFill>
                  <a:srgbClr val="00B050"/>
                </a:solidFill>
                <a:latin typeface="Calibri"/>
                <a:ea typeface="DejaVu Sans"/>
              </a:rPr>
              <a:t>Ознаки.</a:t>
            </a:r>
            <a:r>
              <a:rPr lang="ru-RU" sz="2500" b="1" i="1" strike="noStrike" spc="-1">
                <a:solidFill>
                  <a:srgbClr val="000000"/>
                </a:solidFill>
                <a:latin typeface="Calibri"/>
                <a:ea typeface="DejaVu Sans"/>
              </a:rPr>
              <a:t> </a:t>
            </a:r>
            <a:r>
              <a:rPr lang="ru-RU" sz="2500" b="1" strike="noStrike" spc="-1">
                <a:solidFill>
                  <a:srgbClr val="000000"/>
                </a:solidFill>
                <a:latin typeface="Calibri"/>
                <a:ea typeface="DejaVu Sans"/>
              </a:rPr>
              <a:t>В місці ураження з'являються різкий біль, набряк. Коли шкіра стикається з деякими видами медуз, виникає хімічний опік. Він виявляє себе пекучим болем, відчуттям жару, почервонінням, значним набряком. У потерпілого може настати приступ бронхіальної астми</a:t>
            </a:r>
            <a:endParaRPr lang="ru-RU" sz="2500" b="0" strike="noStrike" spc="-1">
              <a:latin typeface="Arial"/>
            </a:endParaRPr>
          </a:p>
          <a:p>
            <a:pPr marL="343080" indent="-342000" algn="just">
              <a:lnSpc>
                <a:spcPct val="80000"/>
              </a:lnSpc>
              <a:buClr>
                <a:srgbClr val="7030A0"/>
              </a:buClr>
              <a:buFont typeface="Arial"/>
              <a:buChar char="•"/>
            </a:pPr>
            <a:r>
              <a:rPr lang="ru-RU" sz="2500" b="1" i="1" strike="noStrike" spc="-1">
                <a:solidFill>
                  <a:srgbClr val="7030A0"/>
                </a:solidFill>
                <a:latin typeface="Calibri"/>
                <a:ea typeface="DejaVu Sans"/>
              </a:rPr>
              <a:t>Перша допомога.</a:t>
            </a:r>
            <a:r>
              <a:rPr lang="ru-RU" sz="2500" b="1" i="1" strike="noStrike" spc="-1">
                <a:solidFill>
                  <a:srgbClr val="000000"/>
                </a:solidFill>
                <a:latin typeface="Calibri"/>
                <a:ea typeface="DejaVu Sans"/>
              </a:rPr>
              <a:t> </a:t>
            </a:r>
            <a:r>
              <a:rPr lang="ru-RU" sz="2500" b="1" strike="noStrike" spc="-1">
                <a:solidFill>
                  <a:srgbClr val="000000"/>
                </a:solidFill>
                <a:latin typeface="Calibri"/>
                <a:ea typeface="DejaVu Sans"/>
              </a:rPr>
              <a:t>Не треба поспішно спиняти кровотечу при уколі голками риб'ячих плавників. Місце уколу слід змазати йодною настоянкою чи марганцевим розчином, а також прикласти до рани холодний компрес. Коли шкіру обпекли щупальці медузи, її слиз видаляють, обмиваючи уражене місце, змазують рану вазеліном та прикладають до неї холодний компрес.</a:t>
            </a:r>
            <a:endParaRPr lang="ru-RU" sz="25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CustomShape 1"/>
          <p:cNvSpPr/>
          <p:nvPr/>
        </p:nvSpPr>
        <p:spPr>
          <a:xfrm>
            <a:off x="457200" y="357120"/>
            <a:ext cx="8471520" cy="571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75000" lnSpcReduction="20000"/>
          </a:bodyPr>
          <a:lstStyle/>
          <a:p>
            <a:pPr marL="343080" indent="-342000" algn="just">
              <a:lnSpc>
                <a:spcPct val="100000"/>
              </a:lnSpc>
              <a:spcBef>
                <a:spcPts val="921"/>
              </a:spcBef>
              <a:buClr>
                <a:srgbClr val="FF0000"/>
              </a:buClr>
              <a:buFont typeface="Arial"/>
              <a:buChar char="•"/>
            </a:pPr>
            <a:r>
              <a:rPr lang="ru-RU" sz="4600" b="1" strike="noStrike" spc="-1">
                <a:solidFill>
                  <a:srgbClr val="FF0000"/>
                </a:solidFill>
                <a:latin typeface="Calibri"/>
                <a:ea typeface="DejaVu Sans"/>
              </a:rPr>
              <a:t>Укуси скажених тварин</a:t>
            </a:r>
            <a:endParaRPr lang="ru-RU" sz="4600" b="0" strike="noStrike" spc="-1">
              <a:latin typeface="Arial"/>
            </a:endParaRPr>
          </a:p>
          <a:p>
            <a:pPr marL="343080" indent="-342000" algn="just">
              <a:lnSpc>
                <a:spcPct val="100000"/>
              </a:lnSpc>
              <a:spcBef>
                <a:spcPts val="680"/>
              </a:spcBef>
              <a:buClr>
                <a:srgbClr val="000000"/>
              </a:buClr>
              <a:buFont typeface="Arial"/>
              <a:buChar char="•"/>
            </a:pPr>
            <a:r>
              <a:rPr lang="ru-RU" sz="3400" b="1" strike="noStrike" spc="-1">
                <a:solidFill>
                  <a:srgbClr val="000000"/>
                </a:solidFill>
                <a:latin typeface="Calibri"/>
                <a:ea typeface="DejaVu Sans"/>
              </a:rPr>
              <a:t>Сказ найчастіше поширюють собаки, лисиці й вовки. </a:t>
            </a:r>
            <a:r>
              <a:rPr lang="ru-RU" sz="3400" b="1" i="1" strike="noStrike" spc="-1">
                <a:solidFill>
                  <a:srgbClr val="00B050"/>
                </a:solidFill>
                <a:latin typeface="Calibri"/>
                <a:ea typeface="DejaVu Sans"/>
              </a:rPr>
              <a:t>Ознаками</a:t>
            </a:r>
            <a:r>
              <a:rPr lang="ru-RU" sz="3400" b="1" i="1" strike="noStrike" spc="-1">
                <a:solidFill>
                  <a:srgbClr val="000000"/>
                </a:solidFill>
                <a:latin typeface="Calibri"/>
                <a:ea typeface="DejaVu Sans"/>
              </a:rPr>
              <a:t> </a:t>
            </a:r>
            <a:r>
              <a:rPr lang="ru-RU" sz="3400" b="1" strike="noStrike" spc="-1">
                <a:solidFill>
                  <a:srgbClr val="000000"/>
                </a:solidFill>
                <a:latin typeface="Calibri"/>
                <a:ea typeface="DejaVu Sans"/>
              </a:rPr>
              <a:t>цієї хвороби є неспокійна поведінка в собак, параліч, водобоязнь. Тварина, покусавши людину, може заразити її сказом ще до появи у неї всіх цих ознак. Тому будь-який укус слід вважати підозрілим щодо зараження на сказ.</a:t>
            </a:r>
            <a:endParaRPr lang="ru-RU" sz="3400" b="0" strike="noStrike" spc="-1">
              <a:latin typeface="Arial"/>
            </a:endParaRPr>
          </a:p>
          <a:p>
            <a:pPr marL="343080" indent="-342000" algn="just">
              <a:lnSpc>
                <a:spcPct val="100000"/>
              </a:lnSpc>
              <a:spcBef>
                <a:spcPts val="680"/>
              </a:spcBef>
              <a:buClr>
                <a:srgbClr val="000000"/>
              </a:buClr>
              <a:buFont typeface="Arial"/>
              <a:buChar char="•"/>
            </a:pPr>
            <a:r>
              <a:rPr lang="ru-RU" sz="3400" b="1" strike="noStrike" spc="-1">
                <a:solidFill>
                  <a:srgbClr val="000000"/>
                </a:solidFill>
                <a:latin typeface="Calibri"/>
                <a:ea typeface="DejaVu Sans"/>
              </a:rPr>
              <a:t>Тварину з ознаками сказу необхідно ізолювати і тримати під наглядом. При знищенні хворої тварини її голову треба надіслати на дослідження до ветеринарної лікарні.</a:t>
            </a:r>
            <a:endParaRPr lang="ru-RU" sz="3400" b="0" strike="noStrike" spc="-1">
              <a:latin typeface="Arial"/>
            </a:endParaRPr>
          </a:p>
          <a:p>
            <a:pPr marL="343080" indent="-342000" algn="just">
              <a:lnSpc>
                <a:spcPct val="100000"/>
              </a:lnSpc>
              <a:spcBef>
                <a:spcPts val="680"/>
              </a:spcBef>
              <a:buClr>
                <a:srgbClr val="7030A0"/>
              </a:buClr>
              <a:buFont typeface="Arial"/>
              <a:buChar char="•"/>
            </a:pPr>
            <a:r>
              <a:rPr lang="ru-RU" sz="3400" b="1" i="1" strike="noStrike" spc="-1">
                <a:solidFill>
                  <a:srgbClr val="7030A0"/>
                </a:solidFill>
                <a:latin typeface="Calibri"/>
                <a:ea typeface="DejaVu Sans"/>
              </a:rPr>
              <a:t>Перша допомога. </a:t>
            </a:r>
            <a:r>
              <a:rPr lang="ru-RU" sz="3400" b="1" strike="noStrike" spc="-1">
                <a:solidFill>
                  <a:srgbClr val="000000"/>
                </a:solidFill>
                <a:latin typeface="Calibri"/>
                <a:ea typeface="DejaVu Sans"/>
              </a:rPr>
              <a:t>Рану після укусу скаженої тварини змазують йодною настоянкою, на уражене місце накладають пов'язку. Потім потерпілого направляють на амбулаторне чи стаціонарне лікування та на пастерівську станцію для щеплення проти сказу.</a:t>
            </a:r>
            <a:endParaRPr lang="ru-RU" sz="3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Picture 2"/>
          <p:cNvPicPr/>
          <p:nvPr/>
        </p:nvPicPr>
        <p:blipFill>
          <a:blip r:embed="rId2"/>
          <a:stretch/>
        </p:blipFill>
        <p:spPr>
          <a:xfrm>
            <a:off x="570240" y="272880"/>
            <a:ext cx="8285760" cy="62791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CustomShape 1"/>
          <p:cNvSpPr/>
          <p:nvPr/>
        </p:nvSpPr>
        <p:spPr>
          <a:xfrm>
            <a:off x="142920" y="214200"/>
            <a:ext cx="8785800" cy="6642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000" algn="just">
              <a:lnSpc>
                <a:spcPct val="100000"/>
              </a:lnSpc>
              <a:spcBef>
                <a:spcPts val="479"/>
              </a:spcBef>
              <a:buClr>
                <a:srgbClr val="FF0000"/>
              </a:buClr>
              <a:buFont typeface="Arial"/>
              <a:buChar char="•"/>
            </a:pPr>
            <a:r>
              <a:rPr lang="ru-RU" sz="2400" b="1" strike="noStrike" spc="-1" dirty="0">
                <a:solidFill>
                  <a:srgbClr val="FF0000"/>
                </a:solidFill>
                <a:latin typeface="Calibri"/>
                <a:ea typeface="DejaVu Sans"/>
              </a:rPr>
              <a:t>Укуси </a:t>
            </a:r>
            <a:r>
              <a:rPr lang="ru-RU" sz="2400" b="1" strike="noStrike" spc="-1" dirty="0" err="1">
                <a:solidFill>
                  <a:srgbClr val="FF0000"/>
                </a:solidFill>
                <a:latin typeface="Calibri"/>
                <a:ea typeface="DejaVu Sans"/>
              </a:rPr>
              <a:t>павуків</a:t>
            </a:r>
            <a:r>
              <a:rPr lang="ru-RU" sz="2400" b="1" strike="noStrike" spc="-1" dirty="0">
                <a:solidFill>
                  <a:srgbClr val="FF0000"/>
                </a:solidFill>
                <a:latin typeface="Calibri"/>
                <a:ea typeface="DejaVu Sans"/>
              </a:rPr>
              <a:t>. </a:t>
            </a:r>
            <a:r>
              <a:rPr lang="ru-RU" sz="2000" b="1" strike="noStrike" spc="-1" dirty="0" err="1">
                <a:solidFill>
                  <a:srgbClr val="000000"/>
                </a:solidFill>
                <a:latin typeface="Calibri"/>
                <a:ea typeface="DejaVu Sans"/>
              </a:rPr>
              <a:t>Зазвичай</a:t>
            </a:r>
            <a:r>
              <a:rPr lang="ru-RU" sz="2000" b="1" strike="noStrike" spc="-1" dirty="0">
                <a:solidFill>
                  <a:srgbClr val="000000"/>
                </a:solidFill>
                <a:latin typeface="Calibri"/>
                <a:ea typeface="DejaVu Sans"/>
              </a:rPr>
              <a:t>, укуси </a:t>
            </a:r>
            <a:r>
              <a:rPr lang="ru-RU" sz="2000" b="1" strike="noStrike" spc="-1" dirty="0" err="1">
                <a:solidFill>
                  <a:srgbClr val="000000"/>
                </a:solidFill>
                <a:latin typeface="Calibri"/>
                <a:ea typeface="DejaVu Sans"/>
              </a:rPr>
              <a:t>павуків</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трапляються</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під</a:t>
            </a:r>
            <a:r>
              <a:rPr lang="ru-RU" sz="2000" b="1" strike="noStrike" spc="-1" dirty="0">
                <a:solidFill>
                  <a:srgbClr val="000000"/>
                </a:solidFill>
                <a:latin typeface="Calibri"/>
                <a:ea typeface="DejaVu Sans"/>
              </a:rPr>
              <a:t> час </a:t>
            </a:r>
            <a:r>
              <a:rPr lang="ru-RU" sz="2000" b="1" strike="noStrike" spc="-1" dirty="0" err="1">
                <a:solidFill>
                  <a:srgbClr val="000000"/>
                </a:solidFill>
                <a:latin typeface="Calibri"/>
                <a:ea typeface="DejaVu Sans"/>
              </a:rPr>
              <a:t>екскурсій</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експедицій</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відпочинку</a:t>
            </a:r>
            <a:r>
              <a:rPr lang="ru-RU" sz="2000" b="1" strike="noStrike" spc="-1" dirty="0">
                <a:solidFill>
                  <a:srgbClr val="000000"/>
                </a:solidFill>
                <a:latin typeface="Calibri"/>
                <a:ea typeface="DejaVu Sans"/>
              </a:rPr>
              <a:t> на </a:t>
            </a:r>
            <a:r>
              <a:rPr lang="ru-RU" sz="2000" b="1" strike="noStrike" spc="-1" dirty="0" err="1">
                <a:solidFill>
                  <a:srgbClr val="000000"/>
                </a:solidFill>
                <a:latin typeface="Calibri"/>
                <a:ea typeface="DejaVu Sans"/>
              </a:rPr>
              <a:t>природі</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сільськогосподарських</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робіт</a:t>
            </a:r>
            <a:r>
              <a:rPr lang="ru-RU" sz="2000" b="1" strike="noStrike" spc="-1" dirty="0">
                <a:solidFill>
                  <a:srgbClr val="000000"/>
                </a:solidFill>
                <a:latin typeface="Calibri"/>
                <a:ea typeface="DejaVu Sans"/>
              </a:rPr>
              <a:t>. </a:t>
            </a:r>
            <a:endParaRPr lang="ru-RU" sz="2000" b="0" strike="noStrike" spc="-1" dirty="0">
              <a:latin typeface="Arial"/>
            </a:endParaRPr>
          </a:p>
          <a:p>
            <a:pPr marL="343080" indent="-342000" algn="just">
              <a:lnSpc>
                <a:spcPct val="80000"/>
              </a:lnSpc>
              <a:buClr>
                <a:srgbClr val="000000"/>
              </a:buClr>
              <a:buFont typeface="Arial"/>
              <a:buChar char="•"/>
            </a:pPr>
            <a:r>
              <a:rPr lang="ru-RU" sz="2000" b="1" strike="noStrike" spc="-1" dirty="0">
                <a:solidFill>
                  <a:srgbClr val="000000"/>
                </a:solidFill>
                <a:latin typeface="Calibri"/>
                <a:ea typeface="DejaVu Sans"/>
              </a:rPr>
              <a:t>Будь-</a:t>
            </a:r>
            <a:r>
              <a:rPr lang="ru-RU" sz="2000" b="1" strike="noStrike" spc="-1" dirty="0" err="1">
                <a:solidFill>
                  <a:srgbClr val="000000"/>
                </a:solidFill>
                <a:latin typeface="Calibri"/>
                <a:ea typeface="DejaVu Sans"/>
              </a:rPr>
              <a:t>який</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павук</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може</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вкусити</a:t>
            </a:r>
            <a:r>
              <a:rPr lang="ru-RU" sz="2000" b="1" strike="noStrike" spc="-1" dirty="0">
                <a:solidFill>
                  <a:srgbClr val="000000"/>
                </a:solidFill>
                <a:latin typeface="Calibri"/>
                <a:ea typeface="DejaVu Sans"/>
              </a:rPr>
              <a:t> і </a:t>
            </a:r>
            <a:r>
              <a:rPr lang="ru-RU" sz="2000" b="1" strike="noStrike" spc="-1" dirty="0" err="1">
                <a:solidFill>
                  <a:srgbClr val="000000"/>
                </a:solidFill>
                <a:latin typeface="Calibri"/>
                <a:ea typeface="DejaVu Sans"/>
              </a:rPr>
              <a:t>отруйний</a:t>
            </a:r>
            <a:r>
              <a:rPr lang="ru-RU" sz="2000" b="1" strike="noStrike" spc="-1" dirty="0">
                <a:solidFill>
                  <a:srgbClr val="000000"/>
                </a:solidFill>
                <a:latin typeface="Calibri"/>
                <a:ea typeface="DejaVu Sans"/>
              </a:rPr>
              <a:t> (тарантул, </a:t>
            </a:r>
            <a:r>
              <a:rPr lang="ru-RU" sz="2000" b="1" strike="noStrike" spc="-1" dirty="0" err="1">
                <a:solidFill>
                  <a:srgbClr val="000000"/>
                </a:solidFill>
                <a:latin typeface="Calibri"/>
                <a:ea typeface="DejaVu Sans"/>
              </a:rPr>
              <a:t>чорна</a:t>
            </a:r>
            <a:r>
              <a:rPr lang="ru-RU" sz="2000" b="1" strike="noStrike" spc="-1" dirty="0">
                <a:solidFill>
                  <a:srgbClr val="000000"/>
                </a:solidFill>
                <a:latin typeface="Calibri"/>
                <a:ea typeface="DejaVu Sans"/>
              </a:rPr>
              <a:t> вдова, </a:t>
            </a:r>
            <a:r>
              <a:rPr lang="ru-RU" sz="2000" b="1" strike="noStrike" spc="-1" dirty="0" err="1">
                <a:solidFill>
                  <a:srgbClr val="000000"/>
                </a:solidFill>
                <a:latin typeface="Calibri"/>
                <a:ea typeface="DejaVu Sans"/>
              </a:rPr>
              <a:t>бурий</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павук-відлюдник</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тощо</a:t>
            </a:r>
            <a:r>
              <a:rPr lang="ru-RU" sz="2000" b="1" strike="noStrike" spc="-1" dirty="0">
                <a:solidFill>
                  <a:srgbClr val="000000"/>
                </a:solidFill>
                <a:latin typeface="Calibri"/>
                <a:ea typeface="DejaVu Sans"/>
              </a:rPr>
              <a:t>) і </a:t>
            </a:r>
            <a:r>
              <a:rPr lang="ru-RU" sz="2000" b="1" strike="noStrike" spc="-1" dirty="0" err="1">
                <a:solidFill>
                  <a:srgbClr val="000000"/>
                </a:solidFill>
                <a:latin typeface="Calibri"/>
                <a:ea typeface="DejaVu Sans"/>
              </a:rPr>
              <a:t>неотруйний</a:t>
            </a:r>
            <a:r>
              <a:rPr lang="ru-RU" sz="2000" b="1" strike="noStrike" spc="-1" dirty="0">
                <a:solidFill>
                  <a:srgbClr val="000000"/>
                </a:solidFill>
                <a:latin typeface="Calibri"/>
                <a:ea typeface="DejaVu Sans"/>
              </a:rPr>
              <a:t>, але </a:t>
            </a:r>
            <a:r>
              <a:rPr lang="ru-RU" sz="2000" b="1" strike="noStrike" spc="-1" dirty="0" err="1">
                <a:solidFill>
                  <a:srgbClr val="000000"/>
                </a:solidFill>
                <a:latin typeface="Calibri"/>
                <a:ea typeface="DejaVu Sans"/>
              </a:rPr>
              <a:t>неотруйні</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павуки</a:t>
            </a:r>
            <a:r>
              <a:rPr lang="ru-RU" sz="2000" b="1" strike="noStrike" spc="-1" dirty="0">
                <a:solidFill>
                  <a:srgbClr val="000000"/>
                </a:solidFill>
                <a:latin typeface="Calibri"/>
                <a:ea typeface="DejaVu Sans"/>
              </a:rPr>
              <a:t> не </a:t>
            </a:r>
            <a:r>
              <a:rPr lang="ru-RU" sz="2000" b="1" strike="noStrike" spc="-1" dirty="0" err="1">
                <a:solidFill>
                  <a:srgbClr val="000000"/>
                </a:solidFill>
                <a:latin typeface="Calibri"/>
                <a:ea typeface="DejaVu Sans"/>
              </a:rPr>
              <a:t>несуть</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загрози</a:t>
            </a:r>
            <a:r>
              <a:rPr lang="ru-RU" sz="2000" b="1" strike="noStrike" spc="-1" dirty="0">
                <a:solidFill>
                  <a:srgbClr val="000000"/>
                </a:solidFill>
                <a:latin typeface="Calibri"/>
                <a:ea typeface="DejaVu Sans"/>
              </a:rPr>
              <a:t> для </a:t>
            </a:r>
            <a:r>
              <a:rPr lang="ru-RU" sz="2000" b="1" strike="noStrike" spc="-1" dirty="0" err="1">
                <a:solidFill>
                  <a:srgbClr val="000000"/>
                </a:solidFill>
                <a:latin typeface="Calibri"/>
                <a:ea typeface="DejaVu Sans"/>
              </a:rPr>
              <a:t>життя</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людини</a:t>
            </a:r>
            <a:r>
              <a:rPr lang="ru-RU" sz="2000" b="1" strike="noStrike" spc="-1" dirty="0">
                <a:solidFill>
                  <a:srgbClr val="000000"/>
                </a:solidFill>
                <a:latin typeface="Calibri"/>
                <a:ea typeface="DejaVu Sans"/>
              </a:rPr>
              <a:t>, тому </a:t>
            </a:r>
            <a:r>
              <a:rPr lang="ru-RU" sz="2000" b="1" strike="noStrike" spc="-1" dirty="0" err="1">
                <a:solidFill>
                  <a:srgbClr val="000000"/>
                </a:solidFill>
                <a:latin typeface="Calibri"/>
                <a:ea typeface="DejaVu Sans"/>
              </a:rPr>
              <a:t>необхідно</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вміти</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відрізняти</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отруйних</a:t>
            </a:r>
            <a:r>
              <a:rPr lang="ru-RU" sz="2000" b="1" strike="noStrike" spc="-1" dirty="0">
                <a:solidFill>
                  <a:srgbClr val="000000"/>
                </a:solidFill>
                <a:latin typeface="Calibri"/>
                <a:ea typeface="DejaVu Sans"/>
              </a:rPr>
              <a:t> комах, </a:t>
            </a:r>
            <a:r>
              <a:rPr lang="ru-RU" sz="2000" b="1" strike="noStrike" spc="-1" dirty="0" err="1">
                <a:solidFill>
                  <a:srgbClr val="000000"/>
                </a:solidFill>
                <a:latin typeface="Calibri"/>
                <a:ea typeface="DejaVu Sans"/>
              </a:rPr>
              <a:t>щоб</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своєчасно</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надати</a:t>
            </a:r>
            <a:r>
              <a:rPr lang="ru-RU" sz="2000" b="1" strike="noStrike" spc="-1" dirty="0">
                <a:solidFill>
                  <a:srgbClr val="000000"/>
                </a:solidFill>
                <a:latin typeface="Calibri"/>
                <a:ea typeface="DejaVu Sans"/>
              </a:rPr>
              <a:t> першу </a:t>
            </a:r>
            <a:r>
              <a:rPr lang="ru-RU" sz="2000" b="1" strike="noStrike" spc="-1" dirty="0" err="1">
                <a:solidFill>
                  <a:srgbClr val="000000"/>
                </a:solidFill>
                <a:latin typeface="Calibri"/>
                <a:ea typeface="DejaVu Sans"/>
              </a:rPr>
              <a:t>допомогу</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потерпілому</a:t>
            </a:r>
            <a:r>
              <a:rPr lang="ru-RU" sz="2000" b="1" strike="noStrike" spc="-1" dirty="0">
                <a:solidFill>
                  <a:srgbClr val="000000"/>
                </a:solidFill>
                <a:latin typeface="Calibri"/>
                <a:ea typeface="DejaVu Sans"/>
              </a:rPr>
              <a:t>. </a:t>
            </a:r>
            <a:endParaRPr lang="ru-RU" sz="2000" b="0" strike="noStrike" spc="-1" dirty="0">
              <a:latin typeface="Arial"/>
            </a:endParaRPr>
          </a:p>
          <a:p>
            <a:pPr marL="343080" indent="-342000" algn="just">
              <a:lnSpc>
                <a:spcPct val="80000"/>
              </a:lnSpc>
              <a:buClr>
                <a:srgbClr val="FF0000"/>
              </a:buClr>
              <a:buFont typeface="Arial"/>
              <a:buChar char="•"/>
            </a:pPr>
            <a:r>
              <a:rPr lang="ru-RU" sz="2000" b="1" strike="noStrike" spc="-1" dirty="0" err="1">
                <a:solidFill>
                  <a:srgbClr val="FF0000"/>
                </a:solidFill>
                <a:latin typeface="Calibri"/>
                <a:ea typeface="DejaVu Sans"/>
              </a:rPr>
              <a:t>Тарантул.</a:t>
            </a:r>
            <a:r>
              <a:rPr lang="ru-RU" sz="2000" b="1" strike="noStrike" spc="-1" dirty="0" err="1">
                <a:solidFill>
                  <a:srgbClr val="000000"/>
                </a:solidFill>
                <a:latin typeface="Calibri"/>
                <a:ea typeface="DejaVu Sans"/>
              </a:rPr>
              <a:t>Цей</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павук</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відрізняється</a:t>
            </a:r>
            <a:r>
              <a:rPr lang="ru-RU" sz="2000" b="1" strike="noStrike" spc="-1" dirty="0">
                <a:solidFill>
                  <a:srgbClr val="000000"/>
                </a:solidFill>
                <a:latin typeface="Calibri"/>
                <a:ea typeface="DejaVu Sans"/>
              </a:rPr>
              <a:t> великими </a:t>
            </a:r>
            <a:r>
              <a:rPr lang="ru-RU" sz="2000" b="1" strike="noStrike" spc="-1" dirty="0" err="1">
                <a:solidFill>
                  <a:srgbClr val="000000"/>
                </a:solidFill>
                <a:latin typeface="Calibri"/>
                <a:ea typeface="DejaVu Sans"/>
              </a:rPr>
              <a:t>розмірами</a:t>
            </a:r>
            <a:r>
              <a:rPr lang="ru-RU" sz="2000" b="1" strike="noStrike" spc="-1" dirty="0">
                <a:solidFill>
                  <a:srgbClr val="000000"/>
                </a:solidFill>
                <a:latin typeface="Calibri"/>
                <a:ea typeface="DejaVu Sans"/>
              </a:rPr>
              <a:t> і </a:t>
            </a:r>
            <a:r>
              <a:rPr lang="ru-RU" sz="2000" b="1" strike="noStrike" spc="-1" dirty="0" err="1">
                <a:solidFill>
                  <a:srgbClr val="000000"/>
                </a:solidFill>
                <a:latin typeface="Calibri"/>
                <a:ea typeface="DejaVu Sans"/>
              </a:rPr>
              <a:t>воліє</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жити</a:t>
            </a:r>
            <a:r>
              <a:rPr lang="ru-RU" sz="2000" b="1" strike="noStrike" spc="-1" dirty="0">
                <a:solidFill>
                  <a:srgbClr val="000000"/>
                </a:solidFill>
                <a:latin typeface="Calibri"/>
                <a:ea typeface="DejaVu Sans"/>
              </a:rPr>
              <a:t> в </a:t>
            </a:r>
            <a:r>
              <a:rPr lang="ru-RU" sz="2000" b="1" strike="noStrike" spc="-1" dirty="0" err="1">
                <a:solidFill>
                  <a:srgbClr val="000000"/>
                </a:solidFill>
                <a:latin typeface="Calibri"/>
                <a:ea typeface="DejaVu Sans"/>
              </a:rPr>
              <a:t>пустелях</a:t>
            </a:r>
            <a:r>
              <a:rPr lang="ru-RU" sz="2000" b="1" strike="noStrike" spc="-1" dirty="0">
                <a:solidFill>
                  <a:srgbClr val="000000"/>
                </a:solidFill>
                <a:latin typeface="Calibri"/>
                <a:ea typeface="DejaVu Sans"/>
              </a:rPr>
              <a:t> і степах. Укус тарантула за </a:t>
            </a:r>
            <a:r>
              <a:rPr lang="ru-RU" sz="2000" b="1" strike="noStrike" spc="-1" dirty="0" err="1">
                <a:solidFill>
                  <a:srgbClr val="000000"/>
                </a:solidFill>
                <a:latin typeface="Calibri"/>
                <a:ea typeface="DejaVu Sans"/>
              </a:rPr>
              <a:t>відчуттями</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нагадує</a:t>
            </a:r>
            <a:r>
              <a:rPr lang="ru-RU" sz="2000" b="1" strike="noStrike" spc="-1" dirty="0">
                <a:solidFill>
                  <a:srgbClr val="000000"/>
                </a:solidFill>
                <a:latin typeface="Calibri"/>
                <a:ea typeface="DejaVu Sans"/>
              </a:rPr>
              <a:t> укус </a:t>
            </a:r>
            <a:r>
              <a:rPr lang="ru-RU" sz="2000" b="1" strike="noStrike" spc="-1" dirty="0" err="1">
                <a:solidFill>
                  <a:srgbClr val="000000"/>
                </a:solidFill>
                <a:latin typeface="Calibri"/>
                <a:ea typeface="DejaVu Sans"/>
              </a:rPr>
              <a:t>бджоли</a:t>
            </a:r>
            <a:r>
              <a:rPr lang="ru-RU" sz="2000" b="1" strike="noStrike" spc="-1" dirty="0">
                <a:solidFill>
                  <a:srgbClr val="000000"/>
                </a:solidFill>
                <a:latin typeface="Calibri"/>
                <a:ea typeface="DejaVu Sans"/>
              </a:rPr>
              <a:t>, а в </a:t>
            </a:r>
            <a:r>
              <a:rPr lang="ru-RU" sz="2000" b="1" strike="noStrike" spc="-1" dirty="0" err="1">
                <a:solidFill>
                  <a:srgbClr val="000000"/>
                </a:solidFill>
                <a:latin typeface="Calibri"/>
                <a:ea typeface="DejaVu Sans"/>
              </a:rPr>
              <a:t>місці</a:t>
            </a:r>
            <a:r>
              <a:rPr lang="ru-RU" sz="2000" b="1" strike="noStrike" spc="-1" dirty="0">
                <a:solidFill>
                  <a:srgbClr val="000000"/>
                </a:solidFill>
                <a:latin typeface="Calibri"/>
                <a:ea typeface="DejaVu Sans"/>
              </a:rPr>
              <a:t> укусу </a:t>
            </a:r>
            <a:r>
              <a:rPr lang="ru-RU" sz="2000" b="1" strike="noStrike" spc="-1" dirty="0" err="1">
                <a:solidFill>
                  <a:srgbClr val="000000"/>
                </a:solidFill>
                <a:latin typeface="Calibri"/>
                <a:ea typeface="DejaVu Sans"/>
              </a:rPr>
              <a:t>з'являється</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відразу</a:t>
            </a:r>
            <a:r>
              <a:rPr lang="ru-RU" sz="2000" b="1" strike="noStrike" spc="-1" dirty="0">
                <a:solidFill>
                  <a:srgbClr val="000000"/>
                </a:solidFill>
                <a:latin typeface="Calibri"/>
                <a:ea typeface="DejaVu Sans"/>
              </a:rPr>
              <a:t> невелика </a:t>
            </a:r>
            <a:r>
              <a:rPr lang="ru-RU" sz="2000" b="1" strike="noStrike" spc="-1" dirty="0" err="1">
                <a:solidFill>
                  <a:srgbClr val="000000"/>
                </a:solidFill>
                <a:latin typeface="Calibri"/>
                <a:ea typeface="DejaVu Sans"/>
              </a:rPr>
              <a:t>припухлість</a:t>
            </a:r>
            <a:r>
              <a:rPr lang="ru-RU" sz="2000" b="1" strike="noStrike" spc="-1" dirty="0">
                <a:solidFill>
                  <a:srgbClr val="000000"/>
                </a:solidFill>
                <a:latin typeface="Calibri"/>
                <a:ea typeface="DejaVu Sans"/>
              </a:rPr>
              <a:t>. Людина </a:t>
            </a:r>
            <a:r>
              <a:rPr lang="ru-RU" sz="2000" b="1" strike="noStrike" spc="-1" dirty="0" err="1">
                <a:solidFill>
                  <a:srgbClr val="000000"/>
                </a:solidFill>
                <a:latin typeface="Calibri"/>
                <a:ea typeface="DejaVu Sans"/>
              </a:rPr>
              <a:t>після</a:t>
            </a:r>
            <a:r>
              <a:rPr lang="ru-RU" sz="2000" b="1" strike="noStrike" spc="-1" dirty="0">
                <a:solidFill>
                  <a:srgbClr val="000000"/>
                </a:solidFill>
                <a:latin typeface="Calibri"/>
                <a:ea typeface="DejaVu Sans"/>
              </a:rPr>
              <a:t> укусу тарантула практично </a:t>
            </a:r>
            <a:r>
              <a:rPr lang="ru-RU" sz="2000" b="1" strike="noStrike" spc="-1" dirty="0" err="1">
                <a:solidFill>
                  <a:srgbClr val="000000"/>
                </a:solidFill>
                <a:latin typeface="Calibri"/>
                <a:ea typeface="DejaVu Sans"/>
              </a:rPr>
              <a:t>відразу</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починає</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відчувати</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слабкість</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сонливість</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апатію</a:t>
            </a:r>
            <a:r>
              <a:rPr lang="ru-RU" sz="2000" b="1" strike="noStrike" spc="-1" dirty="0">
                <a:solidFill>
                  <a:srgbClr val="000000"/>
                </a:solidFill>
                <a:latin typeface="Calibri"/>
                <a:ea typeface="DejaVu Sans"/>
              </a:rPr>
              <a:t>. </a:t>
            </a:r>
            <a:endParaRPr lang="ru-RU" sz="2000" b="0" strike="noStrike" spc="-1" dirty="0">
              <a:latin typeface="Arial"/>
            </a:endParaRPr>
          </a:p>
          <a:p>
            <a:pPr marL="343080" indent="-342000" algn="just">
              <a:lnSpc>
                <a:spcPct val="80000"/>
              </a:lnSpc>
              <a:buClr>
                <a:srgbClr val="FF0000"/>
              </a:buClr>
              <a:buFont typeface="Arial"/>
              <a:buChar char="•"/>
            </a:pPr>
            <a:r>
              <a:rPr lang="ru-RU" sz="2000" b="1" strike="noStrike" spc="-1" dirty="0">
                <a:solidFill>
                  <a:srgbClr val="FF0000"/>
                </a:solidFill>
                <a:latin typeface="Calibri"/>
                <a:ea typeface="DejaVu Sans"/>
              </a:rPr>
              <a:t>"</a:t>
            </a:r>
            <a:r>
              <a:rPr lang="ru-RU" sz="2000" b="1" strike="noStrike" spc="-1" dirty="0" err="1">
                <a:solidFill>
                  <a:srgbClr val="FF0000"/>
                </a:solidFill>
                <a:latin typeface="Calibri"/>
                <a:ea typeface="DejaVu Sans"/>
              </a:rPr>
              <a:t>Чорна</a:t>
            </a:r>
            <a:r>
              <a:rPr lang="ru-RU" sz="2000" b="1" strike="noStrike" spc="-1" dirty="0">
                <a:solidFill>
                  <a:srgbClr val="FF0000"/>
                </a:solidFill>
                <a:latin typeface="Calibri"/>
                <a:ea typeface="DejaVu Sans"/>
              </a:rPr>
              <a:t> вдова".</a:t>
            </a:r>
            <a:r>
              <a:rPr lang="ru-RU" sz="2000" b="1" strike="noStrike" spc="-1" dirty="0">
                <a:solidFill>
                  <a:srgbClr val="000000"/>
                </a:solidFill>
                <a:latin typeface="Calibri"/>
                <a:ea typeface="DejaVu Sans"/>
              </a:rPr>
              <a:t> На </a:t>
            </a:r>
            <a:r>
              <a:rPr lang="ru-RU" sz="2000" b="1" strike="noStrike" spc="-1" dirty="0" err="1">
                <a:solidFill>
                  <a:srgbClr val="000000"/>
                </a:solidFill>
                <a:latin typeface="Calibri"/>
                <a:ea typeface="DejaVu Sans"/>
              </a:rPr>
              <a:t>чорному</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черевці</a:t>
            </a:r>
            <a:r>
              <a:rPr lang="ru-RU" sz="2000" b="1" strike="noStrike" spc="-1" dirty="0">
                <a:solidFill>
                  <a:srgbClr val="000000"/>
                </a:solidFill>
                <a:latin typeface="Calibri"/>
                <a:ea typeface="DejaVu Sans"/>
              </a:rPr>
              <a:t> членистоногого </a:t>
            </a:r>
            <a:r>
              <a:rPr lang="ru-RU" sz="2000" b="1" strike="noStrike" spc="-1" dirty="0" err="1">
                <a:solidFill>
                  <a:srgbClr val="000000"/>
                </a:solidFill>
                <a:latin typeface="Calibri"/>
                <a:ea typeface="DejaVu Sans"/>
              </a:rPr>
              <a:t>чітко</a:t>
            </a:r>
            <a:r>
              <a:rPr lang="ru-RU" sz="2000" b="1" strike="noStrike" spc="-1" dirty="0">
                <a:solidFill>
                  <a:srgbClr val="000000"/>
                </a:solidFill>
                <a:latin typeface="Calibri"/>
                <a:ea typeface="DejaVu Sans"/>
              </a:rPr>
              <a:t> видно </a:t>
            </a:r>
            <a:r>
              <a:rPr lang="ru-RU" sz="2000" b="1" strike="noStrike" spc="-1" dirty="0" err="1">
                <a:solidFill>
                  <a:srgbClr val="000000"/>
                </a:solidFill>
                <a:latin typeface="Calibri"/>
                <a:ea typeface="DejaVu Sans"/>
              </a:rPr>
              <a:t>малюнок</a:t>
            </a:r>
            <a:r>
              <a:rPr lang="ru-RU" sz="2000" b="1" strike="noStrike" spc="-1" dirty="0">
                <a:solidFill>
                  <a:srgbClr val="000000"/>
                </a:solidFill>
                <a:latin typeface="Calibri"/>
                <a:ea typeface="DejaVu Sans"/>
              </a:rPr>
              <a:t> у </a:t>
            </a:r>
            <a:r>
              <a:rPr lang="ru-RU" sz="2000" b="1" strike="noStrike" spc="-1" dirty="0" err="1">
                <a:solidFill>
                  <a:srgbClr val="000000"/>
                </a:solidFill>
                <a:latin typeface="Calibri"/>
                <a:ea typeface="DejaVu Sans"/>
              </a:rPr>
              <a:t>вигляді</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пісочного</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годинника</a:t>
            </a:r>
            <a:r>
              <a:rPr lang="ru-RU" sz="2000" b="1" strike="noStrike" spc="-1" dirty="0">
                <a:solidFill>
                  <a:srgbClr val="000000"/>
                </a:solidFill>
                <a:latin typeface="Calibri"/>
                <a:ea typeface="DejaVu Sans"/>
              </a:rPr>
              <a:t>. Укус </a:t>
            </a:r>
            <a:r>
              <a:rPr lang="ru-RU" sz="2000" b="1" strike="noStrike" spc="-1" dirty="0" err="1">
                <a:solidFill>
                  <a:srgbClr val="000000"/>
                </a:solidFill>
                <a:latin typeface="Calibri"/>
                <a:ea typeface="DejaVu Sans"/>
              </a:rPr>
              <a:t>каракурти</a:t>
            </a:r>
            <a:r>
              <a:rPr lang="ru-RU" sz="2000" b="1" strike="noStrike" spc="-1" dirty="0">
                <a:solidFill>
                  <a:srgbClr val="000000"/>
                </a:solidFill>
                <a:latin typeface="Calibri"/>
                <a:ea typeface="DejaVu Sans"/>
              </a:rPr>
              <a:t> практично не </a:t>
            </a:r>
            <a:r>
              <a:rPr lang="ru-RU" sz="2000" b="1" strike="noStrike" spc="-1" dirty="0" err="1">
                <a:solidFill>
                  <a:srgbClr val="000000"/>
                </a:solidFill>
                <a:latin typeface="Calibri"/>
                <a:ea typeface="DejaVu Sans"/>
              </a:rPr>
              <a:t>болить</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людина</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може</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відчути</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лише</a:t>
            </a:r>
            <a:r>
              <a:rPr lang="ru-RU" sz="2000" b="1" strike="noStrike" spc="-1" dirty="0">
                <a:solidFill>
                  <a:srgbClr val="000000"/>
                </a:solidFill>
                <a:latin typeface="Calibri"/>
                <a:ea typeface="DejaVu Sans"/>
              </a:rPr>
              <a:t> легкий укол. Але </a:t>
            </a:r>
            <a:r>
              <a:rPr lang="ru-RU" sz="2000" b="1" strike="noStrike" spc="-1" dirty="0" err="1">
                <a:solidFill>
                  <a:srgbClr val="000000"/>
                </a:solidFill>
                <a:latin typeface="Calibri"/>
                <a:ea typeface="DejaVu Sans"/>
              </a:rPr>
              <a:t>вже</a:t>
            </a:r>
            <a:r>
              <a:rPr lang="ru-RU" sz="2000" b="1" strike="noStrike" spc="-1" dirty="0">
                <a:solidFill>
                  <a:srgbClr val="000000"/>
                </a:solidFill>
                <a:latin typeface="Calibri"/>
                <a:ea typeface="DejaVu Sans"/>
              </a:rPr>
              <a:t> через пару годин </a:t>
            </a:r>
            <a:r>
              <a:rPr lang="ru-RU" sz="2000" b="1" strike="noStrike" spc="-1" dirty="0" err="1">
                <a:solidFill>
                  <a:srgbClr val="000000"/>
                </a:solidFill>
                <a:latin typeface="Calibri"/>
                <a:ea typeface="DejaVu Sans"/>
              </a:rPr>
              <a:t>виникають</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перші</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симптоми</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інтоксикації</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організму</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почервоніння</a:t>
            </a:r>
            <a:r>
              <a:rPr lang="ru-RU" sz="2000" b="1" strike="noStrike" spc="-1" dirty="0">
                <a:solidFill>
                  <a:srgbClr val="000000"/>
                </a:solidFill>
                <a:latin typeface="Calibri"/>
                <a:ea typeface="DejaVu Sans"/>
              </a:rPr>
              <a:t> і </a:t>
            </a:r>
            <a:r>
              <a:rPr lang="ru-RU" sz="2000" b="1" strike="noStrike" spc="-1" dirty="0" err="1">
                <a:solidFill>
                  <a:srgbClr val="000000"/>
                </a:solidFill>
                <a:latin typeface="Calibri"/>
                <a:ea typeface="DejaVu Sans"/>
              </a:rPr>
              <a:t>припухлість</a:t>
            </a:r>
            <a:r>
              <a:rPr lang="ru-RU" sz="2000" b="1" strike="noStrike" spc="-1" dirty="0">
                <a:solidFill>
                  <a:srgbClr val="000000"/>
                </a:solidFill>
                <a:latin typeface="Calibri"/>
                <a:ea typeface="DejaVu Sans"/>
              </a:rPr>
              <a:t> у </a:t>
            </a:r>
            <a:r>
              <a:rPr lang="ru-RU" sz="2000" b="1" strike="noStrike" spc="-1" dirty="0" err="1">
                <a:solidFill>
                  <a:srgbClr val="000000"/>
                </a:solidFill>
                <a:latin typeface="Calibri"/>
                <a:ea typeface="DejaVu Sans"/>
              </a:rPr>
              <a:t>місці</a:t>
            </a:r>
            <a:r>
              <a:rPr lang="ru-RU" sz="2000" b="1" strike="noStrike" spc="-1" dirty="0">
                <a:solidFill>
                  <a:srgbClr val="000000"/>
                </a:solidFill>
                <a:latin typeface="Calibri"/>
                <a:ea typeface="DejaVu Sans"/>
              </a:rPr>
              <a:t> укусу, </a:t>
            </a:r>
            <a:r>
              <a:rPr lang="ru-RU" sz="2000" b="1" strike="noStrike" spc="-1" dirty="0" err="1">
                <a:solidFill>
                  <a:srgbClr val="000000"/>
                </a:solidFill>
                <a:latin typeface="Calibri"/>
                <a:ea typeface="DejaVu Sans"/>
              </a:rPr>
              <a:t>поширення</a:t>
            </a:r>
            <a:r>
              <a:rPr lang="ru-RU" sz="2000" b="1" strike="noStrike" spc="-1" dirty="0">
                <a:solidFill>
                  <a:srgbClr val="000000"/>
                </a:solidFill>
                <a:latin typeface="Calibri"/>
                <a:ea typeface="DejaVu Sans"/>
              </a:rPr>
              <a:t> болю в </a:t>
            </a:r>
            <a:r>
              <a:rPr lang="ru-RU" sz="2000" b="1" strike="noStrike" spc="-1" dirty="0" err="1">
                <a:solidFill>
                  <a:srgbClr val="000000"/>
                </a:solidFill>
                <a:latin typeface="Calibri"/>
                <a:ea typeface="DejaVu Sans"/>
              </a:rPr>
              <a:t>області</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попереку</a:t>
            </a:r>
            <a:r>
              <a:rPr lang="ru-RU" sz="2000" b="1" strike="noStrike" spc="-1" dirty="0">
                <a:solidFill>
                  <a:srgbClr val="000000"/>
                </a:solidFill>
                <a:latin typeface="Calibri"/>
                <a:ea typeface="DejaVu Sans"/>
              </a:rPr>
              <a:t>, живота, лопаток, </a:t>
            </a:r>
            <a:r>
              <a:rPr lang="ru-RU" sz="2000" b="1" strike="noStrike" spc="-1" dirty="0" err="1">
                <a:solidFill>
                  <a:srgbClr val="000000"/>
                </a:solidFill>
                <a:latin typeface="Calibri"/>
                <a:ea typeface="DejaVu Sans"/>
              </a:rPr>
              <a:t>литкових</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м'язів</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нудота</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слабкість</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запаморочення</a:t>
            </a:r>
            <a:r>
              <a:rPr lang="ru-RU" sz="2000" b="1" strike="noStrike" spc="-1" dirty="0">
                <a:solidFill>
                  <a:srgbClr val="000000"/>
                </a:solidFill>
                <a:latin typeface="Calibri"/>
                <a:ea typeface="DejaVu Sans"/>
              </a:rPr>
              <a:t>. У </a:t>
            </a:r>
            <a:r>
              <a:rPr lang="ru-RU" sz="2000" b="1" strike="noStrike" spc="-1" dirty="0" err="1">
                <a:solidFill>
                  <a:srgbClr val="000000"/>
                </a:solidFill>
                <a:latin typeface="Calibri"/>
                <a:ea typeface="DejaVu Sans"/>
              </a:rPr>
              <a:t>двох</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випадках</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із</a:t>
            </a:r>
            <a:r>
              <a:rPr lang="ru-RU" sz="2000" b="1" strike="noStrike" spc="-1" dirty="0">
                <a:solidFill>
                  <a:srgbClr val="000000"/>
                </a:solidFill>
                <a:latin typeface="Calibri"/>
                <a:ea typeface="DejaVu Sans"/>
              </a:rPr>
              <a:t> ста </a:t>
            </a:r>
            <a:r>
              <a:rPr lang="ru-RU" sz="2000" b="1" strike="noStrike" spc="-1" dirty="0" err="1">
                <a:solidFill>
                  <a:srgbClr val="000000"/>
                </a:solidFill>
                <a:latin typeface="Calibri"/>
                <a:ea typeface="DejaVu Sans"/>
              </a:rPr>
              <a:t>виникає</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зупинка</a:t>
            </a:r>
            <a:r>
              <a:rPr lang="ru-RU" sz="2000" b="1" strike="noStrike" spc="-1" dirty="0">
                <a:solidFill>
                  <a:srgbClr val="000000"/>
                </a:solidFill>
                <a:latin typeface="Calibri"/>
                <a:ea typeface="DejaVu Sans"/>
              </a:rPr>
              <a:t> </a:t>
            </a:r>
            <a:r>
              <a:rPr lang="ru-RU" sz="2000" b="1" strike="noStrike" spc="-1" dirty="0" err="1" smtClean="0">
                <a:solidFill>
                  <a:srgbClr val="000000"/>
                </a:solidFill>
                <a:latin typeface="Calibri"/>
                <a:ea typeface="DejaVu Sans"/>
              </a:rPr>
              <a:t>серця</a:t>
            </a:r>
            <a:r>
              <a:rPr lang="ru-RU" sz="2000" b="1" strike="noStrike" spc="-1" dirty="0" smtClean="0">
                <a:solidFill>
                  <a:srgbClr val="000000"/>
                </a:solidFill>
                <a:latin typeface="Calibri"/>
                <a:ea typeface="DejaVu Sans"/>
              </a:rPr>
              <a:t>.</a:t>
            </a:r>
            <a:endParaRPr lang="ru-RU" dirty="0" smtClean="0"/>
          </a:p>
          <a:p>
            <a:pPr marL="343080" indent="-342000" algn="just">
              <a:lnSpc>
                <a:spcPct val="80000"/>
              </a:lnSpc>
              <a:buClr>
                <a:srgbClr val="FF0000"/>
              </a:buClr>
              <a:buFont typeface="Arial"/>
              <a:buChar char="•"/>
            </a:pPr>
            <a:r>
              <a:rPr lang="ru-RU" sz="2000" b="1" strike="noStrike" spc="-1" dirty="0" err="1" smtClean="0">
                <a:solidFill>
                  <a:srgbClr val="FF0000"/>
                </a:solidFill>
                <a:latin typeface="Calibri"/>
                <a:ea typeface="DejaVu Sans"/>
              </a:rPr>
              <a:t>Бурий</a:t>
            </a:r>
            <a:r>
              <a:rPr lang="ru-RU" sz="2000" b="1" strike="noStrike" spc="-1" dirty="0" smtClean="0">
                <a:solidFill>
                  <a:srgbClr val="FF0000"/>
                </a:solidFill>
                <a:latin typeface="Calibri"/>
                <a:ea typeface="DejaVu Sans"/>
              </a:rPr>
              <a:t> </a:t>
            </a:r>
            <a:r>
              <a:rPr lang="ru-RU" sz="2000" b="1" strike="noStrike" spc="-1" dirty="0" err="1">
                <a:solidFill>
                  <a:srgbClr val="FF0000"/>
                </a:solidFill>
                <a:latin typeface="Calibri"/>
                <a:ea typeface="DejaVu Sans"/>
              </a:rPr>
              <a:t>павук-відлюдник</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відрізняється</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наявністю</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специфічного</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малюнка</a:t>
            </a:r>
            <a:r>
              <a:rPr lang="ru-RU" sz="2000" b="1" strike="noStrike" spc="-1" dirty="0">
                <a:solidFill>
                  <a:srgbClr val="000000"/>
                </a:solidFill>
                <a:latin typeface="Calibri"/>
                <a:ea typeface="DejaVu Sans"/>
              </a:rPr>
              <a:t> на </a:t>
            </a:r>
            <a:r>
              <a:rPr lang="ru-RU" sz="2000" b="1" strike="noStrike" spc="-1" dirty="0" err="1">
                <a:solidFill>
                  <a:srgbClr val="000000"/>
                </a:solidFill>
                <a:latin typeface="Calibri"/>
                <a:ea typeface="DejaVu Sans"/>
              </a:rPr>
              <a:t>спині</a:t>
            </a:r>
            <a:r>
              <a:rPr lang="ru-RU" sz="2000" b="1" strike="noStrike" spc="-1" dirty="0">
                <a:solidFill>
                  <a:srgbClr val="000000"/>
                </a:solidFill>
                <a:latin typeface="Calibri"/>
                <a:ea typeface="DejaVu Sans"/>
              </a:rPr>
              <a:t> у </a:t>
            </a:r>
            <a:r>
              <a:rPr lang="ru-RU" sz="2000" b="1" strike="noStrike" spc="-1" dirty="0" err="1">
                <a:solidFill>
                  <a:srgbClr val="000000"/>
                </a:solidFill>
                <a:latin typeface="Calibri"/>
                <a:ea typeface="DejaVu Sans"/>
              </a:rPr>
              <a:t>вигляді</a:t>
            </a:r>
            <a:r>
              <a:rPr lang="ru-RU" sz="2000" b="1" strike="noStrike" spc="-1" dirty="0">
                <a:solidFill>
                  <a:srgbClr val="000000"/>
                </a:solidFill>
                <a:latin typeface="Calibri"/>
                <a:ea typeface="DejaVu Sans"/>
              </a:rPr>
              <a:t> скрипки. У </a:t>
            </a:r>
            <a:r>
              <a:rPr lang="ru-RU" sz="2000" b="1" strike="noStrike" spc="-1" dirty="0" err="1">
                <a:solidFill>
                  <a:srgbClr val="000000"/>
                </a:solidFill>
                <a:latin typeface="Calibri"/>
                <a:ea typeface="DejaVu Sans"/>
              </a:rPr>
              <a:t>місці</a:t>
            </a:r>
            <a:r>
              <a:rPr lang="ru-RU" sz="2000" b="1" strike="noStrike" spc="-1" dirty="0">
                <a:solidFill>
                  <a:srgbClr val="000000"/>
                </a:solidFill>
                <a:latin typeface="Calibri"/>
                <a:ea typeface="DejaVu Sans"/>
              </a:rPr>
              <a:t> укусу </a:t>
            </a:r>
            <a:r>
              <a:rPr lang="ru-RU" sz="2000" b="1" strike="noStrike" spc="-1" dirty="0" err="1">
                <a:solidFill>
                  <a:srgbClr val="000000"/>
                </a:solidFill>
                <a:latin typeface="Calibri"/>
                <a:ea typeface="DejaVu Sans"/>
              </a:rPr>
              <a:t>комахи</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виникає</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незначне</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печіння</a:t>
            </a:r>
            <a:r>
              <a:rPr lang="ru-RU" sz="2000" b="1" strike="noStrike" spc="-1" dirty="0">
                <a:solidFill>
                  <a:srgbClr val="000000"/>
                </a:solidFill>
                <a:latin typeface="Calibri"/>
                <a:ea typeface="DejaVu Sans"/>
              </a:rPr>
              <a:t>, але </a:t>
            </a:r>
            <a:r>
              <a:rPr lang="ru-RU" sz="2000" b="1" strike="noStrike" spc="-1" dirty="0" err="1">
                <a:solidFill>
                  <a:srgbClr val="000000"/>
                </a:solidFill>
                <a:latin typeface="Calibri"/>
                <a:ea typeface="DejaVu Sans"/>
              </a:rPr>
              <a:t>вже</a:t>
            </a:r>
            <a:r>
              <a:rPr lang="ru-RU" sz="2000" b="1" strike="noStrike" spc="-1" dirty="0">
                <a:solidFill>
                  <a:srgbClr val="000000"/>
                </a:solidFill>
                <a:latin typeface="Calibri"/>
                <a:ea typeface="DejaVu Sans"/>
              </a:rPr>
              <a:t> через 7-8 годин </a:t>
            </a:r>
            <a:r>
              <a:rPr lang="ru-RU" sz="2000" b="1" strike="noStrike" spc="-1" dirty="0" err="1">
                <a:solidFill>
                  <a:srgbClr val="000000"/>
                </a:solidFill>
                <a:latin typeface="Calibri"/>
                <a:ea typeface="DejaVu Sans"/>
              </a:rPr>
              <a:t>виникає</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сильний</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біль</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формується</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пухир</a:t>
            </a:r>
            <a:r>
              <a:rPr lang="ru-RU" sz="2000" b="1" strike="noStrike" spc="-1" dirty="0">
                <a:solidFill>
                  <a:srgbClr val="000000"/>
                </a:solidFill>
                <a:latin typeface="Calibri"/>
                <a:ea typeface="DejaVu Sans"/>
              </a:rPr>
              <a:t> з </a:t>
            </a:r>
            <a:r>
              <a:rPr lang="ru-RU" sz="2000" b="1" strike="noStrike" spc="-1" dirty="0" err="1">
                <a:solidFill>
                  <a:srgbClr val="000000"/>
                </a:solidFill>
                <a:latin typeface="Calibri"/>
                <a:ea typeface="DejaVu Sans"/>
              </a:rPr>
              <a:t>рідиною</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що</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лопається</a:t>
            </a:r>
            <a:r>
              <a:rPr lang="ru-RU" sz="2000" b="1" strike="noStrike" spc="-1" dirty="0">
                <a:solidFill>
                  <a:srgbClr val="000000"/>
                </a:solidFill>
                <a:latin typeface="Calibri"/>
                <a:ea typeface="DejaVu Sans"/>
              </a:rPr>
              <a:t> і </a:t>
            </a:r>
            <a:r>
              <a:rPr lang="ru-RU" sz="2000" b="1" strike="noStrike" spc="-1" dirty="0" err="1">
                <a:solidFill>
                  <a:srgbClr val="000000"/>
                </a:solidFill>
                <a:latin typeface="Calibri"/>
                <a:ea typeface="DejaVu Sans"/>
              </a:rPr>
              <a:t>залишає</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після</a:t>
            </a:r>
            <a:r>
              <a:rPr lang="ru-RU" sz="2000" b="1" strike="noStrike" spc="-1" dirty="0">
                <a:solidFill>
                  <a:srgbClr val="000000"/>
                </a:solidFill>
                <a:latin typeface="Calibri"/>
                <a:ea typeface="DejaVu Sans"/>
              </a:rPr>
              <a:t> себе </a:t>
            </a:r>
            <a:r>
              <a:rPr lang="ru-RU" sz="2000" b="1" strike="noStrike" spc="-1" dirty="0" err="1">
                <a:solidFill>
                  <a:srgbClr val="000000"/>
                </a:solidFill>
                <a:latin typeface="Calibri"/>
                <a:ea typeface="DejaVu Sans"/>
              </a:rPr>
              <a:t>виразку</a:t>
            </a:r>
            <a:r>
              <a:rPr lang="ru-RU" sz="2000" b="1" strike="noStrike" spc="-1" dirty="0">
                <a:solidFill>
                  <a:srgbClr val="000000"/>
                </a:solidFill>
                <a:latin typeface="Calibri"/>
                <a:ea typeface="DejaVu Sans"/>
              </a:rPr>
              <a:t>, яка </a:t>
            </a:r>
            <a:r>
              <a:rPr lang="ru-RU" sz="2000" b="1" strike="noStrike" spc="-1" dirty="0" err="1">
                <a:solidFill>
                  <a:srgbClr val="000000"/>
                </a:solidFill>
                <a:latin typeface="Calibri"/>
                <a:ea typeface="DejaVu Sans"/>
              </a:rPr>
              <a:t>продовжує</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збільшуватися</a:t>
            </a:r>
            <a:r>
              <a:rPr lang="ru-RU" sz="2000" b="1" strike="noStrike" spc="-1" dirty="0">
                <a:solidFill>
                  <a:srgbClr val="000000"/>
                </a:solidFill>
                <a:latin typeface="Calibri"/>
                <a:ea typeface="DejaVu Sans"/>
              </a:rPr>
              <a:t> в </a:t>
            </a:r>
            <a:r>
              <a:rPr lang="ru-RU" sz="2000" b="1" strike="noStrike" spc="-1" dirty="0" err="1">
                <a:solidFill>
                  <a:srgbClr val="000000"/>
                </a:solidFill>
                <a:latin typeface="Calibri"/>
                <a:ea typeface="DejaVu Sans"/>
              </a:rPr>
              <a:t>розмірах</a:t>
            </a:r>
            <a:r>
              <a:rPr lang="ru-RU" sz="2000" b="1" strike="noStrike" spc="-1" dirty="0">
                <a:solidFill>
                  <a:srgbClr val="000000"/>
                </a:solidFill>
                <a:latin typeface="Calibri"/>
                <a:ea typeface="DejaVu Sans"/>
              </a:rPr>
              <a:t>. При </a:t>
            </a:r>
            <a:r>
              <a:rPr lang="ru-RU" sz="2000" b="1" strike="noStrike" spc="-1" dirty="0" err="1">
                <a:solidFill>
                  <a:srgbClr val="000000"/>
                </a:solidFill>
                <a:latin typeface="Calibri"/>
                <a:ea typeface="DejaVu Sans"/>
              </a:rPr>
              <a:t>цьому</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потерпілий</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може</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відчувати</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занепокоєння</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біль</a:t>
            </a:r>
            <a:r>
              <a:rPr lang="ru-RU" sz="2000" b="1" strike="noStrike" spc="-1" dirty="0">
                <a:solidFill>
                  <a:srgbClr val="000000"/>
                </a:solidFill>
                <a:latin typeface="Calibri"/>
                <a:ea typeface="DejaVu Sans"/>
              </a:rPr>
              <a:t> по </a:t>
            </a:r>
            <a:r>
              <a:rPr lang="ru-RU" sz="2000" b="1" strike="noStrike" spc="-1" dirty="0" err="1">
                <a:solidFill>
                  <a:srgbClr val="000000"/>
                </a:solidFill>
                <a:latin typeface="Calibri"/>
                <a:ea typeface="DejaVu Sans"/>
              </a:rPr>
              <a:t>всьому</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тілу</a:t>
            </a:r>
            <a:r>
              <a:rPr lang="ru-RU" sz="2000" b="1" strike="noStrike" spc="-1" dirty="0">
                <a:solidFill>
                  <a:srgbClr val="000000"/>
                </a:solidFill>
                <a:latin typeface="Calibri"/>
                <a:ea typeface="DejaVu Sans"/>
              </a:rPr>
              <a:t>, температура </a:t>
            </a:r>
            <a:r>
              <a:rPr lang="ru-RU" sz="2000" b="1" strike="noStrike" spc="-1" dirty="0" err="1">
                <a:solidFill>
                  <a:srgbClr val="000000"/>
                </a:solidFill>
                <a:latin typeface="Calibri"/>
                <a:ea typeface="DejaVu Sans"/>
              </a:rPr>
              <a:t>тіла</a:t>
            </a:r>
            <a:r>
              <a:rPr lang="ru-RU" sz="2000" b="1" strike="noStrike" spc="-1" dirty="0">
                <a:solidFill>
                  <a:srgbClr val="000000"/>
                </a:solidFill>
                <a:latin typeface="Calibri"/>
                <a:ea typeface="DejaVu Sans"/>
              </a:rPr>
              <a:t> </a:t>
            </a:r>
            <a:r>
              <a:rPr lang="ru-RU" sz="2000" b="1" strike="noStrike" spc="-1" dirty="0" err="1">
                <a:solidFill>
                  <a:srgbClr val="000000"/>
                </a:solidFill>
                <a:latin typeface="Calibri"/>
                <a:ea typeface="DejaVu Sans"/>
              </a:rPr>
              <a:t>підвищується</a:t>
            </a:r>
            <a:r>
              <a:rPr lang="ru-RU" sz="2000" b="1" strike="noStrike" spc="-1" dirty="0">
                <a:solidFill>
                  <a:srgbClr val="000000"/>
                </a:solidFill>
                <a:latin typeface="Calibri"/>
                <a:ea typeface="DejaVu Sans"/>
              </a:rPr>
              <a:t>. Укус </a:t>
            </a:r>
            <a:r>
              <a:rPr lang="ru-RU" sz="2000" b="1" strike="noStrike" spc="-1" dirty="0" err="1">
                <a:solidFill>
                  <a:srgbClr val="000000"/>
                </a:solidFill>
                <a:latin typeface="Calibri"/>
                <a:ea typeface="DejaVu Sans"/>
              </a:rPr>
              <a:t>може</a:t>
            </a:r>
            <a:r>
              <a:rPr lang="ru-RU" sz="2000" b="1" strike="noStrike" spc="-1" dirty="0">
                <a:solidFill>
                  <a:srgbClr val="000000"/>
                </a:solidFill>
                <a:latin typeface="Calibri"/>
                <a:ea typeface="DejaVu Sans"/>
              </a:rPr>
              <a:t> бути </a:t>
            </a:r>
            <a:r>
              <a:rPr lang="ru-RU" sz="2000" b="1" strike="noStrike" spc="-1" dirty="0" err="1">
                <a:solidFill>
                  <a:srgbClr val="000000"/>
                </a:solidFill>
                <a:latin typeface="Calibri"/>
                <a:ea typeface="DejaVu Sans"/>
              </a:rPr>
              <a:t>смертельний</a:t>
            </a:r>
            <a:r>
              <a:rPr lang="ru-RU" sz="2000" b="1" strike="noStrike" spc="-1" dirty="0">
                <a:solidFill>
                  <a:srgbClr val="000000"/>
                </a:solidFill>
                <a:latin typeface="Calibri"/>
                <a:ea typeface="DejaVu Sans"/>
              </a:rPr>
              <a:t> для маленьких </a:t>
            </a:r>
            <a:r>
              <a:rPr lang="ru-RU" sz="2000" b="1" strike="noStrike" spc="-1" dirty="0" err="1">
                <a:solidFill>
                  <a:srgbClr val="000000"/>
                </a:solidFill>
                <a:latin typeface="Calibri"/>
                <a:ea typeface="DejaVu Sans"/>
              </a:rPr>
              <a:t>дітей</a:t>
            </a:r>
            <a:r>
              <a:rPr lang="ru-RU" sz="2000" b="1" strike="noStrike" spc="-1" dirty="0">
                <a:solidFill>
                  <a:srgbClr val="000000"/>
                </a:solidFill>
                <a:latin typeface="Calibri"/>
                <a:ea typeface="DejaVu Sans"/>
              </a:rPr>
              <a:t>.</a:t>
            </a:r>
            <a:endParaRPr lang="ru-RU" sz="20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CustomShape 1"/>
          <p:cNvSpPr/>
          <p:nvPr/>
        </p:nvSpPr>
        <p:spPr>
          <a:xfrm>
            <a:off x="457200" y="428760"/>
            <a:ext cx="8471520" cy="621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78500" lnSpcReduction="20000"/>
          </a:bodyPr>
          <a:lstStyle/>
          <a:p>
            <a:pPr marL="343080" indent="-342000" algn="just">
              <a:lnSpc>
                <a:spcPct val="100000"/>
              </a:lnSpc>
              <a:spcBef>
                <a:spcPts val="720"/>
              </a:spcBef>
              <a:buClr>
                <a:srgbClr val="7030A0"/>
              </a:buClr>
              <a:buFont typeface="Arial"/>
              <a:buChar char="•"/>
            </a:pPr>
            <a:r>
              <a:rPr lang="ru-RU" sz="3600" b="1" strike="noStrike" spc="-1">
                <a:solidFill>
                  <a:srgbClr val="7030A0"/>
                </a:solidFill>
                <a:latin typeface="Calibri"/>
                <a:ea typeface="DejaVu Sans"/>
              </a:rPr>
              <a:t>Перша допомога при укусі отруйного павука полягає в наступному:</a:t>
            </a:r>
            <a:endParaRPr lang="ru-RU" sz="3600" b="0" strike="noStrike" spc="-1">
              <a:latin typeface="Arial"/>
            </a:endParaRPr>
          </a:p>
          <a:p>
            <a:pPr marL="343080" indent="-342000" algn="just">
              <a:lnSpc>
                <a:spcPct val="100000"/>
              </a:lnSpc>
              <a:spcBef>
                <a:spcPts val="641"/>
              </a:spcBef>
              <a:buClr>
                <a:srgbClr val="000000"/>
              </a:buClr>
              <a:buFont typeface="Arial"/>
              <a:buChar char="•"/>
            </a:pPr>
            <a:r>
              <a:rPr lang="ru-RU" sz="3200" b="1" strike="noStrike" spc="-1">
                <a:solidFill>
                  <a:srgbClr val="000000"/>
                </a:solidFill>
                <a:latin typeface="Calibri"/>
                <a:ea typeface="DejaVu Sans"/>
              </a:rPr>
              <a:t>Місце укусу слід ретельно промити великою кількістю води, бажано з милом.</a:t>
            </a:r>
            <a:endParaRPr lang="ru-RU" sz="3200" b="0" strike="noStrike" spc="-1">
              <a:latin typeface="Arial"/>
            </a:endParaRPr>
          </a:p>
          <a:p>
            <a:pPr marL="343080" indent="-342000" algn="just">
              <a:lnSpc>
                <a:spcPct val="100000"/>
              </a:lnSpc>
              <a:spcBef>
                <a:spcPts val="641"/>
              </a:spcBef>
              <a:buClr>
                <a:srgbClr val="000000"/>
              </a:buClr>
              <a:buFont typeface="Arial"/>
              <a:buChar char="•"/>
            </a:pPr>
            <a:r>
              <a:rPr lang="ru-RU" sz="3200" b="1" strike="noStrike" spc="-1">
                <a:solidFill>
                  <a:srgbClr val="000000"/>
                </a:solidFill>
                <a:latin typeface="Calibri"/>
                <a:ea typeface="DejaVu Sans"/>
              </a:rPr>
              <a:t>Уражену кінцівку знерухомити — зафіксувати за допомогою палиці, дошки.</a:t>
            </a:r>
            <a:endParaRPr lang="ru-RU" sz="3200" b="0" strike="noStrike" spc="-1">
              <a:latin typeface="Arial"/>
            </a:endParaRPr>
          </a:p>
          <a:p>
            <a:pPr marL="343080" indent="-342000" algn="just">
              <a:lnSpc>
                <a:spcPct val="100000"/>
              </a:lnSpc>
              <a:spcBef>
                <a:spcPts val="641"/>
              </a:spcBef>
              <a:buClr>
                <a:srgbClr val="000000"/>
              </a:buClr>
              <a:buFont typeface="Arial"/>
              <a:buChar char="•"/>
            </a:pPr>
            <a:r>
              <a:rPr lang="ru-RU" sz="3200" b="1" strike="noStrike" spc="-1">
                <a:solidFill>
                  <a:srgbClr val="000000"/>
                </a:solidFill>
                <a:latin typeface="Calibri"/>
                <a:ea typeface="DejaVu Sans"/>
              </a:rPr>
              <a:t>Якщо місце укусу нога або рука, треба вище місця укусу накласти щільну пов'язку. Вона потрібна для того, щоб отрута не поширювалася по організму дуже швидко. З цією ж метою бажано, щоб потерпілий прийняв горизонтальне положення.</a:t>
            </a:r>
            <a:endParaRPr lang="ru-RU" sz="3200" b="0" strike="noStrike" spc="-1">
              <a:latin typeface="Arial"/>
            </a:endParaRPr>
          </a:p>
          <a:p>
            <a:pPr marL="343080" indent="-342000" algn="just">
              <a:lnSpc>
                <a:spcPct val="100000"/>
              </a:lnSpc>
              <a:spcBef>
                <a:spcPts val="641"/>
              </a:spcBef>
              <a:buClr>
                <a:srgbClr val="000000"/>
              </a:buClr>
              <a:buFont typeface="Arial"/>
              <a:buChar char="•"/>
            </a:pPr>
            <a:r>
              <a:rPr lang="ru-RU" sz="3200" b="1" strike="noStrike" spc="-1">
                <a:solidFill>
                  <a:srgbClr val="000000"/>
                </a:solidFill>
                <a:latin typeface="Calibri"/>
                <a:ea typeface="DejaVu Sans"/>
              </a:rPr>
              <a:t>До місця укусу необхідно прикласти холодний компрес.</a:t>
            </a:r>
            <a:endParaRPr lang="ru-RU" sz="3200" b="0" strike="noStrike" spc="-1">
              <a:latin typeface="Arial"/>
            </a:endParaRPr>
          </a:p>
          <a:p>
            <a:pPr marL="343080" indent="-342000" algn="just">
              <a:lnSpc>
                <a:spcPct val="100000"/>
              </a:lnSpc>
              <a:spcBef>
                <a:spcPts val="641"/>
              </a:spcBef>
              <a:buClr>
                <a:srgbClr val="000000"/>
              </a:buClr>
              <a:buFont typeface="Arial"/>
              <a:buChar char="•"/>
            </a:pPr>
            <a:r>
              <a:rPr lang="ru-RU" sz="3200" b="1" strike="noStrike" spc="-1">
                <a:solidFill>
                  <a:srgbClr val="000000"/>
                </a:solidFill>
                <a:latin typeface="Calibri"/>
                <a:ea typeface="DejaVu Sans"/>
              </a:rPr>
              <a:t>Рясно поїти потерпілого.</a:t>
            </a:r>
            <a:endParaRPr lang="ru-RU" sz="3200" b="0" strike="noStrike" spc="-1">
              <a:latin typeface="Arial"/>
            </a:endParaRPr>
          </a:p>
          <a:p>
            <a:pPr marL="343080" indent="-342000" algn="just">
              <a:lnSpc>
                <a:spcPct val="100000"/>
              </a:lnSpc>
              <a:spcBef>
                <a:spcPts val="641"/>
              </a:spcBef>
              <a:buClr>
                <a:srgbClr val="000000"/>
              </a:buClr>
              <a:buFont typeface="Arial"/>
              <a:buChar char="•"/>
            </a:pPr>
            <a:r>
              <a:rPr lang="ru-RU" sz="3200" b="1" strike="noStrike" spc="-1">
                <a:solidFill>
                  <a:srgbClr val="000000"/>
                </a:solidFill>
                <a:latin typeface="Calibri"/>
                <a:ea typeface="DejaVu Sans"/>
              </a:rPr>
              <a:t>Дорослому можна дати такі препарати, як ацетамінофен або аспірин, дітям — парацетамол.</a:t>
            </a:r>
            <a:endParaRPr lang="ru-RU" sz="3200" b="0" strike="noStrike" spc="-1">
              <a:latin typeface="Arial"/>
            </a:endParaRPr>
          </a:p>
          <a:p>
            <a:pPr marL="343080" indent="-342000" algn="just">
              <a:lnSpc>
                <a:spcPct val="100000"/>
              </a:lnSpc>
              <a:spcBef>
                <a:spcPts val="641"/>
              </a:spcBef>
              <a:buClr>
                <a:srgbClr val="000000"/>
              </a:buClr>
              <a:buFont typeface="Arial"/>
              <a:buChar char="•"/>
            </a:pPr>
            <a:r>
              <a:rPr lang="ru-RU" sz="3200" b="1" strike="noStrike" spc="-1">
                <a:solidFill>
                  <a:srgbClr val="000000"/>
                </a:solidFill>
                <a:latin typeface="Calibri"/>
                <a:ea typeface="DejaVu Sans"/>
              </a:rPr>
              <a:t>Доставити потерпілого в медичний заклад для введення протиотрути.</a:t>
            </a: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6363" y="226159"/>
            <a:ext cx="8562109" cy="6463308"/>
          </a:xfrm>
          <a:prstGeom prst="rect">
            <a:avLst/>
          </a:prstGeom>
        </p:spPr>
        <p:txBody>
          <a:bodyPr wrap="square">
            <a:spAutoFit/>
          </a:bodyPr>
          <a:lstStyle/>
          <a:p>
            <a:pPr algn="just"/>
            <a:r>
              <a:rPr lang="ru-RU" b="1" dirty="0">
                <a:solidFill>
                  <a:srgbClr val="FF0000"/>
                </a:solidFill>
              </a:rPr>
              <a:t>Укус каракурта: </a:t>
            </a:r>
            <a:r>
              <a:rPr lang="ru-RU" b="1" dirty="0" err="1">
                <a:solidFill>
                  <a:srgbClr val="FF0000"/>
                </a:solidFill>
              </a:rPr>
              <a:t>симптоми</a:t>
            </a:r>
            <a:r>
              <a:rPr lang="ru-RU" b="1" dirty="0">
                <a:solidFill>
                  <a:srgbClr val="FF0000"/>
                </a:solidFill>
              </a:rPr>
              <a:t> та </a:t>
            </a:r>
            <a:r>
              <a:rPr lang="ru-RU" b="1" dirty="0" err="1">
                <a:solidFill>
                  <a:srgbClr val="FF0000"/>
                </a:solidFill>
              </a:rPr>
              <a:t>перебіг</a:t>
            </a:r>
            <a:r>
              <a:rPr lang="ru-RU" b="1" dirty="0">
                <a:solidFill>
                  <a:srgbClr val="FF0000"/>
                </a:solidFill>
              </a:rPr>
              <a:t> </a:t>
            </a:r>
            <a:r>
              <a:rPr lang="ru-RU" b="1" dirty="0" err="1">
                <a:solidFill>
                  <a:srgbClr val="FF0000"/>
                </a:solidFill>
              </a:rPr>
              <a:t>інтоксикації</a:t>
            </a:r>
            <a:endParaRPr lang="ru-RU" b="1" dirty="0">
              <a:solidFill>
                <a:srgbClr val="FF0000"/>
              </a:solidFill>
            </a:endParaRPr>
          </a:p>
          <a:p>
            <a:pPr algn="just"/>
            <a:r>
              <a:rPr lang="ru-RU" dirty="0"/>
              <a:t>Каракурт («</a:t>
            </a:r>
            <a:r>
              <a:rPr lang="ru-RU" dirty="0" err="1"/>
              <a:t>чорна</a:t>
            </a:r>
            <a:r>
              <a:rPr lang="ru-RU" dirty="0"/>
              <a:t> </a:t>
            </a:r>
            <a:r>
              <a:rPr lang="ru-RU" dirty="0" smtClean="0"/>
              <a:t>вдова</a:t>
            </a:r>
            <a:r>
              <a:rPr lang="ru-RU" dirty="0"/>
              <a:t>») — </a:t>
            </a:r>
            <a:r>
              <a:rPr lang="ru-RU" dirty="0" err="1"/>
              <a:t>найнебезпечніший</a:t>
            </a:r>
            <a:r>
              <a:rPr lang="ru-RU" dirty="0"/>
              <a:t> </a:t>
            </a:r>
            <a:r>
              <a:rPr lang="ru-RU" dirty="0" err="1"/>
              <a:t>павук</a:t>
            </a:r>
            <a:r>
              <a:rPr lang="ru-RU" dirty="0"/>
              <a:t> </a:t>
            </a:r>
            <a:r>
              <a:rPr lang="ru-RU" dirty="0" err="1"/>
              <a:t>фауни</a:t>
            </a:r>
            <a:r>
              <a:rPr lang="ru-RU" dirty="0"/>
              <a:t> </a:t>
            </a:r>
            <a:r>
              <a:rPr lang="ru-RU" dirty="0" err="1"/>
              <a:t>України</a:t>
            </a:r>
            <a:r>
              <a:rPr lang="ru-RU" dirty="0"/>
              <a:t>. </a:t>
            </a:r>
            <a:r>
              <a:rPr lang="ru-RU" dirty="0" err="1"/>
              <a:t>Найбільше</a:t>
            </a:r>
            <a:r>
              <a:rPr lang="ru-RU" dirty="0"/>
              <a:t> </a:t>
            </a:r>
            <a:r>
              <a:rPr lang="ru-RU" dirty="0" err="1"/>
              <a:t>розповсюдження</a:t>
            </a:r>
            <a:r>
              <a:rPr lang="ru-RU" dirty="0"/>
              <a:t> </a:t>
            </a:r>
            <a:r>
              <a:rPr lang="ru-RU" dirty="0" err="1"/>
              <a:t>він</a:t>
            </a:r>
            <a:r>
              <a:rPr lang="ru-RU" dirty="0"/>
              <a:t> </a:t>
            </a:r>
            <a:r>
              <a:rPr lang="ru-RU" dirty="0" err="1"/>
              <a:t>має</a:t>
            </a:r>
            <a:r>
              <a:rPr lang="ru-RU" dirty="0"/>
              <a:t> у </a:t>
            </a:r>
            <a:r>
              <a:rPr lang="ru-RU" dirty="0" err="1"/>
              <a:t>південних</a:t>
            </a:r>
            <a:r>
              <a:rPr lang="ru-RU" dirty="0"/>
              <a:t> </a:t>
            </a:r>
            <a:r>
              <a:rPr lang="ru-RU" dirty="0" err="1"/>
              <a:t>регіонах</a:t>
            </a:r>
            <a:r>
              <a:rPr lang="ru-RU" dirty="0"/>
              <a:t> (</a:t>
            </a:r>
            <a:r>
              <a:rPr lang="ru-RU" dirty="0" err="1"/>
              <a:t>Миколаївська</a:t>
            </a:r>
            <a:r>
              <a:rPr lang="ru-RU" dirty="0"/>
              <a:t>, </a:t>
            </a:r>
            <a:r>
              <a:rPr lang="ru-RU" dirty="0" err="1"/>
              <a:t>Херсонська</a:t>
            </a:r>
            <a:r>
              <a:rPr lang="ru-RU" dirty="0"/>
              <a:t>, </a:t>
            </a:r>
            <a:r>
              <a:rPr lang="ru-RU" dirty="0" err="1"/>
              <a:t>Одеська</a:t>
            </a:r>
            <a:r>
              <a:rPr lang="ru-RU" dirty="0"/>
              <a:t> та </a:t>
            </a:r>
            <a:r>
              <a:rPr lang="ru-RU" dirty="0" err="1"/>
              <a:t>Запорізька</a:t>
            </a:r>
            <a:r>
              <a:rPr lang="ru-RU" dirty="0"/>
              <a:t> </a:t>
            </a:r>
            <a:r>
              <a:rPr lang="ru-RU" dirty="0" err="1"/>
              <a:t>області</a:t>
            </a:r>
            <a:r>
              <a:rPr lang="ru-RU" dirty="0"/>
              <a:t>).</a:t>
            </a:r>
          </a:p>
          <a:p>
            <a:pPr algn="just"/>
            <a:r>
              <a:rPr lang="ru-RU" b="1" dirty="0"/>
              <a:t>1. </a:t>
            </a:r>
            <a:r>
              <a:rPr lang="ru-RU" b="1" dirty="0" err="1"/>
              <a:t>Статистичні</a:t>
            </a:r>
            <a:r>
              <a:rPr lang="ru-RU" b="1" dirty="0"/>
              <a:t> </a:t>
            </a:r>
            <a:r>
              <a:rPr lang="ru-RU" b="1" dirty="0" err="1"/>
              <a:t>дані</a:t>
            </a:r>
            <a:r>
              <a:rPr lang="ru-RU" b="1" dirty="0"/>
              <a:t> (на </a:t>
            </a:r>
            <a:r>
              <a:rPr lang="ru-RU" b="1" dirty="0" err="1"/>
              <a:t>прикладі</a:t>
            </a:r>
            <a:r>
              <a:rPr lang="ru-RU" b="1" dirty="0"/>
              <a:t> </a:t>
            </a:r>
            <a:r>
              <a:rPr lang="ru-RU" b="1" dirty="0" err="1"/>
              <a:t>Миколаївщини</a:t>
            </a:r>
            <a:r>
              <a:rPr lang="ru-RU" b="1" dirty="0"/>
              <a:t>)</a:t>
            </a:r>
          </a:p>
          <a:p>
            <a:pPr algn="just">
              <a:buFont typeface="Arial" panose="020B0604020202020204" pitchFamily="34" charset="0"/>
              <a:buChar char="•"/>
            </a:pPr>
            <a:r>
              <a:rPr lang="ru-RU" dirty="0" err="1"/>
              <a:t>Облік</a:t>
            </a:r>
            <a:r>
              <a:rPr lang="ru-RU" dirty="0"/>
              <a:t> </a:t>
            </a:r>
            <a:r>
              <a:rPr lang="ru-RU" dirty="0" err="1"/>
              <a:t>укусів</a:t>
            </a:r>
            <a:r>
              <a:rPr lang="ru-RU" dirty="0"/>
              <a:t> </a:t>
            </a:r>
            <a:r>
              <a:rPr lang="ru-RU" dirty="0" err="1"/>
              <a:t>ведеться</a:t>
            </a:r>
            <a:r>
              <a:rPr lang="ru-RU" dirty="0"/>
              <a:t> з 1995 року.</a:t>
            </a:r>
          </a:p>
          <a:p>
            <a:pPr algn="just">
              <a:buFont typeface="Arial" panose="020B0604020202020204" pitchFamily="34" charset="0"/>
              <a:buChar char="•"/>
            </a:pPr>
            <a:r>
              <a:rPr lang="ru-RU" dirty="0"/>
              <a:t>За </a:t>
            </a:r>
            <a:r>
              <a:rPr lang="ru-RU" dirty="0" err="1"/>
              <a:t>цей</a:t>
            </a:r>
            <a:r>
              <a:rPr lang="ru-RU" dirty="0"/>
              <a:t> </a:t>
            </a:r>
            <a:r>
              <a:rPr lang="ru-RU" dirty="0" err="1"/>
              <a:t>період</a:t>
            </a:r>
            <a:r>
              <a:rPr lang="ru-RU" dirty="0"/>
              <a:t> </a:t>
            </a:r>
            <a:r>
              <a:rPr lang="ru-RU" dirty="0" err="1"/>
              <a:t>зафіксовано</a:t>
            </a:r>
            <a:r>
              <a:rPr lang="ru-RU" dirty="0"/>
              <a:t> </a:t>
            </a:r>
            <a:r>
              <a:rPr lang="ru-RU" b="1" dirty="0"/>
              <a:t>4 </a:t>
            </a:r>
            <a:r>
              <a:rPr lang="ru-RU" b="1" dirty="0" err="1"/>
              <a:t>летальні</a:t>
            </a:r>
            <a:r>
              <a:rPr lang="ru-RU" b="1" dirty="0"/>
              <a:t> </a:t>
            </a:r>
            <a:r>
              <a:rPr lang="ru-RU" b="1" dirty="0" err="1"/>
              <a:t>випадки</a:t>
            </a:r>
            <a:r>
              <a:rPr lang="ru-RU" dirty="0"/>
              <a:t>.</a:t>
            </a:r>
          </a:p>
          <a:p>
            <a:pPr algn="just">
              <a:buFont typeface="Arial" panose="020B0604020202020204" pitchFamily="34" charset="0"/>
              <a:buChar char="•"/>
            </a:pPr>
            <a:r>
              <a:rPr lang="ru-RU" dirty="0" err="1"/>
              <a:t>Пік</a:t>
            </a:r>
            <a:r>
              <a:rPr lang="ru-RU" dirty="0"/>
              <a:t> </a:t>
            </a:r>
            <a:r>
              <a:rPr lang="ru-RU" dirty="0" err="1"/>
              <a:t>активності</a:t>
            </a:r>
            <a:r>
              <a:rPr lang="ru-RU" dirty="0"/>
              <a:t> та максимальна </a:t>
            </a:r>
            <a:r>
              <a:rPr lang="ru-RU" dirty="0" err="1"/>
              <a:t>кількість</a:t>
            </a:r>
            <a:r>
              <a:rPr lang="ru-RU" dirty="0"/>
              <a:t> </a:t>
            </a:r>
            <a:r>
              <a:rPr lang="ru-RU" dirty="0" err="1"/>
              <a:t>постраждалих</a:t>
            </a:r>
            <a:r>
              <a:rPr lang="ru-RU" dirty="0"/>
              <a:t> (15 </a:t>
            </a:r>
            <a:r>
              <a:rPr lang="ru-RU" dirty="0" err="1"/>
              <a:t>осіб</a:t>
            </a:r>
            <a:r>
              <a:rPr lang="ru-RU" dirty="0"/>
              <a:t>) </a:t>
            </a:r>
            <a:r>
              <a:rPr lang="ru-RU" dirty="0" err="1"/>
              <a:t>була</a:t>
            </a:r>
            <a:r>
              <a:rPr lang="ru-RU" dirty="0"/>
              <a:t> </a:t>
            </a:r>
            <a:r>
              <a:rPr lang="ru-RU" dirty="0" err="1"/>
              <a:t>зафіксована</a:t>
            </a:r>
            <a:r>
              <a:rPr lang="ru-RU" dirty="0"/>
              <a:t> у 2001 </a:t>
            </a:r>
            <a:r>
              <a:rPr lang="ru-RU" dirty="0" err="1"/>
              <a:t>році</a:t>
            </a:r>
            <a:r>
              <a:rPr lang="ru-RU" dirty="0"/>
              <a:t>.</a:t>
            </a:r>
          </a:p>
          <a:p>
            <a:pPr algn="just"/>
            <a:r>
              <a:rPr lang="ru-RU" b="1" dirty="0"/>
              <a:t>2. </a:t>
            </a:r>
            <a:r>
              <a:rPr lang="ru-RU" b="1" dirty="0" err="1"/>
              <a:t>Клінічна</a:t>
            </a:r>
            <a:r>
              <a:rPr lang="ru-RU" b="1" dirty="0"/>
              <a:t> картина </a:t>
            </a:r>
            <a:r>
              <a:rPr lang="ru-RU" b="1" dirty="0" err="1"/>
              <a:t>інтоксикації</a:t>
            </a:r>
            <a:endParaRPr lang="ru-RU" b="1" dirty="0"/>
          </a:p>
          <a:p>
            <a:pPr algn="just"/>
            <a:r>
              <a:rPr lang="ru-RU" dirty="0" err="1"/>
              <a:t>Після</a:t>
            </a:r>
            <a:r>
              <a:rPr lang="ru-RU" dirty="0"/>
              <a:t> укусу </a:t>
            </a:r>
            <a:r>
              <a:rPr lang="ru-RU" dirty="0" err="1"/>
              <a:t>отрута</a:t>
            </a:r>
            <a:r>
              <a:rPr lang="ru-RU" dirty="0"/>
              <a:t> </a:t>
            </a:r>
            <a:r>
              <a:rPr lang="ru-RU" dirty="0" err="1"/>
              <a:t>швидко</a:t>
            </a:r>
            <a:r>
              <a:rPr lang="ru-RU" dirty="0"/>
              <a:t> </a:t>
            </a:r>
            <a:r>
              <a:rPr lang="ru-RU" dirty="0" err="1"/>
              <a:t>поширюється</a:t>
            </a:r>
            <a:r>
              <a:rPr lang="ru-RU" dirty="0"/>
              <a:t> </a:t>
            </a:r>
            <a:r>
              <a:rPr lang="ru-RU" dirty="0" err="1"/>
              <a:t>організмом</a:t>
            </a:r>
            <a:r>
              <a:rPr lang="ru-RU" dirty="0"/>
              <a:t>, </a:t>
            </a:r>
            <a:r>
              <a:rPr lang="ru-RU" dirty="0" err="1"/>
              <a:t>викликаючи</a:t>
            </a:r>
            <a:r>
              <a:rPr lang="ru-RU" dirty="0"/>
              <a:t> </a:t>
            </a:r>
            <a:r>
              <a:rPr lang="ru-RU" dirty="0" err="1"/>
              <a:t>важку</a:t>
            </a:r>
            <a:r>
              <a:rPr lang="ru-RU" dirty="0"/>
              <a:t> </a:t>
            </a:r>
            <a:r>
              <a:rPr lang="ru-RU" dirty="0" err="1"/>
              <a:t>загальну</a:t>
            </a:r>
            <a:r>
              <a:rPr lang="ru-RU" dirty="0"/>
              <a:t> </a:t>
            </a:r>
            <a:r>
              <a:rPr lang="ru-RU" dirty="0" err="1"/>
              <a:t>інтоксикацію</a:t>
            </a:r>
            <a:r>
              <a:rPr lang="ru-RU" dirty="0"/>
              <a:t>.</a:t>
            </a:r>
          </a:p>
          <a:p>
            <a:pPr algn="just"/>
            <a:r>
              <a:rPr lang="ru-RU" b="1" dirty="0" err="1"/>
              <a:t>Перші</a:t>
            </a:r>
            <a:r>
              <a:rPr lang="ru-RU" b="1" dirty="0"/>
              <a:t> </a:t>
            </a:r>
            <a:r>
              <a:rPr lang="ru-RU" b="1" dirty="0" err="1"/>
              <a:t>симптоми</a:t>
            </a:r>
            <a:r>
              <a:rPr lang="ru-RU" b="1" dirty="0"/>
              <a:t> (через 10–20 </a:t>
            </a:r>
            <a:r>
              <a:rPr lang="ru-RU" b="1" dirty="0" err="1"/>
              <a:t>хвилин</a:t>
            </a:r>
            <a:r>
              <a:rPr lang="ru-RU" b="1" dirty="0"/>
              <a:t>):</a:t>
            </a:r>
            <a:endParaRPr lang="ru-RU" dirty="0"/>
          </a:p>
          <a:p>
            <a:pPr algn="just">
              <a:buFont typeface="Arial" panose="020B0604020202020204" pitchFamily="34" charset="0"/>
              <a:buChar char="•"/>
            </a:pPr>
            <a:r>
              <a:rPr lang="ru-RU" dirty="0" err="1"/>
              <a:t>Різко</a:t>
            </a:r>
            <a:r>
              <a:rPr lang="ru-RU" dirty="0"/>
              <a:t> </a:t>
            </a:r>
            <a:r>
              <a:rPr lang="ru-RU" dirty="0" err="1"/>
              <a:t>виражена</a:t>
            </a:r>
            <a:r>
              <a:rPr lang="ru-RU" dirty="0"/>
              <a:t> </a:t>
            </a:r>
            <a:r>
              <a:rPr lang="ru-RU" dirty="0" err="1"/>
              <a:t>м’язова</a:t>
            </a:r>
            <a:r>
              <a:rPr lang="ru-RU" dirty="0"/>
              <a:t> </a:t>
            </a:r>
            <a:r>
              <a:rPr lang="ru-RU" dirty="0" err="1"/>
              <a:t>слабкість</a:t>
            </a:r>
            <a:r>
              <a:rPr lang="ru-RU" dirty="0"/>
              <a:t> та </a:t>
            </a:r>
            <a:r>
              <a:rPr lang="ru-RU" dirty="0" err="1"/>
              <a:t>хитка</a:t>
            </a:r>
            <a:r>
              <a:rPr lang="ru-RU" dirty="0"/>
              <a:t> хода.</a:t>
            </a:r>
          </a:p>
          <a:p>
            <a:pPr algn="just">
              <a:buFont typeface="Arial" panose="020B0604020202020204" pitchFamily="34" charset="0"/>
              <a:buChar char="•"/>
            </a:pPr>
            <a:r>
              <a:rPr lang="ru-RU" dirty="0" err="1"/>
              <a:t>Сильний</a:t>
            </a:r>
            <a:r>
              <a:rPr lang="ru-RU" dirty="0"/>
              <a:t> </a:t>
            </a:r>
            <a:r>
              <a:rPr lang="ru-RU" dirty="0" err="1"/>
              <a:t>біль</a:t>
            </a:r>
            <a:r>
              <a:rPr lang="ru-RU" dirty="0"/>
              <a:t> у </a:t>
            </a:r>
            <a:r>
              <a:rPr lang="ru-RU" dirty="0" err="1"/>
              <a:t>кінцівках</a:t>
            </a:r>
            <a:r>
              <a:rPr lang="ru-RU" dirty="0"/>
              <a:t>, </a:t>
            </a:r>
            <a:r>
              <a:rPr lang="ru-RU" dirty="0" err="1"/>
              <a:t>попереку</a:t>
            </a:r>
            <a:r>
              <a:rPr lang="ru-RU" dirty="0"/>
              <a:t> та </a:t>
            </a:r>
            <a:r>
              <a:rPr lang="ru-RU" dirty="0" err="1"/>
              <a:t>животі</a:t>
            </a:r>
            <a:r>
              <a:rPr lang="ru-RU" dirty="0"/>
              <a:t> (часто </a:t>
            </a:r>
            <a:r>
              <a:rPr lang="ru-RU" dirty="0" err="1"/>
              <a:t>нагадує</a:t>
            </a:r>
            <a:r>
              <a:rPr lang="ru-RU" dirty="0"/>
              <a:t> </a:t>
            </a:r>
            <a:r>
              <a:rPr lang="ru-RU" dirty="0" err="1"/>
              <a:t>симптоми</a:t>
            </a:r>
            <a:r>
              <a:rPr lang="ru-RU" dirty="0"/>
              <a:t> «</a:t>
            </a:r>
            <a:r>
              <a:rPr lang="ru-RU" dirty="0" err="1"/>
              <a:t>гострого</a:t>
            </a:r>
            <a:r>
              <a:rPr lang="ru-RU" dirty="0"/>
              <a:t> живота»).</a:t>
            </a:r>
          </a:p>
          <a:p>
            <a:pPr algn="just">
              <a:buFont typeface="Arial" panose="020B0604020202020204" pitchFamily="34" charset="0"/>
              <a:buChar char="•"/>
            </a:pPr>
            <a:r>
              <a:rPr lang="ru-RU" dirty="0" err="1"/>
              <a:t>Гіперемія</a:t>
            </a:r>
            <a:r>
              <a:rPr lang="ru-RU" dirty="0"/>
              <a:t> (</a:t>
            </a:r>
            <a:r>
              <a:rPr lang="ru-RU" dirty="0" err="1"/>
              <a:t>почервоніння</a:t>
            </a:r>
            <a:r>
              <a:rPr lang="ru-RU" dirty="0"/>
              <a:t>) </a:t>
            </a:r>
            <a:r>
              <a:rPr lang="ru-RU" dirty="0" err="1"/>
              <a:t>обличчя</a:t>
            </a:r>
            <a:r>
              <a:rPr lang="ru-RU" dirty="0"/>
              <a:t>.</a:t>
            </a:r>
          </a:p>
          <a:p>
            <a:pPr algn="just"/>
            <a:r>
              <a:rPr lang="ru-RU" b="1" dirty="0" err="1"/>
              <a:t>Розвиток</a:t>
            </a:r>
            <a:r>
              <a:rPr lang="ru-RU" b="1" dirty="0"/>
              <a:t> стану:</a:t>
            </a:r>
            <a:endParaRPr lang="ru-RU" dirty="0"/>
          </a:p>
          <a:p>
            <a:pPr algn="just">
              <a:buFont typeface="Arial" panose="020B0604020202020204" pitchFamily="34" charset="0"/>
              <a:buChar char="•"/>
            </a:pPr>
            <a:r>
              <a:rPr lang="ru-RU" dirty="0" err="1"/>
              <a:t>Підвищення</a:t>
            </a:r>
            <a:r>
              <a:rPr lang="ru-RU" dirty="0"/>
              <a:t> </a:t>
            </a:r>
            <a:r>
              <a:rPr lang="ru-RU" dirty="0" err="1"/>
              <a:t>температури</a:t>
            </a:r>
            <a:r>
              <a:rPr lang="ru-RU" dirty="0"/>
              <a:t> </a:t>
            </a:r>
            <a:r>
              <a:rPr lang="ru-RU" dirty="0" err="1"/>
              <a:t>тіла</a:t>
            </a:r>
            <a:r>
              <a:rPr lang="ru-RU" dirty="0"/>
              <a:t> до </a:t>
            </a:r>
            <a:r>
              <a:rPr lang="ru-RU" b="1" dirty="0"/>
              <a:t>38–39°</a:t>
            </a:r>
            <a:r>
              <a:rPr lang="en-US" b="1" dirty="0"/>
              <a:t>C</a:t>
            </a:r>
            <a:r>
              <a:rPr lang="en-US" dirty="0"/>
              <a:t>, </a:t>
            </a:r>
            <a:r>
              <a:rPr lang="ru-RU" dirty="0"/>
              <a:t>озноб.</a:t>
            </a:r>
          </a:p>
          <a:p>
            <a:pPr algn="just">
              <a:buFont typeface="Arial" panose="020B0604020202020204" pitchFamily="34" charset="0"/>
              <a:buChar char="•"/>
            </a:pPr>
            <a:r>
              <a:rPr lang="ru-RU" dirty="0"/>
              <a:t>Рясна </a:t>
            </a:r>
            <a:r>
              <a:rPr lang="ru-RU" dirty="0" err="1"/>
              <a:t>пітливість</a:t>
            </a:r>
            <a:r>
              <a:rPr lang="ru-RU" dirty="0"/>
              <a:t>.</a:t>
            </a:r>
          </a:p>
          <a:p>
            <a:pPr algn="just">
              <a:buFont typeface="Arial" panose="020B0604020202020204" pitchFamily="34" charset="0"/>
              <a:buChar char="•"/>
            </a:pPr>
            <a:r>
              <a:rPr lang="ru-RU" dirty="0" err="1"/>
              <a:t>Виражений</a:t>
            </a:r>
            <a:r>
              <a:rPr lang="ru-RU" dirty="0"/>
              <a:t> </a:t>
            </a:r>
            <a:r>
              <a:rPr lang="ru-RU" dirty="0" err="1"/>
              <a:t>больовий</a:t>
            </a:r>
            <a:r>
              <a:rPr lang="ru-RU" dirty="0"/>
              <a:t> синдром: </a:t>
            </a:r>
            <a:r>
              <a:rPr lang="ru-RU" dirty="0" err="1"/>
              <a:t>хворі</a:t>
            </a:r>
            <a:r>
              <a:rPr lang="ru-RU" dirty="0"/>
              <a:t> не </a:t>
            </a:r>
            <a:r>
              <a:rPr lang="ru-RU" dirty="0" err="1"/>
              <a:t>можуть</a:t>
            </a:r>
            <a:r>
              <a:rPr lang="ru-RU" dirty="0"/>
              <a:t> </a:t>
            </a:r>
            <a:r>
              <a:rPr lang="ru-RU" dirty="0" err="1"/>
              <a:t>стояти</a:t>
            </a:r>
            <a:r>
              <a:rPr lang="ru-RU" dirty="0"/>
              <a:t> на ногах, кричать </a:t>
            </a:r>
            <a:r>
              <a:rPr lang="ru-RU" dirty="0" err="1"/>
              <a:t>від</a:t>
            </a:r>
            <a:r>
              <a:rPr lang="ru-RU" dirty="0"/>
              <a:t> болю, </a:t>
            </a:r>
            <a:r>
              <a:rPr lang="ru-RU" dirty="0" err="1"/>
              <a:t>поводяться</a:t>
            </a:r>
            <a:r>
              <a:rPr lang="ru-RU" dirty="0"/>
              <a:t> </a:t>
            </a:r>
            <a:r>
              <a:rPr lang="ru-RU" dirty="0" err="1"/>
              <a:t>неспокійно</a:t>
            </a:r>
            <a:r>
              <a:rPr lang="ru-RU" dirty="0"/>
              <a:t>.</a:t>
            </a:r>
          </a:p>
          <a:p>
            <a:pPr algn="just">
              <a:buFont typeface="Arial" panose="020B0604020202020204" pitchFamily="34" charset="0"/>
              <a:buChar char="•"/>
            </a:pPr>
            <a:r>
              <a:rPr lang="ru-RU" dirty="0" err="1"/>
              <a:t>Можлива</a:t>
            </a:r>
            <a:r>
              <a:rPr lang="ru-RU" dirty="0"/>
              <a:t> </a:t>
            </a:r>
            <a:r>
              <a:rPr lang="ru-RU" dirty="0" err="1"/>
              <a:t>затримка</a:t>
            </a:r>
            <a:r>
              <a:rPr lang="ru-RU" dirty="0"/>
              <a:t> </a:t>
            </a:r>
            <a:r>
              <a:rPr lang="ru-RU" dirty="0" err="1"/>
              <a:t>сечовипускання</a:t>
            </a:r>
            <a:r>
              <a:rPr lang="ru-RU" dirty="0" smtClean="0"/>
              <a:t>.</a:t>
            </a:r>
            <a:endParaRPr lang="ru-RU" dirty="0"/>
          </a:p>
        </p:txBody>
      </p:sp>
    </p:spTree>
    <p:extLst>
      <p:ext uri="{BB962C8B-B14F-4D97-AF65-F5344CB8AC3E}">
        <p14:creationId xmlns:p14="http://schemas.microsoft.com/office/powerpoint/2010/main" val="3343967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CustomShape 1"/>
          <p:cNvSpPr/>
          <p:nvPr/>
        </p:nvSpPr>
        <p:spPr>
          <a:xfrm>
            <a:off x="401782" y="438240"/>
            <a:ext cx="8399880" cy="621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64000" lnSpcReduction="20000"/>
          </a:bodyPr>
          <a:lstStyle/>
          <a:p>
            <a:pPr marL="343080" indent="-342000" algn="ctr">
              <a:lnSpc>
                <a:spcPct val="100000"/>
              </a:lnSpc>
              <a:spcBef>
                <a:spcPts val="680"/>
              </a:spcBef>
              <a:buClr>
                <a:srgbClr val="FF0000"/>
              </a:buClr>
              <a:buFont typeface="Arial"/>
              <a:buChar char="•"/>
            </a:pPr>
            <a:r>
              <a:rPr lang="ru-RU" sz="3400" b="1" strike="noStrike" spc="-1" dirty="0" err="1">
                <a:solidFill>
                  <a:srgbClr val="FF0000"/>
                </a:solidFill>
                <a:latin typeface="Calibri"/>
                <a:ea typeface="DejaVu Sans"/>
              </a:rPr>
              <a:t>Важкість</a:t>
            </a:r>
            <a:r>
              <a:rPr lang="ru-RU" sz="3400" b="1" strike="noStrike" spc="-1" dirty="0">
                <a:solidFill>
                  <a:srgbClr val="FF0000"/>
                </a:solidFill>
                <a:latin typeface="Calibri"/>
                <a:ea typeface="DejaVu Sans"/>
              </a:rPr>
              <a:t> </a:t>
            </a:r>
            <a:r>
              <a:rPr lang="ru-RU" sz="3400" b="1" strike="noStrike" spc="-1" dirty="0" err="1">
                <a:solidFill>
                  <a:srgbClr val="FF0000"/>
                </a:solidFill>
                <a:latin typeface="Calibri"/>
                <a:ea typeface="DejaVu Sans"/>
              </a:rPr>
              <a:t>опіків</a:t>
            </a:r>
            <a:r>
              <a:rPr lang="ru-RU" sz="3400" b="1" strike="noStrike" spc="-1" dirty="0">
                <a:solidFill>
                  <a:srgbClr val="FF0000"/>
                </a:solidFill>
                <a:latin typeface="Calibri"/>
                <a:ea typeface="DejaVu Sans"/>
              </a:rPr>
              <a:t> </a:t>
            </a:r>
            <a:r>
              <a:rPr lang="ru-RU" sz="3400" b="1" strike="noStrike" spc="-1" dirty="0" err="1">
                <a:solidFill>
                  <a:srgbClr val="FF0000"/>
                </a:solidFill>
                <a:latin typeface="Calibri"/>
                <a:ea typeface="DejaVu Sans"/>
              </a:rPr>
              <a:t>залежить</a:t>
            </a:r>
            <a:r>
              <a:rPr lang="ru-RU" sz="3400" b="1" strike="noStrike" spc="-1" dirty="0">
                <a:solidFill>
                  <a:srgbClr val="FF0000"/>
                </a:solidFill>
                <a:latin typeface="Calibri"/>
                <a:ea typeface="DejaVu Sans"/>
              </a:rPr>
              <a:t> </a:t>
            </a:r>
            <a:r>
              <a:rPr lang="ru-RU" sz="3400" b="1" strike="noStrike" spc="-1" dirty="0" err="1">
                <a:solidFill>
                  <a:srgbClr val="FF0000"/>
                </a:solidFill>
                <a:latin typeface="Calibri"/>
                <a:ea typeface="DejaVu Sans"/>
              </a:rPr>
              <a:t>від</a:t>
            </a:r>
            <a:r>
              <a:rPr lang="ru-RU" sz="3400" b="1" strike="noStrike" spc="-1" dirty="0">
                <a:solidFill>
                  <a:srgbClr val="FF0000"/>
                </a:solidFill>
                <a:latin typeface="Calibri"/>
                <a:ea typeface="DejaVu Sans"/>
              </a:rPr>
              <a:t> </a:t>
            </a:r>
            <a:r>
              <a:rPr lang="ru-RU" sz="3400" b="1" strike="noStrike" spc="-1" dirty="0" err="1">
                <a:solidFill>
                  <a:srgbClr val="FF0000"/>
                </a:solidFill>
                <a:latin typeface="Calibri"/>
                <a:ea typeface="DejaVu Sans"/>
              </a:rPr>
              <a:t>глибини</a:t>
            </a:r>
            <a:r>
              <a:rPr lang="ru-RU" sz="3400" b="1" strike="noStrike" spc="-1" dirty="0">
                <a:solidFill>
                  <a:srgbClr val="FF0000"/>
                </a:solidFill>
                <a:latin typeface="Calibri"/>
                <a:ea typeface="DejaVu Sans"/>
              </a:rPr>
              <a:t> і </a:t>
            </a:r>
            <a:r>
              <a:rPr lang="ru-RU" sz="3400" b="1" strike="noStrike" spc="-1" dirty="0" err="1">
                <a:solidFill>
                  <a:srgbClr val="FF0000"/>
                </a:solidFill>
                <a:latin typeface="Calibri"/>
                <a:ea typeface="DejaVu Sans"/>
              </a:rPr>
              <a:t>площини</a:t>
            </a:r>
            <a:r>
              <a:rPr lang="ru-RU" sz="3400" b="1" strike="noStrike" spc="-1" dirty="0">
                <a:solidFill>
                  <a:srgbClr val="FF0000"/>
                </a:solidFill>
                <a:latin typeface="Calibri"/>
                <a:ea typeface="DejaVu Sans"/>
              </a:rPr>
              <a:t> </a:t>
            </a:r>
            <a:r>
              <a:rPr lang="ru-RU" sz="3400" b="1" strike="noStrike" spc="-1" dirty="0" err="1">
                <a:solidFill>
                  <a:srgbClr val="FF0000"/>
                </a:solidFill>
                <a:latin typeface="Calibri"/>
                <a:ea typeface="DejaVu Sans"/>
              </a:rPr>
              <a:t>ушкодженої</a:t>
            </a:r>
            <a:r>
              <a:rPr lang="ru-RU" sz="3400" b="1" strike="noStrike" spc="-1" dirty="0">
                <a:solidFill>
                  <a:srgbClr val="FF0000"/>
                </a:solidFill>
                <a:latin typeface="Calibri"/>
                <a:ea typeface="DejaVu Sans"/>
              </a:rPr>
              <a:t> </a:t>
            </a:r>
            <a:r>
              <a:rPr lang="ru-RU" sz="3400" b="1" strike="noStrike" spc="-1" dirty="0" err="1">
                <a:solidFill>
                  <a:srgbClr val="FF0000"/>
                </a:solidFill>
                <a:latin typeface="Calibri"/>
                <a:ea typeface="DejaVu Sans"/>
              </a:rPr>
              <a:t>поверхні</a:t>
            </a:r>
            <a:r>
              <a:rPr lang="ru-RU" sz="3400" b="1" strike="noStrike" spc="-1" dirty="0">
                <a:solidFill>
                  <a:srgbClr val="FF0000"/>
                </a:solidFill>
                <a:latin typeface="Calibri"/>
                <a:ea typeface="DejaVu Sans"/>
              </a:rPr>
              <a:t>.</a:t>
            </a:r>
            <a:endParaRPr lang="ru-RU" sz="3400" b="0" strike="noStrike" spc="-1" dirty="0">
              <a:latin typeface="Arial"/>
            </a:endParaRPr>
          </a:p>
          <a:p>
            <a:pPr marL="343080" indent="-342000" algn="just">
              <a:lnSpc>
                <a:spcPct val="100000"/>
              </a:lnSpc>
              <a:spcBef>
                <a:spcPts val="641"/>
              </a:spcBef>
              <a:buClr>
                <a:srgbClr val="000000"/>
              </a:buClr>
              <a:buFont typeface="Arial"/>
              <a:buChar char="•"/>
            </a:pPr>
            <a:r>
              <a:rPr lang="ru-RU" sz="3200" b="1" strike="noStrike" spc="-1" dirty="0">
                <a:solidFill>
                  <a:srgbClr val="000000"/>
                </a:solidFill>
                <a:latin typeface="Calibri"/>
                <a:ea typeface="DejaVu Sans"/>
              </a:rPr>
              <a:t>Для </a:t>
            </a:r>
            <a:r>
              <a:rPr lang="ru-RU" sz="3200" b="1" strike="noStrike" spc="-1" dirty="0" err="1">
                <a:solidFill>
                  <a:srgbClr val="000000"/>
                </a:solidFill>
                <a:latin typeface="Calibri"/>
                <a:ea typeface="DejaVu Sans"/>
              </a:rPr>
              <a:t>швидкого</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підрахунку</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площі</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користуються</a:t>
            </a:r>
            <a:r>
              <a:rPr lang="ru-RU" sz="3200" b="1" strike="noStrike" spc="-1" dirty="0">
                <a:solidFill>
                  <a:srgbClr val="000000"/>
                </a:solidFill>
                <a:latin typeface="Calibri"/>
                <a:ea typeface="DejaVu Sans"/>
              </a:rPr>
              <a:t> </a:t>
            </a:r>
            <a:r>
              <a:rPr lang="ru-RU" sz="3200" b="1" i="1" strike="noStrike" spc="-1" dirty="0">
                <a:solidFill>
                  <a:srgbClr val="7030A0"/>
                </a:solidFill>
                <a:latin typeface="Calibri"/>
                <a:ea typeface="DejaVu Sans"/>
              </a:rPr>
              <a:t>правилом «</a:t>
            </a:r>
            <a:r>
              <a:rPr lang="ru-RU" sz="3200" b="1" i="1" strike="noStrike" spc="-1" dirty="0" err="1">
                <a:solidFill>
                  <a:srgbClr val="7030A0"/>
                </a:solidFill>
                <a:latin typeface="Calibri"/>
                <a:ea typeface="DejaVu Sans"/>
              </a:rPr>
              <a:t>дев'яток</a:t>
            </a:r>
            <a:r>
              <a:rPr lang="ru-RU" sz="3200" b="1" i="1" strike="noStrike" spc="-1" dirty="0">
                <a:solidFill>
                  <a:srgbClr val="7030A0"/>
                </a:solidFill>
                <a:latin typeface="Calibri"/>
                <a:ea typeface="DejaVu Sans"/>
              </a:rPr>
              <a:t>»</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тобто</a:t>
            </a:r>
            <a:r>
              <a:rPr lang="ru-RU" sz="3200" b="1" strike="noStrike" spc="-1" dirty="0">
                <a:solidFill>
                  <a:srgbClr val="000000"/>
                </a:solidFill>
                <a:latin typeface="Calibri"/>
                <a:ea typeface="DejaVu Sans"/>
              </a:rPr>
              <a:t> по 9% </a:t>
            </a:r>
            <a:r>
              <a:rPr lang="ru-RU" sz="3200" b="1" strike="noStrike" spc="-1" dirty="0" err="1">
                <a:solidFill>
                  <a:srgbClr val="000000"/>
                </a:solidFill>
                <a:latin typeface="Calibri"/>
                <a:ea typeface="DejaVu Sans"/>
              </a:rPr>
              <a:t>поверхні</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тіла</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становлять</a:t>
            </a:r>
            <a:r>
              <a:rPr lang="ru-RU" sz="3200" b="1" strike="noStrike" spc="-1" dirty="0">
                <a:solidFill>
                  <a:srgbClr val="000000"/>
                </a:solidFill>
                <a:latin typeface="Calibri"/>
                <a:ea typeface="DejaVu Sans"/>
              </a:rPr>
              <a:t>: голова і шия; </a:t>
            </a:r>
            <a:r>
              <a:rPr lang="ru-RU" sz="3200" b="1" strike="noStrike" spc="-1" dirty="0" err="1">
                <a:solidFill>
                  <a:srgbClr val="000000"/>
                </a:solidFill>
                <a:latin typeface="Calibri"/>
                <a:ea typeface="DejaVu Sans"/>
              </a:rPr>
              <a:t>поверхня</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одної</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кінцівки</a:t>
            </a:r>
            <a:r>
              <a:rPr lang="ru-RU" sz="3200" b="1" strike="noStrike" spc="-1" dirty="0">
                <a:solidFill>
                  <a:srgbClr val="000000"/>
                </a:solidFill>
                <a:latin typeface="Calibri"/>
                <a:ea typeface="DejaVu Sans"/>
              </a:rPr>
              <a:t>; груди й </a:t>
            </a:r>
            <a:r>
              <a:rPr lang="ru-RU" sz="3200" b="1" strike="noStrike" spc="-1" dirty="0" err="1">
                <a:solidFill>
                  <a:srgbClr val="000000"/>
                </a:solidFill>
                <a:latin typeface="Calibri"/>
                <a:ea typeface="DejaVu Sans"/>
              </a:rPr>
              <a:t>живіт</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задня</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поверхня</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тулуба</a:t>
            </a:r>
            <a:r>
              <a:rPr lang="ru-RU" sz="3200" b="1" strike="noStrike" spc="-1" dirty="0">
                <a:solidFill>
                  <a:srgbClr val="000000"/>
                </a:solidFill>
                <a:latin typeface="Calibri"/>
                <a:ea typeface="DejaVu Sans"/>
              </a:rPr>
              <a:t> (спина); одна </a:t>
            </a:r>
            <a:r>
              <a:rPr lang="ru-RU" sz="3200" b="1" strike="noStrike" spc="-1" dirty="0" err="1">
                <a:solidFill>
                  <a:srgbClr val="000000"/>
                </a:solidFill>
                <a:latin typeface="Calibri"/>
                <a:ea typeface="DejaVu Sans"/>
              </a:rPr>
              <a:t>нижня</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кінцівка</a:t>
            </a:r>
            <a:r>
              <a:rPr lang="ru-RU" sz="3200" b="1" strike="noStrike" spc="-1" dirty="0">
                <a:solidFill>
                  <a:srgbClr val="000000"/>
                </a:solidFill>
                <a:latin typeface="Calibri"/>
                <a:ea typeface="DejaVu Sans"/>
              </a:rPr>
              <a:t> (стегна), </a:t>
            </a:r>
            <a:r>
              <a:rPr lang="ru-RU" sz="3200" b="1" strike="noStrike" spc="-1" dirty="0" err="1">
                <a:solidFill>
                  <a:srgbClr val="000000"/>
                </a:solidFill>
                <a:latin typeface="Calibri"/>
                <a:ea typeface="DejaVu Sans"/>
              </a:rPr>
              <a:t>гомілка</a:t>
            </a:r>
            <a:r>
              <a:rPr lang="ru-RU" sz="3200" b="1" strike="noStrike" spc="-1" dirty="0">
                <a:solidFill>
                  <a:srgbClr val="000000"/>
                </a:solidFill>
                <a:latin typeface="Calibri"/>
                <a:ea typeface="DejaVu Sans"/>
              </a:rPr>
              <a:t> стегна; </a:t>
            </a:r>
            <a:r>
              <a:rPr lang="ru-RU" sz="3200" b="1" strike="noStrike" spc="-1" dirty="0" err="1">
                <a:solidFill>
                  <a:srgbClr val="000000"/>
                </a:solidFill>
                <a:latin typeface="Calibri"/>
                <a:ea typeface="DejaVu Sans"/>
              </a:rPr>
              <a:t>промежина</a:t>
            </a:r>
            <a:r>
              <a:rPr lang="ru-RU" sz="3200" b="1" strike="noStrike" spc="-1" dirty="0">
                <a:solidFill>
                  <a:srgbClr val="000000"/>
                </a:solidFill>
                <a:latin typeface="Calibri"/>
                <a:ea typeface="DejaVu Sans"/>
              </a:rPr>
              <a:t> - 1%. Разом </a:t>
            </a:r>
            <a:r>
              <a:rPr lang="ru-RU" sz="3200" b="1" strike="noStrike" spc="-1" dirty="0" err="1">
                <a:solidFill>
                  <a:srgbClr val="000000"/>
                </a:solidFill>
                <a:latin typeface="Calibri"/>
                <a:ea typeface="DejaVu Sans"/>
              </a:rPr>
              <a:t>це</a:t>
            </a:r>
            <a:r>
              <a:rPr lang="ru-RU" sz="3200" b="1" strike="noStrike" spc="-1" dirty="0">
                <a:solidFill>
                  <a:srgbClr val="000000"/>
                </a:solidFill>
                <a:latin typeface="Calibri"/>
                <a:ea typeface="DejaVu Sans"/>
              </a:rPr>
              <a:t> 100%.</a:t>
            </a:r>
            <a:endParaRPr lang="ru-RU" sz="3200" b="0" strike="noStrike" spc="-1" dirty="0">
              <a:latin typeface="Arial"/>
            </a:endParaRPr>
          </a:p>
          <a:p>
            <a:pPr marL="343080" indent="-342000" algn="just">
              <a:lnSpc>
                <a:spcPct val="100000"/>
              </a:lnSpc>
              <a:spcBef>
                <a:spcPts val="641"/>
              </a:spcBef>
              <a:buClr>
                <a:srgbClr val="000000"/>
              </a:buClr>
              <a:buFont typeface="Arial"/>
              <a:buChar char="•"/>
            </a:pPr>
            <a:r>
              <a:rPr lang="ru-RU" sz="3200" b="1" strike="noStrike" spc="-1" dirty="0">
                <a:solidFill>
                  <a:srgbClr val="000000"/>
                </a:solidFill>
                <a:latin typeface="Calibri"/>
                <a:ea typeface="DejaVu Sans"/>
              </a:rPr>
              <a:t>Для </a:t>
            </a:r>
            <a:r>
              <a:rPr lang="ru-RU" sz="3200" b="1" strike="noStrike" spc="-1" dirty="0" err="1">
                <a:solidFill>
                  <a:srgbClr val="000000"/>
                </a:solidFill>
                <a:latin typeface="Calibri"/>
                <a:ea typeface="DejaVu Sans"/>
              </a:rPr>
              <a:t>вимірювання</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невеликої</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площі</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опіку</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використовують</a:t>
            </a:r>
            <a:r>
              <a:rPr lang="ru-RU" sz="3200" b="1" strike="noStrike" spc="-1" dirty="0">
                <a:solidFill>
                  <a:srgbClr val="000000"/>
                </a:solidFill>
                <a:latin typeface="Calibri"/>
                <a:ea typeface="DejaVu Sans"/>
              </a:rPr>
              <a:t> </a:t>
            </a:r>
            <a:r>
              <a:rPr lang="ru-RU" sz="3200" b="1" i="1" strike="noStrike" spc="-1" dirty="0">
                <a:solidFill>
                  <a:srgbClr val="7030A0"/>
                </a:solidFill>
                <a:latin typeface="Calibri"/>
                <a:ea typeface="DejaVu Sans"/>
              </a:rPr>
              <a:t>правило «</a:t>
            </a:r>
            <a:r>
              <a:rPr lang="ru-RU" sz="3200" b="1" i="1" strike="noStrike" spc="-1" dirty="0" err="1">
                <a:solidFill>
                  <a:srgbClr val="7030A0"/>
                </a:solidFill>
                <a:latin typeface="Calibri"/>
                <a:ea typeface="DejaVu Sans"/>
              </a:rPr>
              <a:t>долоні</a:t>
            </a:r>
            <a:r>
              <a:rPr lang="ru-RU" sz="3200" b="1" i="1" strike="noStrike" spc="-1" dirty="0">
                <a:solidFill>
                  <a:srgbClr val="7030A0"/>
                </a:solidFill>
                <a:latin typeface="Calibri"/>
                <a:ea typeface="DejaVu Sans"/>
              </a:rPr>
              <a:t>»: </a:t>
            </a:r>
            <a:r>
              <a:rPr lang="ru-RU" sz="3200" b="1" strike="noStrike" spc="-1" dirty="0" err="1">
                <a:solidFill>
                  <a:srgbClr val="000000"/>
                </a:solidFill>
                <a:latin typeface="Calibri"/>
                <a:ea typeface="DejaVu Sans"/>
              </a:rPr>
              <a:t>площа</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долоні</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людини</a:t>
            </a:r>
            <a:r>
              <a:rPr lang="ru-RU" sz="3200" b="1" strike="noStrike" spc="-1" dirty="0">
                <a:solidFill>
                  <a:srgbClr val="000000"/>
                </a:solidFill>
                <a:latin typeface="Calibri"/>
                <a:ea typeface="DejaVu Sans"/>
              </a:rPr>
              <a:t> в </a:t>
            </a:r>
            <a:r>
              <a:rPr lang="ru-RU" sz="3200" b="1" strike="noStrike" spc="-1" dirty="0" err="1">
                <a:solidFill>
                  <a:srgbClr val="000000"/>
                </a:solidFill>
                <a:latin typeface="Calibri"/>
                <a:ea typeface="DejaVu Sans"/>
              </a:rPr>
              <a:t>середньому</a:t>
            </a:r>
            <a:r>
              <a:rPr lang="ru-RU" sz="3200" b="1" strike="noStrike" spc="-1" dirty="0">
                <a:solidFill>
                  <a:srgbClr val="000000"/>
                </a:solidFill>
                <a:latin typeface="Calibri"/>
                <a:ea typeface="DejaVu Sans"/>
              </a:rPr>
              <a:t> становить 1,0-1,2% </a:t>
            </a:r>
            <a:r>
              <a:rPr lang="ru-RU" sz="3200" b="1" strike="noStrike" spc="-1" dirty="0" err="1">
                <a:solidFill>
                  <a:srgbClr val="000000"/>
                </a:solidFill>
                <a:latin typeface="Calibri"/>
                <a:ea typeface="DejaVu Sans"/>
              </a:rPr>
              <a:t>площі</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його</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тіла</a:t>
            </a:r>
            <a:r>
              <a:rPr lang="ru-RU" sz="3200" b="1" strike="noStrike" spc="-1" dirty="0">
                <a:solidFill>
                  <a:srgbClr val="000000"/>
                </a:solidFill>
                <a:latin typeface="Calibri"/>
                <a:ea typeface="DejaVu Sans"/>
              </a:rPr>
              <a:t>.</a:t>
            </a:r>
            <a:endParaRPr lang="ru-RU" sz="3200" b="0" strike="noStrike" spc="-1" dirty="0">
              <a:latin typeface="Arial"/>
            </a:endParaRPr>
          </a:p>
          <a:p>
            <a:pPr marL="343080" indent="-342000" algn="just">
              <a:lnSpc>
                <a:spcPct val="100000"/>
              </a:lnSpc>
              <a:spcBef>
                <a:spcPts val="641"/>
              </a:spcBef>
              <a:buClr>
                <a:srgbClr val="000000"/>
              </a:buClr>
              <a:buFont typeface="Arial"/>
              <a:buChar char="•"/>
            </a:pPr>
            <a:r>
              <a:rPr lang="ru-RU" sz="3200" b="1" strike="noStrike" spc="-1" dirty="0">
                <a:solidFill>
                  <a:srgbClr val="000000"/>
                </a:solidFill>
                <a:latin typeface="Calibri"/>
                <a:ea typeface="DejaVu Sans"/>
              </a:rPr>
              <a:t>До </a:t>
            </a:r>
            <a:r>
              <a:rPr lang="ru-RU" sz="3200" b="1" strike="noStrike" spc="-1" dirty="0" err="1">
                <a:solidFill>
                  <a:srgbClr val="FF0000"/>
                </a:solidFill>
                <a:latin typeface="Calibri"/>
                <a:ea typeface="DejaVu Sans"/>
              </a:rPr>
              <a:t>важких</a:t>
            </a:r>
            <a:r>
              <a:rPr lang="ru-RU" sz="3200" b="1" strike="noStrike" spc="-1" dirty="0">
                <a:solidFill>
                  <a:srgbClr val="FF0000"/>
                </a:solidFill>
                <a:latin typeface="Calibri"/>
                <a:ea typeface="DejaVu Sans"/>
              </a:rPr>
              <a:t> </a:t>
            </a:r>
            <a:r>
              <a:rPr lang="ru-RU" sz="3200" b="1" strike="noStrike" spc="-1" dirty="0" err="1">
                <a:solidFill>
                  <a:srgbClr val="FF0000"/>
                </a:solidFill>
                <a:latin typeface="Calibri"/>
                <a:ea typeface="DejaVu Sans"/>
              </a:rPr>
              <a:t>опіків</a:t>
            </a:r>
            <a:r>
              <a:rPr lang="ru-RU" sz="3200" b="1" strike="noStrike" spc="-1" dirty="0">
                <a:solidFill>
                  <a:srgbClr val="FF0000"/>
                </a:solidFill>
                <a:latin typeface="Calibri"/>
                <a:ea typeface="DejaVu Sans"/>
              </a:rPr>
              <a:t> </a:t>
            </a:r>
            <a:r>
              <a:rPr lang="ru-RU" sz="3200" b="1" strike="noStrike" spc="-1" dirty="0">
                <a:solidFill>
                  <a:srgbClr val="000000"/>
                </a:solidFill>
                <a:latin typeface="Calibri"/>
                <a:ea typeface="DejaVu Sans"/>
              </a:rPr>
              <a:t>належать </a:t>
            </a:r>
            <a:r>
              <a:rPr lang="ru-RU" sz="3200" b="1" strike="noStrike" spc="-1" dirty="0" err="1">
                <a:solidFill>
                  <a:srgbClr val="000000"/>
                </a:solidFill>
                <a:latin typeface="Calibri"/>
                <a:ea typeface="DejaVu Sans"/>
              </a:rPr>
              <a:t>опіки</a:t>
            </a:r>
            <a:r>
              <a:rPr lang="ru-RU" sz="3200" b="1" strike="noStrike" spc="-1" dirty="0">
                <a:solidFill>
                  <a:srgbClr val="000000"/>
                </a:solidFill>
                <a:latin typeface="Calibri"/>
                <a:ea typeface="DejaVu Sans"/>
              </a:rPr>
              <a:t> II, III, </a:t>
            </a:r>
            <a:r>
              <a:rPr lang="ru-RU" sz="3200" b="1" strike="noStrike" spc="-1" dirty="0" err="1">
                <a:solidFill>
                  <a:srgbClr val="000000"/>
                </a:solidFill>
                <a:latin typeface="Calibri"/>
                <a:ea typeface="DejaVu Sans"/>
              </a:rPr>
              <a:t>IVступенів</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площиною</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ушкодження</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більше</a:t>
            </a:r>
            <a:r>
              <a:rPr lang="ru-RU" sz="3200" b="1" strike="noStrike" spc="-1" dirty="0">
                <a:solidFill>
                  <a:srgbClr val="000000"/>
                </a:solidFill>
                <a:latin typeface="Calibri"/>
                <a:ea typeface="DejaVu Sans"/>
              </a:rPr>
              <a:t> 20% </a:t>
            </a:r>
            <a:r>
              <a:rPr lang="ru-RU" sz="3200" b="1" strike="noStrike" spc="-1" dirty="0" err="1">
                <a:solidFill>
                  <a:srgbClr val="000000"/>
                </a:solidFill>
                <a:latin typeface="Calibri"/>
                <a:ea typeface="DejaVu Sans"/>
              </a:rPr>
              <a:t>поверхні</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тіла</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ускладнені</a:t>
            </a:r>
            <a:r>
              <a:rPr lang="ru-RU" sz="3200" b="1" strike="noStrike" spc="-1" dirty="0">
                <a:solidFill>
                  <a:srgbClr val="000000"/>
                </a:solidFill>
                <a:latin typeface="Calibri"/>
                <a:ea typeface="DejaVu Sans"/>
              </a:rPr>
              <a:t> шоком, </a:t>
            </a:r>
            <a:r>
              <a:rPr lang="ru-RU" sz="3200" b="1" strike="noStrike" spc="-1" dirty="0" err="1">
                <a:solidFill>
                  <a:srgbClr val="000000"/>
                </a:solidFill>
                <a:latin typeface="Calibri"/>
                <a:ea typeface="DejaVu Sans"/>
              </a:rPr>
              <a:t>променевою</a:t>
            </a:r>
            <a:r>
              <a:rPr lang="ru-RU" sz="3200" b="1" strike="noStrike" spc="-1" dirty="0">
                <a:solidFill>
                  <a:srgbClr val="000000"/>
                </a:solidFill>
                <a:latin typeface="Calibri"/>
                <a:ea typeface="DejaVu Sans"/>
              </a:rPr>
              <a:t> хворобою та </a:t>
            </a:r>
            <a:r>
              <a:rPr lang="ru-RU" sz="3200" b="1" strike="noStrike" spc="-1" dirty="0" err="1">
                <a:solidFill>
                  <a:srgbClr val="000000"/>
                </a:solidFill>
                <a:latin typeface="Calibri"/>
                <a:ea typeface="DejaVu Sans"/>
              </a:rPr>
              <a:t>опіками</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дихальних</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шляхів</a:t>
            </a:r>
            <a:r>
              <a:rPr lang="ru-RU" sz="3200" b="1" strike="noStrike" spc="-1" dirty="0">
                <a:solidFill>
                  <a:srgbClr val="000000"/>
                </a:solidFill>
                <a:latin typeface="Calibri"/>
                <a:ea typeface="DejaVu Sans"/>
              </a:rPr>
              <a:t>.</a:t>
            </a:r>
            <a:endParaRPr lang="ru-RU" sz="3200" b="0" strike="noStrike" spc="-1" dirty="0">
              <a:latin typeface="Arial"/>
            </a:endParaRPr>
          </a:p>
          <a:p>
            <a:pPr marL="343080" indent="-342000" algn="just">
              <a:lnSpc>
                <a:spcPct val="100000"/>
              </a:lnSpc>
              <a:spcBef>
                <a:spcPts val="641"/>
              </a:spcBef>
              <a:buClr>
                <a:srgbClr val="000000"/>
              </a:buClr>
              <a:buFont typeface="Arial"/>
              <a:buChar char="•"/>
            </a:pPr>
            <a:r>
              <a:rPr lang="ru-RU" sz="3200" b="1" strike="noStrike" spc="-1" dirty="0" err="1">
                <a:solidFill>
                  <a:srgbClr val="000000"/>
                </a:solidFill>
                <a:latin typeface="Calibri"/>
                <a:ea typeface="DejaVu Sans"/>
              </a:rPr>
              <a:t>Опіки</a:t>
            </a:r>
            <a:r>
              <a:rPr lang="ru-RU" sz="3200" b="1" strike="noStrike" spc="-1" dirty="0">
                <a:solidFill>
                  <a:srgbClr val="000000"/>
                </a:solidFill>
                <a:latin typeface="Calibri"/>
                <a:ea typeface="DejaVu Sans"/>
              </a:rPr>
              <a:t> </a:t>
            </a:r>
            <a:r>
              <a:rPr lang="ru-RU" sz="3200" b="1" strike="noStrike" spc="-1" dirty="0" err="1">
                <a:solidFill>
                  <a:srgbClr val="FF0000"/>
                </a:solidFill>
                <a:latin typeface="Calibri"/>
                <a:ea typeface="DejaVu Sans"/>
              </a:rPr>
              <a:t>середньої</a:t>
            </a:r>
            <a:r>
              <a:rPr lang="ru-RU" sz="3200" b="1" strike="noStrike" spc="-1" dirty="0">
                <a:solidFill>
                  <a:srgbClr val="FF0000"/>
                </a:solidFill>
                <a:latin typeface="Calibri"/>
                <a:ea typeface="DejaVu Sans"/>
              </a:rPr>
              <a:t> </a:t>
            </a:r>
            <a:r>
              <a:rPr lang="ru-RU" sz="3200" b="1" strike="noStrike" spc="-1" dirty="0" err="1">
                <a:solidFill>
                  <a:srgbClr val="FF0000"/>
                </a:solidFill>
                <a:latin typeface="Calibri"/>
                <a:ea typeface="DejaVu Sans"/>
              </a:rPr>
              <a:t>важкості</a:t>
            </a:r>
            <a:r>
              <a:rPr lang="ru-RU" sz="3200" b="1" strike="noStrike" spc="-1" dirty="0">
                <a:solidFill>
                  <a:srgbClr val="FF0000"/>
                </a:solidFill>
                <a:latin typeface="Calibri"/>
                <a:ea typeface="DejaVu Sans"/>
              </a:rPr>
              <a:t> </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це</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опіки</a:t>
            </a:r>
            <a:r>
              <a:rPr lang="ru-RU" sz="3200" b="1" strike="noStrike" spc="-1" dirty="0">
                <a:solidFill>
                  <a:srgbClr val="000000"/>
                </a:solidFill>
                <a:latin typeface="Calibri"/>
                <a:ea typeface="DejaVu Sans"/>
              </a:rPr>
              <a:t> II—ІІІ </a:t>
            </a:r>
            <a:r>
              <a:rPr lang="ru-RU" sz="3200" b="1" strike="noStrike" spc="-1" dirty="0" err="1">
                <a:solidFill>
                  <a:srgbClr val="000000"/>
                </a:solidFill>
                <a:latin typeface="Calibri"/>
                <a:ea typeface="DejaVu Sans"/>
              </a:rPr>
              <a:t>ступенів</a:t>
            </a:r>
            <a:r>
              <a:rPr lang="ru-RU" sz="3200" b="1" strike="noStrike" spc="-1" dirty="0">
                <a:solidFill>
                  <a:srgbClr val="000000"/>
                </a:solidFill>
                <a:latin typeface="Calibri"/>
                <a:ea typeface="DejaVu Sans"/>
              </a:rPr>
              <a:t> з </a:t>
            </a:r>
            <a:r>
              <a:rPr lang="ru-RU" sz="3200" b="1" strike="noStrike" spc="-1" dirty="0" err="1">
                <a:solidFill>
                  <a:srgbClr val="000000"/>
                </a:solidFill>
                <a:latin typeface="Calibri"/>
                <a:ea typeface="DejaVu Sans"/>
              </a:rPr>
              <a:t>площиною</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ураження</a:t>
            </a:r>
            <a:r>
              <a:rPr lang="ru-RU" sz="3200" b="1" strike="noStrike" spc="-1" dirty="0">
                <a:solidFill>
                  <a:srgbClr val="000000"/>
                </a:solidFill>
                <a:latin typeface="Calibri"/>
                <a:ea typeface="DejaVu Sans"/>
              </a:rPr>
              <a:t> 10-20% </a:t>
            </a:r>
            <a:r>
              <a:rPr lang="ru-RU" sz="3200" b="1" strike="noStrike" spc="-1" dirty="0" err="1">
                <a:solidFill>
                  <a:srgbClr val="000000"/>
                </a:solidFill>
                <a:latin typeface="Calibri"/>
                <a:ea typeface="DejaVu Sans"/>
              </a:rPr>
              <a:t>загальної</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площі</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тіла</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опіки</a:t>
            </a:r>
            <a:r>
              <a:rPr lang="ru-RU" sz="3200" b="1" strike="noStrike" spc="-1" dirty="0">
                <a:solidFill>
                  <a:srgbClr val="000000"/>
                </a:solidFill>
                <a:latin typeface="Calibri"/>
                <a:ea typeface="DejaVu Sans"/>
              </a:rPr>
              <a:t> І </a:t>
            </a:r>
            <a:r>
              <a:rPr lang="ru-RU" sz="3200" b="1" strike="noStrike" spc="-1" dirty="0" err="1">
                <a:solidFill>
                  <a:srgbClr val="000000"/>
                </a:solidFill>
                <a:latin typeface="Calibri"/>
                <a:ea typeface="DejaVu Sans"/>
              </a:rPr>
              <a:t>ступеня</a:t>
            </a:r>
            <a:r>
              <a:rPr lang="ru-RU" sz="3200" b="1" strike="noStrike" spc="-1" dirty="0">
                <a:solidFill>
                  <a:srgbClr val="000000"/>
                </a:solidFill>
                <a:latin typeface="Calibri"/>
                <a:ea typeface="DejaVu Sans"/>
              </a:rPr>
              <a:t> з </a:t>
            </a:r>
            <a:r>
              <a:rPr lang="ru-RU" sz="3200" b="1" strike="noStrike" spc="-1" dirty="0" err="1">
                <a:solidFill>
                  <a:srgbClr val="000000"/>
                </a:solidFill>
                <a:latin typeface="Calibri"/>
                <a:ea typeface="DejaVu Sans"/>
              </a:rPr>
              <a:t>ушкодженням</a:t>
            </a:r>
            <a:r>
              <a:rPr lang="ru-RU" sz="3200" b="1" strike="noStrike" spc="-1" dirty="0">
                <a:solidFill>
                  <a:srgbClr val="000000"/>
                </a:solidFill>
                <a:latin typeface="Calibri"/>
                <a:ea typeface="DejaVu Sans"/>
              </a:rPr>
              <a:t> 50% </a:t>
            </a:r>
            <a:r>
              <a:rPr lang="ru-RU" sz="3200" b="1" strike="noStrike" spc="-1" dirty="0" err="1">
                <a:solidFill>
                  <a:srgbClr val="000000"/>
                </a:solidFill>
                <a:latin typeface="Calibri"/>
                <a:ea typeface="DejaVu Sans"/>
              </a:rPr>
              <a:t>поверхні</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тіла</a:t>
            </a:r>
            <a:r>
              <a:rPr lang="ru-RU" sz="3200" b="1" strike="noStrike" spc="-1" dirty="0">
                <a:solidFill>
                  <a:srgbClr val="000000"/>
                </a:solidFill>
                <a:latin typeface="Calibri"/>
                <a:ea typeface="DejaVu Sans"/>
              </a:rPr>
              <a:t>, але при </a:t>
            </a:r>
            <a:r>
              <a:rPr lang="ru-RU" sz="3200" b="1" strike="noStrike" spc="-1" dirty="0" err="1">
                <a:solidFill>
                  <a:srgbClr val="000000"/>
                </a:solidFill>
                <a:latin typeface="Calibri"/>
                <a:ea typeface="DejaVu Sans"/>
              </a:rPr>
              <a:t>загальному</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задовільному</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стані</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потерпілого</a:t>
            </a:r>
            <a:r>
              <a:rPr lang="ru-RU" sz="3200" b="1" strike="noStrike" spc="-1" dirty="0">
                <a:solidFill>
                  <a:srgbClr val="000000"/>
                </a:solidFill>
                <a:latin typeface="Calibri"/>
                <a:ea typeface="DejaVu Sans"/>
              </a:rPr>
              <a:t>.</a:t>
            </a:r>
            <a:endParaRPr lang="ru-RU" sz="3200" b="0" strike="noStrike" spc="-1" dirty="0">
              <a:latin typeface="Arial"/>
            </a:endParaRPr>
          </a:p>
          <a:p>
            <a:pPr marL="343080" indent="-342000" algn="just">
              <a:lnSpc>
                <a:spcPct val="100000"/>
              </a:lnSpc>
              <a:spcBef>
                <a:spcPts val="641"/>
              </a:spcBef>
              <a:buClr>
                <a:srgbClr val="000000"/>
              </a:buClr>
              <a:buFont typeface="Arial"/>
              <a:buChar char="•"/>
            </a:pPr>
            <a:r>
              <a:rPr lang="ru-RU" sz="3200" b="1" strike="noStrike" spc="-1" dirty="0">
                <a:solidFill>
                  <a:srgbClr val="000000"/>
                </a:solidFill>
                <a:latin typeface="Calibri"/>
                <a:ea typeface="DejaVu Sans"/>
              </a:rPr>
              <a:t>До </a:t>
            </a:r>
            <a:r>
              <a:rPr lang="ru-RU" sz="3200" b="1" strike="noStrike" spc="-1" dirty="0">
                <a:solidFill>
                  <a:srgbClr val="FF0000"/>
                </a:solidFill>
                <a:latin typeface="Calibri"/>
                <a:ea typeface="DejaVu Sans"/>
              </a:rPr>
              <a:t>легких </a:t>
            </a:r>
            <a:r>
              <a:rPr lang="ru-RU" sz="3200" b="1" strike="noStrike" spc="-1" dirty="0" err="1">
                <a:solidFill>
                  <a:srgbClr val="FF0000"/>
                </a:solidFill>
                <a:latin typeface="Calibri"/>
                <a:ea typeface="DejaVu Sans"/>
              </a:rPr>
              <a:t>опіків</a:t>
            </a:r>
            <a:r>
              <a:rPr lang="ru-RU" sz="3200" b="1" strike="noStrike" spc="-1" dirty="0">
                <a:solidFill>
                  <a:srgbClr val="FF0000"/>
                </a:solidFill>
                <a:latin typeface="Calibri"/>
                <a:ea typeface="DejaVu Sans"/>
              </a:rPr>
              <a:t> </a:t>
            </a:r>
            <a:r>
              <a:rPr lang="ru-RU" sz="3200" b="1" strike="noStrike" spc="-1" dirty="0">
                <a:solidFill>
                  <a:srgbClr val="000000"/>
                </a:solidFill>
                <a:latin typeface="Calibri"/>
                <a:ea typeface="DejaVu Sans"/>
              </a:rPr>
              <a:t>належать </a:t>
            </a:r>
            <a:r>
              <a:rPr lang="ru-RU" sz="3200" b="1" strike="noStrike" spc="-1" dirty="0" err="1">
                <a:solidFill>
                  <a:srgbClr val="000000"/>
                </a:solidFill>
                <a:latin typeface="Calibri"/>
                <a:ea typeface="DejaVu Sans"/>
              </a:rPr>
              <a:t>обмежені</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опіки</a:t>
            </a:r>
            <a:r>
              <a:rPr lang="ru-RU" sz="3200" b="1" strike="noStrike" spc="-1" dirty="0">
                <a:solidFill>
                  <a:srgbClr val="000000"/>
                </a:solidFill>
                <a:latin typeface="Calibri"/>
                <a:ea typeface="DejaVu Sans"/>
              </a:rPr>
              <a:t> III—IV </a:t>
            </a:r>
            <a:r>
              <a:rPr lang="ru-RU" sz="3200" b="1" strike="noStrike" spc="-1" dirty="0" err="1">
                <a:solidFill>
                  <a:srgbClr val="000000"/>
                </a:solidFill>
                <a:latin typeface="Calibri"/>
                <a:ea typeface="DejaVu Sans"/>
              </a:rPr>
              <a:t>ступенів</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опіки</a:t>
            </a:r>
            <a:r>
              <a:rPr lang="ru-RU" sz="3200" b="1" strike="noStrike" spc="-1" dirty="0">
                <a:solidFill>
                  <a:srgbClr val="000000"/>
                </a:solidFill>
                <a:latin typeface="Calibri"/>
                <a:ea typeface="DejaVu Sans"/>
              </a:rPr>
              <a:t> II </a:t>
            </a:r>
            <a:r>
              <a:rPr lang="ru-RU" sz="3200" b="1" strike="noStrike" spc="-1" dirty="0" err="1">
                <a:solidFill>
                  <a:srgbClr val="000000"/>
                </a:solidFill>
                <a:latin typeface="Calibri"/>
                <a:ea typeface="DejaVu Sans"/>
              </a:rPr>
              <a:t>ступеня</a:t>
            </a:r>
            <a:r>
              <a:rPr lang="ru-RU" sz="3200" b="1" strike="noStrike" spc="-1" dirty="0">
                <a:solidFill>
                  <a:srgbClr val="000000"/>
                </a:solidFill>
                <a:latin typeface="Calibri"/>
                <a:ea typeface="DejaVu Sans"/>
              </a:rPr>
              <a:t> з </a:t>
            </a:r>
            <a:r>
              <a:rPr lang="ru-RU" sz="3200" b="1" strike="noStrike" spc="-1" dirty="0" err="1">
                <a:solidFill>
                  <a:srgbClr val="000000"/>
                </a:solidFill>
                <a:latin typeface="Calibri"/>
                <a:ea typeface="DejaVu Sans"/>
              </a:rPr>
              <a:t>площиною</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ушкодження</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менше</a:t>
            </a:r>
            <a:r>
              <a:rPr lang="ru-RU" sz="3200" b="1" strike="noStrike" spc="-1" dirty="0">
                <a:solidFill>
                  <a:srgbClr val="000000"/>
                </a:solidFill>
                <a:latin typeface="Calibri"/>
                <a:ea typeface="DejaVu Sans"/>
              </a:rPr>
              <a:t> 10% </a:t>
            </a:r>
            <a:r>
              <a:rPr lang="ru-RU" sz="3200" b="1" strike="noStrike" spc="-1" dirty="0" err="1">
                <a:solidFill>
                  <a:srgbClr val="000000"/>
                </a:solidFill>
                <a:latin typeface="Calibri"/>
                <a:ea typeface="DejaVu Sans"/>
              </a:rPr>
              <a:t>поверхні</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тіла</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опіки</a:t>
            </a:r>
            <a:r>
              <a:rPr lang="ru-RU" sz="3200" b="1" strike="noStrike" spc="-1" dirty="0">
                <a:solidFill>
                  <a:srgbClr val="000000"/>
                </a:solidFill>
                <a:latin typeface="Calibri"/>
                <a:ea typeface="DejaVu Sans"/>
              </a:rPr>
              <a:t> І </a:t>
            </a:r>
            <a:r>
              <a:rPr lang="ru-RU" sz="3200" b="1" strike="noStrike" spc="-1" dirty="0" err="1">
                <a:solidFill>
                  <a:srgbClr val="000000"/>
                </a:solidFill>
                <a:latin typeface="Calibri"/>
                <a:ea typeface="DejaVu Sans"/>
              </a:rPr>
              <a:t>ступеня</a:t>
            </a:r>
            <a:r>
              <a:rPr lang="ru-RU" sz="3200" b="1" strike="noStrike" spc="-1" dirty="0">
                <a:solidFill>
                  <a:srgbClr val="000000"/>
                </a:solidFill>
                <a:latin typeface="Calibri"/>
                <a:ea typeface="DejaVu Sans"/>
              </a:rPr>
              <a:t> з </a:t>
            </a:r>
            <a:r>
              <a:rPr lang="ru-RU" sz="3200" b="1" strike="noStrike" spc="-1" dirty="0" err="1">
                <a:solidFill>
                  <a:srgbClr val="000000"/>
                </a:solidFill>
                <a:latin typeface="Calibri"/>
                <a:ea typeface="DejaVu Sans"/>
              </a:rPr>
              <a:t>площиною</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ушкодження</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менше</a:t>
            </a:r>
            <a:r>
              <a:rPr lang="ru-RU" sz="3200" b="1" strike="noStrike" spc="-1" dirty="0">
                <a:solidFill>
                  <a:srgbClr val="000000"/>
                </a:solidFill>
                <a:latin typeface="Calibri"/>
                <a:ea typeface="DejaVu Sans"/>
              </a:rPr>
              <a:t> 40% </a:t>
            </a:r>
            <a:r>
              <a:rPr lang="ru-RU" sz="3200" b="1" strike="noStrike" spc="-1" dirty="0" err="1">
                <a:solidFill>
                  <a:srgbClr val="000000"/>
                </a:solidFill>
                <a:latin typeface="Calibri"/>
                <a:ea typeface="DejaVu Sans"/>
              </a:rPr>
              <a:t>поверхні</a:t>
            </a:r>
            <a:r>
              <a:rPr lang="ru-RU" sz="3200" b="1" strike="noStrike" spc="-1" dirty="0">
                <a:solidFill>
                  <a:srgbClr val="000000"/>
                </a:solidFill>
                <a:latin typeface="Calibri"/>
                <a:ea typeface="DejaVu Sans"/>
              </a:rPr>
              <a:t> </a:t>
            </a:r>
            <a:r>
              <a:rPr lang="ru-RU" sz="3200" b="1" strike="noStrike" spc="-1" dirty="0" err="1">
                <a:solidFill>
                  <a:srgbClr val="000000"/>
                </a:solidFill>
                <a:latin typeface="Calibri"/>
                <a:ea typeface="DejaVu Sans"/>
              </a:rPr>
              <a:t>тіла</a:t>
            </a:r>
            <a:r>
              <a:rPr lang="ru-RU" sz="3200" b="1" strike="noStrike" spc="-1" dirty="0">
                <a:solidFill>
                  <a:srgbClr val="000000"/>
                </a:solidFill>
                <a:latin typeface="Calibri"/>
                <a:ea typeface="DejaVu Sans"/>
              </a:rPr>
              <a:t>.</a:t>
            </a:r>
            <a:endParaRPr lang="ru-RU" sz="3200" b="0" strike="noStrike" spc="-1" dirty="0">
              <a:latin typeface="Arial"/>
            </a:endParaRPr>
          </a:p>
          <a:p>
            <a:pPr marL="343080" indent="-342000">
              <a:lnSpc>
                <a:spcPct val="100000"/>
              </a:lnSpc>
              <a:spcBef>
                <a:spcPts val="641"/>
              </a:spcBef>
            </a:pPr>
            <a:endParaRPr lang="ru-RU" sz="32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74073" y="226159"/>
            <a:ext cx="8326582" cy="4031873"/>
          </a:xfrm>
          <a:prstGeom prst="rect">
            <a:avLst/>
          </a:prstGeom>
        </p:spPr>
        <p:txBody>
          <a:bodyPr wrap="square">
            <a:spAutoFit/>
          </a:bodyPr>
          <a:lstStyle/>
          <a:p>
            <a:pPr algn="just"/>
            <a:r>
              <a:rPr lang="ru-RU" sz="2000" b="1" dirty="0" smtClean="0"/>
              <a:t>3</a:t>
            </a:r>
            <a:r>
              <a:rPr lang="ru-RU" sz="2000" b="1" dirty="0"/>
              <a:t>. </a:t>
            </a:r>
            <a:r>
              <a:rPr lang="ru-RU" sz="2000" b="1" dirty="0" err="1"/>
              <a:t>Особливості</a:t>
            </a:r>
            <a:r>
              <a:rPr lang="ru-RU" sz="2000" b="1" dirty="0"/>
              <a:t> </a:t>
            </a:r>
            <a:r>
              <a:rPr lang="ru-RU" sz="2000" b="1" dirty="0" err="1"/>
              <a:t>діагностики</a:t>
            </a:r>
            <a:r>
              <a:rPr lang="ru-RU" sz="2000" b="1" dirty="0"/>
              <a:t> та прогноз</a:t>
            </a:r>
          </a:p>
          <a:p>
            <a:pPr algn="just">
              <a:buFont typeface="Arial" panose="020B0604020202020204" pitchFamily="34" charset="0"/>
              <a:buChar char="•"/>
            </a:pPr>
            <a:r>
              <a:rPr lang="ru-RU" sz="2000" b="1" dirty="0" err="1"/>
              <a:t>Відсутність</a:t>
            </a:r>
            <a:r>
              <a:rPr lang="ru-RU" sz="2000" b="1" dirty="0"/>
              <a:t> </a:t>
            </a:r>
            <a:r>
              <a:rPr lang="ru-RU" sz="2000" b="1" dirty="0" err="1"/>
              <a:t>місцевих</a:t>
            </a:r>
            <a:r>
              <a:rPr lang="ru-RU" sz="2000" b="1" dirty="0"/>
              <a:t> </a:t>
            </a:r>
            <a:r>
              <a:rPr lang="ru-RU" sz="2000" b="1" dirty="0" err="1"/>
              <a:t>ознак</a:t>
            </a:r>
            <a:r>
              <a:rPr lang="ru-RU" sz="2000" b="1" dirty="0"/>
              <a:t>:</a:t>
            </a:r>
            <a:r>
              <a:rPr lang="ru-RU" sz="2000" dirty="0"/>
              <a:t> На </a:t>
            </a:r>
            <a:r>
              <a:rPr lang="ru-RU" sz="2000" dirty="0" err="1"/>
              <a:t>місці</a:t>
            </a:r>
            <a:r>
              <a:rPr lang="ru-RU" sz="2000" dirty="0"/>
              <a:t> укусу </a:t>
            </a:r>
            <a:r>
              <a:rPr lang="ru-RU" sz="2000" dirty="0" err="1"/>
              <a:t>зазвичай</a:t>
            </a:r>
            <a:r>
              <a:rPr lang="ru-RU" sz="2000" dirty="0"/>
              <a:t> </a:t>
            </a:r>
            <a:r>
              <a:rPr lang="ru-RU" sz="2000" dirty="0" err="1"/>
              <a:t>немає</a:t>
            </a:r>
            <a:r>
              <a:rPr lang="ru-RU" sz="2000" dirty="0"/>
              <a:t> </a:t>
            </a:r>
            <a:r>
              <a:rPr lang="ru-RU" sz="2000" dirty="0" err="1"/>
              <a:t>набряку</a:t>
            </a:r>
            <a:r>
              <a:rPr lang="ru-RU" sz="2000" dirty="0"/>
              <a:t>, </a:t>
            </a:r>
            <a:r>
              <a:rPr lang="ru-RU" sz="2000" dirty="0" err="1"/>
              <a:t>почервоніння</a:t>
            </a:r>
            <a:r>
              <a:rPr lang="ru-RU" sz="2000" dirty="0"/>
              <a:t> </a:t>
            </a:r>
            <a:r>
              <a:rPr lang="ru-RU" sz="2000" dirty="0" err="1"/>
              <a:t>чи</a:t>
            </a:r>
            <a:r>
              <a:rPr lang="ru-RU" sz="2000" dirty="0"/>
              <a:t> </a:t>
            </a:r>
            <a:r>
              <a:rPr lang="ru-RU" sz="2000" dirty="0" err="1"/>
              <a:t>специфічної</a:t>
            </a:r>
            <a:r>
              <a:rPr lang="ru-RU" sz="2000" dirty="0"/>
              <a:t> ранки, </a:t>
            </a:r>
            <a:r>
              <a:rPr lang="ru-RU" sz="2000" dirty="0" err="1"/>
              <a:t>що</a:t>
            </a:r>
            <a:r>
              <a:rPr lang="ru-RU" sz="2000" dirty="0"/>
              <a:t> часто </a:t>
            </a:r>
            <a:r>
              <a:rPr lang="ru-RU" sz="2000" dirty="0" err="1"/>
              <a:t>ускладнює</a:t>
            </a:r>
            <a:r>
              <a:rPr lang="ru-RU" sz="2000" dirty="0"/>
              <a:t> </a:t>
            </a:r>
            <a:r>
              <a:rPr lang="ru-RU" sz="2000" dirty="0" err="1"/>
              <a:t>діагностику</a:t>
            </a:r>
            <a:r>
              <a:rPr lang="ru-RU" sz="2000" dirty="0"/>
              <a:t>.</a:t>
            </a:r>
          </a:p>
          <a:p>
            <a:pPr algn="just">
              <a:buFont typeface="Arial" panose="020B0604020202020204" pitchFamily="34" charset="0"/>
              <a:buChar char="•"/>
            </a:pPr>
            <a:r>
              <a:rPr lang="ru-RU" sz="2000" b="1" dirty="0" err="1"/>
              <a:t>Тривалість</a:t>
            </a:r>
            <a:r>
              <a:rPr lang="ru-RU" sz="2000" b="1" dirty="0"/>
              <a:t>:</a:t>
            </a:r>
            <a:r>
              <a:rPr lang="ru-RU" sz="2000" dirty="0"/>
              <a:t> Стан </a:t>
            </a:r>
            <a:r>
              <a:rPr lang="ru-RU" sz="2000" dirty="0" err="1"/>
              <a:t>інтоксикації</a:t>
            </a:r>
            <a:r>
              <a:rPr lang="ru-RU" sz="2000" dirty="0"/>
              <a:t> </a:t>
            </a:r>
            <a:r>
              <a:rPr lang="ru-RU" sz="2000" dirty="0" err="1"/>
              <a:t>зазвичай</a:t>
            </a:r>
            <a:r>
              <a:rPr lang="ru-RU" sz="2000" dirty="0"/>
              <a:t> </a:t>
            </a:r>
            <a:r>
              <a:rPr lang="ru-RU" sz="2000" dirty="0" err="1"/>
              <a:t>триває</a:t>
            </a:r>
            <a:r>
              <a:rPr lang="ru-RU" sz="2000" dirty="0"/>
              <a:t> </a:t>
            </a:r>
            <a:r>
              <a:rPr lang="ru-RU" sz="2000" dirty="0" err="1"/>
              <a:t>від</a:t>
            </a:r>
            <a:r>
              <a:rPr lang="ru-RU" sz="2000" dirty="0"/>
              <a:t> </a:t>
            </a:r>
            <a:r>
              <a:rPr lang="ru-RU" sz="2000" b="1" dirty="0"/>
              <a:t>4 до 12 </a:t>
            </a:r>
            <a:r>
              <a:rPr lang="ru-RU" sz="2000" b="1" dirty="0" err="1"/>
              <a:t>днів</a:t>
            </a:r>
            <a:r>
              <a:rPr lang="ru-RU" sz="2000" dirty="0"/>
              <a:t>.</a:t>
            </a:r>
          </a:p>
          <a:p>
            <a:pPr algn="just">
              <a:buFont typeface="Arial" panose="020B0604020202020204" pitchFamily="34" charset="0"/>
              <a:buChar char="•"/>
            </a:pPr>
            <a:r>
              <a:rPr lang="ru-RU" sz="2000" b="1" dirty="0"/>
              <a:t>Прогноз:</a:t>
            </a:r>
            <a:r>
              <a:rPr lang="ru-RU" sz="2000" dirty="0"/>
              <a:t> За </a:t>
            </a:r>
            <a:r>
              <a:rPr lang="ru-RU" sz="2000" dirty="0" err="1"/>
              <a:t>умови</a:t>
            </a:r>
            <a:r>
              <a:rPr lang="ru-RU" sz="2000" dirty="0"/>
              <a:t> </a:t>
            </a:r>
            <a:r>
              <a:rPr lang="ru-RU" sz="2000" dirty="0" err="1"/>
              <a:t>своєчасного</a:t>
            </a:r>
            <a:r>
              <a:rPr lang="ru-RU" sz="2000" dirty="0"/>
              <a:t> </a:t>
            </a:r>
            <a:r>
              <a:rPr lang="ru-RU" sz="2000" dirty="0" err="1"/>
              <a:t>звернення</a:t>
            </a:r>
            <a:r>
              <a:rPr lang="ru-RU" sz="2000" dirty="0"/>
              <a:t> до </a:t>
            </a:r>
            <a:r>
              <a:rPr lang="ru-RU" sz="2000" dirty="0" err="1"/>
              <a:t>медичного</a:t>
            </a:r>
            <a:r>
              <a:rPr lang="ru-RU" sz="2000" dirty="0"/>
              <a:t> закладу та </a:t>
            </a:r>
            <a:r>
              <a:rPr lang="ru-RU" sz="2000" dirty="0" err="1"/>
              <a:t>надання</a:t>
            </a:r>
            <a:r>
              <a:rPr lang="ru-RU" sz="2000" dirty="0"/>
              <a:t> </a:t>
            </a:r>
            <a:r>
              <a:rPr lang="ru-RU" sz="2000" dirty="0" err="1"/>
              <a:t>допомоги</a:t>
            </a:r>
            <a:r>
              <a:rPr lang="ru-RU" sz="2000" dirty="0"/>
              <a:t> прогноз </a:t>
            </a:r>
            <a:r>
              <a:rPr lang="ru-RU" sz="2000" dirty="0" err="1"/>
              <a:t>переважно</a:t>
            </a:r>
            <a:r>
              <a:rPr lang="ru-RU" sz="2000" dirty="0"/>
              <a:t> </a:t>
            </a:r>
            <a:r>
              <a:rPr lang="ru-RU" sz="2000" b="1" dirty="0" err="1"/>
              <a:t>сприятливий</a:t>
            </a:r>
            <a:r>
              <a:rPr lang="ru-RU" sz="2000" dirty="0" smtClean="0"/>
              <a:t>.</a:t>
            </a:r>
          </a:p>
          <a:p>
            <a:pPr algn="just">
              <a:buFont typeface="Arial" panose="020B0604020202020204" pitchFamily="34" charset="0"/>
              <a:buChar char="•"/>
            </a:pPr>
            <a:endParaRPr lang="uk-UA" sz="2000" dirty="0"/>
          </a:p>
          <a:p>
            <a:pPr algn="just"/>
            <a:r>
              <a:rPr lang="ru-RU" sz="2000" dirty="0" smtClean="0"/>
              <a:t>!!! При </a:t>
            </a:r>
            <a:r>
              <a:rPr lang="ru-RU" sz="2000" dirty="0" err="1"/>
              <a:t>підозрі</a:t>
            </a:r>
            <a:r>
              <a:rPr lang="ru-RU" sz="2000" dirty="0"/>
              <a:t> на укус каракурта </a:t>
            </a:r>
            <a:r>
              <a:rPr lang="ru-RU" sz="2000" dirty="0" err="1"/>
              <a:t>постраждалого</a:t>
            </a:r>
            <a:r>
              <a:rPr lang="ru-RU" sz="2000" dirty="0"/>
              <a:t> </a:t>
            </a:r>
            <a:r>
              <a:rPr lang="ru-RU" sz="2000" dirty="0" err="1"/>
              <a:t>необхідно</a:t>
            </a:r>
            <a:r>
              <a:rPr lang="ru-RU" sz="2000" dirty="0"/>
              <a:t> </a:t>
            </a:r>
            <a:r>
              <a:rPr lang="ru-RU" sz="2000" dirty="0" err="1"/>
              <a:t>негайно</a:t>
            </a:r>
            <a:r>
              <a:rPr lang="ru-RU" sz="2000" dirty="0"/>
              <a:t> </a:t>
            </a:r>
            <a:r>
              <a:rPr lang="ru-RU" sz="2000" dirty="0" err="1"/>
              <a:t>госпіталізувати</a:t>
            </a:r>
            <a:r>
              <a:rPr lang="ru-RU" sz="2000" dirty="0"/>
              <a:t> для </a:t>
            </a:r>
            <a:r>
              <a:rPr lang="ru-RU" sz="2000" dirty="0" err="1"/>
              <a:t>введення</a:t>
            </a:r>
            <a:r>
              <a:rPr lang="ru-RU" sz="2000" dirty="0"/>
              <a:t> </a:t>
            </a:r>
            <a:r>
              <a:rPr lang="ru-RU" sz="2000" dirty="0" err="1"/>
              <a:t>специфічної</a:t>
            </a:r>
            <a:r>
              <a:rPr lang="ru-RU" sz="2000" dirty="0"/>
              <a:t> </a:t>
            </a:r>
            <a:r>
              <a:rPr lang="ru-RU" sz="2000" dirty="0" err="1"/>
              <a:t>сироватки</a:t>
            </a:r>
            <a:r>
              <a:rPr lang="ru-RU" sz="2000" dirty="0"/>
              <a:t> </a:t>
            </a:r>
            <a:r>
              <a:rPr lang="ru-RU" sz="2000" dirty="0" err="1"/>
              <a:t>або</a:t>
            </a:r>
            <a:r>
              <a:rPr lang="ru-RU" sz="2000" dirty="0"/>
              <a:t> </a:t>
            </a:r>
            <a:r>
              <a:rPr lang="ru-RU" sz="2000" dirty="0" err="1"/>
              <a:t>проведення</a:t>
            </a:r>
            <a:r>
              <a:rPr lang="ru-RU" sz="2000" dirty="0"/>
              <a:t> </a:t>
            </a:r>
            <a:r>
              <a:rPr lang="ru-RU" sz="2000" dirty="0" err="1"/>
              <a:t>дезінтоксикаційної</a:t>
            </a:r>
            <a:r>
              <a:rPr lang="ru-RU" sz="2000" dirty="0"/>
              <a:t> </a:t>
            </a:r>
            <a:r>
              <a:rPr lang="ru-RU" sz="2000" dirty="0" err="1"/>
              <a:t>терапії</a:t>
            </a:r>
            <a:r>
              <a:rPr lang="ru-RU" sz="2000" dirty="0" smtClean="0"/>
              <a:t>.</a:t>
            </a:r>
          </a:p>
          <a:p>
            <a:pPr algn="just"/>
            <a:endParaRPr lang="uk-UA" dirty="0"/>
          </a:p>
          <a:p>
            <a:pPr algn="just"/>
            <a:endParaRPr lang="ru-RU" dirty="0"/>
          </a:p>
        </p:txBody>
      </p:sp>
    </p:spTree>
    <p:extLst>
      <p:ext uri="{BB962C8B-B14F-4D97-AF65-F5344CB8AC3E}">
        <p14:creationId xmlns:p14="http://schemas.microsoft.com/office/powerpoint/2010/main" val="20116803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6364" y="221673"/>
            <a:ext cx="8534400" cy="3847207"/>
          </a:xfrm>
          <a:prstGeom prst="rect">
            <a:avLst/>
          </a:prstGeom>
        </p:spPr>
        <p:txBody>
          <a:bodyPr wrap="square">
            <a:spAutoFit/>
          </a:bodyPr>
          <a:lstStyle/>
          <a:p>
            <a:r>
              <a:rPr lang="ru-RU" sz="2800" b="1" dirty="0">
                <a:solidFill>
                  <a:srgbClr val="FF0000"/>
                </a:solidFill>
              </a:rPr>
              <a:t>Укус </a:t>
            </a:r>
            <a:r>
              <a:rPr lang="ru-RU" sz="2800" b="1" dirty="0" err="1">
                <a:solidFill>
                  <a:srgbClr val="FF0000"/>
                </a:solidFill>
              </a:rPr>
              <a:t>отруйної</a:t>
            </a:r>
            <a:r>
              <a:rPr lang="ru-RU" sz="2800" b="1" dirty="0">
                <a:solidFill>
                  <a:srgbClr val="FF0000"/>
                </a:solidFill>
              </a:rPr>
              <a:t> </a:t>
            </a:r>
            <a:r>
              <a:rPr lang="ru-RU" sz="2800" b="1" dirty="0" err="1">
                <a:solidFill>
                  <a:srgbClr val="FF0000"/>
                </a:solidFill>
              </a:rPr>
              <a:t>змії</a:t>
            </a:r>
            <a:endParaRPr lang="ru-RU" sz="2800" b="1" dirty="0">
              <a:solidFill>
                <a:srgbClr val="FF0000"/>
              </a:solidFill>
            </a:endParaRPr>
          </a:p>
          <a:p>
            <a:r>
              <a:rPr lang="ru-RU" dirty="0"/>
              <a:t>На </a:t>
            </a:r>
            <a:r>
              <a:rPr lang="ru-RU" dirty="0" err="1"/>
              <a:t>території</a:t>
            </a:r>
            <a:r>
              <a:rPr lang="ru-RU" dirty="0"/>
              <a:t> </a:t>
            </a:r>
            <a:r>
              <a:rPr lang="ru-RU" dirty="0" err="1"/>
              <a:t>України</a:t>
            </a:r>
            <a:r>
              <a:rPr lang="ru-RU" dirty="0"/>
              <a:t> </a:t>
            </a:r>
            <a:r>
              <a:rPr lang="ru-RU" dirty="0" err="1"/>
              <a:t>мешкає</a:t>
            </a:r>
            <a:r>
              <a:rPr lang="ru-RU" dirty="0"/>
              <a:t> 6 </a:t>
            </a:r>
            <a:r>
              <a:rPr lang="ru-RU" dirty="0" err="1"/>
              <a:t>видів</a:t>
            </a:r>
            <a:r>
              <a:rPr lang="ru-RU" dirty="0"/>
              <a:t> </a:t>
            </a:r>
            <a:r>
              <a:rPr lang="ru-RU" dirty="0" err="1"/>
              <a:t>отруйних</a:t>
            </a:r>
            <a:r>
              <a:rPr lang="ru-RU" dirty="0"/>
              <a:t> </a:t>
            </a:r>
            <a:r>
              <a:rPr lang="ru-RU" dirty="0" err="1"/>
              <a:t>змій</a:t>
            </a:r>
            <a:r>
              <a:rPr lang="ru-RU" dirty="0"/>
              <a:t>. </a:t>
            </a:r>
            <a:r>
              <a:rPr lang="ru-RU" dirty="0" err="1"/>
              <a:t>Найбільш</a:t>
            </a:r>
            <a:r>
              <a:rPr lang="ru-RU" dirty="0"/>
              <a:t> </a:t>
            </a:r>
            <a:r>
              <a:rPr lang="ru-RU" dirty="0" err="1"/>
              <a:t>поширені</a:t>
            </a:r>
            <a:r>
              <a:rPr lang="ru-RU" dirty="0"/>
              <a:t> — </a:t>
            </a:r>
            <a:r>
              <a:rPr lang="ru-RU" b="1" dirty="0"/>
              <a:t>гадюка </a:t>
            </a:r>
            <a:r>
              <a:rPr lang="ru-RU" b="1" dirty="0" err="1"/>
              <a:t>звичайна</a:t>
            </a:r>
            <a:r>
              <a:rPr lang="ru-RU" dirty="0"/>
              <a:t> (</a:t>
            </a:r>
            <a:r>
              <a:rPr lang="ru-RU" dirty="0" err="1"/>
              <a:t>повсюдно</a:t>
            </a:r>
            <a:r>
              <a:rPr lang="ru-RU" dirty="0"/>
              <a:t>) та </a:t>
            </a:r>
            <a:r>
              <a:rPr lang="ru-RU" b="1" dirty="0"/>
              <a:t>гадюка </a:t>
            </a:r>
            <a:r>
              <a:rPr lang="ru-RU" b="1" dirty="0" err="1"/>
              <a:t>степова</a:t>
            </a:r>
            <a:r>
              <a:rPr lang="ru-RU" dirty="0"/>
              <a:t> (</a:t>
            </a:r>
            <a:r>
              <a:rPr lang="ru-RU" dirty="0" err="1"/>
              <a:t>південь</a:t>
            </a:r>
            <a:r>
              <a:rPr lang="ru-RU" dirty="0"/>
              <a:t> та </a:t>
            </a:r>
            <a:r>
              <a:rPr lang="ru-RU" dirty="0" err="1"/>
              <a:t>узбережжя</a:t>
            </a:r>
            <a:r>
              <a:rPr lang="ru-RU" dirty="0"/>
              <a:t> </a:t>
            </a:r>
            <a:r>
              <a:rPr lang="ru-RU" dirty="0" err="1"/>
              <a:t>морів</a:t>
            </a:r>
            <a:r>
              <a:rPr lang="ru-RU" dirty="0"/>
              <a:t>).</a:t>
            </a:r>
          </a:p>
          <a:p>
            <a:r>
              <a:rPr lang="ru-RU" b="1" dirty="0"/>
              <a:t>Як </a:t>
            </a:r>
            <a:r>
              <a:rPr lang="ru-RU" b="1" dirty="0" err="1"/>
              <a:t>розпізнати</a:t>
            </a:r>
            <a:r>
              <a:rPr lang="ru-RU" b="1" dirty="0"/>
              <a:t> </a:t>
            </a:r>
            <a:r>
              <a:rPr lang="ru-RU" b="1" dirty="0" err="1"/>
              <a:t>отруйну</a:t>
            </a:r>
            <a:r>
              <a:rPr lang="ru-RU" b="1" dirty="0"/>
              <a:t> гадюку:</a:t>
            </a:r>
          </a:p>
          <a:p>
            <a:pPr>
              <a:buFont typeface="Arial" panose="020B0604020202020204" pitchFamily="34" charset="0"/>
              <a:buChar char="•"/>
            </a:pPr>
            <a:r>
              <a:rPr lang="ru-RU" b="1" dirty="0" err="1"/>
              <a:t>Зовнішність</a:t>
            </a:r>
            <a:r>
              <a:rPr lang="ru-RU" b="1" dirty="0"/>
              <a:t>:</a:t>
            </a:r>
            <a:r>
              <a:rPr lang="ru-RU" dirty="0"/>
              <a:t> </a:t>
            </a:r>
            <a:r>
              <a:rPr lang="ru-RU" dirty="0" err="1"/>
              <a:t>Довжина</a:t>
            </a:r>
            <a:r>
              <a:rPr lang="ru-RU" dirty="0"/>
              <a:t> 0,5–0,7 м. </a:t>
            </a:r>
            <a:r>
              <a:rPr lang="ru-RU" dirty="0" err="1"/>
              <a:t>Колір</a:t>
            </a:r>
            <a:r>
              <a:rPr lang="ru-RU" dirty="0"/>
              <a:t> </a:t>
            </a:r>
            <a:r>
              <a:rPr lang="ru-RU" dirty="0" err="1"/>
              <a:t>світлий</a:t>
            </a:r>
            <a:r>
              <a:rPr lang="ru-RU" dirty="0"/>
              <a:t> </a:t>
            </a:r>
            <a:r>
              <a:rPr lang="ru-RU" dirty="0" err="1"/>
              <a:t>або</a:t>
            </a:r>
            <a:r>
              <a:rPr lang="ru-RU" dirty="0"/>
              <a:t> </a:t>
            </a:r>
            <a:r>
              <a:rPr lang="ru-RU" dirty="0" err="1"/>
              <a:t>сірий</a:t>
            </a:r>
            <a:r>
              <a:rPr lang="ru-RU" dirty="0"/>
              <a:t> </a:t>
            </a:r>
            <a:r>
              <a:rPr lang="ru-RU" dirty="0" err="1"/>
              <a:t>із</a:t>
            </a:r>
            <a:r>
              <a:rPr lang="ru-RU" dirty="0"/>
              <a:t> характерною </a:t>
            </a:r>
            <a:r>
              <a:rPr lang="ru-RU" b="1" dirty="0"/>
              <a:t>темною </a:t>
            </a:r>
            <a:r>
              <a:rPr lang="ru-RU" b="1" dirty="0" err="1"/>
              <a:t>зигзагоподібною</a:t>
            </a:r>
            <a:r>
              <a:rPr lang="ru-RU" b="1" dirty="0"/>
              <a:t> </a:t>
            </a:r>
            <a:r>
              <a:rPr lang="ru-RU" b="1" dirty="0" err="1"/>
              <a:t>смугою</a:t>
            </a:r>
            <a:r>
              <a:rPr lang="ru-RU" dirty="0"/>
              <a:t> </a:t>
            </a:r>
            <a:r>
              <a:rPr lang="ru-RU" dirty="0" err="1"/>
              <a:t>вздовж</a:t>
            </a:r>
            <a:r>
              <a:rPr lang="ru-RU" dirty="0"/>
              <a:t> </a:t>
            </a:r>
            <a:r>
              <a:rPr lang="ru-RU" dirty="0" err="1"/>
              <a:t>спини</a:t>
            </a:r>
            <a:r>
              <a:rPr lang="ru-RU" dirty="0"/>
              <a:t>.</a:t>
            </a:r>
          </a:p>
          <a:p>
            <a:pPr>
              <a:buFont typeface="Arial" panose="020B0604020202020204" pitchFamily="34" charset="0"/>
              <a:buChar char="•"/>
            </a:pPr>
            <a:r>
              <a:rPr lang="ru-RU" b="1" dirty="0"/>
              <a:t>Голова:</a:t>
            </a:r>
            <a:r>
              <a:rPr lang="ru-RU" dirty="0"/>
              <a:t> Округло-</a:t>
            </a:r>
            <a:r>
              <a:rPr lang="ru-RU" dirty="0" err="1"/>
              <a:t>трикутна</a:t>
            </a:r>
            <a:r>
              <a:rPr lang="ru-RU" dirty="0"/>
              <a:t>, </a:t>
            </a:r>
            <a:r>
              <a:rPr lang="ru-RU" dirty="0" err="1"/>
              <a:t>чітко</a:t>
            </a:r>
            <a:r>
              <a:rPr lang="ru-RU" dirty="0"/>
              <a:t> </a:t>
            </a:r>
            <a:r>
              <a:rPr lang="ru-RU" dirty="0" err="1"/>
              <a:t>відмежована</a:t>
            </a:r>
            <a:r>
              <a:rPr lang="ru-RU" dirty="0"/>
              <a:t> </a:t>
            </a:r>
            <a:r>
              <a:rPr lang="ru-RU" dirty="0" err="1"/>
              <a:t>від</a:t>
            </a:r>
            <a:r>
              <a:rPr lang="ru-RU" dirty="0"/>
              <a:t> </a:t>
            </a:r>
            <a:r>
              <a:rPr lang="ru-RU" dirty="0" err="1"/>
              <a:t>товстого</a:t>
            </a:r>
            <a:r>
              <a:rPr lang="ru-RU" dirty="0"/>
              <a:t> </a:t>
            </a:r>
            <a:r>
              <a:rPr lang="ru-RU" dirty="0" err="1"/>
              <a:t>тулуба</a:t>
            </a:r>
            <a:r>
              <a:rPr lang="ru-RU" dirty="0"/>
              <a:t>.</a:t>
            </a:r>
          </a:p>
          <a:p>
            <a:pPr>
              <a:buFont typeface="Arial" panose="020B0604020202020204" pitchFamily="34" charset="0"/>
              <a:buChar char="•"/>
            </a:pPr>
            <a:r>
              <a:rPr lang="ru-RU" b="1" dirty="0" err="1"/>
              <a:t>Поведінка</a:t>
            </a:r>
            <a:r>
              <a:rPr lang="ru-RU" b="1" dirty="0"/>
              <a:t>:</a:t>
            </a:r>
            <a:r>
              <a:rPr lang="ru-RU" dirty="0"/>
              <a:t> </a:t>
            </a:r>
            <a:r>
              <a:rPr lang="ru-RU" dirty="0" err="1"/>
              <a:t>Змія</a:t>
            </a:r>
            <a:r>
              <a:rPr lang="ru-RU" dirty="0"/>
              <a:t> не </a:t>
            </a:r>
            <a:r>
              <a:rPr lang="ru-RU" dirty="0" err="1"/>
              <a:t>нападає</a:t>
            </a:r>
            <a:r>
              <a:rPr lang="ru-RU" dirty="0"/>
              <a:t> </a:t>
            </a:r>
            <a:r>
              <a:rPr lang="ru-RU" dirty="0" err="1"/>
              <a:t>першою</a:t>
            </a:r>
            <a:r>
              <a:rPr lang="ru-RU" dirty="0"/>
              <a:t>. При </a:t>
            </a:r>
            <a:r>
              <a:rPr lang="ru-RU" dirty="0" err="1"/>
              <a:t>загрозі</a:t>
            </a:r>
            <a:r>
              <a:rPr lang="ru-RU" dirty="0"/>
              <a:t> </a:t>
            </a:r>
            <a:r>
              <a:rPr lang="ru-RU" dirty="0" err="1"/>
              <a:t>згортається</a:t>
            </a:r>
            <a:r>
              <a:rPr lang="ru-RU" dirty="0"/>
              <a:t> «калачиком», </a:t>
            </a:r>
            <a:r>
              <a:rPr lang="ru-RU" dirty="0" err="1"/>
              <a:t>вигинає</a:t>
            </a:r>
            <a:r>
              <a:rPr lang="ru-RU" dirty="0"/>
              <a:t> </a:t>
            </a:r>
            <a:r>
              <a:rPr lang="ru-RU" dirty="0" err="1"/>
              <a:t>тіло</a:t>
            </a:r>
            <a:r>
              <a:rPr lang="ru-RU" dirty="0"/>
              <a:t> зигзагом </a:t>
            </a:r>
            <a:r>
              <a:rPr lang="ru-RU" dirty="0" err="1"/>
              <a:t>або</a:t>
            </a:r>
            <a:r>
              <a:rPr lang="ru-RU" dirty="0"/>
              <a:t> </a:t>
            </a:r>
            <a:r>
              <a:rPr lang="ru-RU" dirty="0" err="1"/>
              <a:t>шипить</a:t>
            </a:r>
            <a:r>
              <a:rPr lang="ru-RU" dirty="0"/>
              <a:t>.</a:t>
            </a:r>
          </a:p>
          <a:p>
            <a:pPr>
              <a:buFont typeface="Arial" panose="020B0604020202020204" pitchFamily="34" charset="0"/>
              <a:buChar char="•"/>
            </a:pPr>
            <a:r>
              <a:rPr lang="ru-RU" b="1" dirty="0" err="1"/>
              <a:t>Слід</a:t>
            </a:r>
            <a:r>
              <a:rPr lang="ru-RU" b="1" dirty="0"/>
              <a:t> </a:t>
            </a:r>
            <a:r>
              <a:rPr lang="ru-RU" b="1" dirty="0" err="1"/>
              <a:t>від</a:t>
            </a:r>
            <a:r>
              <a:rPr lang="ru-RU" b="1" dirty="0"/>
              <a:t> укусу:</a:t>
            </a:r>
            <a:r>
              <a:rPr lang="ru-RU" dirty="0"/>
              <a:t> * </a:t>
            </a:r>
            <a:r>
              <a:rPr lang="ru-RU" b="1" dirty="0" err="1"/>
              <a:t>Отруйна</a:t>
            </a:r>
            <a:r>
              <a:rPr lang="ru-RU" b="1" dirty="0"/>
              <a:t> </a:t>
            </a:r>
            <a:r>
              <a:rPr lang="ru-RU" b="1" dirty="0" err="1"/>
              <a:t>змія</a:t>
            </a:r>
            <a:r>
              <a:rPr lang="ru-RU" b="1" dirty="0"/>
              <a:t>:</a:t>
            </a:r>
            <a:r>
              <a:rPr lang="ru-RU" dirty="0"/>
              <a:t> </a:t>
            </a:r>
            <a:r>
              <a:rPr lang="ru-RU" dirty="0" err="1"/>
              <a:t>Дві</a:t>
            </a:r>
            <a:r>
              <a:rPr lang="ru-RU" dirty="0"/>
              <a:t> </a:t>
            </a:r>
            <a:r>
              <a:rPr lang="ru-RU" dirty="0" err="1"/>
              <a:t>чіткі</a:t>
            </a:r>
            <a:r>
              <a:rPr lang="ru-RU" dirty="0"/>
              <a:t> </a:t>
            </a:r>
            <a:r>
              <a:rPr lang="ru-RU" dirty="0" err="1"/>
              <a:t>глибокі</a:t>
            </a:r>
            <a:r>
              <a:rPr lang="ru-RU" dirty="0"/>
              <a:t> ранки (отвори </a:t>
            </a:r>
            <a:r>
              <a:rPr lang="ru-RU" dirty="0" err="1"/>
              <a:t>від</a:t>
            </a:r>
            <a:r>
              <a:rPr lang="ru-RU" dirty="0"/>
              <a:t> </a:t>
            </a:r>
            <a:r>
              <a:rPr lang="ru-RU" dirty="0" err="1"/>
              <a:t>іклів</a:t>
            </a:r>
            <a:r>
              <a:rPr lang="ru-RU" dirty="0"/>
              <a:t>).</a:t>
            </a:r>
          </a:p>
          <a:p>
            <a:pPr marL="742950" lvl="1" indent="-285750">
              <a:buFont typeface="Arial" panose="020B0604020202020204" pitchFamily="34" charset="0"/>
              <a:buChar char="•"/>
            </a:pPr>
            <a:r>
              <a:rPr lang="ru-RU" b="1" dirty="0" err="1"/>
              <a:t>Неотруйна</a:t>
            </a:r>
            <a:r>
              <a:rPr lang="ru-RU" b="1" dirty="0"/>
              <a:t> </a:t>
            </a:r>
            <a:r>
              <a:rPr lang="ru-RU" b="1" dirty="0" err="1"/>
              <a:t>змія</a:t>
            </a:r>
            <a:r>
              <a:rPr lang="ru-RU" b="1" dirty="0"/>
              <a:t>:</a:t>
            </a:r>
            <a:r>
              <a:rPr lang="ru-RU" dirty="0"/>
              <a:t> </a:t>
            </a:r>
            <a:r>
              <a:rPr lang="ru-RU" dirty="0" err="1"/>
              <a:t>Дрібні</a:t>
            </a:r>
            <a:r>
              <a:rPr lang="ru-RU" dirty="0"/>
              <a:t> </a:t>
            </a:r>
            <a:r>
              <a:rPr lang="ru-RU" dirty="0" err="1"/>
              <a:t>зуби</a:t>
            </a:r>
            <a:r>
              <a:rPr lang="ru-RU" dirty="0"/>
              <a:t> у два ряди, </a:t>
            </a:r>
            <a:r>
              <a:rPr lang="ru-RU" dirty="0" err="1"/>
              <a:t>великі</a:t>
            </a:r>
            <a:r>
              <a:rPr lang="ru-RU" dirty="0"/>
              <a:t> отвори </a:t>
            </a:r>
            <a:r>
              <a:rPr lang="ru-RU" dirty="0" err="1"/>
              <a:t>відсутні</a:t>
            </a:r>
            <a:r>
              <a:rPr lang="ru-RU" dirty="0" smtClean="0"/>
              <a:t>.</a:t>
            </a:r>
          </a:p>
          <a:p>
            <a:pPr lvl="1"/>
            <a:endParaRPr lang="ru-RU" dirty="0"/>
          </a:p>
        </p:txBody>
      </p:sp>
    </p:spTree>
    <p:extLst>
      <p:ext uri="{BB962C8B-B14F-4D97-AF65-F5344CB8AC3E}">
        <p14:creationId xmlns:p14="http://schemas.microsoft.com/office/powerpoint/2010/main" val="37423740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2459848583"/>
              </p:ext>
            </p:extLst>
          </p:nvPr>
        </p:nvGraphicFramePr>
        <p:xfrm>
          <a:off x="318655" y="1704931"/>
          <a:ext cx="8229600" cy="4114800"/>
        </p:xfrm>
        <a:graphic>
          <a:graphicData uri="http://schemas.openxmlformats.org/drawingml/2006/table">
            <a:tbl>
              <a:tblPr/>
              <a:tblGrid>
                <a:gridCol w="2743200">
                  <a:extLst>
                    <a:ext uri="{9D8B030D-6E8A-4147-A177-3AD203B41FA5}">
                      <a16:colId xmlns:a16="http://schemas.microsoft.com/office/drawing/2014/main" val="1063873727"/>
                    </a:ext>
                  </a:extLst>
                </a:gridCol>
                <a:gridCol w="2743200">
                  <a:extLst>
                    <a:ext uri="{9D8B030D-6E8A-4147-A177-3AD203B41FA5}">
                      <a16:colId xmlns:a16="http://schemas.microsoft.com/office/drawing/2014/main" val="835496431"/>
                    </a:ext>
                  </a:extLst>
                </a:gridCol>
                <a:gridCol w="2743200">
                  <a:extLst>
                    <a:ext uri="{9D8B030D-6E8A-4147-A177-3AD203B41FA5}">
                      <a16:colId xmlns:a16="http://schemas.microsoft.com/office/drawing/2014/main" val="3416693149"/>
                    </a:ext>
                  </a:extLst>
                </a:gridCol>
              </a:tblGrid>
              <a:tr h="0">
                <a:tc>
                  <a:txBody>
                    <a:bodyPr/>
                    <a:lstStyle/>
                    <a:p>
                      <a:pPr algn="ctr"/>
                      <a:r>
                        <a:rPr lang="ru-RU" sz="2000" b="1" i="1" dirty="0" err="1">
                          <a:solidFill>
                            <a:srgbClr val="FF0000"/>
                          </a:solidFill>
                          <a:effectLst>
                            <a:outerShdw blurRad="38100" dist="38100" dir="2700000" algn="tl">
                              <a:srgbClr val="000000">
                                <a:alpha val="43137"/>
                              </a:srgbClr>
                            </a:outerShdw>
                          </a:effectLst>
                        </a:rPr>
                        <a:t>Ознака</a:t>
                      </a:r>
                      <a:endParaRPr lang="ru-RU" sz="2000" b="1" i="1" dirty="0">
                        <a:solidFill>
                          <a:srgbClr val="FF0000"/>
                        </a:solidFill>
                        <a:effectLst>
                          <a:outerShdw blurRad="38100" dist="38100" dir="2700000" algn="tl">
                            <a:srgbClr val="000000">
                              <a:alpha val="43137"/>
                            </a:srgbClr>
                          </a:outerShdw>
                        </a:effectLst>
                      </a:endParaRPr>
                    </a:p>
                  </a:txBody>
                  <a:tcPr anchor="ctr">
                    <a:lnL>
                      <a:noFill/>
                    </a:lnL>
                    <a:lnR>
                      <a:noFill/>
                    </a:lnR>
                    <a:lnT>
                      <a:noFill/>
                    </a:lnT>
                    <a:lnB>
                      <a:noFill/>
                    </a:lnB>
                  </a:tcPr>
                </a:tc>
                <a:tc>
                  <a:txBody>
                    <a:bodyPr/>
                    <a:lstStyle/>
                    <a:p>
                      <a:pPr algn="ctr"/>
                      <a:r>
                        <a:rPr lang="ru-RU" sz="2000" b="1" i="1" dirty="0">
                          <a:solidFill>
                            <a:srgbClr val="FF0000"/>
                          </a:solidFill>
                          <a:effectLst>
                            <a:outerShdw blurRad="38100" dist="38100" dir="2700000" algn="tl">
                              <a:srgbClr val="000000">
                                <a:alpha val="43137"/>
                              </a:srgbClr>
                            </a:outerShdw>
                          </a:effectLst>
                        </a:rPr>
                        <a:t>Оса</a:t>
                      </a:r>
                    </a:p>
                  </a:txBody>
                  <a:tcPr anchor="ctr">
                    <a:lnL>
                      <a:noFill/>
                    </a:lnL>
                    <a:lnR>
                      <a:noFill/>
                    </a:lnR>
                    <a:lnT>
                      <a:noFill/>
                    </a:lnT>
                    <a:lnB>
                      <a:noFill/>
                    </a:lnB>
                  </a:tcPr>
                </a:tc>
                <a:tc>
                  <a:txBody>
                    <a:bodyPr/>
                    <a:lstStyle/>
                    <a:p>
                      <a:pPr algn="ctr"/>
                      <a:r>
                        <a:rPr lang="ru-RU" sz="2000" b="1" i="1" dirty="0" err="1">
                          <a:solidFill>
                            <a:srgbClr val="FF0000"/>
                          </a:solidFill>
                          <a:effectLst>
                            <a:outerShdw blurRad="38100" dist="38100" dir="2700000" algn="tl">
                              <a:srgbClr val="000000">
                                <a:alpha val="43137"/>
                              </a:srgbClr>
                            </a:outerShdw>
                          </a:effectLst>
                        </a:rPr>
                        <a:t>Бджола</a:t>
                      </a:r>
                      <a:endParaRPr lang="ru-RU" sz="2000" b="1" i="1" dirty="0">
                        <a:solidFill>
                          <a:srgbClr val="FF0000"/>
                        </a:solidFill>
                        <a:effectLst>
                          <a:outerShdw blurRad="38100" dist="38100" dir="2700000" algn="tl">
                            <a:srgbClr val="000000">
                              <a:alpha val="43137"/>
                            </a:srgbClr>
                          </a:outerShdw>
                        </a:effectLst>
                      </a:endParaRPr>
                    </a:p>
                  </a:txBody>
                  <a:tcPr anchor="ctr">
                    <a:lnL>
                      <a:noFill/>
                    </a:lnL>
                    <a:lnR>
                      <a:noFill/>
                    </a:lnR>
                    <a:lnT>
                      <a:noFill/>
                    </a:lnT>
                    <a:lnB>
                      <a:noFill/>
                    </a:lnB>
                  </a:tcPr>
                </a:tc>
                <a:extLst>
                  <a:ext uri="{0D108BD9-81ED-4DB2-BD59-A6C34878D82A}">
                    <a16:rowId xmlns:a16="http://schemas.microsoft.com/office/drawing/2014/main" val="3421570423"/>
                  </a:ext>
                </a:extLst>
              </a:tr>
              <a:tr h="0">
                <a:tc>
                  <a:txBody>
                    <a:bodyPr/>
                    <a:lstStyle/>
                    <a:p>
                      <a:r>
                        <a:rPr lang="ru-RU" sz="2000" b="1"/>
                        <a:t>Жало</a:t>
                      </a:r>
                      <a:endParaRPr lang="ru-RU" sz="2000"/>
                    </a:p>
                  </a:txBody>
                  <a:tcPr anchor="ctr">
                    <a:lnL>
                      <a:noFill/>
                    </a:lnL>
                    <a:lnR>
                      <a:noFill/>
                    </a:lnR>
                    <a:lnT>
                      <a:noFill/>
                    </a:lnT>
                    <a:lnB>
                      <a:noFill/>
                    </a:lnB>
                  </a:tcPr>
                </a:tc>
                <a:tc>
                  <a:txBody>
                    <a:bodyPr/>
                    <a:lstStyle/>
                    <a:p>
                      <a:r>
                        <a:rPr lang="ru-RU" sz="2000" dirty="0" err="1"/>
                        <a:t>Гладке</a:t>
                      </a:r>
                      <a:r>
                        <a:rPr lang="ru-RU" sz="2000" dirty="0"/>
                        <a:t>, не </a:t>
                      </a:r>
                      <a:r>
                        <a:rPr lang="ru-RU" sz="2000" dirty="0" err="1"/>
                        <a:t>залишається</a:t>
                      </a:r>
                      <a:r>
                        <a:rPr lang="ru-RU" sz="2000" dirty="0"/>
                        <a:t> в </a:t>
                      </a:r>
                      <a:r>
                        <a:rPr lang="ru-RU" sz="2000" dirty="0" err="1"/>
                        <a:t>ранці</a:t>
                      </a:r>
                      <a:r>
                        <a:rPr lang="ru-RU" sz="2000" dirty="0"/>
                        <a:t>. </a:t>
                      </a:r>
                      <a:r>
                        <a:rPr lang="ru-RU" sz="2000" dirty="0" err="1"/>
                        <a:t>Може</a:t>
                      </a:r>
                      <a:r>
                        <a:rPr lang="ru-RU" sz="2000" dirty="0"/>
                        <a:t> </a:t>
                      </a:r>
                      <a:r>
                        <a:rPr lang="ru-RU" sz="2000" dirty="0" err="1"/>
                        <a:t>жалити</a:t>
                      </a:r>
                      <a:r>
                        <a:rPr lang="ru-RU" sz="2000" dirty="0"/>
                        <a:t> </a:t>
                      </a:r>
                      <a:r>
                        <a:rPr lang="ru-RU" sz="2000" dirty="0" err="1"/>
                        <a:t>багато</a:t>
                      </a:r>
                      <a:r>
                        <a:rPr lang="ru-RU" sz="2000" dirty="0"/>
                        <a:t> </a:t>
                      </a:r>
                      <a:r>
                        <a:rPr lang="ru-RU" sz="2000" dirty="0" err="1"/>
                        <a:t>разів</a:t>
                      </a:r>
                      <a:r>
                        <a:rPr lang="ru-RU" sz="2000" dirty="0"/>
                        <a:t>.</a:t>
                      </a:r>
                    </a:p>
                  </a:txBody>
                  <a:tcPr anchor="ctr">
                    <a:lnL>
                      <a:noFill/>
                    </a:lnL>
                    <a:lnR>
                      <a:noFill/>
                    </a:lnR>
                    <a:lnT>
                      <a:noFill/>
                    </a:lnT>
                    <a:lnB>
                      <a:noFill/>
                    </a:lnB>
                  </a:tcPr>
                </a:tc>
                <a:tc>
                  <a:txBody>
                    <a:bodyPr/>
                    <a:lstStyle/>
                    <a:p>
                      <a:r>
                        <a:rPr lang="ru-RU" sz="2000" dirty="0" err="1"/>
                        <a:t>Має</a:t>
                      </a:r>
                      <a:r>
                        <a:rPr lang="ru-RU" sz="2000" dirty="0"/>
                        <a:t> </a:t>
                      </a:r>
                      <a:r>
                        <a:rPr lang="ru-RU" sz="2000" dirty="0" err="1"/>
                        <a:t>щербини</a:t>
                      </a:r>
                      <a:r>
                        <a:rPr lang="ru-RU" sz="2000" dirty="0"/>
                        <a:t>, </a:t>
                      </a:r>
                      <a:r>
                        <a:rPr lang="ru-RU" sz="2000" dirty="0" err="1"/>
                        <a:t>залишається</a:t>
                      </a:r>
                      <a:r>
                        <a:rPr lang="ru-RU" sz="2000" dirty="0"/>
                        <a:t> в </a:t>
                      </a:r>
                      <a:r>
                        <a:rPr lang="ru-RU" sz="2000" dirty="0" err="1"/>
                        <a:t>ранці</a:t>
                      </a:r>
                      <a:r>
                        <a:rPr lang="ru-RU" sz="2000" dirty="0"/>
                        <a:t> разом </a:t>
                      </a:r>
                      <a:r>
                        <a:rPr lang="ru-RU" sz="2000" dirty="0" err="1"/>
                        <a:t>із</a:t>
                      </a:r>
                      <a:r>
                        <a:rPr lang="ru-RU" sz="2000" dirty="0"/>
                        <a:t> </a:t>
                      </a:r>
                      <a:r>
                        <a:rPr lang="ru-RU" sz="2000" dirty="0" err="1"/>
                        <a:t>частиною</a:t>
                      </a:r>
                      <a:r>
                        <a:rPr lang="ru-RU" sz="2000" dirty="0"/>
                        <a:t> </a:t>
                      </a:r>
                      <a:r>
                        <a:rPr lang="ru-RU" sz="2000" dirty="0" err="1"/>
                        <a:t>тіла</a:t>
                      </a:r>
                      <a:r>
                        <a:rPr lang="ru-RU" sz="2000" dirty="0"/>
                        <a:t> </a:t>
                      </a:r>
                      <a:r>
                        <a:rPr lang="ru-RU" sz="2000" dirty="0" err="1"/>
                        <a:t>комахи</a:t>
                      </a:r>
                      <a:r>
                        <a:rPr lang="ru-RU" sz="2000" dirty="0"/>
                        <a:t>.</a:t>
                      </a:r>
                    </a:p>
                  </a:txBody>
                  <a:tcPr anchor="ctr">
                    <a:lnL>
                      <a:noFill/>
                    </a:lnL>
                    <a:lnR>
                      <a:noFill/>
                    </a:lnR>
                    <a:lnT>
                      <a:noFill/>
                    </a:lnT>
                    <a:lnB>
                      <a:noFill/>
                    </a:lnB>
                  </a:tcPr>
                </a:tc>
                <a:extLst>
                  <a:ext uri="{0D108BD9-81ED-4DB2-BD59-A6C34878D82A}">
                    <a16:rowId xmlns:a16="http://schemas.microsoft.com/office/drawing/2014/main" val="2071147588"/>
                  </a:ext>
                </a:extLst>
              </a:tr>
              <a:tr h="0">
                <a:tc>
                  <a:txBody>
                    <a:bodyPr/>
                    <a:lstStyle/>
                    <a:p>
                      <a:r>
                        <a:rPr lang="ru-RU" sz="2000" b="1" dirty="0" err="1"/>
                        <a:t>Агресія</a:t>
                      </a:r>
                      <a:endParaRPr lang="ru-RU" sz="2000" dirty="0"/>
                    </a:p>
                  </a:txBody>
                  <a:tcPr anchor="ctr">
                    <a:lnL>
                      <a:noFill/>
                    </a:lnL>
                    <a:lnR>
                      <a:noFill/>
                    </a:lnR>
                    <a:lnT>
                      <a:noFill/>
                    </a:lnT>
                    <a:lnB>
                      <a:noFill/>
                    </a:lnB>
                  </a:tcPr>
                </a:tc>
                <a:tc>
                  <a:txBody>
                    <a:bodyPr/>
                    <a:lstStyle/>
                    <a:p>
                      <a:r>
                        <a:rPr lang="ru-RU" sz="2000"/>
                        <a:t>Висока, може додатково кусати щелепами.</a:t>
                      </a:r>
                    </a:p>
                  </a:txBody>
                  <a:tcPr anchor="ctr">
                    <a:lnL>
                      <a:noFill/>
                    </a:lnL>
                    <a:lnR>
                      <a:noFill/>
                    </a:lnR>
                    <a:lnT>
                      <a:noFill/>
                    </a:lnT>
                    <a:lnB>
                      <a:noFill/>
                    </a:lnB>
                  </a:tcPr>
                </a:tc>
                <a:tc>
                  <a:txBody>
                    <a:bodyPr/>
                    <a:lstStyle/>
                    <a:p>
                      <a:r>
                        <a:rPr lang="ru-RU" sz="2000" dirty="0" err="1"/>
                        <a:t>Низька</a:t>
                      </a:r>
                      <a:r>
                        <a:rPr lang="ru-RU" sz="2000" dirty="0"/>
                        <a:t>, жалить </a:t>
                      </a:r>
                      <a:r>
                        <a:rPr lang="ru-RU" sz="2000" dirty="0" err="1"/>
                        <a:t>лише</a:t>
                      </a:r>
                      <a:r>
                        <a:rPr lang="ru-RU" sz="2000" dirty="0"/>
                        <a:t> для </a:t>
                      </a:r>
                      <a:r>
                        <a:rPr lang="ru-RU" sz="2000" dirty="0" err="1"/>
                        <a:t>самооборони</a:t>
                      </a:r>
                      <a:r>
                        <a:rPr lang="ru-RU" sz="2000" dirty="0"/>
                        <a:t>.</a:t>
                      </a:r>
                    </a:p>
                  </a:txBody>
                  <a:tcPr anchor="ctr">
                    <a:lnL>
                      <a:noFill/>
                    </a:lnL>
                    <a:lnR>
                      <a:noFill/>
                    </a:lnR>
                    <a:lnT>
                      <a:noFill/>
                    </a:lnT>
                    <a:lnB>
                      <a:noFill/>
                    </a:lnB>
                  </a:tcPr>
                </a:tc>
                <a:extLst>
                  <a:ext uri="{0D108BD9-81ED-4DB2-BD59-A6C34878D82A}">
                    <a16:rowId xmlns:a16="http://schemas.microsoft.com/office/drawing/2014/main" val="1378923648"/>
                  </a:ext>
                </a:extLst>
              </a:tr>
              <a:tr h="0">
                <a:tc>
                  <a:txBody>
                    <a:bodyPr/>
                    <a:lstStyle/>
                    <a:p>
                      <a:r>
                        <a:rPr lang="ru-RU" sz="2000" b="1"/>
                        <a:t>Тип отрути</a:t>
                      </a:r>
                      <a:endParaRPr lang="ru-RU" sz="2000"/>
                    </a:p>
                  </a:txBody>
                  <a:tcPr anchor="ctr">
                    <a:lnL>
                      <a:noFill/>
                    </a:lnL>
                    <a:lnR>
                      <a:noFill/>
                    </a:lnR>
                    <a:lnT>
                      <a:noFill/>
                    </a:lnT>
                    <a:lnB>
                      <a:noFill/>
                    </a:lnB>
                  </a:tcPr>
                </a:tc>
                <a:tc>
                  <a:txBody>
                    <a:bodyPr/>
                    <a:lstStyle/>
                    <a:p>
                      <a:r>
                        <a:rPr lang="ru-RU" sz="2000" b="1"/>
                        <a:t>Лужна реакція</a:t>
                      </a:r>
                      <a:endParaRPr lang="ru-RU" sz="2000"/>
                    </a:p>
                  </a:txBody>
                  <a:tcPr anchor="ctr">
                    <a:lnL>
                      <a:noFill/>
                    </a:lnL>
                    <a:lnR>
                      <a:noFill/>
                    </a:lnR>
                    <a:lnT>
                      <a:noFill/>
                    </a:lnT>
                    <a:lnB>
                      <a:noFill/>
                    </a:lnB>
                  </a:tcPr>
                </a:tc>
                <a:tc>
                  <a:txBody>
                    <a:bodyPr/>
                    <a:lstStyle/>
                    <a:p>
                      <a:r>
                        <a:rPr lang="ru-RU" sz="2000" b="1" dirty="0"/>
                        <a:t>Кисла </a:t>
                      </a:r>
                      <a:r>
                        <a:rPr lang="ru-RU" sz="2000" b="1" dirty="0" err="1"/>
                        <a:t>реакція</a:t>
                      </a:r>
                      <a:endParaRPr lang="ru-RU" sz="2000" dirty="0"/>
                    </a:p>
                  </a:txBody>
                  <a:tcPr anchor="ctr">
                    <a:lnL>
                      <a:noFill/>
                    </a:lnL>
                    <a:lnR>
                      <a:noFill/>
                    </a:lnR>
                    <a:lnT>
                      <a:noFill/>
                    </a:lnT>
                    <a:lnB>
                      <a:noFill/>
                    </a:lnB>
                  </a:tcPr>
                </a:tc>
                <a:extLst>
                  <a:ext uri="{0D108BD9-81ED-4DB2-BD59-A6C34878D82A}">
                    <a16:rowId xmlns:a16="http://schemas.microsoft.com/office/drawing/2014/main" val="3827257437"/>
                  </a:ext>
                </a:extLst>
              </a:tr>
              <a:tr h="0">
                <a:tc>
                  <a:txBody>
                    <a:bodyPr/>
                    <a:lstStyle/>
                    <a:p>
                      <a:r>
                        <a:rPr lang="ru-RU" sz="2000" b="1"/>
                        <a:t>Нейтралізація</a:t>
                      </a:r>
                      <a:endParaRPr lang="ru-RU" sz="2000"/>
                    </a:p>
                  </a:txBody>
                  <a:tcPr anchor="ctr">
                    <a:lnL>
                      <a:noFill/>
                    </a:lnL>
                    <a:lnR>
                      <a:noFill/>
                    </a:lnR>
                    <a:lnT>
                      <a:noFill/>
                    </a:lnT>
                    <a:lnB>
                      <a:noFill/>
                    </a:lnB>
                  </a:tcPr>
                </a:tc>
                <a:tc>
                  <a:txBody>
                    <a:bodyPr/>
                    <a:lstStyle/>
                    <a:p>
                      <a:r>
                        <a:rPr lang="ru-RU" sz="2000"/>
                        <a:t>Слабкий розчин </a:t>
                      </a:r>
                      <a:r>
                        <a:rPr lang="ru-RU" sz="2000" b="1"/>
                        <a:t>кислоти</a:t>
                      </a:r>
                      <a:r>
                        <a:rPr lang="ru-RU" sz="2000"/>
                        <a:t> (напр. розведений оцет).</a:t>
                      </a:r>
                    </a:p>
                  </a:txBody>
                  <a:tcPr anchor="ctr">
                    <a:lnL>
                      <a:noFill/>
                    </a:lnL>
                    <a:lnR>
                      <a:noFill/>
                    </a:lnR>
                    <a:lnT>
                      <a:noFill/>
                    </a:lnT>
                    <a:lnB>
                      <a:noFill/>
                    </a:lnB>
                  </a:tcPr>
                </a:tc>
                <a:tc>
                  <a:txBody>
                    <a:bodyPr/>
                    <a:lstStyle/>
                    <a:p>
                      <a:r>
                        <a:rPr lang="ru-RU" sz="2000" dirty="0" err="1"/>
                        <a:t>Слабкий</a:t>
                      </a:r>
                      <a:r>
                        <a:rPr lang="ru-RU" sz="2000" dirty="0"/>
                        <a:t> </a:t>
                      </a:r>
                      <a:r>
                        <a:rPr lang="ru-RU" sz="2000" dirty="0" err="1"/>
                        <a:t>розчин</a:t>
                      </a:r>
                      <a:r>
                        <a:rPr lang="ru-RU" sz="2000" dirty="0"/>
                        <a:t> </a:t>
                      </a:r>
                      <a:r>
                        <a:rPr lang="ru-RU" sz="2000" b="1" dirty="0"/>
                        <a:t>лугу</a:t>
                      </a:r>
                      <a:r>
                        <a:rPr lang="ru-RU" sz="2000" dirty="0"/>
                        <a:t> (напр. </a:t>
                      </a:r>
                      <a:r>
                        <a:rPr lang="ru-RU" sz="2000" dirty="0" err="1"/>
                        <a:t>мильний</a:t>
                      </a:r>
                      <a:r>
                        <a:rPr lang="ru-RU" sz="2000" dirty="0"/>
                        <a:t> </a:t>
                      </a:r>
                      <a:r>
                        <a:rPr lang="ru-RU" sz="2000" dirty="0" err="1"/>
                        <a:t>розчин</a:t>
                      </a:r>
                      <a:r>
                        <a:rPr lang="ru-RU" sz="2000" dirty="0"/>
                        <a:t>).</a:t>
                      </a:r>
                    </a:p>
                  </a:txBody>
                  <a:tcPr anchor="ctr">
                    <a:lnL>
                      <a:noFill/>
                    </a:lnL>
                    <a:lnR>
                      <a:noFill/>
                    </a:lnR>
                    <a:lnT>
                      <a:noFill/>
                    </a:lnT>
                    <a:lnB>
                      <a:noFill/>
                    </a:lnB>
                  </a:tcPr>
                </a:tc>
                <a:extLst>
                  <a:ext uri="{0D108BD9-81ED-4DB2-BD59-A6C34878D82A}">
                    <a16:rowId xmlns:a16="http://schemas.microsoft.com/office/drawing/2014/main" val="1892664024"/>
                  </a:ext>
                </a:extLst>
              </a:tr>
            </a:tbl>
          </a:graphicData>
        </a:graphic>
      </p:graphicFrame>
      <p:sp>
        <p:nvSpPr>
          <p:cNvPr id="5" name="Прямоугольник 4"/>
          <p:cNvSpPr/>
          <p:nvPr/>
        </p:nvSpPr>
        <p:spPr>
          <a:xfrm>
            <a:off x="457200" y="265745"/>
            <a:ext cx="8437418" cy="1200329"/>
          </a:xfrm>
          <a:prstGeom prst="rect">
            <a:avLst/>
          </a:prstGeom>
        </p:spPr>
        <p:txBody>
          <a:bodyPr wrap="square">
            <a:spAutoFit/>
          </a:bodyPr>
          <a:lstStyle/>
          <a:p>
            <a:pPr algn="just"/>
            <a:r>
              <a:rPr lang="ru-RU" sz="3200" b="1" dirty="0">
                <a:solidFill>
                  <a:srgbClr val="FF0000"/>
                </a:solidFill>
              </a:rPr>
              <a:t>Укуси </a:t>
            </a:r>
            <a:r>
              <a:rPr lang="ru-RU" sz="3200" b="1" dirty="0" err="1">
                <a:solidFill>
                  <a:srgbClr val="FF0000"/>
                </a:solidFill>
              </a:rPr>
              <a:t>бджіл</a:t>
            </a:r>
            <a:r>
              <a:rPr lang="ru-RU" sz="3200" b="1" dirty="0">
                <a:solidFill>
                  <a:srgbClr val="FF0000"/>
                </a:solidFill>
              </a:rPr>
              <a:t> та ос</a:t>
            </a:r>
          </a:p>
          <a:p>
            <a:pPr algn="just"/>
            <a:r>
              <a:rPr lang="ru-RU" sz="2000" dirty="0"/>
              <a:t>Головна </a:t>
            </a:r>
            <a:r>
              <a:rPr lang="ru-RU" sz="2000" dirty="0" err="1"/>
              <a:t>відмінність</a:t>
            </a:r>
            <a:r>
              <a:rPr lang="ru-RU" sz="2000" dirty="0"/>
              <a:t> </a:t>
            </a:r>
            <a:r>
              <a:rPr lang="ru-RU" sz="2000" dirty="0" err="1"/>
              <a:t>полягає</a:t>
            </a:r>
            <a:r>
              <a:rPr lang="ru-RU" sz="2000" dirty="0"/>
              <a:t> у </a:t>
            </a:r>
            <a:r>
              <a:rPr lang="ru-RU" sz="2000" dirty="0" err="1"/>
              <a:t>будові</a:t>
            </a:r>
            <a:r>
              <a:rPr lang="ru-RU" sz="2000" dirty="0"/>
              <a:t> жала та </a:t>
            </a:r>
            <a:r>
              <a:rPr lang="ru-RU" sz="2000" dirty="0" err="1"/>
              <a:t>хімічному</a:t>
            </a:r>
            <a:r>
              <a:rPr lang="ru-RU" sz="2000" dirty="0"/>
              <a:t> </a:t>
            </a:r>
            <a:r>
              <a:rPr lang="ru-RU" sz="2000" dirty="0" err="1"/>
              <a:t>складі</a:t>
            </a:r>
            <a:r>
              <a:rPr lang="ru-RU" sz="2000" dirty="0"/>
              <a:t> </a:t>
            </a:r>
            <a:r>
              <a:rPr lang="ru-RU" sz="2000" dirty="0" err="1"/>
              <a:t>отрути</a:t>
            </a:r>
            <a:r>
              <a:rPr lang="ru-RU" sz="2000" dirty="0"/>
              <a:t>.</a:t>
            </a:r>
          </a:p>
          <a:p>
            <a:pPr algn="just"/>
            <a:r>
              <a:rPr lang="ru-RU" sz="2000" b="1" dirty="0" err="1"/>
              <a:t>Порівняльна</a:t>
            </a:r>
            <a:r>
              <a:rPr lang="ru-RU" sz="2000" b="1" dirty="0"/>
              <a:t> характеристика:</a:t>
            </a:r>
          </a:p>
        </p:txBody>
      </p:sp>
    </p:spTree>
    <p:extLst>
      <p:ext uri="{BB962C8B-B14F-4D97-AF65-F5344CB8AC3E}">
        <p14:creationId xmlns:p14="http://schemas.microsoft.com/office/powerpoint/2010/main" val="27319287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oney bee stinger vs wasp stinger anatomy, створено за допомогою ШІ"/>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5424" y="212555"/>
            <a:ext cx="7767824" cy="6230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374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3080" y="132141"/>
            <a:ext cx="8366077" cy="6370975"/>
          </a:xfrm>
          <a:prstGeom prst="rect">
            <a:avLst/>
          </a:prstGeom>
        </p:spPr>
        <p:txBody>
          <a:bodyPr wrap="square">
            <a:spAutoFit/>
          </a:bodyPr>
          <a:lstStyle/>
          <a:p>
            <a:pPr algn="ctr"/>
            <a:r>
              <a:rPr lang="ru-RU" sz="2400" b="1" dirty="0" err="1">
                <a:solidFill>
                  <a:srgbClr val="FF0000"/>
                </a:solidFill>
              </a:rPr>
              <a:t>Загальний</a:t>
            </a:r>
            <a:r>
              <a:rPr lang="ru-RU" sz="2400" b="1" dirty="0">
                <a:solidFill>
                  <a:srgbClr val="FF0000"/>
                </a:solidFill>
              </a:rPr>
              <a:t> алгоритм </a:t>
            </a:r>
            <a:r>
              <a:rPr lang="ru-RU" sz="2400" b="1" dirty="0" err="1">
                <a:solidFill>
                  <a:srgbClr val="FF0000"/>
                </a:solidFill>
              </a:rPr>
              <a:t>домедичної</a:t>
            </a:r>
            <a:r>
              <a:rPr lang="ru-RU" sz="2400" b="1" dirty="0">
                <a:solidFill>
                  <a:srgbClr val="FF0000"/>
                </a:solidFill>
              </a:rPr>
              <a:t> </a:t>
            </a:r>
            <a:r>
              <a:rPr lang="ru-RU" sz="2400" b="1" dirty="0" err="1">
                <a:solidFill>
                  <a:srgbClr val="FF0000"/>
                </a:solidFill>
              </a:rPr>
              <a:t>допомоги</a:t>
            </a:r>
            <a:r>
              <a:rPr lang="ru-RU" sz="2400" b="1" dirty="0">
                <a:solidFill>
                  <a:srgbClr val="FF0000"/>
                </a:solidFill>
              </a:rPr>
              <a:t> при укусах </a:t>
            </a:r>
            <a:r>
              <a:rPr lang="ru-RU" sz="2400" b="1" dirty="0" err="1">
                <a:solidFill>
                  <a:srgbClr val="FF0000"/>
                </a:solidFill>
              </a:rPr>
              <a:t>тварин</a:t>
            </a:r>
            <a:endParaRPr lang="ru-RU" sz="2400" b="1" dirty="0">
              <a:solidFill>
                <a:srgbClr val="FF0000"/>
              </a:solidFill>
            </a:endParaRPr>
          </a:p>
          <a:p>
            <a:r>
              <a:rPr lang="ru-RU" dirty="0" err="1"/>
              <a:t>Якщо</a:t>
            </a:r>
            <a:r>
              <a:rPr lang="ru-RU" dirty="0"/>
              <a:t> </a:t>
            </a:r>
            <a:r>
              <a:rPr lang="ru-RU" dirty="0" err="1"/>
              <a:t>людину</a:t>
            </a:r>
            <a:r>
              <a:rPr lang="ru-RU" dirty="0"/>
              <a:t> вкусила </a:t>
            </a:r>
            <a:r>
              <a:rPr lang="ru-RU" dirty="0" err="1"/>
              <a:t>домашня</a:t>
            </a:r>
            <a:r>
              <a:rPr lang="ru-RU" dirty="0"/>
              <a:t>, дика </a:t>
            </a:r>
            <a:r>
              <a:rPr lang="ru-RU" dirty="0" err="1"/>
              <a:t>тварина</a:t>
            </a:r>
            <a:r>
              <a:rPr lang="ru-RU" dirty="0"/>
              <a:t> </a:t>
            </a:r>
            <a:r>
              <a:rPr lang="ru-RU" dirty="0" err="1"/>
              <a:t>або</a:t>
            </a:r>
            <a:r>
              <a:rPr lang="ru-RU" dirty="0"/>
              <a:t> </a:t>
            </a:r>
            <a:r>
              <a:rPr lang="ru-RU" dirty="0" err="1"/>
              <a:t>плазун</a:t>
            </a:r>
            <a:r>
              <a:rPr lang="ru-RU" dirty="0"/>
              <a:t>, </a:t>
            </a:r>
            <a:r>
              <a:rPr lang="ru-RU" dirty="0" err="1"/>
              <a:t>дійте</a:t>
            </a:r>
            <a:r>
              <a:rPr lang="ru-RU" dirty="0"/>
              <a:t> за </a:t>
            </a:r>
            <a:r>
              <a:rPr lang="ru-RU" dirty="0" err="1"/>
              <a:t>наступною</a:t>
            </a:r>
            <a:r>
              <a:rPr lang="ru-RU" dirty="0"/>
              <a:t> схемою:</a:t>
            </a:r>
          </a:p>
          <a:p>
            <a:r>
              <a:rPr lang="ru-RU" b="1" dirty="0" err="1"/>
              <a:t>Крок</a:t>
            </a:r>
            <a:r>
              <a:rPr lang="ru-RU" b="1" dirty="0"/>
              <a:t> 1: </a:t>
            </a:r>
            <a:r>
              <a:rPr lang="ru-RU" b="1" dirty="0" err="1"/>
              <a:t>Безпека</a:t>
            </a:r>
            <a:r>
              <a:rPr lang="ru-RU" b="1" dirty="0"/>
              <a:t> та </a:t>
            </a:r>
            <a:r>
              <a:rPr lang="ru-RU" b="1" dirty="0" err="1"/>
              <a:t>ідентифікація</a:t>
            </a:r>
            <a:endParaRPr lang="ru-RU" b="1" dirty="0"/>
          </a:p>
          <a:p>
            <a:pPr>
              <a:buFont typeface="Arial" panose="020B0604020202020204" pitchFamily="34" charset="0"/>
              <a:buChar char="•"/>
            </a:pPr>
            <a:r>
              <a:rPr lang="ru-RU" dirty="0" err="1"/>
              <a:t>Переконайтеся</a:t>
            </a:r>
            <a:r>
              <a:rPr lang="ru-RU" dirty="0"/>
              <a:t>, </a:t>
            </a:r>
            <a:r>
              <a:rPr lang="ru-RU" dirty="0" err="1"/>
              <a:t>що</a:t>
            </a:r>
            <a:r>
              <a:rPr lang="ru-RU" dirty="0"/>
              <a:t> </a:t>
            </a:r>
            <a:r>
              <a:rPr lang="ru-RU" dirty="0" err="1"/>
              <a:t>небезпека</a:t>
            </a:r>
            <a:r>
              <a:rPr lang="ru-RU" dirty="0"/>
              <a:t> минула (</a:t>
            </a:r>
            <a:r>
              <a:rPr lang="ru-RU" dirty="0" err="1"/>
              <a:t>тварина</a:t>
            </a:r>
            <a:r>
              <a:rPr lang="ru-RU" dirty="0"/>
              <a:t> втекла </a:t>
            </a:r>
            <a:r>
              <a:rPr lang="ru-RU" dirty="0" err="1"/>
              <a:t>або</a:t>
            </a:r>
            <a:r>
              <a:rPr lang="ru-RU" dirty="0"/>
              <a:t> </a:t>
            </a:r>
            <a:r>
              <a:rPr lang="ru-RU" dirty="0" err="1"/>
              <a:t>ізольована</a:t>
            </a:r>
            <a:r>
              <a:rPr lang="ru-RU" dirty="0"/>
              <a:t>).</a:t>
            </a:r>
          </a:p>
          <a:p>
            <a:pPr>
              <a:buFont typeface="Arial" panose="020B0604020202020204" pitchFamily="34" charset="0"/>
              <a:buChar char="•"/>
            </a:pPr>
            <a:r>
              <a:rPr lang="ru-RU" dirty="0" err="1"/>
              <a:t>Якщо</a:t>
            </a:r>
            <a:r>
              <a:rPr lang="ru-RU" dirty="0"/>
              <a:t> </a:t>
            </a:r>
            <a:r>
              <a:rPr lang="ru-RU" dirty="0" err="1"/>
              <a:t>це</a:t>
            </a:r>
            <a:r>
              <a:rPr lang="ru-RU" dirty="0"/>
              <a:t> дика </a:t>
            </a:r>
            <a:r>
              <a:rPr lang="ru-RU" dirty="0" err="1"/>
              <a:t>тварина</a:t>
            </a:r>
            <a:r>
              <a:rPr lang="ru-RU" dirty="0"/>
              <a:t>/</a:t>
            </a:r>
            <a:r>
              <a:rPr lang="ru-RU" dirty="0" err="1"/>
              <a:t>змія</a:t>
            </a:r>
            <a:r>
              <a:rPr lang="ru-RU" dirty="0"/>
              <a:t> — </a:t>
            </a:r>
            <a:r>
              <a:rPr lang="ru-RU" dirty="0" err="1"/>
              <a:t>запам'ятайте</a:t>
            </a:r>
            <a:r>
              <a:rPr lang="ru-RU" dirty="0"/>
              <a:t> </a:t>
            </a:r>
            <a:r>
              <a:rPr lang="ru-RU" dirty="0" err="1"/>
              <a:t>її</a:t>
            </a:r>
            <a:r>
              <a:rPr lang="ru-RU" dirty="0"/>
              <a:t> </a:t>
            </a:r>
            <a:r>
              <a:rPr lang="ru-RU" dirty="0" err="1"/>
              <a:t>вигляд</a:t>
            </a:r>
            <a:r>
              <a:rPr lang="ru-RU" dirty="0"/>
              <a:t> </a:t>
            </a:r>
            <a:r>
              <a:rPr lang="ru-RU" dirty="0" err="1"/>
              <a:t>або</a:t>
            </a:r>
            <a:r>
              <a:rPr lang="ru-RU" dirty="0"/>
              <a:t> </a:t>
            </a:r>
            <a:r>
              <a:rPr lang="ru-RU" dirty="0" err="1"/>
              <a:t>сфотографуйте</a:t>
            </a:r>
            <a:r>
              <a:rPr lang="ru-RU" dirty="0"/>
              <a:t> (</a:t>
            </a:r>
            <a:r>
              <a:rPr lang="ru-RU" dirty="0" err="1"/>
              <a:t>це</a:t>
            </a:r>
            <a:r>
              <a:rPr lang="ru-RU" dirty="0"/>
              <a:t> </a:t>
            </a:r>
            <a:r>
              <a:rPr lang="ru-RU" dirty="0" err="1"/>
              <a:t>допоможе</a:t>
            </a:r>
            <a:r>
              <a:rPr lang="ru-RU" dirty="0"/>
              <a:t> </a:t>
            </a:r>
            <a:r>
              <a:rPr lang="ru-RU" dirty="0" err="1"/>
              <a:t>лікарям</a:t>
            </a:r>
            <a:r>
              <a:rPr lang="ru-RU" dirty="0"/>
              <a:t> </a:t>
            </a:r>
            <a:r>
              <a:rPr lang="ru-RU" dirty="0" err="1"/>
              <a:t>підібрати</a:t>
            </a:r>
            <a:r>
              <a:rPr lang="ru-RU" dirty="0"/>
              <a:t> </a:t>
            </a:r>
            <a:r>
              <a:rPr lang="ru-RU" dirty="0" err="1"/>
              <a:t>сироватку</a:t>
            </a:r>
            <a:r>
              <a:rPr lang="ru-RU" dirty="0"/>
              <a:t>). </a:t>
            </a:r>
            <a:r>
              <a:rPr lang="ru-RU" b="1" dirty="0"/>
              <a:t>Не </a:t>
            </a:r>
            <a:r>
              <a:rPr lang="ru-RU" b="1" dirty="0" err="1"/>
              <a:t>намагайтеся</a:t>
            </a:r>
            <a:r>
              <a:rPr lang="ru-RU" b="1" dirty="0"/>
              <a:t> </a:t>
            </a:r>
            <a:r>
              <a:rPr lang="ru-RU" b="1" dirty="0" err="1"/>
              <a:t>її</a:t>
            </a:r>
            <a:r>
              <a:rPr lang="ru-RU" b="1" dirty="0"/>
              <a:t> </a:t>
            </a:r>
            <a:r>
              <a:rPr lang="ru-RU" b="1" dirty="0" err="1"/>
              <a:t>зловити</a:t>
            </a:r>
            <a:r>
              <a:rPr lang="ru-RU" b="1" dirty="0"/>
              <a:t>!</a:t>
            </a:r>
            <a:endParaRPr lang="ru-RU" dirty="0"/>
          </a:p>
          <a:p>
            <a:r>
              <a:rPr lang="ru-RU" b="1" dirty="0" err="1"/>
              <a:t>Крок</a:t>
            </a:r>
            <a:r>
              <a:rPr lang="ru-RU" b="1" dirty="0"/>
              <a:t> 2: </a:t>
            </a:r>
            <a:r>
              <a:rPr lang="ru-RU" b="1" dirty="0" err="1"/>
              <a:t>Первинний</a:t>
            </a:r>
            <a:r>
              <a:rPr lang="ru-RU" b="1" dirty="0"/>
              <a:t> </a:t>
            </a:r>
            <a:r>
              <a:rPr lang="ru-RU" b="1" dirty="0" err="1"/>
              <a:t>огляд</a:t>
            </a:r>
            <a:endParaRPr lang="ru-RU" b="1" dirty="0"/>
          </a:p>
          <a:p>
            <a:pPr>
              <a:buFont typeface="Arial" panose="020B0604020202020204" pitchFamily="34" charset="0"/>
              <a:buChar char="•"/>
            </a:pPr>
            <a:r>
              <a:rPr lang="ru-RU" dirty="0" err="1"/>
              <a:t>Перевірте</a:t>
            </a:r>
            <a:r>
              <a:rPr lang="ru-RU" dirty="0"/>
              <a:t> </a:t>
            </a:r>
            <a:r>
              <a:rPr lang="ru-RU" dirty="0" err="1"/>
              <a:t>свідомість</a:t>
            </a:r>
            <a:r>
              <a:rPr lang="ru-RU" dirty="0"/>
              <a:t> та </a:t>
            </a:r>
            <a:r>
              <a:rPr lang="ru-RU" dirty="0" err="1"/>
              <a:t>дихання</a:t>
            </a:r>
            <a:r>
              <a:rPr lang="ru-RU" dirty="0"/>
              <a:t> </a:t>
            </a:r>
            <a:r>
              <a:rPr lang="ru-RU" dirty="0" err="1"/>
              <a:t>постраждалого</a:t>
            </a:r>
            <a:r>
              <a:rPr lang="ru-RU" dirty="0"/>
              <a:t>.</a:t>
            </a:r>
          </a:p>
          <a:p>
            <a:pPr>
              <a:buFont typeface="Arial" panose="020B0604020202020204" pitchFamily="34" charset="0"/>
              <a:buChar char="•"/>
            </a:pPr>
            <a:r>
              <a:rPr lang="ru-RU" dirty="0" err="1"/>
              <a:t>Викличте</a:t>
            </a:r>
            <a:r>
              <a:rPr lang="ru-RU" dirty="0"/>
              <a:t> </a:t>
            </a:r>
            <a:r>
              <a:rPr lang="ru-RU" dirty="0" err="1"/>
              <a:t>екстрену</a:t>
            </a:r>
            <a:r>
              <a:rPr lang="ru-RU" dirty="0"/>
              <a:t> </a:t>
            </a:r>
            <a:r>
              <a:rPr lang="ru-RU" dirty="0" err="1"/>
              <a:t>медичну</a:t>
            </a:r>
            <a:r>
              <a:rPr lang="ru-RU" dirty="0"/>
              <a:t> </a:t>
            </a:r>
            <a:r>
              <a:rPr lang="ru-RU" dirty="0" err="1"/>
              <a:t>допомогу</a:t>
            </a:r>
            <a:r>
              <a:rPr lang="ru-RU" dirty="0"/>
              <a:t> (</a:t>
            </a:r>
            <a:r>
              <a:rPr lang="ru-RU" b="1" dirty="0"/>
              <a:t>103</a:t>
            </a:r>
            <a:r>
              <a:rPr lang="ru-RU" dirty="0"/>
              <a:t>).</a:t>
            </a:r>
          </a:p>
          <a:p>
            <a:r>
              <a:rPr lang="ru-RU" b="1" dirty="0" err="1"/>
              <a:t>Крок</a:t>
            </a:r>
            <a:r>
              <a:rPr lang="ru-RU" b="1" dirty="0"/>
              <a:t> 3: </a:t>
            </a:r>
            <a:r>
              <a:rPr lang="ru-RU" b="1" dirty="0" err="1"/>
              <a:t>Обробка</a:t>
            </a:r>
            <a:r>
              <a:rPr lang="ru-RU" b="1" dirty="0"/>
              <a:t> рани</a:t>
            </a:r>
          </a:p>
          <a:p>
            <a:pPr>
              <a:buFont typeface="Arial" panose="020B0604020202020204" pitchFamily="34" charset="0"/>
              <a:buChar char="•"/>
            </a:pPr>
            <a:r>
              <a:rPr lang="ru-RU" b="1" dirty="0" err="1"/>
              <a:t>Якщо</a:t>
            </a:r>
            <a:r>
              <a:rPr lang="ru-RU" b="1" dirty="0"/>
              <a:t> </a:t>
            </a:r>
            <a:r>
              <a:rPr lang="ru-RU" b="1" dirty="0" err="1"/>
              <a:t>кровотечі</a:t>
            </a:r>
            <a:r>
              <a:rPr lang="ru-RU" b="1" dirty="0"/>
              <a:t> </a:t>
            </a:r>
            <a:r>
              <a:rPr lang="ru-RU" b="1" dirty="0" err="1"/>
              <a:t>немає</a:t>
            </a:r>
            <a:r>
              <a:rPr lang="ru-RU" b="1" dirty="0"/>
              <a:t>:</a:t>
            </a:r>
            <a:r>
              <a:rPr lang="ru-RU" dirty="0"/>
              <a:t> </a:t>
            </a:r>
            <a:r>
              <a:rPr lang="ru-RU" dirty="0" err="1"/>
              <a:t>Ретельно</a:t>
            </a:r>
            <a:r>
              <a:rPr lang="ru-RU" dirty="0"/>
              <a:t> </a:t>
            </a:r>
            <a:r>
              <a:rPr lang="ru-RU" dirty="0" err="1"/>
              <a:t>промийте</a:t>
            </a:r>
            <a:r>
              <a:rPr lang="ru-RU" dirty="0"/>
              <a:t> рану </a:t>
            </a:r>
            <a:r>
              <a:rPr lang="ru-RU" dirty="0" err="1"/>
              <a:t>мильним</a:t>
            </a:r>
            <a:r>
              <a:rPr lang="ru-RU" dirty="0"/>
              <a:t> </a:t>
            </a:r>
            <a:r>
              <a:rPr lang="ru-RU" dirty="0" err="1"/>
              <a:t>розчином</a:t>
            </a:r>
            <a:r>
              <a:rPr lang="ru-RU" dirty="0"/>
              <a:t> (</a:t>
            </a:r>
            <a:r>
              <a:rPr lang="ru-RU" dirty="0" err="1"/>
              <a:t>лужне</a:t>
            </a:r>
            <a:r>
              <a:rPr lang="ru-RU" dirty="0"/>
              <a:t> </a:t>
            </a:r>
            <a:r>
              <a:rPr lang="ru-RU" dirty="0" err="1"/>
              <a:t>середовище</a:t>
            </a:r>
            <a:r>
              <a:rPr lang="ru-RU" dirty="0"/>
              <a:t> мила </a:t>
            </a:r>
            <a:r>
              <a:rPr lang="ru-RU" dirty="0" err="1"/>
              <a:t>частково</a:t>
            </a:r>
            <a:r>
              <a:rPr lang="ru-RU" dirty="0"/>
              <a:t> </a:t>
            </a:r>
            <a:r>
              <a:rPr lang="ru-RU" dirty="0" err="1"/>
              <a:t>дезінфікує</a:t>
            </a:r>
            <a:r>
              <a:rPr lang="ru-RU" dirty="0"/>
              <a:t> рану та </a:t>
            </a:r>
            <a:r>
              <a:rPr lang="ru-RU" dirty="0" err="1"/>
              <a:t>може</a:t>
            </a:r>
            <a:r>
              <a:rPr lang="ru-RU" dirty="0"/>
              <a:t> </a:t>
            </a:r>
            <a:r>
              <a:rPr lang="ru-RU" dirty="0" err="1"/>
              <a:t>нейтралізувати</a:t>
            </a:r>
            <a:r>
              <a:rPr lang="ru-RU" dirty="0"/>
              <a:t> </a:t>
            </a:r>
            <a:r>
              <a:rPr lang="ru-RU" dirty="0" err="1"/>
              <a:t>деякі</a:t>
            </a:r>
            <a:r>
              <a:rPr lang="ru-RU" dirty="0"/>
              <a:t> </a:t>
            </a:r>
            <a:r>
              <a:rPr lang="ru-RU" dirty="0" err="1"/>
              <a:t>типи</a:t>
            </a:r>
            <a:r>
              <a:rPr lang="ru-RU" dirty="0"/>
              <a:t> отрут). </a:t>
            </a:r>
            <a:r>
              <a:rPr lang="ru-RU" dirty="0" err="1"/>
              <a:t>Накладіть</a:t>
            </a:r>
            <a:r>
              <a:rPr lang="ru-RU" dirty="0"/>
              <a:t> </a:t>
            </a:r>
            <a:r>
              <a:rPr lang="ru-RU" dirty="0" err="1"/>
              <a:t>чисту</a:t>
            </a:r>
            <a:r>
              <a:rPr lang="ru-RU" dirty="0"/>
              <a:t> </a:t>
            </a:r>
            <a:r>
              <a:rPr lang="ru-RU" dirty="0" err="1"/>
              <a:t>стерильну</a:t>
            </a:r>
            <a:r>
              <a:rPr lang="ru-RU" dirty="0"/>
              <a:t> </a:t>
            </a:r>
            <a:r>
              <a:rPr lang="ru-RU" dirty="0" err="1"/>
              <a:t>пов'язку</a:t>
            </a:r>
            <a:r>
              <a:rPr lang="ru-RU" dirty="0"/>
              <a:t>.</a:t>
            </a:r>
          </a:p>
          <a:p>
            <a:pPr>
              <a:buFont typeface="Arial" panose="020B0604020202020204" pitchFamily="34" charset="0"/>
              <a:buChar char="•"/>
            </a:pPr>
            <a:r>
              <a:rPr lang="ru-RU" b="1" dirty="0" err="1"/>
              <a:t>Якщо</a:t>
            </a:r>
            <a:r>
              <a:rPr lang="ru-RU" b="1" dirty="0"/>
              <a:t> є </a:t>
            </a:r>
            <a:r>
              <a:rPr lang="ru-RU" b="1" dirty="0" err="1"/>
              <a:t>кровотеча</a:t>
            </a:r>
            <a:r>
              <a:rPr lang="ru-RU" b="1" dirty="0"/>
              <a:t>:</a:t>
            </a:r>
            <a:r>
              <a:rPr lang="ru-RU" dirty="0"/>
              <a:t> </a:t>
            </a:r>
            <a:r>
              <a:rPr lang="ru-RU" dirty="0" err="1"/>
              <a:t>Зупиніть</a:t>
            </a:r>
            <a:r>
              <a:rPr lang="ru-RU" dirty="0"/>
              <a:t> </a:t>
            </a:r>
            <a:r>
              <a:rPr lang="ru-RU" dirty="0" err="1"/>
              <a:t>її</a:t>
            </a:r>
            <a:r>
              <a:rPr lang="ru-RU" dirty="0"/>
              <a:t> (</a:t>
            </a:r>
            <a:r>
              <a:rPr lang="ru-RU" dirty="0" err="1"/>
              <a:t>тиснуча</a:t>
            </a:r>
            <a:r>
              <a:rPr lang="ru-RU" dirty="0"/>
              <a:t> </a:t>
            </a:r>
            <a:r>
              <a:rPr lang="ru-RU" dirty="0" err="1"/>
              <a:t>пов'язка</a:t>
            </a:r>
            <a:r>
              <a:rPr lang="ru-RU" dirty="0"/>
              <a:t>), </a:t>
            </a:r>
            <a:r>
              <a:rPr lang="ru-RU" dirty="0" err="1"/>
              <a:t>після</a:t>
            </a:r>
            <a:r>
              <a:rPr lang="ru-RU" dirty="0"/>
              <a:t> </a:t>
            </a:r>
            <a:r>
              <a:rPr lang="ru-RU" dirty="0" err="1"/>
              <a:t>чого</a:t>
            </a:r>
            <a:r>
              <a:rPr lang="ru-RU" dirty="0"/>
              <a:t> </a:t>
            </a:r>
            <a:r>
              <a:rPr lang="ru-RU" dirty="0" err="1"/>
              <a:t>накрийте</a:t>
            </a:r>
            <a:r>
              <a:rPr lang="ru-RU" dirty="0"/>
              <a:t> рану </a:t>
            </a:r>
            <a:r>
              <a:rPr lang="ru-RU" dirty="0" err="1"/>
              <a:t>стерильним</a:t>
            </a:r>
            <a:r>
              <a:rPr lang="ru-RU" dirty="0"/>
              <a:t> </a:t>
            </a:r>
            <a:r>
              <a:rPr lang="ru-RU" dirty="0" err="1"/>
              <a:t>матеріалом</a:t>
            </a:r>
            <a:r>
              <a:rPr lang="ru-RU" dirty="0"/>
              <a:t>.</a:t>
            </a:r>
          </a:p>
          <a:p>
            <a:r>
              <a:rPr lang="ru-RU" b="1" dirty="0" err="1"/>
              <a:t>Крок</a:t>
            </a:r>
            <a:r>
              <a:rPr lang="ru-RU" b="1" dirty="0"/>
              <a:t> 4: </a:t>
            </a:r>
            <a:r>
              <a:rPr lang="ru-RU" b="1" dirty="0" err="1"/>
              <a:t>Нагляд</a:t>
            </a:r>
            <a:endParaRPr lang="ru-RU" b="1" dirty="0"/>
          </a:p>
          <a:p>
            <a:pPr>
              <a:buFont typeface="Arial" panose="020B0604020202020204" pitchFamily="34" charset="0"/>
              <a:buChar char="•"/>
            </a:pPr>
            <a:r>
              <a:rPr lang="ru-RU" dirty="0" err="1"/>
              <a:t>Забезпечте</a:t>
            </a:r>
            <a:r>
              <a:rPr lang="ru-RU" dirty="0"/>
              <a:t> </a:t>
            </a:r>
            <a:r>
              <a:rPr lang="ru-RU" dirty="0" err="1"/>
              <a:t>постраждалому</a:t>
            </a:r>
            <a:r>
              <a:rPr lang="ru-RU" dirty="0"/>
              <a:t> </a:t>
            </a:r>
            <a:r>
              <a:rPr lang="ru-RU" dirty="0" err="1"/>
              <a:t>спокій</a:t>
            </a:r>
            <a:r>
              <a:rPr lang="ru-RU" dirty="0"/>
              <a:t>.</a:t>
            </a:r>
          </a:p>
          <a:p>
            <a:pPr>
              <a:buFont typeface="Arial" panose="020B0604020202020204" pitchFamily="34" charset="0"/>
              <a:buChar char="•"/>
            </a:pPr>
            <a:r>
              <a:rPr lang="ru-RU" dirty="0" err="1"/>
              <a:t>Постійно</a:t>
            </a:r>
            <a:r>
              <a:rPr lang="ru-RU" dirty="0"/>
              <a:t> </a:t>
            </a:r>
            <a:r>
              <a:rPr lang="ru-RU" dirty="0" err="1"/>
              <a:t>спостерігайте</a:t>
            </a:r>
            <a:r>
              <a:rPr lang="ru-RU" dirty="0"/>
              <a:t> за станом до </a:t>
            </a:r>
            <a:r>
              <a:rPr lang="ru-RU" dirty="0" err="1"/>
              <a:t>приїзду</a:t>
            </a:r>
            <a:r>
              <a:rPr lang="ru-RU" dirty="0"/>
              <a:t> </a:t>
            </a:r>
            <a:r>
              <a:rPr lang="ru-RU" dirty="0" err="1"/>
              <a:t>медиків</a:t>
            </a:r>
            <a:r>
              <a:rPr lang="ru-RU" dirty="0"/>
              <a:t>. При </a:t>
            </a:r>
            <a:r>
              <a:rPr lang="ru-RU" dirty="0" err="1"/>
              <a:t>погіршенні</a:t>
            </a:r>
            <a:r>
              <a:rPr lang="ru-RU" dirty="0"/>
              <a:t> стану (набряк, </a:t>
            </a:r>
            <a:r>
              <a:rPr lang="ru-RU" dirty="0" err="1"/>
              <a:t>ядуха</a:t>
            </a:r>
            <a:r>
              <a:rPr lang="ru-RU" dirty="0"/>
              <a:t>, </a:t>
            </a:r>
            <a:r>
              <a:rPr lang="ru-RU" dirty="0" err="1"/>
              <a:t>втрата</a:t>
            </a:r>
            <a:r>
              <a:rPr lang="ru-RU" dirty="0"/>
              <a:t> </a:t>
            </a:r>
            <a:r>
              <a:rPr lang="ru-RU" dirty="0" err="1"/>
              <a:t>свідомості</a:t>
            </a:r>
            <a:r>
              <a:rPr lang="ru-RU" dirty="0"/>
              <a:t>) повторно </a:t>
            </a:r>
            <a:r>
              <a:rPr lang="ru-RU" dirty="0" err="1"/>
              <a:t>зателефонуйте</a:t>
            </a:r>
            <a:r>
              <a:rPr lang="ru-RU" dirty="0"/>
              <a:t> диспетчеру </a:t>
            </a:r>
            <a:r>
              <a:rPr lang="ru-RU" dirty="0" err="1"/>
              <a:t>швидкої</a:t>
            </a:r>
            <a:r>
              <a:rPr lang="ru-RU" dirty="0"/>
              <a:t>.</a:t>
            </a:r>
          </a:p>
        </p:txBody>
      </p:sp>
    </p:spTree>
    <p:extLst>
      <p:ext uri="{BB962C8B-B14F-4D97-AF65-F5344CB8AC3E}">
        <p14:creationId xmlns:p14="http://schemas.microsoft.com/office/powerpoint/2010/main" val="16138941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54842" y="191068"/>
            <a:ext cx="8570794" cy="6278642"/>
          </a:xfrm>
          <a:prstGeom prst="rect">
            <a:avLst/>
          </a:prstGeom>
        </p:spPr>
        <p:txBody>
          <a:bodyPr wrap="square">
            <a:spAutoFit/>
          </a:bodyPr>
          <a:lstStyle/>
          <a:p>
            <a:pPr algn="ctr"/>
            <a:r>
              <a:rPr lang="ru-RU" sz="2400" b="1" dirty="0" err="1">
                <a:solidFill>
                  <a:srgbClr val="FF0000"/>
                </a:solidFill>
              </a:rPr>
              <a:t>Специфічна</a:t>
            </a:r>
            <a:r>
              <a:rPr lang="ru-RU" sz="2400" b="1" dirty="0">
                <a:solidFill>
                  <a:srgbClr val="FF0000"/>
                </a:solidFill>
              </a:rPr>
              <a:t> </a:t>
            </a:r>
            <a:r>
              <a:rPr lang="ru-RU" sz="2400" b="1" dirty="0" err="1">
                <a:solidFill>
                  <a:srgbClr val="FF0000"/>
                </a:solidFill>
              </a:rPr>
              <a:t>допомога</a:t>
            </a:r>
            <a:r>
              <a:rPr lang="ru-RU" sz="2400" b="1" dirty="0">
                <a:solidFill>
                  <a:srgbClr val="FF0000"/>
                </a:solidFill>
              </a:rPr>
              <a:t> при </a:t>
            </a:r>
            <a:r>
              <a:rPr lang="ru-RU" sz="2400" b="1" dirty="0" err="1">
                <a:solidFill>
                  <a:srgbClr val="FF0000"/>
                </a:solidFill>
              </a:rPr>
              <a:t>укусі</a:t>
            </a:r>
            <a:r>
              <a:rPr lang="ru-RU" sz="2400" b="1" dirty="0">
                <a:solidFill>
                  <a:srgbClr val="FF0000"/>
                </a:solidFill>
              </a:rPr>
              <a:t> </a:t>
            </a:r>
            <a:r>
              <a:rPr lang="ru-RU" sz="2400" b="1" dirty="0" err="1">
                <a:solidFill>
                  <a:srgbClr val="FF0000"/>
                </a:solidFill>
              </a:rPr>
              <a:t>змії</a:t>
            </a:r>
            <a:r>
              <a:rPr lang="ru-RU" sz="2400" b="1" dirty="0">
                <a:solidFill>
                  <a:srgbClr val="FF0000"/>
                </a:solidFill>
              </a:rPr>
              <a:t> (Гадюки)</a:t>
            </a:r>
          </a:p>
          <a:p>
            <a:pPr algn="just"/>
            <a:r>
              <a:rPr lang="ru-RU" dirty="0" err="1"/>
              <a:t>Отрута</a:t>
            </a:r>
            <a:r>
              <a:rPr lang="ru-RU" dirty="0"/>
              <a:t> гадюки </a:t>
            </a:r>
            <a:r>
              <a:rPr lang="ru-RU" dirty="0" err="1"/>
              <a:t>має</a:t>
            </a:r>
            <a:r>
              <a:rPr lang="ru-RU" dirty="0"/>
              <a:t> </a:t>
            </a:r>
            <a:r>
              <a:rPr lang="ru-RU" dirty="0" err="1"/>
              <a:t>гемолітичну</a:t>
            </a:r>
            <a:r>
              <a:rPr lang="ru-RU" dirty="0"/>
              <a:t> </a:t>
            </a:r>
            <a:r>
              <a:rPr lang="ru-RU" dirty="0" err="1"/>
              <a:t>дію</a:t>
            </a:r>
            <a:r>
              <a:rPr lang="ru-RU" dirty="0"/>
              <a:t> (</a:t>
            </a:r>
            <a:r>
              <a:rPr lang="ru-RU" dirty="0" err="1"/>
              <a:t>руйнує</a:t>
            </a:r>
            <a:r>
              <a:rPr lang="ru-RU" dirty="0"/>
              <a:t> </a:t>
            </a:r>
            <a:r>
              <a:rPr lang="ru-RU" dirty="0" err="1"/>
              <a:t>еритроцити</a:t>
            </a:r>
            <a:r>
              <a:rPr lang="ru-RU" dirty="0"/>
              <a:t> та </a:t>
            </a:r>
            <a:r>
              <a:rPr lang="ru-RU" dirty="0" err="1"/>
              <a:t>стінки</a:t>
            </a:r>
            <a:r>
              <a:rPr lang="ru-RU" dirty="0"/>
              <a:t> </a:t>
            </a:r>
            <a:r>
              <a:rPr lang="ru-RU" dirty="0" err="1"/>
              <a:t>судин</a:t>
            </a:r>
            <a:r>
              <a:rPr lang="ru-RU" dirty="0"/>
              <a:t>). Головна мета — </a:t>
            </a:r>
            <a:r>
              <a:rPr lang="ru-RU" dirty="0" err="1"/>
              <a:t>уповільнити</a:t>
            </a:r>
            <a:r>
              <a:rPr lang="ru-RU" dirty="0"/>
              <a:t> </a:t>
            </a:r>
            <a:r>
              <a:rPr lang="ru-RU" dirty="0" err="1"/>
              <a:t>розповсюдження</a:t>
            </a:r>
            <a:r>
              <a:rPr lang="ru-RU" dirty="0"/>
              <a:t> </a:t>
            </a:r>
            <a:r>
              <a:rPr lang="ru-RU" dirty="0" err="1"/>
              <a:t>отрути</a:t>
            </a:r>
            <a:r>
              <a:rPr lang="ru-RU" dirty="0"/>
              <a:t> </a:t>
            </a:r>
            <a:r>
              <a:rPr lang="ru-RU" dirty="0" err="1"/>
              <a:t>лімфатичною</a:t>
            </a:r>
            <a:r>
              <a:rPr lang="ru-RU" dirty="0"/>
              <a:t> системою.</a:t>
            </a:r>
          </a:p>
          <a:p>
            <a:pPr algn="just">
              <a:buFont typeface="Arial" panose="020B0604020202020204" pitchFamily="34" charset="0"/>
              <a:buChar char="•"/>
            </a:pPr>
            <a:r>
              <a:rPr lang="ru-RU" b="1" dirty="0" err="1"/>
              <a:t>Знерухомлення</a:t>
            </a:r>
            <a:r>
              <a:rPr lang="ru-RU" b="1" dirty="0"/>
              <a:t> (</a:t>
            </a:r>
            <a:r>
              <a:rPr lang="ru-RU" b="1" dirty="0" err="1"/>
              <a:t>Імобілізація</a:t>
            </a:r>
            <a:r>
              <a:rPr lang="ru-RU" b="1" dirty="0"/>
              <a:t>):</a:t>
            </a:r>
            <a:r>
              <a:rPr lang="ru-RU" dirty="0"/>
              <a:t> </a:t>
            </a:r>
            <a:r>
              <a:rPr lang="ru-RU" dirty="0" err="1"/>
              <a:t>Це</a:t>
            </a:r>
            <a:r>
              <a:rPr lang="ru-RU" dirty="0"/>
              <a:t> </a:t>
            </a:r>
            <a:r>
              <a:rPr lang="ru-RU" dirty="0" err="1"/>
              <a:t>найважливіший</a:t>
            </a:r>
            <a:r>
              <a:rPr lang="ru-RU" dirty="0"/>
              <a:t> </a:t>
            </a:r>
            <a:r>
              <a:rPr lang="ru-RU" dirty="0" err="1"/>
              <a:t>етап</a:t>
            </a:r>
            <a:r>
              <a:rPr lang="ru-RU" dirty="0"/>
              <a:t>. </a:t>
            </a:r>
            <a:r>
              <a:rPr lang="ru-RU" dirty="0" err="1"/>
              <a:t>Укушену</a:t>
            </a:r>
            <a:r>
              <a:rPr lang="ru-RU" dirty="0"/>
              <a:t> </a:t>
            </a:r>
            <a:r>
              <a:rPr lang="ru-RU" dirty="0" err="1"/>
              <a:t>кінцівку</a:t>
            </a:r>
            <a:r>
              <a:rPr lang="ru-RU" dirty="0"/>
              <a:t> </a:t>
            </a:r>
            <a:r>
              <a:rPr lang="ru-RU" dirty="0" err="1"/>
              <a:t>слід</a:t>
            </a:r>
            <a:r>
              <a:rPr lang="ru-RU" dirty="0"/>
              <a:t> </a:t>
            </a:r>
            <a:r>
              <a:rPr lang="ru-RU" dirty="0" err="1"/>
              <a:t>зафіксувати</a:t>
            </a:r>
            <a:r>
              <a:rPr lang="ru-RU" dirty="0"/>
              <a:t> за </a:t>
            </a:r>
            <a:r>
              <a:rPr lang="ru-RU" dirty="0" err="1"/>
              <a:t>допомогою</a:t>
            </a:r>
            <a:r>
              <a:rPr lang="ru-RU" dirty="0"/>
              <a:t> </a:t>
            </a:r>
            <a:r>
              <a:rPr lang="ru-RU" dirty="0" err="1"/>
              <a:t>шини</a:t>
            </a:r>
            <a:r>
              <a:rPr lang="ru-RU" dirty="0"/>
              <a:t> </a:t>
            </a:r>
            <a:r>
              <a:rPr lang="ru-RU" dirty="0" err="1"/>
              <a:t>або</a:t>
            </a:r>
            <a:r>
              <a:rPr lang="ru-RU" dirty="0"/>
              <a:t> </a:t>
            </a:r>
            <a:r>
              <a:rPr lang="ru-RU" dirty="0" err="1"/>
              <a:t>підручних</a:t>
            </a:r>
            <a:r>
              <a:rPr lang="ru-RU" dirty="0"/>
              <a:t> </a:t>
            </a:r>
            <a:r>
              <a:rPr lang="ru-RU" dirty="0" err="1"/>
              <a:t>засобів</a:t>
            </a:r>
            <a:r>
              <a:rPr lang="ru-RU" dirty="0"/>
              <a:t> (</a:t>
            </a:r>
            <a:r>
              <a:rPr lang="ru-RU" dirty="0" err="1"/>
              <a:t>хустка</a:t>
            </a:r>
            <a:r>
              <a:rPr lang="ru-RU" dirty="0"/>
              <a:t>, </a:t>
            </a:r>
            <a:r>
              <a:rPr lang="ru-RU" dirty="0" err="1"/>
              <a:t>гілка</a:t>
            </a:r>
            <a:r>
              <a:rPr lang="ru-RU" dirty="0"/>
              <a:t>). </a:t>
            </a:r>
            <a:r>
              <a:rPr lang="ru-RU" b="1" dirty="0"/>
              <a:t>Чим </a:t>
            </a:r>
            <a:r>
              <a:rPr lang="ru-RU" b="1" dirty="0" err="1"/>
              <a:t>менше</a:t>
            </a:r>
            <a:r>
              <a:rPr lang="ru-RU" b="1" dirty="0"/>
              <a:t> </a:t>
            </a:r>
            <a:r>
              <a:rPr lang="ru-RU" b="1" dirty="0" err="1"/>
              <a:t>рухається</a:t>
            </a:r>
            <a:r>
              <a:rPr lang="ru-RU" b="1" dirty="0"/>
              <a:t> </a:t>
            </a:r>
            <a:r>
              <a:rPr lang="ru-RU" b="1" dirty="0" err="1"/>
              <a:t>кінцівка</a:t>
            </a:r>
            <a:r>
              <a:rPr lang="ru-RU" b="1" dirty="0"/>
              <a:t>, </a:t>
            </a:r>
            <a:r>
              <a:rPr lang="ru-RU" b="1" dirty="0" err="1"/>
              <a:t>тим</a:t>
            </a:r>
            <a:r>
              <a:rPr lang="ru-RU" b="1" dirty="0"/>
              <a:t> </a:t>
            </a:r>
            <a:r>
              <a:rPr lang="ru-RU" b="1" dirty="0" err="1"/>
              <a:t>повільніше</a:t>
            </a:r>
            <a:r>
              <a:rPr lang="ru-RU" b="1" dirty="0"/>
              <a:t> </a:t>
            </a:r>
            <a:r>
              <a:rPr lang="ru-RU" b="1" dirty="0" err="1"/>
              <a:t>отрута</a:t>
            </a:r>
            <a:r>
              <a:rPr lang="ru-RU" b="1" dirty="0"/>
              <a:t> </a:t>
            </a:r>
            <a:r>
              <a:rPr lang="ru-RU" b="1" dirty="0" err="1"/>
              <a:t>потрапляє</a:t>
            </a:r>
            <a:r>
              <a:rPr lang="ru-RU" b="1" dirty="0"/>
              <a:t> в </a:t>
            </a:r>
            <a:r>
              <a:rPr lang="ru-RU" b="1" dirty="0" err="1"/>
              <a:t>загальний</a:t>
            </a:r>
            <a:r>
              <a:rPr lang="ru-RU" b="1" dirty="0"/>
              <a:t> </a:t>
            </a:r>
            <a:r>
              <a:rPr lang="ru-RU" b="1" dirty="0" err="1"/>
              <a:t>кровообіг</a:t>
            </a:r>
            <a:r>
              <a:rPr lang="ru-RU" b="1" dirty="0"/>
              <a:t>.</a:t>
            </a:r>
            <a:endParaRPr lang="ru-RU" dirty="0"/>
          </a:p>
          <a:p>
            <a:pPr algn="just">
              <a:buFont typeface="Arial" panose="020B0604020202020204" pitchFamily="34" charset="0"/>
              <a:buChar char="•"/>
            </a:pPr>
            <a:r>
              <a:rPr lang="ru-RU" b="1" dirty="0" err="1"/>
              <a:t>Звільнення</a:t>
            </a:r>
            <a:r>
              <a:rPr lang="ru-RU" b="1" dirty="0"/>
              <a:t> </a:t>
            </a:r>
            <a:r>
              <a:rPr lang="ru-RU" b="1" dirty="0" err="1"/>
              <a:t>від</a:t>
            </a:r>
            <a:r>
              <a:rPr lang="ru-RU" b="1" dirty="0"/>
              <a:t> </a:t>
            </a:r>
            <a:r>
              <a:rPr lang="ru-RU" b="1" dirty="0" err="1"/>
              <a:t>стискання</a:t>
            </a:r>
            <a:r>
              <a:rPr lang="ru-RU" b="1" dirty="0"/>
              <a:t>:</a:t>
            </a:r>
            <a:r>
              <a:rPr lang="ru-RU" dirty="0"/>
              <a:t> </a:t>
            </a:r>
            <a:r>
              <a:rPr lang="ru-RU" dirty="0" err="1"/>
              <a:t>Негайно</a:t>
            </a:r>
            <a:r>
              <a:rPr lang="ru-RU" dirty="0"/>
              <a:t> </a:t>
            </a:r>
            <a:r>
              <a:rPr lang="ru-RU" dirty="0" err="1"/>
              <a:t>зніміть</a:t>
            </a:r>
            <a:r>
              <a:rPr lang="ru-RU" dirty="0"/>
              <a:t> каблучки, </a:t>
            </a:r>
            <a:r>
              <a:rPr lang="ru-RU" dirty="0" err="1"/>
              <a:t>браслети</a:t>
            </a:r>
            <a:r>
              <a:rPr lang="ru-RU" dirty="0"/>
              <a:t>, </a:t>
            </a:r>
            <a:r>
              <a:rPr lang="ru-RU" dirty="0" err="1"/>
              <a:t>годинники</a:t>
            </a:r>
            <a:r>
              <a:rPr lang="ru-RU" dirty="0"/>
              <a:t> </a:t>
            </a:r>
            <a:r>
              <a:rPr lang="ru-RU" dirty="0" err="1"/>
              <a:t>або</a:t>
            </a:r>
            <a:r>
              <a:rPr lang="ru-RU" dirty="0"/>
              <a:t> </a:t>
            </a:r>
            <a:r>
              <a:rPr lang="ru-RU" dirty="0" err="1"/>
              <a:t>тісне</a:t>
            </a:r>
            <a:r>
              <a:rPr lang="ru-RU" dirty="0"/>
              <a:t> </a:t>
            </a:r>
            <a:r>
              <a:rPr lang="ru-RU" dirty="0" err="1"/>
              <a:t>взуття</a:t>
            </a:r>
            <a:r>
              <a:rPr lang="ru-RU" dirty="0"/>
              <a:t>. Набряк </a:t>
            </a:r>
            <a:r>
              <a:rPr lang="ru-RU" dirty="0" err="1"/>
              <a:t>розвивається</a:t>
            </a:r>
            <a:r>
              <a:rPr lang="ru-RU" dirty="0"/>
              <a:t> </a:t>
            </a:r>
            <a:r>
              <a:rPr lang="ru-RU" dirty="0" err="1"/>
              <a:t>дуже</a:t>
            </a:r>
            <a:r>
              <a:rPr lang="ru-RU" dirty="0"/>
              <a:t> </a:t>
            </a:r>
            <a:r>
              <a:rPr lang="ru-RU" dirty="0" err="1"/>
              <a:t>швидко</a:t>
            </a:r>
            <a:r>
              <a:rPr lang="ru-RU" dirty="0"/>
              <a:t>, і </a:t>
            </a:r>
            <a:r>
              <a:rPr lang="ru-RU" dirty="0" err="1"/>
              <a:t>ці</a:t>
            </a:r>
            <a:r>
              <a:rPr lang="ru-RU" dirty="0"/>
              <a:t> </a:t>
            </a:r>
            <a:r>
              <a:rPr lang="ru-RU" dirty="0" err="1"/>
              <a:t>предмети</a:t>
            </a:r>
            <a:r>
              <a:rPr lang="ru-RU" dirty="0"/>
              <a:t> </a:t>
            </a:r>
            <a:r>
              <a:rPr lang="ru-RU" dirty="0" err="1"/>
              <a:t>можуть</a:t>
            </a:r>
            <a:r>
              <a:rPr lang="ru-RU" dirty="0"/>
              <a:t> </a:t>
            </a:r>
            <a:r>
              <a:rPr lang="ru-RU" dirty="0" err="1"/>
              <a:t>спричинити</a:t>
            </a:r>
            <a:r>
              <a:rPr lang="ru-RU" dirty="0"/>
              <a:t> некроз тканин через </a:t>
            </a:r>
            <a:r>
              <a:rPr lang="ru-RU" dirty="0" err="1"/>
              <a:t>перетискання</a:t>
            </a:r>
            <a:r>
              <a:rPr lang="ru-RU" dirty="0"/>
              <a:t> </a:t>
            </a:r>
            <a:r>
              <a:rPr lang="ru-RU" dirty="0" err="1"/>
              <a:t>судин</a:t>
            </a:r>
            <a:r>
              <a:rPr lang="ru-RU" dirty="0"/>
              <a:t>.</a:t>
            </a:r>
          </a:p>
          <a:p>
            <a:pPr algn="just">
              <a:buFont typeface="Arial" panose="020B0604020202020204" pitchFamily="34" charset="0"/>
              <a:buChar char="•"/>
            </a:pPr>
            <a:r>
              <a:rPr lang="ru-RU" b="1" dirty="0"/>
              <a:t>Рясне </a:t>
            </a:r>
            <a:r>
              <a:rPr lang="ru-RU" b="1" dirty="0" err="1"/>
              <a:t>пиття</a:t>
            </a:r>
            <a:r>
              <a:rPr lang="ru-RU" b="1" dirty="0"/>
              <a:t>:</a:t>
            </a:r>
            <a:r>
              <a:rPr lang="ru-RU" dirty="0"/>
              <a:t> Дайте </a:t>
            </a:r>
            <a:r>
              <a:rPr lang="ru-RU" dirty="0" err="1"/>
              <a:t>постраждалому</a:t>
            </a:r>
            <a:r>
              <a:rPr lang="ru-RU" dirty="0"/>
              <a:t> </a:t>
            </a:r>
            <a:r>
              <a:rPr lang="ru-RU" dirty="0" err="1"/>
              <a:t>багато</a:t>
            </a:r>
            <a:r>
              <a:rPr lang="ru-RU" dirty="0"/>
              <a:t> води </a:t>
            </a:r>
            <a:r>
              <a:rPr lang="ru-RU" dirty="0" err="1"/>
              <a:t>або</a:t>
            </a:r>
            <a:r>
              <a:rPr lang="ru-RU" dirty="0"/>
              <a:t> </a:t>
            </a:r>
            <a:r>
              <a:rPr lang="ru-RU" dirty="0" err="1"/>
              <a:t>солодкого</a:t>
            </a:r>
            <a:r>
              <a:rPr lang="ru-RU" dirty="0"/>
              <a:t> чаю. </a:t>
            </a:r>
            <a:r>
              <a:rPr lang="ru-RU" dirty="0" err="1"/>
              <a:t>Це</a:t>
            </a:r>
            <a:r>
              <a:rPr lang="ru-RU" dirty="0"/>
              <a:t> </a:t>
            </a:r>
            <a:r>
              <a:rPr lang="ru-RU" dirty="0" err="1"/>
              <a:t>допоможе</a:t>
            </a:r>
            <a:r>
              <a:rPr lang="ru-RU" dirty="0"/>
              <a:t> </a:t>
            </a:r>
            <a:r>
              <a:rPr lang="ru-RU" dirty="0" err="1"/>
              <a:t>знизити</a:t>
            </a:r>
            <a:r>
              <a:rPr lang="ru-RU" dirty="0"/>
              <a:t> </a:t>
            </a:r>
            <a:r>
              <a:rPr lang="ru-RU" dirty="0" err="1"/>
              <a:t>концентрацію</a:t>
            </a:r>
            <a:r>
              <a:rPr lang="ru-RU" dirty="0"/>
              <a:t> </a:t>
            </a:r>
            <a:r>
              <a:rPr lang="ru-RU" dirty="0" err="1"/>
              <a:t>отрути</a:t>
            </a:r>
            <a:r>
              <a:rPr lang="ru-RU" dirty="0"/>
              <a:t> в </a:t>
            </a:r>
            <a:r>
              <a:rPr lang="ru-RU" dirty="0" err="1"/>
              <a:t>крові</a:t>
            </a:r>
            <a:r>
              <a:rPr lang="ru-RU" dirty="0" smtClean="0"/>
              <a:t>.</a:t>
            </a:r>
          </a:p>
          <a:p>
            <a:pPr algn="just">
              <a:buFont typeface="Arial" panose="020B0604020202020204" pitchFamily="34" charset="0"/>
              <a:buChar char="•"/>
            </a:pPr>
            <a:endParaRPr lang="uk-UA" dirty="0"/>
          </a:p>
          <a:p>
            <a:r>
              <a:rPr lang="ru-RU" b="1" dirty="0"/>
              <a:t>Правила </a:t>
            </a:r>
            <a:r>
              <a:rPr lang="ru-RU" b="1" dirty="0" err="1"/>
              <a:t>транспортування</a:t>
            </a:r>
            <a:endParaRPr lang="ru-RU" b="1" dirty="0"/>
          </a:p>
          <a:p>
            <a:r>
              <a:rPr lang="ru-RU" dirty="0" err="1"/>
              <a:t>Якщо</a:t>
            </a:r>
            <a:r>
              <a:rPr lang="ru-RU" dirty="0"/>
              <a:t> </a:t>
            </a:r>
            <a:r>
              <a:rPr lang="ru-RU" dirty="0" err="1"/>
              <a:t>ви</a:t>
            </a:r>
            <a:r>
              <a:rPr lang="ru-RU" dirty="0"/>
              <a:t> </a:t>
            </a:r>
            <a:r>
              <a:rPr lang="ru-RU" dirty="0" err="1"/>
              <a:t>перебуваєте</a:t>
            </a:r>
            <a:r>
              <a:rPr lang="ru-RU" dirty="0"/>
              <a:t> далеко </a:t>
            </a:r>
            <a:r>
              <a:rPr lang="ru-RU" dirty="0" err="1"/>
              <a:t>від</a:t>
            </a:r>
            <a:r>
              <a:rPr lang="ru-RU" dirty="0"/>
              <a:t> </a:t>
            </a:r>
            <a:r>
              <a:rPr lang="ru-RU" dirty="0" err="1"/>
              <a:t>населеного</a:t>
            </a:r>
            <a:r>
              <a:rPr lang="ru-RU" dirty="0"/>
              <a:t> пункту, </a:t>
            </a:r>
            <a:r>
              <a:rPr lang="ru-RU" dirty="0" err="1"/>
              <a:t>транспортування</a:t>
            </a:r>
            <a:r>
              <a:rPr lang="ru-RU" dirty="0"/>
              <a:t> </a:t>
            </a:r>
            <a:r>
              <a:rPr lang="ru-RU" dirty="0" err="1"/>
              <a:t>має</a:t>
            </a:r>
            <a:r>
              <a:rPr lang="ru-RU" dirty="0"/>
              <a:t> бути максимально </a:t>
            </a:r>
            <a:r>
              <a:rPr lang="ru-RU" dirty="0" err="1"/>
              <a:t>щадним</a:t>
            </a:r>
            <a:r>
              <a:rPr lang="ru-RU" dirty="0"/>
              <a:t>:</a:t>
            </a:r>
          </a:p>
          <a:p>
            <a:r>
              <a:rPr lang="ru-RU" b="1" dirty="0" err="1"/>
              <a:t>Положення</a:t>
            </a:r>
            <a:r>
              <a:rPr lang="ru-RU" b="1" dirty="0"/>
              <a:t>:</a:t>
            </a:r>
            <a:r>
              <a:rPr lang="ru-RU" dirty="0"/>
              <a:t> </a:t>
            </a:r>
            <a:r>
              <a:rPr lang="ru-RU" dirty="0" err="1"/>
              <a:t>Постраждалий</a:t>
            </a:r>
            <a:r>
              <a:rPr lang="ru-RU" dirty="0"/>
              <a:t> повинен </a:t>
            </a:r>
            <a:r>
              <a:rPr lang="ru-RU" dirty="0" err="1"/>
              <a:t>перебувати</a:t>
            </a:r>
            <a:r>
              <a:rPr lang="ru-RU" dirty="0"/>
              <a:t> у </a:t>
            </a:r>
            <a:r>
              <a:rPr lang="ru-RU" dirty="0" err="1"/>
              <a:t>положенні</a:t>
            </a:r>
            <a:r>
              <a:rPr lang="ru-RU" dirty="0"/>
              <a:t> </a:t>
            </a:r>
            <a:r>
              <a:rPr lang="ru-RU" b="1" dirty="0" err="1"/>
              <a:t>лежачи</a:t>
            </a:r>
            <a:r>
              <a:rPr lang="ru-RU" dirty="0"/>
              <a:t>.</a:t>
            </a:r>
          </a:p>
          <a:p>
            <a:r>
              <a:rPr lang="ru-RU" b="1" dirty="0" err="1"/>
              <a:t>Мінімум</a:t>
            </a:r>
            <a:r>
              <a:rPr lang="ru-RU" b="1" dirty="0"/>
              <a:t> </a:t>
            </a:r>
            <a:r>
              <a:rPr lang="ru-RU" b="1" dirty="0" err="1"/>
              <a:t>зусиль</a:t>
            </a:r>
            <a:r>
              <a:rPr lang="ru-RU" b="1" dirty="0"/>
              <a:t>:</a:t>
            </a:r>
            <a:r>
              <a:rPr lang="ru-RU" dirty="0"/>
              <a:t> Людина не повинна </a:t>
            </a:r>
            <a:r>
              <a:rPr lang="ru-RU" dirty="0" err="1"/>
              <a:t>йти</a:t>
            </a:r>
            <a:r>
              <a:rPr lang="ru-RU" dirty="0"/>
              <a:t> </a:t>
            </a:r>
            <a:r>
              <a:rPr lang="ru-RU" dirty="0" err="1"/>
              <a:t>самостійно</a:t>
            </a:r>
            <a:r>
              <a:rPr lang="ru-RU" dirty="0"/>
              <a:t>. </a:t>
            </a:r>
            <a:r>
              <a:rPr lang="ru-RU" dirty="0" err="1"/>
              <a:t>Якщо</a:t>
            </a:r>
            <a:r>
              <a:rPr lang="ru-RU" dirty="0"/>
              <a:t> є </a:t>
            </a:r>
            <a:r>
              <a:rPr lang="ru-RU" dirty="0" err="1"/>
              <a:t>можливість</a:t>
            </a:r>
            <a:r>
              <a:rPr lang="ru-RU" dirty="0"/>
              <a:t> — </a:t>
            </a:r>
            <a:r>
              <a:rPr lang="ru-RU" dirty="0" err="1"/>
              <a:t>несіть</a:t>
            </a:r>
            <a:r>
              <a:rPr lang="ru-RU" dirty="0"/>
              <a:t> </a:t>
            </a:r>
            <a:r>
              <a:rPr lang="ru-RU" dirty="0" err="1"/>
              <a:t>її</a:t>
            </a:r>
            <a:r>
              <a:rPr lang="ru-RU" dirty="0"/>
              <a:t> на ношах. Будь-яка </a:t>
            </a:r>
            <a:r>
              <a:rPr lang="ru-RU" dirty="0" err="1"/>
              <a:t>м’язова</a:t>
            </a:r>
            <a:r>
              <a:rPr lang="ru-RU" dirty="0"/>
              <a:t> </a:t>
            </a:r>
            <a:r>
              <a:rPr lang="ru-RU" dirty="0" err="1"/>
              <a:t>активність</a:t>
            </a:r>
            <a:r>
              <a:rPr lang="ru-RU" dirty="0"/>
              <a:t> </a:t>
            </a:r>
            <a:r>
              <a:rPr lang="ru-RU" dirty="0" err="1"/>
              <a:t>прискорює</a:t>
            </a:r>
            <a:r>
              <a:rPr lang="ru-RU" dirty="0"/>
              <a:t> </a:t>
            </a:r>
            <a:r>
              <a:rPr lang="ru-RU" dirty="0" err="1"/>
              <a:t>серцебиття</a:t>
            </a:r>
            <a:r>
              <a:rPr lang="ru-RU" dirty="0"/>
              <a:t> та </a:t>
            </a:r>
            <a:r>
              <a:rPr lang="ru-RU" dirty="0" err="1"/>
              <a:t>розповсюдження</a:t>
            </a:r>
            <a:r>
              <a:rPr lang="ru-RU" dirty="0"/>
              <a:t> </a:t>
            </a:r>
            <a:r>
              <a:rPr lang="ru-RU" dirty="0" err="1"/>
              <a:t>отрути</a:t>
            </a:r>
            <a:r>
              <a:rPr lang="ru-RU" dirty="0"/>
              <a:t>.</a:t>
            </a:r>
          </a:p>
          <a:p>
            <a:r>
              <a:rPr lang="ru-RU" b="1" dirty="0" err="1"/>
              <a:t>Рівень</a:t>
            </a:r>
            <a:r>
              <a:rPr lang="ru-RU" b="1" dirty="0"/>
              <a:t> </a:t>
            </a:r>
            <a:r>
              <a:rPr lang="ru-RU" b="1" dirty="0" err="1"/>
              <a:t>кінцівки</a:t>
            </a:r>
            <a:r>
              <a:rPr lang="ru-RU" b="1" dirty="0"/>
              <a:t>:</a:t>
            </a:r>
            <a:r>
              <a:rPr lang="ru-RU" dirty="0"/>
              <a:t> </a:t>
            </a:r>
            <a:r>
              <a:rPr lang="ru-RU" dirty="0" err="1"/>
              <a:t>Укушену</a:t>
            </a:r>
            <a:r>
              <a:rPr lang="ru-RU" dirty="0"/>
              <a:t> руку </a:t>
            </a:r>
            <a:r>
              <a:rPr lang="ru-RU" dirty="0" err="1"/>
              <a:t>або</a:t>
            </a:r>
            <a:r>
              <a:rPr lang="ru-RU" dirty="0"/>
              <a:t> ногу </a:t>
            </a:r>
            <a:r>
              <a:rPr lang="ru-RU" dirty="0" err="1"/>
              <a:t>тримайте</a:t>
            </a:r>
            <a:r>
              <a:rPr lang="ru-RU" dirty="0"/>
              <a:t> </a:t>
            </a:r>
            <a:r>
              <a:rPr lang="ru-RU" b="1" dirty="0" err="1"/>
              <a:t>нижче</a:t>
            </a:r>
            <a:r>
              <a:rPr lang="ru-RU" b="1" dirty="0"/>
              <a:t> </a:t>
            </a:r>
            <a:r>
              <a:rPr lang="ru-RU" b="1" dirty="0" err="1"/>
              <a:t>рівня</a:t>
            </a:r>
            <a:r>
              <a:rPr lang="ru-RU" b="1" dirty="0"/>
              <a:t> </a:t>
            </a:r>
            <a:r>
              <a:rPr lang="ru-RU" b="1" dirty="0" err="1"/>
              <a:t>серця</a:t>
            </a:r>
            <a:r>
              <a:rPr lang="ru-RU" dirty="0"/>
              <a:t> (</a:t>
            </a:r>
            <a:r>
              <a:rPr lang="ru-RU" dirty="0" err="1"/>
              <a:t>це</a:t>
            </a:r>
            <a:r>
              <a:rPr lang="ru-RU" dirty="0"/>
              <a:t> </a:t>
            </a:r>
            <a:r>
              <a:rPr lang="ru-RU" dirty="0" err="1"/>
              <a:t>також</a:t>
            </a:r>
            <a:r>
              <a:rPr lang="ru-RU" dirty="0"/>
              <a:t> </a:t>
            </a:r>
            <a:r>
              <a:rPr lang="ru-RU" dirty="0" err="1"/>
              <a:t>дещо</a:t>
            </a:r>
            <a:r>
              <a:rPr lang="ru-RU" dirty="0"/>
              <a:t> </a:t>
            </a:r>
            <a:r>
              <a:rPr lang="ru-RU" dirty="0" err="1"/>
              <a:t>сповільнює</a:t>
            </a:r>
            <a:r>
              <a:rPr lang="ru-RU" dirty="0"/>
              <a:t> </a:t>
            </a:r>
            <a:r>
              <a:rPr lang="ru-RU" dirty="0" err="1"/>
              <a:t>відтік</a:t>
            </a:r>
            <a:r>
              <a:rPr lang="ru-RU" dirty="0"/>
              <a:t> </a:t>
            </a:r>
            <a:r>
              <a:rPr lang="ru-RU" dirty="0" err="1"/>
              <a:t>лімфи</a:t>
            </a:r>
            <a:r>
              <a:rPr lang="ru-RU" dirty="0"/>
              <a:t> з </a:t>
            </a:r>
            <a:r>
              <a:rPr lang="ru-RU" dirty="0" err="1"/>
              <a:t>отрутою</a:t>
            </a:r>
            <a:r>
              <a:rPr lang="ru-RU" dirty="0"/>
              <a:t> до центру </a:t>
            </a:r>
            <a:r>
              <a:rPr lang="ru-RU" dirty="0" err="1"/>
              <a:t>тіла</a:t>
            </a:r>
            <a:r>
              <a:rPr lang="ru-RU" dirty="0" smtClean="0"/>
              <a:t>).</a:t>
            </a:r>
            <a:endParaRPr lang="ru-RU" dirty="0"/>
          </a:p>
        </p:txBody>
      </p:sp>
    </p:spTree>
    <p:extLst>
      <p:ext uri="{BB962C8B-B14F-4D97-AF65-F5344CB8AC3E}">
        <p14:creationId xmlns:p14="http://schemas.microsoft.com/office/powerpoint/2010/main" val="7380297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32012" y="611245"/>
            <a:ext cx="8557146" cy="5539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err="1" smtClean="0">
                <a:ln>
                  <a:noFill/>
                </a:ln>
                <a:solidFill>
                  <a:srgbClr val="FF0000"/>
                </a:solidFill>
                <a:effectLst/>
                <a:latin typeface="Arial" panose="020B0604020202020204" pitchFamily="34" charset="0"/>
              </a:rPr>
              <a:t>Чого</a:t>
            </a:r>
            <a:r>
              <a:rPr kumimoji="0" lang="ru-RU" altLang="ru-RU" sz="2000" b="1" i="0" u="none" strike="noStrike" cap="none" normalizeH="0" baseline="0" dirty="0" smtClean="0">
                <a:ln>
                  <a:noFill/>
                </a:ln>
                <a:solidFill>
                  <a:srgbClr val="FF0000"/>
                </a:solidFill>
                <a:effectLst/>
                <a:latin typeface="Arial" panose="020B0604020202020204" pitchFamily="34" charset="0"/>
              </a:rPr>
              <a:t> КАТЕГОРИЧНО НЕ МОЖНА </a:t>
            </a:r>
            <a:r>
              <a:rPr kumimoji="0" lang="ru-RU" altLang="ru-RU" sz="2000" b="1" i="0" u="none" strike="noStrike" cap="none" normalizeH="0" baseline="0" dirty="0" err="1" smtClean="0">
                <a:ln>
                  <a:noFill/>
                </a:ln>
                <a:solidFill>
                  <a:srgbClr val="FF0000"/>
                </a:solidFill>
                <a:effectLst/>
                <a:latin typeface="Arial" panose="020B0604020202020204" pitchFamily="34" charset="0"/>
              </a:rPr>
              <a:t>робити</a:t>
            </a:r>
            <a:r>
              <a:rPr kumimoji="0" lang="ru-RU" altLang="ru-RU" sz="2000" b="1" i="0" u="none" strike="noStrike" cap="none" normalizeH="0" baseline="0" dirty="0" smtClean="0">
                <a:ln>
                  <a:noFill/>
                </a:ln>
                <a:solidFill>
                  <a:srgbClr val="FF0000"/>
                </a:solidFill>
                <a:effectLst/>
                <a:latin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altLang="ru-RU" sz="2000" b="1" i="0" u="none" strike="noStrike" cap="none" normalizeH="0" baseline="0" dirty="0" err="1" smtClean="0">
                <a:ln>
                  <a:noFill/>
                </a:ln>
                <a:solidFill>
                  <a:schemeClr val="tx1"/>
                </a:solidFill>
                <a:effectLst/>
                <a:latin typeface="Arial" panose="020B0604020202020204" pitchFamily="34" charset="0"/>
              </a:rPr>
              <a:t>Накладати</a:t>
            </a:r>
            <a:r>
              <a:rPr kumimoji="0" lang="ru-RU" altLang="ru-RU" sz="2000" b="1" i="0" u="none" strike="noStrike" cap="none" normalizeH="0" baseline="0" dirty="0" smtClean="0">
                <a:ln>
                  <a:noFill/>
                </a:ln>
                <a:solidFill>
                  <a:schemeClr val="tx1"/>
                </a:solidFill>
                <a:effectLst/>
                <a:latin typeface="Arial" panose="020B0604020202020204" pitchFamily="34" charset="0"/>
              </a:rPr>
              <a:t> </a:t>
            </a:r>
            <a:r>
              <a:rPr kumimoji="0" lang="ru-RU" altLang="ru-RU" sz="2000" b="1" i="0" u="none" strike="noStrike" cap="none" normalizeH="0" baseline="0" dirty="0" err="1" smtClean="0">
                <a:ln>
                  <a:noFill/>
                </a:ln>
                <a:solidFill>
                  <a:schemeClr val="tx1"/>
                </a:solidFill>
                <a:effectLst/>
                <a:latin typeface="Arial" panose="020B0604020202020204" pitchFamily="34" charset="0"/>
              </a:rPr>
              <a:t>джгут</a:t>
            </a:r>
            <a:r>
              <a:rPr kumimoji="0" lang="ru-RU" altLang="ru-RU" sz="2000" b="1" i="0" u="none" strike="noStrike" cap="none" normalizeH="0" baseline="0" dirty="0" smtClean="0">
                <a:ln>
                  <a:noFill/>
                </a:ln>
                <a:solidFill>
                  <a:schemeClr val="tx1"/>
                </a:solidFill>
                <a:effectLst/>
                <a:latin typeface="Arial" panose="020B0604020202020204" pitchFamily="34" charset="0"/>
              </a:rPr>
              <a:t>:</a:t>
            </a:r>
            <a:r>
              <a:rPr kumimoji="0" lang="ru-RU" altLang="ru-RU" sz="5400" b="0" i="0" u="none" strike="noStrike" cap="none" normalizeH="0" baseline="0" dirty="0" smtClean="0">
                <a:ln>
                  <a:noFill/>
                </a:ln>
                <a:solidFill>
                  <a:schemeClr val="tx1"/>
                </a:solidFill>
                <a:effectLst/>
                <a:latin typeface="Arial" panose="020B0604020202020204" pitchFamily="34" charset="0"/>
              </a:rPr>
              <a:t> </a:t>
            </a:r>
            <a:r>
              <a:rPr kumimoji="0" lang="ru-RU" altLang="ru-RU" sz="2000" b="0" i="0" u="none" strike="noStrike" cap="none" normalizeH="0" baseline="0" dirty="0" err="1" smtClean="0">
                <a:ln>
                  <a:noFill/>
                </a:ln>
                <a:solidFill>
                  <a:schemeClr val="tx1"/>
                </a:solidFill>
                <a:effectLst/>
                <a:latin typeface="Arial" panose="020B0604020202020204" pitchFamily="34" charset="0"/>
              </a:rPr>
              <a:t>Це</a:t>
            </a:r>
            <a:r>
              <a:rPr kumimoji="0" lang="ru-RU" altLang="ru-RU" sz="2000" b="0" i="0" u="none" strike="noStrike" cap="none" normalizeH="0" baseline="0" dirty="0" smtClean="0">
                <a:ln>
                  <a:noFill/>
                </a:ln>
                <a:solidFill>
                  <a:schemeClr val="tx1"/>
                </a:solidFill>
                <a:effectLst/>
                <a:latin typeface="Arial" panose="020B0604020202020204" pitchFamily="34" charset="0"/>
              </a:rPr>
              <a:t> </a:t>
            </a:r>
            <a:r>
              <a:rPr kumimoji="0" lang="ru-RU" altLang="ru-RU" sz="2000" b="0" i="0" u="none" strike="noStrike" cap="none" normalizeH="0" baseline="0" dirty="0" err="1" smtClean="0">
                <a:ln>
                  <a:noFill/>
                </a:ln>
                <a:solidFill>
                  <a:schemeClr val="tx1"/>
                </a:solidFill>
                <a:effectLst/>
                <a:latin typeface="Arial" panose="020B0604020202020204" pitchFamily="34" charset="0"/>
              </a:rPr>
              <a:t>призводить</a:t>
            </a:r>
            <a:r>
              <a:rPr kumimoji="0" lang="ru-RU" altLang="ru-RU" sz="2000" b="0" i="0" u="none" strike="noStrike" cap="none" normalizeH="0" baseline="0" dirty="0" smtClean="0">
                <a:ln>
                  <a:noFill/>
                </a:ln>
                <a:solidFill>
                  <a:schemeClr val="tx1"/>
                </a:solidFill>
                <a:effectLst/>
                <a:latin typeface="Arial" panose="020B0604020202020204" pitchFamily="34" charset="0"/>
              </a:rPr>
              <a:t> до застою </a:t>
            </a:r>
            <a:r>
              <a:rPr kumimoji="0" lang="ru-RU" altLang="ru-RU" sz="2000" b="0" i="0" u="none" strike="noStrike" cap="none" normalizeH="0" baseline="0" dirty="0" err="1" smtClean="0">
                <a:ln>
                  <a:noFill/>
                </a:ln>
                <a:solidFill>
                  <a:schemeClr val="tx1"/>
                </a:solidFill>
                <a:effectLst/>
                <a:latin typeface="Arial" panose="020B0604020202020204" pitchFamily="34" charset="0"/>
              </a:rPr>
              <a:t>отрути</a:t>
            </a:r>
            <a:r>
              <a:rPr kumimoji="0" lang="ru-RU" altLang="ru-RU" sz="2000" b="0" i="0" u="none" strike="noStrike" cap="none" normalizeH="0" baseline="0" dirty="0" smtClean="0">
                <a:ln>
                  <a:noFill/>
                </a:ln>
                <a:solidFill>
                  <a:schemeClr val="tx1"/>
                </a:solidFill>
                <a:effectLst/>
                <a:latin typeface="Arial" panose="020B0604020202020204" pitchFamily="34" charset="0"/>
              </a:rPr>
              <a:t> в одному </a:t>
            </a:r>
            <a:r>
              <a:rPr kumimoji="0" lang="ru-RU" altLang="ru-RU" sz="2000" b="0" i="0" u="none" strike="noStrike" cap="none" normalizeH="0" baseline="0" dirty="0" err="1" smtClean="0">
                <a:ln>
                  <a:noFill/>
                </a:ln>
                <a:solidFill>
                  <a:schemeClr val="tx1"/>
                </a:solidFill>
                <a:effectLst/>
                <a:latin typeface="Arial" panose="020B0604020202020204" pitchFamily="34" charset="0"/>
              </a:rPr>
              <a:t>місці</a:t>
            </a:r>
            <a:r>
              <a:rPr kumimoji="0" lang="ru-RU" altLang="ru-RU" sz="2000" b="0" i="0" u="none" strike="noStrike" cap="none" normalizeH="0" baseline="0" dirty="0" smtClean="0">
                <a:ln>
                  <a:noFill/>
                </a:ln>
                <a:solidFill>
                  <a:schemeClr val="tx1"/>
                </a:solidFill>
                <a:effectLst/>
                <a:latin typeface="Arial" panose="020B0604020202020204" pitchFamily="34" charset="0"/>
              </a:rPr>
              <a:t>, </a:t>
            </a:r>
            <a:r>
              <a:rPr kumimoji="0" lang="ru-RU" altLang="ru-RU" sz="2000" b="0" i="0" u="none" strike="noStrike" cap="none" normalizeH="0" baseline="0" dirty="0" err="1" smtClean="0">
                <a:ln>
                  <a:noFill/>
                </a:ln>
                <a:solidFill>
                  <a:schemeClr val="tx1"/>
                </a:solidFill>
                <a:effectLst/>
                <a:latin typeface="Arial" panose="020B0604020202020204" pitchFamily="34" charset="0"/>
              </a:rPr>
              <a:t>що</a:t>
            </a:r>
            <a:r>
              <a:rPr kumimoji="0" lang="ru-RU" altLang="ru-RU" sz="2000" b="0" i="0" u="none" strike="noStrike" cap="none" normalizeH="0" baseline="0" dirty="0" smtClean="0">
                <a:ln>
                  <a:noFill/>
                </a:ln>
                <a:solidFill>
                  <a:schemeClr val="tx1"/>
                </a:solidFill>
                <a:effectLst/>
                <a:latin typeface="Arial" panose="020B0604020202020204" pitchFamily="34" charset="0"/>
              </a:rPr>
              <a:t> </a:t>
            </a:r>
            <a:r>
              <a:rPr kumimoji="0" lang="ru-RU" altLang="ru-RU" sz="2000" b="0" i="0" u="none" strike="noStrike" cap="none" normalizeH="0" baseline="0" dirty="0" err="1" smtClean="0">
                <a:ln>
                  <a:noFill/>
                </a:ln>
                <a:solidFill>
                  <a:schemeClr val="tx1"/>
                </a:solidFill>
                <a:effectLst/>
                <a:latin typeface="Arial" panose="020B0604020202020204" pitchFamily="34" charset="0"/>
              </a:rPr>
              <a:t>викликає</a:t>
            </a:r>
            <a:r>
              <a:rPr kumimoji="0" lang="ru-RU" altLang="ru-RU" sz="2000" b="0" i="0" u="none" strike="noStrike" cap="none" normalizeH="0" baseline="0" dirty="0" smtClean="0">
                <a:ln>
                  <a:noFill/>
                </a:ln>
                <a:solidFill>
                  <a:schemeClr val="tx1"/>
                </a:solidFill>
                <a:effectLst/>
                <a:latin typeface="Arial" panose="020B0604020202020204" pitchFamily="34" charset="0"/>
              </a:rPr>
              <a:t> </a:t>
            </a:r>
            <a:r>
              <a:rPr kumimoji="0" lang="ru-RU" altLang="ru-RU" sz="2000" b="0" i="0" u="none" strike="noStrike" cap="none" normalizeH="0" baseline="0" dirty="0" err="1" smtClean="0">
                <a:ln>
                  <a:noFill/>
                </a:ln>
                <a:solidFill>
                  <a:schemeClr val="tx1"/>
                </a:solidFill>
                <a:effectLst/>
                <a:latin typeface="Arial" panose="020B0604020202020204" pitchFamily="34" charset="0"/>
              </a:rPr>
              <a:t>швидке</a:t>
            </a:r>
            <a:r>
              <a:rPr kumimoji="0" lang="ru-RU" altLang="ru-RU" sz="2000" b="0" i="0" u="none" strike="noStrike" cap="none" normalizeH="0" baseline="0" dirty="0" smtClean="0">
                <a:ln>
                  <a:noFill/>
                </a:ln>
                <a:solidFill>
                  <a:schemeClr val="tx1"/>
                </a:solidFill>
                <a:effectLst/>
                <a:latin typeface="Arial" panose="020B0604020202020204" pitchFamily="34" charset="0"/>
              </a:rPr>
              <a:t> </a:t>
            </a:r>
            <a:r>
              <a:rPr kumimoji="0" lang="ru-RU" altLang="ru-RU" sz="2000" b="0" i="0" u="none" strike="noStrike" cap="none" normalizeH="0" baseline="0" dirty="0" err="1" smtClean="0">
                <a:ln>
                  <a:noFill/>
                </a:ln>
                <a:solidFill>
                  <a:schemeClr val="tx1"/>
                </a:solidFill>
                <a:effectLst/>
                <a:latin typeface="Arial" panose="020B0604020202020204" pitchFamily="34" charset="0"/>
              </a:rPr>
              <a:t>відмирання</a:t>
            </a:r>
            <a:r>
              <a:rPr kumimoji="0" lang="ru-RU" altLang="ru-RU" sz="2000" b="0" i="0" u="none" strike="noStrike" cap="none" normalizeH="0" baseline="0" dirty="0" smtClean="0">
                <a:ln>
                  <a:noFill/>
                </a:ln>
                <a:solidFill>
                  <a:schemeClr val="tx1"/>
                </a:solidFill>
                <a:effectLst/>
                <a:latin typeface="Arial" panose="020B0604020202020204" pitchFamily="34" charset="0"/>
              </a:rPr>
              <a:t> тканин (гангрену) і </a:t>
            </a:r>
            <a:r>
              <a:rPr kumimoji="0" lang="ru-RU" altLang="ru-RU" sz="2000" b="0" i="0" u="none" strike="noStrike" cap="none" normalizeH="0" baseline="0" dirty="0" err="1" smtClean="0">
                <a:ln>
                  <a:noFill/>
                </a:ln>
                <a:solidFill>
                  <a:schemeClr val="tx1"/>
                </a:solidFill>
                <a:effectLst/>
                <a:latin typeface="Arial" panose="020B0604020202020204" pitchFamily="34" charset="0"/>
              </a:rPr>
              <a:t>може</a:t>
            </a:r>
            <a:r>
              <a:rPr kumimoji="0" lang="ru-RU" altLang="ru-RU" sz="2000" b="0" i="0" u="none" strike="noStrike" cap="none" normalizeH="0" baseline="0" dirty="0" smtClean="0">
                <a:ln>
                  <a:noFill/>
                </a:ln>
                <a:solidFill>
                  <a:schemeClr val="tx1"/>
                </a:solidFill>
                <a:effectLst/>
                <a:latin typeface="Arial" panose="020B0604020202020204" pitchFamily="34" charset="0"/>
              </a:rPr>
              <a:t> </a:t>
            </a:r>
            <a:r>
              <a:rPr kumimoji="0" lang="ru-RU" altLang="ru-RU" sz="2000" b="0" i="0" u="none" strike="noStrike" cap="none" normalizeH="0" baseline="0" dirty="0" err="1" smtClean="0">
                <a:ln>
                  <a:noFill/>
                </a:ln>
                <a:solidFill>
                  <a:schemeClr val="tx1"/>
                </a:solidFill>
                <a:effectLst/>
                <a:latin typeface="Arial" panose="020B0604020202020204" pitchFamily="34" charset="0"/>
              </a:rPr>
              <a:t>призвести</a:t>
            </a:r>
            <a:r>
              <a:rPr kumimoji="0" lang="ru-RU" altLang="ru-RU" sz="2000" b="0" i="0" u="none" strike="noStrike" cap="none" normalizeH="0" baseline="0" dirty="0" smtClean="0">
                <a:ln>
                  <a:noFill/>
                </a:ln>
                <a:solidFill>
                  <a:schemeClr val="tx1"/>
                </a:solidFill>
                <a:effectLst/>
                <a:latin typeface="Arial" panose="020B0604020202020204" pitchFamily="34" charset="0"/>
              </a:rPr>
              <a:t> до </a:t>
            </a:r>
            <a:r>
              <a:rPr kumimoji="0" lang="ru-RU" altLang="ru-RU" sz="2000" b="0" i="0" u="none" strike="noStrike" cap="none" normalizeH="0" baseline="0" dirty="0" err="1" smtClean="0">
                <a:ln>
                  <a:noFill/>
                </a:ln>
                <a:solidFill>
                  <a:schemeClr val="tx1"/>
                </a:solidFill>
                <a:effectLst/>
                <a:latin typeface="Arial" panose="020B0604020202020204" pitchFamily="34" charset="0"/>
              </a:rPr>
              <a:t>ампутації</a:t>
            </a:r>
            <a:r>
              <a:rPr kumimoji="0" lang="ru-RU" altLang="ru-RU" sz="2000" b="0" i="0" u="none" strike="noStrike" cap="none" normalizeH="0" baseline="0" dirty="0" smtClean="0">
                <a:ln>
                  <a:noFill/>
                </a:ln>
                <a:solidFill>
                  <a:schemeClr val="tx1"/>
                </a:solidFill>
                <a:effectLst/>
                <a:latin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altLang="ru-RU" sz="2000" b="1" i="0" u="none" strike="noStrike" cap="none" normalizeH="0" baseline="0" dirty="0" err="1" smtClean="0">
                <a:ln>
                  <a:noFill/>
                </a:ln>
                <a:solidFill>
                  <a:schemeClr val="tx1"/>
                </a:solidFill>
                <a:effectLst/>
                <a:latin typeface="Arial" panose="020B0604020202020204" pitchFamily="34" charset="0"/>
              </a:rPr>
              <a:t>Припікати</a:t>
            </a:r>
            <a:r>
              <a:rPr kumimoji="0" lang="ru-RU" altLang="ru-RU" sz="2000" b="1" i="0" u="none" strike="noStrike" cap="none" normalizeH="0" baseline="0" dirty="0" smtClean="0">
                <a:ln>
                  <a:noFill/>
                </a:ln>
                <a:solidFill>
                  <a:schemeClr val="tx1"/>
                </a:solidFill>
                <a:effectLst/>
                <a:latin typeface="Arial" panose="020B0604020202020204" pitchFamily="34" charset="0"/>
              </a:rPr>
              <a:t> </a:t>
            </a:r>
            <a:r>
              <a:rPr kumimoji="0" lang="ru-RU" altLang="ru-RU" sz="2000" b="1" i="0" u="none" strike="noStrike" cap="none" normalizeH="0" baseline="0" dirty="0" err="1" smtClean="0">
                <a:ln>
                  <a:noFill/>
                </a:ln>
                <a:solidFill>
                  <a:schemeClr val="tx1"/>
                </a:solidFill>
                <a:effectLst/>
                <a:latin typeface="Arial" panose="020B0604020202020204" pitchFamily="34" charset="0"/>
              </a:rPr>
              <a:t>місце</a:t>
            </a:r>
            <a:r>
              <a:rPr kumimoji="0" lang="ru-RU" altLang="ru-RU" sz="2000" b="1" i="0" u="none" strike="noStrike" cap="none" normalizeH="0" baseline="0" dirty="0" smtClean="0">
                <a:ln>
                  <a:noFill/>
                </a:ln>
                <a:solidFill>
                  <a:schemeClr val="tx1"/>
                </a:solidFill>
                <a:effectLst/>
                <a:latin typeface="Arial" panose="020B0604020202020204" pitchFamily="34" charset="0"/>
              </a:rPr>
              <a:t> укусу:</a:t>
            </a:r>
            <a:r>
              <a:rPr kumimoji="0" lang="ru-RU" altLang="ru-RU" sz="2000" b="0" i="0" u="none" strike="noStrike" cap="none" normalizeH="0" baseline="0" dirty="0" smtClean="0">
                <a:ln>
                  <a:noFill/>
                </a:ln>
                <a:solidFill>
                  <a:schemeClr val="tx1"/>
                </a:solidFill>
                <a:effectLst/>
                <a:latin typeface="Arial" panose="020B0604020202020204" pitchFamily="34" charset="0"/>
              </a:rPr>
              <a:t> </a:t>
            </a:r>
            <a:r>
              <a:rPr kumimoji="0" lang="ru-RU" altLang="ru-RU" sz="2000" b="0" i="0" u="none" strike="noStrike" cap="none" normalizeH="0" baseline="0" dirty="0" err="1" smtClean="0">
                <a:ln>
                  <a:noFill/>
                </a:ln>
                <a:solidFill>
                  <a:schemeClr val="tx1"/>
                </a:solidFill>
                <a:effectLst/>
                <a:latin typeface="Arial" panose="020B0604020202020204" pitchFamily="34" charset="0"/>
              </a:rPr>
              <a:t>Отрута</a:t>
            </a:r>
            <a:r>
              <a:rPr kumimoji="0" lang="ru-RU" altLang="ru-RU" sz="2000" b="0" i="0" u="none" strike="noStrike" cap="none" normalizeH="0" baseline="0" dirty="0" smtClean="0">
                <a:ln>
                  <a:noFill/>
                </a:ln>
                <a:solidFill>
                  <a:schemeClr val="tx1"/>
                </a:solidFill>
                <a:effectLst/>
                <a:latin typeface="Arial" panose="020B0604020202020204" pitchFamily="34" charset="0"/>
              </a:rPr>
              <a:t> </a:t>
            </a:r>
            <a:r>
              <a:rPr kumimoji="0" lang="ru-RU" altLang="ru-RU" sz="2000" b="0" i="0" u="none" strike="noStrike" cap="none" normalizeH="0" baseline="0" dirty="0" err="1" smtClean="0">
                <a:ln>
                  <a:noFill/>
                </a:ln>
                <a:solidFill>
                  <a:schemeClr val="tx1"/>
                </a:solidFill>
                <a:effectLst/>
                <a:latin typeface="Arial" panose="020B0604020202020204" pitchFamily="34" charset="0"/>
              </a:rPr>
              <a:t>проникає</a:t>
            </a:r>
            <a:r>
              <a:rPr kumimoji="0" lang="ru-RU" altLang="ru-RU" sz="2000" b="0" i="0" u="none" strike="noStrike" cap="none" normalizeH="0" baseline="0" dirty="0" smtClean="0">
                <a:ln>
                  <a:noFill/>
                </a:ln>
                <a:solidFill>
                  <a:schemeClr val="tx1"/>
                </a:solidFill>
                <a:effectLst/>
                <a:latin typeface="Arial" panose="020B0604020202020204" pitchFamily="34" charset="0"/>
              </a:rPr>
              <a:t> </a:t>
            </a:r>
            <a:r>
              <a:rPr kumimoji="0" lang="ru-RU" altLang="ru-RU" sz="2000" b="0" i="0" u="none" strike="noStrike" cap="none" normalizeH="0" baseline="0" dirty="0" err="1" smtClean="0">
                <a:ln>
                  <a:noFill/>
                </a:ln>
                <a:solidFill>
                  <a:schemeClr val="tx1"/>
                </a:solidFill>
                <a:effectLst/>
                <a:latin typeface="Arial" panose="020B0604020202020204" pitchFamily="34" charset="0"/>
              </a:rPr>
              <a:t>глибоко</a:t>
            </a:r>
            <a:r>
              <a:rPr kumimoji="0" lang="ru-RU" altLang="ru-RU" sz="2000" b="0" i="0" u="none" strike="noStrike" cap="none" normalizeH="0" baseline="0" dirty="0" smtClean="0">
                <a:ln>
                  <a:noFill/>
                </a:ln>
                <a:solidFill>
                  <a:schemeClr val="tx1"/>
                </a:solidFill>
                <a:effectLst/>
                <a:latin typeface="Arial" panose="020B0604020202020204" pitchFamily="34" charset="0"/>
              </a:rPr>
              <a:t>, а </a:t>
            </a:r>
            <a:r>
              <a:rPr kumimoji="0" lang="ru-RU" altLang="ru-RU" sz="2000" b="0" i="0" u="none" strike="noStrike" cap="none" normalizeH="0" baseline="0" dirty="0" err="1" smtClean="0">
                <a:ln>
                  <a:noFill/>
                </a:ln>
                <a:solidFill>
                  <a:schemeClr val="tx1"/>
                </a:solidFill>
                <a:effectLst/>
                <a:latin typeface="Arial" panose="020B0604020202020204" pitchFamily="34" charset="0"/>
              </a:rPr>
              <a:t>опік</a:t>
            </a:r>
            <a:r>
              <a:rPr kumimoji="0" lang="ru-RU" altLang="ru-RU" sz="2000" b="0" i="0" u="none" strike="noStrike" cap="none" normalizeH="0" baseline="0" dirty="0" smtClean="0">
                <a:ln>
                  <a:noFill/>
                </a:ln>
                <a:solidFill>
                  <a:schemeClr val="tx1"/>
                </a:solidFill>
                <a:effectLst/>
                <a:latin typeface="Arial" panose="020B0604020202020204" pitchFamily="34" charset="0"/>
              </a:rPr>
              <a:t> </a:t>
            </a:r>
            <a:r>
              <a:rPr kumimoji="0" lang="ru-RU" altLang="ru-RU" sz="2000" b="0" i="0" u="none" strike="noStrike" cap="none" normalizeH="0" baseline="0" dirty="0" err="1" smtClean="0">
                <a:ln>
                  <a:noFill/>
                </a:ln>
                <a:solidFill>
                  <a:schemeClr val="tx1"/>
                </a:solidFill>
                <a:effectLst/>
                <a:latin typeface="Arial" panose="020B0604020202020204" pitchFamily="34" charset="0"/>
              </a:rPr>
              <a:t>лише</a:t>
            </a:r>
            <a:r>
              <a:rPr kumimoji="0" lang="ru-RU" altLang="ru-RU" sz="2000" b="0" i="0" u="none" strike="noStrike" cap="none" normalizeH="0" baseline="0" dirty="0" smtClean="0">
                <a:ln>
                  <a:noFill/>
                </a:ln>
                <a:solidFill>
                  <a:schemeClr val="tx1"/>
                </a:solidFill>
                <a:effectLst/>
                <a:latin typeface="Arial" panose="020B0604020202020204" pitchFamily="34" charset="0"/>
              </a:rPr>
              <a:t> створить </a:t>
            </a:r>
            <a:r>
              <a:rPr kumimoji="0" lang="ru-RU" altLang="ru-RU" sz="2000" b="0" i="0" u="none" strike="noStrike" cap="none" normalizeH="0" baseline="0" dirty="0" err="1" smtClean="0">
                <a:ln>
                  <a:noFill/>
                </a:ln>
                <a:solidFill>
                  <a:schemeClr val="tx1"/>
                </a:solidFill>
                <a:effectLst/>
                <a:latin typeface="Arial" panose="020B0604020202020204" pitchFamily="34" charset="0"/>
              </a:rPr>
              <a:t>додаткову</a:t>
            </a:r>
            <a:r>
              <a:rPr kumimoji="0" lang="ru-RU" altLang="ru-RU" sz="2000" b="0" i="0" u="none" strike="noStrike" cap="none" normalizeH="0" baseline="0" dirty="0" smtClean="0">
                <a:ln>
                  <a:noFill/>
                </a:ln>
                <a:solidFill>
                  <a:schemeClr val="tx1"/>
                </a:solidFill>
                <a:effectLst/>
                <a:latin typeface="Arial" panose="020B0604020202020204" pitchFamily="34" charset="0"/>
              </a:rPr>
              <a:t> рану.</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altLang="ru-RU" sz="2000" b="1" i="0" u="none" strike="noStrike" cap="none" normalizeH="0" baseline="0" dirty="0" err="1" smtClean="0">
                <a:ln>
                  <a:noFill/>
                </a:ln>
                <a:solidFill>
                  <a:schemeClr val="tx1"/>
                </a:solidFill>
                <a:effectLst/>
                <a:latin typeface="Arial" panose="020B0604020202020204" pitchFamily="34" charset="0"/>
              </a:rPr>
              <a:t>Вживати</a:t>
            </a:r>
            <a:r>
              <a:rPr kumimoji="0" lang="ru-RU" altLang="ru-RU" sz="2000" b="1" i="0" u="none" strike="noStrike" cap="none" normalizeH="0" baseline="0" dirty="0" smtClean="0">
                <a:ln>
                  <a:noFill/>
                </a:ln>
                <a:solidFill>
                  <a:schemeClr val="tx1"/>
                </a:solidFill>
                <a:effectLst/>
                <a:latin typeface="Arial" panose="020B0604020202020204" pitchFamily="34" charset="0"/>
              </a:rPr>
              <a:t> алкоголь:</a:t>
            </a:r>
            <a:r>
              <a:rPr kumimoji="0" lang="ru-RU" altLang="ru-RU" sz="2000" b="0" i="0" u="none" strike="noStrike" cap="none" normalizeH="0" baseline="0" dirty="0" smtClean="0">
                <a:ln>
                  <a:noFill/>
                </a:ln>
                <a:solidFill>
                  <a:schemeClr val="tx1"/>
                </a:solidFill>
                <a:effectLst/>
                <a:latin typeface="Arial" panose="020B0604020202020204" pitchFamily="34" charset="0"/>
              </a:rPr>
              <a:t> </a:t>
            </a:r>
            <a:r>
              <a:rPr kumimoji="0" lang="ru-RU" altLang="ru-RU" sz="2000" b="0" i="0" u="none" strike="noStrike" cap="none" normalizeH="0" baseline="0" dirty="0" err="1" smtClean="0">
                <a:ln>
                  <a:noFill/>
                </a:ln>
                <a:solidFill>
                  <a:schemeClr val="tx1"/>
                </a:solidFill>
                <a:effectLst/>
                <a:latin typeface="Arial" panose="020B0604020202020204" pitchFamily="34" charset="0"/>
              </a:rPr>
              <a:t>Він</a:t>
            </a:r>
            <a:r>
              <a:rPr kumimoji="0" lang="ru-RU" altLang="ru-RU" sz="2000" b="0" i="0" u="none" strike="noStrike" cap="none" normalizeH="0" baseline="0" dirty="0" smtClean="0">
                <a:ln>
                  <a:noFill/>
                </a:ln>
                <a:solidFill>
                  <a:schemeClr val="tx1"/>
                </a:solidFill>
                <a:effectLst/>
                <a:latin typeface="Arial" panose="020B0604020202020204" pitchFamily="34" charset="0"/>
              </a:rPr>
              <a:t> </a:t>
            </a:r>
            <a:r>
              <a:rPr kumimoji="0" lang="ru-RU" altLang="ru-RU" sz="2000" b="0" i="0" u="none" strike="noStrike" cap="none" normalizeH="0" baseline="0" dirty="0" err="1" smtClean="0">
                <a:ln>
                  <a:noFill/>
                </a:ln>
                <a:solidFill>
                  <a:schemeClr val="tx1"/>
                </a:solidFill>
                <a:effectLst/>
                <a:latin typeface="Arial" panose="020B0604020202020204" pitchFamily="34" charset="0"/>
              </a:rPr>
              <a:t>розширює</a:t>
            </a:r>
            <a:r>
              <a:rPr kumimoji="0" lang="ru-RU" altLang="ru-RU" sz="2000" b="0" i="0" u="none" strike="noStrike" cap="none" normalizeH="0" baseline="0" dirty="0" smtClean="0">
                <a:ln>
                  <a:noFill/>
                </a:ln>
                <a:solidFill>
                  <a:schemeClr val="tx1"/>
                </a:solidFill>
                <a:effectLst/>
                <a:latin typeface="Arial" panose="020B0604020202020204" pitchFamily="34" charset="0"/>
              </a:rPr>
              <a:t> </a:t>
            </a:r>
            <a:r>
              <a:rPr kumimoji="0" lang="ru-RU" altLang="ru-RU" sz="2000" b="0" i="0" u="none" strike="noStrike" cap="none" normalizeH="0" baseline="0" dirty="0" err="1" smtClean="0">
                <a:ln>
                  <a:noFill/>
                </a:ln>
                <a:solidFill>
                  <a:schemeClr val="tx1"/>
                </a:solidFill>
                <a:effectLst/>
                <a:latin typeface="Arial" panose="020B0604020202020204" pitchFamily="34" charset="0"/>
              </a:rPr>
              <a:t>судини</a:t>
            </a:r>
            <a:r>
              <a:rPr kumimoji="0" lang="ru-RU" altLang="ru-RU" sz="2000" b="0" i="0" u="none" strike="noStrike" cap="none" normalizeH="0" baseline="0" dirty="0" smtClean="0">
                <a:ln>
                  <a:noFill/>
                </a:ln>
                <a:solidFill>
                  <a:schemeClr val="tx1"/>
                </a:solidFill>
                <a:effectLst/>
                <a:latin typeface="Arial" panose="020B0604020202020204" pitchFamily="34" charset="0"/>
              </a:rPr>
              <a:t> та </a:t>
            </a:r>
            <a:r>
              <a:rPr kumimoji="0" lang="ru-RU" altLang="ru-RU" sz="2000" b="0" i="0" u="none" strike="noStrike" cap="none" normalizeH="0" baseline="0" dirty="0" err="1" smtClean="0">
                <a:ln>
                  <a:noFill/>
                </a:ln>
                <a:solidFill>
                  <a:schemeClr val="tx1"/>
                </a:solidFill>
                <a:effectLst/>
                <a:latin typeface="Arial" panose="020B0604020202020204" pitchFamily="34" charset="0"/>
              </a:rPr>
              <a:t>значно</a:t>
            </a:r>
            <a:r>
              <a:rPr kumimoji="0" lang="ru-RU" altLang="ru-RU" sz="2000" b="0" i="0" u="none" strike="noStrike" cap="none" normalizeH="0" baseline="0" dirty="0" smtClean="0">
                <a:ln>
                  <a:noFill/>
                </a:ln>
                <a:solidFill>
                  <a:schemeClr val="tx1"/>
                </a:solidFill>
                <a:effectLst/>
                <a:latin typeface="Arial" panose="020B0604020202020204" pitchFamily="34" charset="0"/>
              </a:rPr>
              <a:t> </a:t>
            </a:r>
            <a:r>
              <a:rPr kumimoji="0" lang="ru-RU" altLang="ru-RU" sz="2000" b="0" i="0" u="none" strike="noStrike" cap="none" normalizeH="0" baseline="0" dirty="0" err="1" smtClean="0">
                <a:ln>
                  <a:noFill/>
                </a:ln>
                <a:solidFill>
                  <a:schemeClr val="tx1"/>
                </a:solidFill>
                <a:effectLst/>
                <a:latin typeface="Arial" panose="020B0604020202020204" pitchFamily="34" charset="0"/>
              </a:rPr>
              <a:t>прискорює</a:t>
            </a:r>
            <a:r>
              <a:rPr kumimoji="0" lang="ru-RU" altLang="ru-RU" sz="2000" b="0" i="0" u="none" strike="noStrike" cap="none" normalizeH="0" baseline="0" dirty="0" smtClean="0">
                <a:ln>
                  <a:noFill/>
                </a:ln>
                <a:solidFill>
                  <a:schemeClr val="tx1"/>
                </a:solidFill>
                <a:effectLst/>
                <a:latin typeface="Arial" panose="020B0604020202020204" pitchFamily="34" charset="0"/>
              </a:rPr>
              <a:t> </a:t>
            </a:r>
            <a:r>
              <a:rPr kumimoji="0" lang="ru-RU" altLang="ru-RU" sz="2000" b="0" i="0" u="none" strike="noStrike" cap="none" normalizeH="0" baseline="0" dirty="0" err="1" smtClean="0">
                <a:ln>
                  <a:noFill/>
                </a:ln>
                <a:solidFill>
                  <a:schemeClr val="tx1"/>
                </a:solidFill>
                <a:effectLst/>
                <a:latin typeface="Arial" panose="020B0604020202020204" pitchFamily="34" charset="0"/>
              </a:rPr>
              <a:t>всмоктування</a:t>
            </a:r>
            <a:r>
              <a:rPr kumimoji="0" lang="ru-RU" altLang="ru-RU" sz="2000" b="0" i="0" u="none" strike="noStrike" cap="none" normalizeH="0" baseline="0" dirty="0" smtClean="0">
                <a:ln>
                  <a:noFill/>
                </a:ln>
                <a:solidFill>
                  <a:schemeClr val="tx1"/>
                </a:solidFill>
                <a:effectLst/>
                <a:latin typeface="Arial" panose="020B0604020202020204" pitchFamily="34" charset="0"/>
              </a:rPr>
              <a:t> </a:t>
            </a:r>
            <a:r>
              <a:rPr kumimoji="0" lang="ru-RU" altLang="ru-RU" sz="2000" b="0" i="0" u="none" strike="noStrike" cap="none" normalizeH="0" baseline="0" dirty="0" err="1" smtClean="0">
                <a:ln>
                  <a:noFill/>
                </a:ln>
                <a:solidFill>
                  <a:schemeClr val="tx1"/>
                </a:solidFill>
                <a:effectLst/>
                <a:latin typeface="Arial" panose="020B0604020202020204" pitchFamily="34" charset="0"/>
              </a:rPr>
              <a:t>отрути</a:t>
            </a:r>
            <a:r>
              <a:rPr kumimoji="0" lang="ru-RU" altLang="ru-RU" sz="2000" b="0" i="0" u="none" strike="noStrike" cap="none" normalizeH="0" baseline="0" dirty="0" smtClean="0">
                <a:ln>
                  <a:noFill/>
                </a:ln>
                <a:solidFill>
                  <a:schemeClr val="tx1"/>
                </a:solidFill>
                <a:effectLst/>
                <a:latin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altLang="ru-RU" sz="2000" b="1" i="0" u="none" strike="noStrike" cap="none" normalizeH="0" baseline="0" dirty="0" err="1" smtClean="0">
                <a:ln>
                  <a:noFill/>
                </a:ln>
                <a:solidFill>
                  <a:schemeClr val="tx1"/>
                </a:solidFill>
                <a:effectLst/>
                <a:latin typeface="Arial" panose="020B0604020202020204" pitchFamily="34" charset="0"/>
              </a:rPr>
              <a:t>Розрізати</a:t>
            </a:r>
            <a:r>
              <a:rPr kumimoji="0" lang="ru-RU" altLang="ru-RU" sz="2000" b="1" i="0" u="none" strike="noStrike" cap="none" normalizeH="0" baseline="0" dirty="0" smtClean="0">
                <a:ln>
                  <a:noFill/>
                </a:ln>
                <a:solidFill>
                  <a:schemeClr val="tx1"/>
                </a:solidFill>
                <a:effectLst/>
                <a:latin typeface="Arial" panose="020B0604020202020204" pitchFamily="34" charset="0"/>
              </a:rPr>
              <a:t> рану:</a:t>
            </a:r>
            <a:r>
              <a:rPr kumimoji="0" lang="ru-RU" altLang="ru-RU" sz="2000" b="0" i="0" u="none" strike="noStrike" cap="none" normalizeH="0" baseline="0" dirty="0" smtClean="0">
                <a:ln>
                  <a:noFill/>
                </a:ln>
                <a:solidFill>
                  <a:schemeClr val="tx1"/>
                </a:solidFill>
                <a:effectLst/>
                <a:latin typeface="Arial" panose="020B0604020202020204" pitchFamily="34" charset="0"/>
              </a:rPr>
              <a:t> </a:t>
            </a:r>
            <a:r>
              <a:rPr kumimoji="0" lang="ru-RU" altLang="ru-RU" sz="2000" b="0" i="0" u="none" strike="noStrike" cap="none" normalizeH="0" baseline="0" dirty="0" err="1" smtClean="0">
                <a:ln>
                  <a:noFill/>
                </a:ln>
                <a:solidFill>
                  <a:schemeClr val="tx1"/>
                </a:solidFill>
                <a:effectLst/>
                <a:latin typeface="Arial" panose="020B0604020202020204" pitchFamily="34" charset="0"/>
              </a:rPr>
              <a:t>Це</a:t>
            </a:r>
            <a:r>
              <a:rPr kumimoji="0" lang="ru-RU" altLang="ru-RU" sz="2000" b="0" i="0" u="none" strike="noStrike" cap="none" normalizeH="0" baseline="0" dirty="0" smtClean="0">
                <a:ln>
                  <a:noFill/>
                </a:ln>
                <a:solidFill>
                  <a:schemeClr val="tx1"/>
                </a:solidFill>
                <a:effectLst/>
                <a:latin typeface="Arial" panose="020B0604020202020204" pitchFamily="34" charset="0"/>
              </a:rPr>
              <a:t> </a:t>
            </a:r>
            <a:r>
              <a:rPr kumimoji="0" lang="ru-RU" altLang="ru-RU" sz="2000" b="0" i="0" u="none" strike="noStrike" cap="none" normalizeH="0" baseline="0" dirty="0" err="1" smtClean="0">
                <a:ln>
                  <a:noFill/>
                </a:ln>
                <a:solidFill>
                  <a:schemeClr val="tx1"/>
                </a:solidFill>
                <a:effectLst/>
                <a:latin typeface="Arial" panose="020B0604020202020204" pitchFamily="34" charset="0"/>
              </a:rPr>
              <a:t>підвищує</a:t>
            </a:r>
            <a:r>
              <a:rPr kumimoji="0" lang="ru-RU" altLang="ru-RU" sz="2000" b="0" i="0" u="none" strike="noStrike" cap="none" normalizeH="0" baseline="0" dirty="0" smtClean="0">
                <a:ln>
                  <a:noFill/>
                </a:ln>
                <a:solidFill>
                  <a:schemeClr val="tx1"/>
                </a:solidFill>
                <a:effectLst/>
                <a:latin typeface="Arial" panose="020B0604020202020204" pitchFamily="34" charset="0"/>
              </a:rPr>
              <a:t> </a:t>
            </a:r>
            <a:r>
              <a:rPr kumimoji="0" lang="ru-RU" altLang="ru-RU" sz="2000" b="0" i="0" u="none" strike="noStrike" cap="none" normalizeH="0" baseline="0" dirty="0" err="1" smtClean="0">
                <a:ln>
                  <a:noFill/>
                </a:ln>
                <a:solidFill>
                  <a:schemeClr val="tx1"/>
                </a:solidFill>
                <a:effectLst/>
                <a:latin typeface="Arial" panose="020B0604020202020204" pitchFamily="34" charset="0"/>
              </a:rPr>
              <a:t>ризик</a:t>
            </a:r>
            <a:r>
              <a:rPr kumimoji="0" lang="ru-RU" altLang="ru-RU" sz="2000" b="0" i="0" u="none" strike="noStrike" cap="none" normalizeH="0" baseline="0" dirty="0" smtClean="0">
                <a:ln>
                  <a:noFill/>
                </a:ln>
                <a:solidFill>
                  <a:schemeClr val="tx1"/>
                </a:solidFill>
                <a:effectLst/>
                <a:latin typeface="Arial" panose="020B0604020202020204" pitchFamily="34" charset="0"/>
              </a:rPr>
              <a:t> </a:t>
            </a:r>
            <a:r>
              <a:rPr kumimoji="0" lang="ru-RU" altLang="ru-RU" sz="2000" b="0" i="0" u="none" strike="noStrike" cap="none" normalizeH="0" baseline="0" dirty="0" err="1" smtClean="0">
                <a:ln>
                  <a:noFill/>
                </a:ln>
                <a:solidFill>
                  <a:schemeClr val="tx1"/>
                </a:solidFill>
                <a:effectLst/>
                <a:latin typeface="Arial" panose="020B0604020202020204" pitchFamily="34" charset="0"/>
              </a:rPr>
              <a:t>інфікування</a:t>
            </a:r>
            <a:r>
              <a:rPr kumimoji="0" lang="ru-RU" altLang="ru-RU" sz="2000" b="0" i="0" u="none" strike="noStrike" cap="none" normalizeH="0" baseline="0" dirty="0" smtClean="0">
                <a:ln>
                  <a:noFill/>
                </a:ln>
                <a:solidFill>
                  <a:schemeClr val="tx1"/>
                </a:solidFill>
                <a:effectLst/>
                <a:latin typeface="Arial" panose="020B0604020202020204" pitchFamily="34" charset="0"/>
              </a:rPr>
              <a:t> та </a:t>
            </a:r>
            <a:r>
              <a:rPr kumimoji="0" lang="ru-RU" altLang="ru-RU" sz="2000" b="0" i="0" u="none" strike="noStrike" cap="none" normalizeH="0" baseline="0" dirty="0" err="1" smtClean="0">
                <a:ln>
                  <a:noFill/>
                </a:ln>
                <a:solidFill>
                  <a:schemeClr val="tx1"/>
                </a:solidFill>
                <a:effectLst/>
                <a:latin typeface="Arial" panose="020B0604020202020204" pitchFamily="34" charset="0"/>
              </a:rPr>
              <a:t>кровотечі</a:t>
            </a:r>
            <a:r>
              <a:rPr kumimoji="0" lang="ru-RU" altLang="ru-RU" sz="2000" b="0" i="0" u="none" strike="noStrike" cap="none" normalizeH="0" baseline="0" dirty="0" smtClean="0">
                <a:ln>
                  <a:noFill/>
                </a:ln>
                <a:solidFill>
                  <a:schemeClr val="tx1"/>
                </a:solidFill>
                <a:effectLst/>
                <a:latin typeface="Arial" panose="020B0604020202020204" pitchFamily="34" charset="0"/>
              </a:rPr>
              <a:t>, не </a:t>
            </a:r>
            <a:r>
              <a:rPr kumimoji="0" lang="ru-RU" altLang="ru-RU" sz="2000" b="0" i="0" u="none" strike="noStrike" cap="none" normalizeH="0" baseline="0" dirty="0" err="1" smtClean="0">
                <a:ln>
                  <a:noFill/>
                </a:ln>
                <a:solidFill>
                  <a:schemeClr val="tx1"/>
                </a:solidFill>
                <a:effectLst/>
                <a:latin typeface="Arial" panose="020B0604020202020204" pitchFamily="34" charset="0"/>
              </a:rPr>
              <a:t>видаляючи</a:t>
            </a:r>
            <a:r>
              <a:rPr kumimoji="0" lang="ru-RU" altLang="ru-RU" sz="2000" b="0" i="0" u="none" strike="noStrike" cap="none" normalizeH="0" baseline="0" dirty="0" smtClean="0">
                <a:ln>
                  <a:noFill/>
                </a:ln>
                <a:solidFill>
                  <a:schemeClr val="tx1"/>
                </a:solidFill>
                <a:effectLst/>
                <a:latin typeface="Arial" panose="020B0604020202020204" pitchFamily="34" charset="0"/>
              </a:rPr>
              <a:t> </a:t>
            </a:r>
            <a:r>
              <a:rPr kumimoji="0" lang="ru-RU" altLang="ru-RU" sz="2000" b="0" i="0" u="none" strike="noStrike" cap="none" normalizeH="0" baseline="0" dirty="0" err="1" smtClean="0">
                <a:ln>
                  <a:noFill/>
                </a:ln>
                <a:solidFill>
                  <a:schemeClr val="tx1"/>
                </a:solidFill>
                <a:effectLst/>
                <a:latin typeface="Arial" panose="020B0604020202020204" pitchFamily="34" charset="0"/>
              </a:rPr>
              <a:t>отруту</a:t>
            </a:r>
            <a:r>
              <a:rPr kumimoji="0" lang="ru-RU" altLang="ru-RU" sz="2000" b="0" i="0" u="none" strike="noStrike" cap="none" normalizeH="0" baseline="0" dirty="0" smtClean="0">
                <a:ln>
                  <a:noFill/>
                </a:ln>
                <a:solidFill>
                  <a:schemeClr val="tx1"/>
                </a:solidFill>
                <a:effectLst/>
                <a:latin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err="1" smtClean="0">
                <a:ln>
                  <a:noFill/>
                </a:ln>
                <a:solidFill>
                  <a:schemeClr val="tx1"/>
                </a:solidFill>
                <a:effectLst/>
                <a:latin typeface="Arial" panose="020B0604020202020204" pitchFamily="34" charset="0"/>
              </a:rPr>
              <a:t>Щодо</a:t>
            </a:r>
            <a:r>
              <a:rPr kumimoji="0" lang="ru-RU" altLang="ru-RU" sz="2000" b="1" i="0" u="none" strike="noStrike" cap="none" normalizeH="0" baseline="0" dirty="0" smtClean="0">
                <a:ln>
                  <a:noFill/>
                </a:ln>
                <a:solidFill>
                  <a:schemeClr val="tx1"/>
                </a:solidFill>
                <a:effectLst/>
                <a:latin typeface="Arial" panose="020B0604020202020204" pitchFamily="34" charset="0"/>
              </a:rPr>
              <a:t> </a:t>
            </a:r>
            <a:r>
              <a:rPr kumimoji="0" lang="ru-RU" altLang="ru-RU" sz="2000" b="1" i="0" u="none" strike="noStrike" cap="none" normalizeH="0" baseline="0" dirty="0" err="1" smtClean="0">
                <a:ln>
                  <a:noFill/>
                </a:ln>
                <a:solidFill>
                  <a:schemeClr val="tx1"/>
                </a:solidFill>
                <a:effectLst/>
                <a:latin typeface="Arial" panose="020B0604020202020204" pitchFamily="34" charset="0"/>
              </a:rPr>
              <a:t>відсмоктування</a:t>
            </a:r>
            <a:r>
              <a:rPr kumimoji="0" lang="ru-RU" altLang="ru-RU" sz="2000" b="1" i="0" u="none" strike="noStrike" cap="none" normalizeH="0" baseline="0" dirty="0" smtClean="0">
                <a:ln>
                  <a:noFill/>
                </a:ln>
                <a:solidFill>
                  <a:schemeClr val="tx1"/>
                </a:solidFill>
                <a:effectLst/>
                <a:latin typeface="Arial" panose="020B0604020202020204" pitchFamily="34" charset="0"/>
              </a:rPr>
              <a:t> </a:t>
            </a:r>
            <a:r>
              <a:rPr kumimoji="0" lang="ru-RU" altLang="ru-RU" sz="2000" b="1" i="0" u="none" strike="noStrike" cap="none" normalizeH="0" baseline="0" dirty="0" err="1" smtClean="0">
                <a:ln>
                  <a:noFill/>
                </a:ln>
                <a:solidFill>
                  <a:schemeClr val="tx1"/>
                </a:solidFill>
                <a:effectLst/>
                <a:latin typeface="Arial" panose="020B0604020202020204" pitchFamily="34" charset="0"/>
              </a:rPr>
              <a:t>отрути</a:t>
            </a:r>
            <a:r>
              <a:rPr kumimoji="0" lang="ru-RU" altLang="ru-RU" sz="2000" b="1" i="0" u="none" strike="noStrike" cap="none" normalizeH="0" baseline="0" dirty="0" smtClean="0">
                <a:ln>
                  <a:noFill/>
                </a:ln>
                <a:solidFill>
                  <a:schemeClr val="tx1"/>
                </a:solidFill>
                <a:effectLst/>
                <a:latin typeface="Arial" panose="020B0604020202020204" pitchFamily="34" charset="0"/>
              </a:rPr>
              <a:t>:</a:t>
            </a:r>
            <a:r>
              <a:rPr kumimoji="0" lang="ru-RU" altLang="ru-RU" sz="2000" b="0" i="0" u="none" strike="noStrike" cap="none" normalizeH="0" baseline="0" dirty="0" smtClean="0">
                <a:ln>
                  <a:noFill/>
                </a:ln>
                <a:solidFill>
                  <a:schemeClr val="tx1"/>
                </a:solidFill>
                <a:effectLst/>
                <a:latin typeface="Arial" panose="020B0604020202020204" pitchFamily="34" charset="0"/>
              </a:rPr>
              <a:t> </a:t>
            </a:r>
            <a:r>
              <a:rPr kumimoji="0" lang="ru-RU" altLang="ru-RU" sz="2000" b="0" i="0" u="none" strike="noStrike" cap="none" normalizeH="0" baseline="0" dirty="0" err="1" smtClean="0">
                <a:ln>
                  <a:noFill/>
                </a:ln>
                <a:solidFill>
                  <a:schemeClr val="tx1"/>
                </a:solidFill>
                <a:effectLst/>
                <a:latin typeface="Arial" panose="020B0604020202020204" pitchFamily="34" charset="0"/>
              </a:rPr>
              <a:t>Сучасні</a:t>
            </a:r>
            <a:r>
              <a:rPr kumimoji="0" lang="ru-RU" altLang="ru-RU" sz="2000" b="0" i="0" u="none" strike="noStrike" cap="none" normalizeH="0" baseline="0" dirty="0" smtClean="0">
                <a:ln>
                  <a:noFill/>
                </a:ln>
                <a:solidFill>
                  <a:schemeClr val="tx1"/>
                </a:solidFill>
                <a:effectLst/>
                <a:latin typeface="Arial" panose="020B0604020202020204" pitchFamily="34" charset="0"/>
              </a:rPr>
              <a:t> </a:t>
            </a:r>
            <a:r>
              <a:rPr kumimoji="0" lang="ru-RU" altLang="ru-RU" sz="2000" b="0" i="0" u="none" strike="noStrike" cap="none" normalizeH="0" baseline="0" dirty="0" err="1" smtClean="0">
                <a:ln>
                  <a:noFill/>
                </a:ln>
                <a:solidFill>
                  <a:schemeClr val="tx1"/>
                </a:solidFill>
                <a:effectLst/>
                <a:latin typeface="Arial" panose="020B0604020202020204" pitchFamily="34" charset="0"/>
              </a:rPr>
              <a:t>протоколи</a:t>
            </a:r>
            <a:r>
              <a:rPr kumimoji="0" lang="ru-RU" altLang="ru-RU" sz="2000" b="0" i="0" u="none" strike="noStrike" cap="none" normalizeH="0" baseline="0" dirty="0" smtClean="0">
                <a:ln>
                  <a:noFill/>
                </a:ln>
                <a:solidFill>
                  <a:schemeClr val="tx1"/>
                </a:solidFill>
                <a:effectLst/>
                <a:latin typeface="Arial" panose="020B0604020202020204" pitchFamily="34" charset="0"/>
              </a:rPr>
              <a:t> </a:t>
            </a:r>
            <a:r>
              <a:rPr kumimoji="0" lang="ru-RU" altLang="ru-RU" sz="2000" b="0" i="0" u="none" strike="noStrike" cap="none" normalizeH="0" baseline="0" dirty="0" err="1" smtClean="0">
                <a:ln>
                  <a:noFill/>
                </a:ln>
                <a:solidFill>
                  <a:schemeClr val="tx1"/>
                </a:solidFill>
                <a:effectLst/>
                <a:latin typeface="Arial" panose="020B0604020202020204" pitchFamily="34" charset="0"/>
              </a:rPr>
              <a:t>домедичної</a:t>
            </a:r>
            <a:r>
              <a:rPr kumimoji="0" lang="ru-RU" altLang="ru-RU" sz="2000" b="0" i="0" u="none" strike="noStrike" cap="none" normalizeH="0" baseline="0" dirty="0" smtClean="0">
                <a:ln>
                  <a:noFill/>
                </a:ln>
                <a:solidFill>
                  <a:schemeClr val="tx1"/>
                </a:solidFill>
                <a:effectLst/>
                <a:latin typeface="Arial" panose="020B0604020202020204" pitchFamily="34" charset="0"/>
              </a:rPr>
              <a:t> </a:t>
            </a:r>
            <a:r>
              <a:rPr kumimoji="0" lang="ru-RU" altLang="ru-RU" sz="2000" b="0" i="0" u="none" strike="noStrike" cap="none" normalizeH="0" baseline="0" dirty="0" err="1" smtClean="0">
                <a:ln>
                  <a:noFill/>
                </a:ln>
                <a:solidFill>
                  <a:schemeClr val="tx1"/>
                </a:solidFill>
                <a:effectLst/>
                <a:latin typeface="Arial" panose="020B0604020202020204" pitchFamily="34" charset="0"/>
              </a:rPr>
              <a:t>допомоги</a:t>
            </a:r>
            <a:r>
              <a:rPr kumimoji="0" lang="ru-RU" altLang="ru-RU" sz="2000" b="0" i="0" u="none" strike="noStrike" cap="none" normalizeH="0" baseline="0" dirty="0" smtClean="0">
                <a:ln>
                  <a:noFill/>
                </a:ln>
                <a:solidFill>
                  <a:schemeClr val="tx1"/>
                </a:solidFill>
                <a:effectLst/>
                <a:latin typeface="Arial" panose="020B0604020202020204" pitchFamily="34" charset="0"/>
              </a:rPr>
              <a:t> (</a:t>
            </a:r>
            <a:r>
              <a:rPr kumimoji="0" lang="ru-RU" altLang="ru-RU" sz="2000" b="0" i="0" u="none" strike="noStrike" cap="none" normalizeH="0" baseline="0" dirty="0" err="1" smtClean="0">
                <a:ln>
                  <a:noFill/>
                </a:ln>
                <a:solidFill>
                  <a:schemeClr val="tx1"/>
                </a:solidFill>
                <a:effectLst/>
                <a:latin typeface="Arial" panose="020B0604020202020204" pitchFamily="34" charset="0"/>
              </a:rPr>
              <a:t>наприклад</a:t>
            </a:r>
            <a:r>
              <a:rPr kumimoji="0" lang="ru-RU" altLang="ru-RU" sz="2000" b="0" i="0" u="none" strike="noStrike" cap="none" normalizeH="0" baseline="0" dirty="0" smtClean="0">
                <a:ln>
                  <a:noFill/>
                </a:ln>
                <a:solidFill>
                  <a:schemeClr val="tx1"/>
                </a:solidFill>
                <a:effectLst/>
                <a:latin typeface="Arial" panose="020B0604020202020204" pitchFamily="34" charset="0"/>
              </a:rPr>
              <a:t>, за стандартами Червоного </a:t>
            </a:r>
            <a:r>
              <a:rPr kumimoji="0" lang="ru-RU" altLang="ru-RU" sz="2000" b="0" i="0" u="none" strike="noStrike" cap="none" normalizeH="0" baseline="0" dirty="0" err="1" smtClean="0">
                <a:ln>
                  <a:noFill/>
                </a:ln>
                <a:solidFill>
                  <a:schemeClr val="tx1"/>
                </a:solidFill>
                <a:effectLst/>
                <a:latin typeface="Arial" panose="020B0604020202020204" pitchFamily="34" charset="0"/>
              </a:rPr>
              <a:t>Хреста</a:t>
            </a:r>
            <a:r>
              <a:rPr kumimoji="0" lang="ru-RU" altLang="ru-RU" sz="2000" b="0" i="0" u="none" strike="noStrike" cap="none" normalizeH="0" baseline="0" dirty="0" smtClean="0">
                <a:ln>
                  <a:noFill/>
                </a:ln>
                <a:solidFill>
                  <a:schemeClr val="tx1"/>
                </a:solidFill>
                <a:effectLst/>
                <a:latin typeface="Arial" panose="020B0604020202020204" pitchFamily="34" charset="0"/>
              </a:rPr>
              <a:t>) </a:t>
            </a:r>
            <a:r>
              <a:rPr kumimoji="0" lang="ru-RU" altLang="ru-RU" sz="2000" b="1" i="0" u="none" strike="noStrike" cap="none" normalizeH="0" baseline="0" dirty="0" smtClean="0">
                <a:ln>
                  <a:noFill/>
                </a:ln>
                <a:solidFill>
                  <a:schemeClr val="tx1"/>
                </a:solidFill>
                <a:effectLst/>
                <a:latin typeface="Arial" panose="020B0604020202020204" pitchFamily="34" charset="0"/>
              </a:rPr>
              <a:t>не </a:t>
            </a:r>
            <a:r>
              <a:rPr kumimoji="0" lang="ru-RU" altLang="ru-RU" sz="2000" b="1" i="0" u="none" strike="noStrike" cap="none" normalizeH="0" baseline="0" dirty="0" err="1" smtClean="0">
                <a:ln>
                  <a:noFill/>
                </a:ln>
                <a:solidFill>
                  <a:schemeClr val="tx1"/>
                </a:solidFill>
                <a:effectLst/>
                <a:latin typeface="Arial" panose="020B0604020202020204" pitchFamily="34" charset="0"/>
              </a:rPr>
              <a:t>рекомендують</a:t>
            </a:r>
            <a:r>
              <a:rPr kumimoji="0" lang="ru-RU" altLang="ru-RU" sz="2000" b="0" i="0" u="none" strike="noStrike" cap="none" normalizeH="0" baseline="0" dirty="0" smtClean="0">
                <a:ln>
                  <a:noFill/>
                </a:ln>
                <a:solidFill>
                  <a:schemeClr val="tx1"/>
                </a:solidFill>
                <a:effectLst/>
                <a:latin typeface="Arial" panose="020B0604020202020204" pitchFamily="34" charset="0"/>
              </a:rPr>
              <a:t> </a:t>
            </a:r>
            <a:r>
              <a:rPr kumimoji="0" lang="ru-RU" altLang="ru-RU" sz="2000" b="0" i="0" u="none" strike="noStrike" cap="none" normalizeH="0" baseline="0" dirty="0" err="1" smtClean="0">
                <a:ln>
                  <a:noFill/>
                </a:ln>
                <a:solidFill>
                  <a:schemeClr val="tx1"/>
                </a:solidFill>
                <a:effectLst/>
                <a:latin typeface="Arial" panose="020B0604020202020204" pitchFamily="34" charset="0"/>
              </a:rPr>
              <a:t>цього</a:t>
            </a:r>
            <a:r>
              <a:rPr kumimoji="0" lang="ru-RU" altLang="ru-RU" sz="2000" b="0" i="0" u="none" strike="noStrike" cap="none" normalizeH="0" baseline="0" dirty="0" smtClean="0">
                <a:ln>
                  <a:noFill/>
                </a:ln>
                <a:solidFill>
                  <a:schemeClr val="tx1"/>
                </a:solidFill>
                <a:effectLst/>
                <a:latin typeface="Arial" panose="020B0604020202020204" pitchFamily="34" charset="0"/>
              </a:rPr>
              <a:t> </a:t>
            </a:r>
            <a:r>
              <a:rPr kumimoji="0" lang="ru-RU" altLang="ru-RU" sz="2000" b="0" i="0" u="none" strike="noStrike" cap="none" normalizeH="0" baseline="0" dirty="0" err="1" smtClean="0">
                <a:ln>
                  <a:noFill/>
                </a:ln>
                <a:solidFill>
                  <a:schemeClr val="tx1"/>
                </a:solidFill>
                <a:effectLst/>
                <a:latin typeface="Arial" panose="020B0604020202020204" pitchFamily="34" charset="0"/>
              </a:rPr>
              <a:t>робити</a:t>
            </a:r>
            <a:r>
              <a:rPr kumimoji="0" lang="ru-RU" altLang="ru-RU" sz="2000" b="0" i="0" u="none" strike="noStrike" cap="none" normalizeH="0" baseline="0" dirty="0" smtClean="0">
                <a:ln>
                  <a:noFill/>
                </a:ln>
                <a:solidFill>
                  <a:schemeClr val="tx1"/>
                </a:solidFill>
                <a:effectLst/>
                <a:latin typeface="Arial" panose="020B0604020202020204" pitchFamily="34" charset="0"/>
              </a:rPr>
              <a:t>. </a:t>
            </a:r>
            <a:r>
              <a:rPr kumimoji="0" lang="ru-RU" altLang="ru-RU" sz="2000" b="0" i="0" u="none" strike="noStrike" cap="none" normalizeH="0" baseline="0" dirty="0" err="1" smtClean="0">
                <a:ln>
                  <a:noFill/>
                </a:ln>
                <a:solidFill>
                  <a:schemeClr val="tx1"/>
                </a:solidFill>
                <a:effectLst/>
                <a:latin typeface="Arial" panose="020B0604020202020204" pitchFamily="34" charset="0"/>
              </a:rPr>
              <a:t>Ефективність</a:t>
            </a:r>
            <a:r>
              <a:rPr kumimoji="0" lang="ru-RU" altLang="ru-RU" sz="2000" b="0" i="0" u="none" strike="noStrike" cap="none" normalizeH="0" baseline="0" dirty="0" smtClean="0">
                <a:ln>
                  <a:noFill/>
                </a:ln>
                <a:solidFill>
                  <a:schemeClr val="tx1"/>
                </a:solidFill>
                <a:effectLst/>
                <a:latin typeface="Arial" panose="020B0604020202020204" pitchFamily="34" charset="0"/>
              </a:rPr>
              <a:t> методу </a:t>
            </a:r>
            <a:r>
              <a:rPr kumimoji="0" lang="ru-RU" altLang="ru-RU" sz="2000" b="0" i="0" u="none" strike="noStrike" cap="none" normalizeH="0" baseline="0" dirty="0" err="1" smtClean="0">
                <a:ln>
                  <a:noFill/>
                </a:ln>
                <a:solidFill>
                  <a:schemeClr val="tx1"/>
                </a:solidFill>
                <a:effectLst/>
                <a:latin typeface="Arial" panose="020B0604020202020204" pitchFamily="34" charset="0"/>
              </a:rPr>
              <a:t>низька</a:t>
            </a:r>
            <a:r>
              <a:rPr kumimoji="0" lang="ru-RU" altLang="ru-RU" sz="2000" b="0" i="0" u="none" strike="noStrike" cap="none" normalizeH="0" baseline="0" dirty="0" smtClean="0">
                <a:ln>
                  <a:noFill/>
                </a:ln>
                <a:solidFill>
                  <a:schemeClr val="tx1"/>
                </a:solidFill>
                <a:effectLst/>
                <a:latin typeface="Arial" panose="020B0604020202020204" pitchFamily="34" charset="0"/>
              </a:rPr>
              <a:t> (</a:t>
            </a:r>
            <a:r>
              <a:rPr kumimoji="0" lang="ru-RU" altLang="ru-RU" sz="2000" b="0" i="0" u="none" strike="noStrike" cap="none" normalizeH="0" baseline="0" dirty="0" err="1" smtClean="0">
                <a:ln>
                  <a:noFill/>
                </a:ln>
                <a:solidFill>
                  <a:schemeClr val="tx1"/>
                </a:solidFill>
                <a:effectLst/>
                <a:latin typeface="Arial" panose="020B0604020202020204" pitchFamily="34" charset="0"/>
              </a:rPr>
              <a:t>видаляється</a:t>
            </a:r>
            <a:r>
              <a:rPr kumimoji="0" lang="ru-RU" altLang="ru-RU" sz="2000" b="0" i="0" u="none" strike="noStrike" cap="none" normalizeH="0" baseline="0" dirty="0" smtClean="0">
                <a:ln>
                  <a:noFill/>
                </a:ln>
                <a:solidFill>
                  <a:schemeClr val="tx1"/>
                </a:solidFill>
                <a:effectLst/>
                <a:latin typeface="Arial" panose="020B0604020202020204" pitchFamily="34" charset="0"/>
              </a:rPr>
              <a:t> </a:t>
            </a:r>
            <a:r>
              <a:rPr kumimoji="0" lang="ru-RU" altLang="ru-RU" sz="2000" b="0" i="0" u="none" strike="noStrike" cap="none" normalizeH="0" baseline="0" dirty="0" err="1" smtClean="0">
                <a:ln>
                  <a:noFill/>
                </a:ln>
                <a:solidFill>
                  <a:schemeClr val="tx1"/>
                </a:solidFill>
                <a:effectLst/>
                <a:latin typeface="Arial" panose="020B0604020202020204" pitchFamily="34" charset="0"/>
              </a:rPr>
              <a:t>менше</a:t>
            </a:r>
            <a:r>
              <a:rPr kumimoji="0" lang="ru-RU" altLang="ru-RU" sz="2000" b="0" i="0" u="none" strike="noStrike" cap="none" normalizeH="0" baseline="0" dirty="0" smtClean="0">
                <a:ln>
                  <a:noFill/>
                </a:ln>
                <a:solidFill>
                  <a:schemeClr val="tx1"/>
                </a:solidFill>
                <a:effectLst/>
                <a:latin typeface="Arial" panose="020B0604020202020204" pitchFamily="34" charset="0"/>
              </a:rPr>
              <a:t> 10-15% </a:t>
            </a:r>
            <a:r>
              <a:rPr kumimoji="0" lang="ru-RU" altLang="ru-RU" sz="2000" b="0" i="0" u="none" strike="noStrike" cap="none" normalizeH="0" baseline="0" dirty="0" err="1" smtClean="0">
                <a:ln>
                  <a:noFill/>
                </a:ln>
                <a:solidFill>
                  <a:schemeClr val="tx1"/>
                </a:solidFill>
                <a:effectLst/>
                <a:latin typeface="Arial" panose="020B0604020202020204" pitchFamily="34" charset="0"/>
              </a:rPr>
              <a:t>отрути</a:t>
            </a:r>
            <a:r>
              <a:rPr kumimoji="0" lang="ru-RU" altLang="ru-RU" sz="2000" b="0" i="0" u="none" strike="noStrike" cap="none" normalizeH="0" baseline="0" dirty="0" smtClean="0">
                <a:ln>
                  <a:noFill/>
                </a:ln>
                <a:solidFill>
                  <a:schemeClr val="tx1"/>
                </a:solidFill>
                <a:effectLst/>
                <a:latin typeface="Arial" panose="020B0604020202020204" pitchFamily="34" charset="0"/>
              </a:rPr>
              <a:t>), а </a:t>
            </a:r>
            <a:r>
              <a:rPr kumimoji="0" lang="ru-RU" altLang="ru-RU" sz="2000" b="0" i="0" u="none" strike="noStrike" cap="none" normalizeH="0" baseline="0" dirty="0" err="1" smtClean="0">
                <a:ln>
                  <a:noFill/>
                </a:ln>
                <a:solidFill>
                  <a:schemeClr val="tx1"/>
                </a:solidFill>
                <a:effectLst/>
                <a:latin typeface="Arial" panose="020B0604020202020204" pitchFamily="34" charset="0"/>
              </a:rPr>
              <a:t>ризик</a:t>
            </a:r>
            <a:r>
              <a:rPr kumimoji="0" lang="ru-RU" altLang="ru-RU" sz="2000" b="0" i="0" u="none" strike="noStrike" cap="none" normalizeH="0" baseline="0" dirty="0" smtClean="0">
                <a:ln>
                  <a:noFill/>
                </a:ln>
                <a:solidFill>
                  <a:schemeClr val="tx1"/>
                </a:solidFill>
                <a:effectLst/>
                <a:latin typeface="Arial" panose="020B0604020202020204" pitchFamily="34" charset="0"/>
              </a:rPr>
              <a:t> для того, </a:t>
            </a:r>
            <a:r>
              <a:rPr kumimoji="0" lang="ru-RU" altLang="ru-RU" sz="2000" b="0" i="0" u="none" strike="noStrike" cap="none" normalizeH="0" baseline="0" dirty="0" err="1" smtClean="0">
                <a:ln>
                  <a:noFill/>
                </a:ln>
                <a:solidFill>
                  <a:schemeClr val="tx1"/>
                </a:solidFill>
                <a:effectLst/>
                <a:latin typeface="Arial" panose="020B0604020202020204" pitchFamily="34" charset="0"/>
              </a:rPr>
              <a:t>хто</a:t>
            </a:r>
            <a:r>
              <a:rPr kumimoji="0" lang="ru-RU" altLang="ru-RU" sz="2000" b="0" i="0" u="none" strike="noStrike" cap="none" normalizeH="0" baseline="0" dirty="0" smtClean="0">
                <a:ln>
                  <a:noFill/>
                </a:ln>
                <a:solidFill>
                  <a:schemeClr val="tx1"/>
                </a:solidFill>
                <a:effectLst/>
                <a:latin typeface="Arial" panose="020B0604020202020204" pitchFamily="34" charset="0"/>
              </a:rPr>
              <a:t> </a:t>
            </a:r>
            <a:r>
              <a:rPr kumimoji="0" lang="ru-RU" altLang="ru-RU" sz="2000" b="0" i="0" u="none" strike="noStrike" cap="none" normalizeH="0" baseline="0" dirty="0" err="1" smtClean="0">
                <a:ln>
                  <a:noFill/>
                </a:ln>
                <a:solidFill>
                  <a:schemeClr val="tx1"/>
                </a:solidFill>
                <a:effectLst/>
                <a:latin typeface="Arial" panose="020B0604020202020204" pitchFamily="34" charset="0"/>
              </a:rPr>
              <a:t>надає</a:t>
            </a:r>
            <a:r>
              <a:rPr kumimoji="0" lang="ru-RU" altLang="ru-RU" sz="2000" b="0" i="0" u="none" strike="noStrike" cap="none" normalizeH="0" baseline="0" dirty="0" smtClean="0">
                <a:ln>
                  <a:noFill/>
                </a:ln>
                <a:solidFill>
                  <a:schemeClr val="tx1"/>
                </a:solidFill>
                <a:effectLst/>
                <a:latin typeface="Arial" panose="020B0604020202020204" pitchFamily="34" charset="0"/>
              </a:rPr>
              <a:t> </a:t>
            </a:r>
            <a:r>
              <a:rPr kumimoji="0" lang="ru-RU" altLang="ru-RU" sz="2000" b="0" i="0" u="none" strike="noStrike" cap="none" normalizeH="0" baseline="0" dirty="0" err="1" smtClean="0">
                <a:ln>
                  <a:noFill/>
                </a:ln>
                <a:solidFill>
                  <a:schemeClr val="tx1"/>
                </a:solidFill>
                <a:effectLst/>
                <a:latin typeface="Arial" panose="020B0604020202020204" pitchFamily="34" charset="0"/>
              </a:rPr>
              <a:t>допомогу</a:t>
            </a:r>
            <a:r>
              <a:rPr kumimoji="0" lang="ru-RU" altLang="ru-RU" sz="2000" b="0" i="0" u="none" strike="noStrike" cap="none" normalizeH="0" baseline="0" dirty="0" smtClean="0">
                <a:ln>
                  <a:noFill/>
                </a:ln>
                <a:solidFill>
                  <a:schemeClr val="tx1"/>
                </a:solidFill>
                <a:effectLst/>
                <a:latin typeface="Arial" panose="020B0604020202020204" pitchFamily="34" charset="0"/>
              </a:rPr>
              <a:t> (через </a:t>
            </a:r>
            <a:r>
              <a:rPr kumimoji="0" lang="ru-RU" altLang="ru-RU" sz="2000" b="0" i="0" u="none" strike="noStrike" cap="none" normalizeH="0" baseline="0" dirty="0" err="1" smtClean="0">
                <a:ln>
                  <a:noFill/>
                </a:ln>
                <a:solidFill>
                  <a:schemeClr val="tx1"/>
                </a:solidFill>
                <a:effectLst/>
                <a:latin typeface="Arial" panose="020B0604020202020204" pitchFamily="34" charset="0"/>
              </a:rPr>
              <a:t>мікротріщини</a:t>
            </a:r>
            <a:r>
              <a:rPr kumimoji="0" lang="ru-RU" altLang="ru-RU" sz="2000" b="0" i="0" u="none" strike="noStrike" cap="none" normalizeH="0" baseline="0" dirty="0" smtClean="0">
                <a:ln>
                  <a:noFill/>
                </a:ln>
                <a:solidFill>
                  <a:schemeClr val="tx1"/>
                </a:solidFill>
                <a:effectLst/>
                <a:latin typeface="Arial" panose="020B0604020202020204" pitchFamily="34" charset="0"/>
              </a:rPr>
              <a:t> в </a:t>
            </a:r>
            <a:r>
              <a:rPr kumimoji="0" lang="ru-RU" altLang="ru-RU" sz="2000" b="0" i="0" u="none" strike="noStrike" cap="none" normalizeH="0" baseline="0" dirty="0" err="1" smtClean="0">
                <a:ln>
                  <a:noFill/>
                </a:ln>
                <a:solidFill>
                  <a:schemeClr val="tx1"/>
                </a:solidFill>
                <a:effectLst/>
                <a:latin typeface="Arial" panose="020B0604020202020204" pitchFamily="34" charset="0"/>
              </a:rPr>
              <a:t>роті</a:t>
            </a:r>
            <a:r>
              <a:rPr kumimoji="0" lang="ru-RU" altLang="ru-RU" sz="2000" b="0" i="0" u="none" strike="noStrike" cap="none" normalizeH="0" baseline="0" dirty="0" smtClean="0">
                <a:ln>
                  <a:noFill/>
                </a:ln>
                <a:solidFill>
                  <a:schemeClr val="tx1"/>
                </a:solidFill>
                <a:effectLst/>
                <a:latin typeface="Arial" panose="020B0604020202020204" pitchFamily="34" charset="0"/>
              </a:rPr>
              <a:t>), та </a:t>
            </a:r>
            <a:r>
              <a:rPr kumimoji="0" lang="ru-RU" altLang="ru-RU" sz="2000" b="0" i="0" u="none" strike="noStrike" cap="none" normalizeH="0" baseline="0" dirty="0" err="1" smtClean="0">
                <a:ln>
                  <a:noFill/>
                </a:ln>
                <a:solidFill>
                  <a:schemeClr val="tx1"/>
                </a:solidFill>
                <a:effectLst/>
                <a:latin typeface="Arial" panose="020B0604020202020204" pitchFamily="34" charset="0"/>
              </a:rPr>
              <a:t>ризик</a:t>
            </a:r>
            <a:r>
              <a:rPr kumimoji="0" lang="ru-RU" altLang="ru-RU" sz="2000" b="0" i="0" u="none" strike="noStrike" cap="none" normalizeH="0" baseline="0" dirty="0" smtClean="0">
                <a:ln>
                  <a:noFill/>
                </a:ln>
                <a:solidFill>
                  <a:schemeClr val="tx1"/>
                </a:solidFill>
                <a:effectLst/>
                <a:latin typeface="Arial" panose="020B0604020202020204" pitchFamily="34" charset="0"/>
              </a:rPr>
              <a:t> </a:t>
            </a:r>
            <a:r>
              <a:rPr kumimoji="0" lang="ru-RU" altLang="ru-RU" sz="2000" b="0" i="0" u="none" strike="noStrike" cap="none" normalizeH="0" baseline="0" dirty="0" err="1" smtClean="0">
                <a:ln>
                  <a:noFill/>
                </a:ln>
                <a:solidFill>
                  <a:schemeClr val="tx1"/>
                </a:solidFill>
                <a:effectLst/>
                <a:latin typeface="Arial" panose="020B0604020202020204" pitchFamily="34" charset="0"/>
              </a:rPr>
              <a:t>інфікування</a:t>
            </a:r>
            <a:r>
              <a:rPr kumimoji="0" lang="ru-RU" altLang="ru-RU" sz="2000" b="0" i="0" u="none" strike="noStrike" cap="none" normalizeH="0" baseline="0" dirty="0" smtClean="0">
                <a:ln>
                  <a:noFill/>
                </a:ln>
                <a:solidFill>
                  <a:schemeClr val="tx1"/>
                </a:solidFill>
                <a:effectLst/>
                <a:latin typeface="Arial" panose="020B0604020202020204" pitchFamily="34" charset="0"/>
              </a:rPr>
              <a:t> рани </a:t>
            </a:r>
            <a:r>
              <a:rPr kumimoji="0" lang="ru-RU" altLang="ru-RU" sz="2000" b="0" i="0" u="none" strike="noStrike" cap="none" normalizeH="0" baseline="0" dirty="0" err="1" smtClean="0">
                <a:ln>
                  <a:noFill/>
                </a:ln>
                <a:solidFill>
                  <a:schemeClr val="tx1"/>
                </a:solidFill>
                <a:effectLst/>
                <a:latin typeface="Arial" panose="020B0604020202020204" pitchFamily="34" charset="0"/>
              </a:rPr>
              <a:t>постраждалого</a:t>
            </a:r>
            <a:r>
              <a:rPr kumimoji="0" lang="ru-RU" altLang="ru-RU" sz="2000" b="0" i="0" u="none" strike="noStrike" cap="none" normalizeH="0" baseline="0" dirty="0" smtClean="0">
                <a:ln>
                  <a:noFill/>
                </a:ln>
                <a:solidFill>
                  <a:schemeClr val="tx1"/>
                </a:solidFill>
                <a:effectLst/>
                <a:latin typeface="Arial" panose="020B0604020202020204" pitchFamily="34" charset="0"/>
              </a:rPr>
              <a:t> — </a:t>
            </a:r>
            <a:r>
              <a:rPr kumimoji="0" lang="ru-RU" altLang="ru-RU" sz="2000" b="0" i="0" u="none" strike="noStrike" cap="none" normalizeH="0" baseline="0" dirty="0" err="1" smtClean="0">
                <a:ln>
                  <a:noFill/>
                </a:ln>
                <a:solidFill>
                  <a:schemeClr val="tx1"/>
                </a:solidFill>
                <a:effectLst/>
                <a:latin typeface="Arial" panose="020B0604020202020204" pitchFamily="34" charset="0"/>
              </a:rPr>
              <a:t>високі</a:t>
            </a:r>
            <a:r>
              <a:rPr kumimoji="0" lang="ru-RU" altLang="ru-RU" sz="2000" b="0" i="0" u="none" strike="noStrike" cap="none" normalizeH="0" baseline="0" dirty="0" smtClean="0">
                <a:ln>
                  <a:noFill/>
                </a:ln>
                <a:solidFill>
                  <a:schemeClr val="tx1"/>
                </a:solidFill>
                <a:effectLst/>
                <a:latin typeface="Arial" panose="020B0604020202020204" pitchFamily="34" charset="0"/>
              </a:rPr>
              <a:t>.</a:t>
            </a:r>
          </a:p>
        </p:txBody>
      </p:sp>
    </p:spTree>
    <p:extLst>
      <p:ext uri="{BB962C8B-B14F-4D97-AF65-F5344CB8AC3E}">
        <p14:creationId xmlns:p14="http://schemas.microsoft.com/office/powerpoint/2010/main" val="27223606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16506" y="471312"/>
            <a:ext cx="7854287" cy="3539430"/>
          </a:xfrm>
          <a:prstGeom prst="rect">
            <a:avLst/>
          </a:prstGeom>
        </p:spPr>
        <p:txBody>
          <a:bodyPr wrap="square">
            <a:spAutoFit/>
          </a:bodyPr>
          <a:lstStyle/>
          <a:p>
            <a:r>
              <a:rPr lang="ru-RU" sz="2400" b="1" dirty="0" err="1">
                <a:solidFill>
                  <a:srgbClr val="FF0000"/>
                </a:solidFill>
              </a:rPr>
              <a:t>Специфічне</a:t>
            </a:r>
            <a:r>
              <a:rPr lang="ru-RU" sz="2400" b="1" dirty="0">
                <a:solidFill>
                  <a:srgbClr val="FF0000"/>
                </a:solidFill>
              </a:rPr>
              <a:t> </a:t>
            </a:r>
            <a:r>
              <a:rPr lang="ru-RU" sz="2400" b="1" dirty="0" err="1">
                <a:solidFill>
                  <a:srgbClr val="FF0000"/>
                </a:solidFill>
              </a:rPr>
              <a:t>лікування</a:t>
            </a:r>
            <a:r>
              <a:rPr lang="ru-RU" sz="2400" b="1" dirty="0">
                <a:solidFill>
                  <a:srgbClr val="FF0000"/>
                </a:solidFill>
              </a:rPr>
              <a:t> (</a:t>
            </a:r>
            <a:r>
              <a:rPr lang="ru-RU" sz="2400" b="1" dirty="0" err="1">
                <a:solidFill>
                  <a:srgbClr val="FF0000"/>
                </a:solidFill>
              </a:rPr>
              <a:t>Антидоти</a:t>
            </a:r>
            <a:r>
              <a:rPr lang="ru-RU" sz="2400" b="1" dirty="0" smtClean="0">
                <a:solidFill>
                  <a:srgbClr val="FF0000"/>
                </a:solidFill>
              </a:rPr>
              <a:t>)</a:t>
            </a:r>
          </a:p>
          <a:p>
            <a:pPr algn="just"/>
            <a:endParaRPr lang="ru-RU" sz="3200" b="1" dirty="0">
              <a:solidFill>
                <a:srgbClr val="FF0000"/>
              </a:solidFill>
            </a:endParaRPr>
          </a:p>
          <a:p>
            <a:pPr algn="just"/>
            <a:r>
              <a:rPr lang="ru-RU" sz="2400" dirty="0" err="1"/>
              <a:t>Єдиним</a:t>
            </a:r>
            <a:r>
              <a:rPr lang="ru-RU" sz="2400" dirty="0"/>
              <a:t> </a:t>
            </a:r>
            <a:r>
              <a:rPr lang="ru-RU" sz="2400" dirty="0" err="1"/>
              <a:t>ефективним</a:t>
            </a:r>
            <a:r>
              <a:rPr lang="ru-RU" sz="2400" dirty="0"/>
              <a:t> </a:t>
            </a:r>
            <a:r>
              <a:rPr lang="ru-RU" sz="2400" dirty="0" err="1"/>
              <a:t>специфічним</a:t>
            </a:r>
            <a:r>
              <a:rPr lang="ru-RU" sz="2400" dirty="0"/>
              <a:t> </a:t>
            </a:r>
            <a:r>
              <a:rPr lang="ru-RU" sz="2400" dirty="0" err="1"/>
              <a:t>засобом</a:t>
            </a:r>
            <a:r>
              <a:rPr lang="ru-RU" sz="2400" dirty="0"/>
              <a:t> є </a:t>
            </a:r>
            <a:r>
              <a:rPr lang="ru-RU" sz="2400" b="1" dirty="0" err="1"/>
              <a:t>протизміїна</a:t>
            </a:r>
            <a:r>
              <a:rPr lang="ru-RU" sz="2400" b="1" dirty="0"/>
              <a:t> </a:t>
            </a:r>
            <a:r>
              <a:rPr lang="ru-RU" sz="2400" b="1" dirty="0" err="1"/>
              <a:t>сироватка</a:t>
            </a:r>
            <a:r>
              <a:rPr lang="ru-RU" sz="2400" b="1" dirty="0"/>
              <a:t> (</a:t>
            </a:r>
            <a:r>
              <a:rPr lang="ru-RU" sz="2400" b="1" dirty="0" err="1"/>
              <a:t>антигюрза</a:t>
            </a:r>
            <a:r>
              <a:rPr lang="ru-RU" sz="2400" b="1" dirty="0"/>
              <a:t>)</a:t>
            </a:r>
            <a:r>
              <a:rPr lang="ru-RU" sz="2400" dirty="0"/>
              <a:t>.</a:t>
            </a:r>
          </a:p>
          <a:p>
            <a:pPr algn="just">
              <a:buFont typeface="Arial" panose="020B0604020202020204" pitchFamily="34" charset="0"/>
              <a:buChar char="•"/>
            </a:pPr>
            <a:r>
              <a:rPr lang="ru-RU" sz="2400" dirty="0"/>
              <a:t>Вона вводиться </a:t>
            </a:r>
            <a:r>
              <a:rPr lang="ru-RU" sz="2400" b="1" dirty="0" err="1"/>
              <a:t>тільки</a:t>
            </a:r>
            <a:r>
              <a:rPr lang="ru-RU" sz="2400" b="1" dirty="0"/>
              <a:t> в </a:t>
            </a:r>
            <a:r>
              <a:rPr lang="ru-RU" sz="2400" b="1" dirty="0" err="1"/>
              <a:t>умовах</a:t>
            </a:r>
            <a:r>
              <a:rPr lang="ru-RU" sz="2400" b="1" dirty="0"/>
              <a:t> </a:t>
            </a:r>
            <a:r>
              <a:rPr lang="ru-RU" sz="2400" b="1" dirty="0" err="1"/>
              <a:t>стаціонару</a:t>
            </a:r>
            <a:r>
              <a:rPr lang="ru-RU" sz="2400" dirty="0"/>
              <a:t> </a:t>
            </a:r>
            <a:r>
              <a:rPr lang="ru-RU" sz="2400" dirty="0" err="1"/>
              <a:t>під</a:t>
            </a:r>
            <a:r>
              <a:rPr lang="ru-RU" sz="2400" dirty="0"/>
              <a:t> </a:t>
            </a:r>
            <a:r>
              <a:rPr lang="ru-RU" sz="2400" dirty="0" err="1"/>
              <a:t>наглядом</a:t>
            </a:r>
            <a:r>
              <a:rPr lang="ru-RU" sz="2400" dirty="0"/>
              <a:t> </a:t>
            </a:r>
            <a:r>
              <a:rPr lang="ru-RU" sz="2400" dirty="0" err="1"/>
              <a:t>лікарів</a:t>
            </a:r>
            <a:r>
              <a:rPr lang="ru-RU" sz="2400" dirty="0"/>
              <a:t>.</a:t>
            </a:r>
          </a:p>
          <a:p>
            <a:pPr algn="just">
              <a:buFont typeface="Arial" panose="020B0604020202020204" pitchFamily="34" charset="0"/>
              <a:buChar char="•"/>
            </a:pPr>
            <a:r>
              <a:rPr lang="ru-RU" sz="2400" dirty="0" err="1"/>
              <a:t>Самостійне</a:t>
            </a:r>
            <a:r>
              <a:rPr lang="ru-RU" sz="2400" dirty="0"/>
              <a:t> </a:t>
            </a:r>
            <a:r>
              <a:rPr lang="ru-RU" sz="2400" dirty="0" err="1"/>
              <a:t>введення</a:t>
            </a:r>
            <a:r>
              <a:rPr lang="ru-RU" sz="2400" dirty="0"/>
              <a:t> </a:t>
            </a:r>
            <a:r>
              <a:rPr lang="ru-RU" sz="2400" dirty="0" err="1"/>
              <a:t>небезпечне</a:t>
            </a:r>
            <a:r>
              <a:rPr lang="ru-RU" sz="2400" dirty="0"/>
              <a:t> через </a:t>
            </a:r>
            <a:r>
              <a:rPr lang="ru-RU" sz="2400" dirty="0" err="1"/>
              <a:t>ризик</a:t>
            </a:r>
            <a:r>
              <a:rPr lang="ru-RU" sz="2400" dirty="0"/>
              <a:t> </a:t>
            </a:r>
            <a:r>
              <a:rPr lang="ru-RU" sz="2400" dirty="0" err="1"/>
              <a:t>анафілактичного</a:t>
            </a:r>
            <a:r>
              <a:rPr lang="ru-RU" sz="2400" dirty="0"/>
              <a:t> шоку (</a:t>
            </a:r>
            <a:r>
              <a:rPr lang="ru-RU" sz="2400" dirty="0" err="1"/>
              <a:t>важка</a:t>
            </a:r>
            <a:r>
              <a:rPr lang="ru-RU" sz="2400" dirty="0"/>
              <a:t> </a:t>
            </a:r>
            <a:r>
              <a:rPr lang="ru-RU" sz="2400" dirty="0" err="1"/>
              <a:t>алергічна</a:t>
            </a:r>
            <a:r>
              <a:rPr lang="ru-RU" sz="2400" dirty="0"/>
              <a:t> </a:t>
            </a:r>
            <a:r>
              <a:rPr lang="ru-RU" sz="2400" dirty="0" err="1"/>
              <a:t>реакція</a:t>
            </a:r>
            <a:r>
              <a:rPr lang="ru-RU" sz="2400" dirty="0"/>
              <a:t> на </a:t>
            </a:r>
            <a:r>
              <a:rPr lang="ru-RU" sz="2400" dirty="0" err="1"/>
              <a:t>білок</a:t>
            </a:r>
            <a:r>
              <a:rPr lang="ru-RU" sz="2400" dirty="0"/>
              <a:t> </a:t>
            </a:r>
            <a:r>
              <a:rPr lang="ru-RU" sz="2400" dirty="0" err="1"/>
              <a:t>сироватки</a:t>
            </a:r>
            <a:r>
              <a:rPr lang="ru-RU" sz="2400" dirty="0"/>
              <a:t>).</a:t>
            </a:r>
          </a:p>
        </p:txBody>
      </p:sp>
    </p:spTree>
    <p:extLst>
      <p:ext uri="{BB962C8B-B14F-4D97-AF65-F5344CB8AC3E}">
        <p14:creationId xmlns:p14="http://schemas.microsoft.com/office/powerpoint/2010/main" val="14287972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CustomShape 1"/>
          <p:cNvSpPr/>
          <p:nvPr/>
        </p:nvSpPr>
        <p:spPr>
          <a:xfrm>
            <a:off x="857160" y="285840"/>
            <a:ext cx="7823880" cy="927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71500" lnSpcReduction="20000"/>
          </a:bodyPr>
          <a:lstStyle/>
          <a:p>
            <a:pPr algn="ctr">
              <a:lnSpc>
                <a:spcPct val="100000"/>
              </a:lnSpc>
            </a:pPr>
            <a:r>
              <a:rPr lang="ru-RU" sz="4400" b="1" strike="noStrike" spc="-1">
                <a:solidFill>
                  <a:srgbClr val="000000"/>
                </a:solidFill>
                <a:latin typeface="Calibri"/>
                <a:ea typeface="DejaVu Sans"/>
              </a:rPr>
              <a:t>Домашнє завдання </a:t>
            </a:r>
            <a:r>
              <a:t/>
            </a:r>
            <a:br/>
            <a:r>
              <a:rPr lang="ru-RU" sz="4400" b="1" strike="noStrike" spc="-1">
                <a:solidFill>
                  <a:srgbClr val="000000"/>
                </a:solidFill>
                <a:latin typeface="Calibri"/>
                <a:ea typeface="DejaVu Sans"/>
              </a:rPr>
              <a:t>(самостійна робота)</a:t>
            </a:r>
            <a:endParaRPr lang="ru-RU" sz="4400" b="0" strike="noStrike" spc="-1">
              <a:latin typeface="Arial"/>
            </a:endParaRPr>
          </a:p>
        </p:txBody>
      </p:sp>
      <p:sp>
        <p:nvSpPr>
          <p:cNvPr id="243" name="CustomShape 2"/>
          <p:cNvSpPr/>
          <p:nvPr/>
        </p:nvSpPr>
        <p:spPr>
          <a:xfrm>
            <a:off x="642960" y="1571760"/>
            <a:ext cx="8038080" cy="4428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514440" indent="-513360" algn="just">
              <a:lnSpc>
                <a:spcPct val="100000"/>
              </a:lnSpc>
              <a:spcBef>
                <a:spcPts val="720"/>
              </a:spcBef>
              <a:buClr>
                <a:srgbClr val="FF0000"/>
              </a:buClr>
              <a:buFont typeface="Wingdings" charset="2"/>
              <a:buChar char=""/>
            </a:pPr>
            <a:r>
              <a:rPr lang="ru-RU" sz="3600" b="1" strike="noStrike" spc="-1">
                <a:solidFill>
                  <a:srgbClr val="FF0000"/>
                </a:solidFill>
                <a:latin typeface="Calibri"/>
                <a:ea typeface="DejaVu Sans"/>
              </a:rPr>
              <a:t>Проаналізувати методики оцінки площі опіків.</a:t>
            </a:r>
            <a:endParaRPr lang="ru-RU" sz="3600" b="0" strike="noStrike" spc="-1">
              <a:latin typeface="Arial"/>
            </a:endParaRPr>
          </a:p>
          <a:p>
            <a:pPr marL="514440" indent="-513360" algn="just">
              <a:lnSpc>
                <a:spcPct val="100000"/>
              </a:lnSpc>
              <a:spcBef>
                <a:spcPts val="720"/>
              </a:spcBef>
              <a:buClr>
                <a:srgbClr val="FF0000"/>
              </a:buClr>
              <a:buFont typeface="Wingdings" charset="2"/>
              <a:buChar char=""/>
            </a:pPr>
            <a:r>
              <a:rPr lang="ru-RU" sz="3600" b="1" strike="noStrike" spc="-1">
                <a:solidFill>
                  <a:srgbClr val="FF0000"/>
                </a:solidFill>
                <a:latin typeface="Calibri"/>
                <a:ea typeface="DejaVu Sans"/>
              </a:rPr>
              <a:t>Прогноз опікової хвороби (прогностичні індекси)</a:t>
            </a:r>
            <a:endParaRPr lang="ru-RU" sz="3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CustomShape 1"/>
          <p:cNvSpPr/>
          <p:nvPr/>
        </p:nvSpPr>
        <p:spPr>
          <a:xfrm>
            <a:off x="144000" y="288000"/>
            <a:ext cx="9000000" cy="5395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514440" indent="-513360" algn="just">
              <a:lnSpc>
                <a:spcPct val="100000"/>
              </a:lnSpc>
            </a:pPr>
            <a:r>
              <a:rPr lang="ru-RU" sz="2800" b="1" strike="noStrike" spc="-1" dirty="0" err="1">
                <a:solidFill>
                  <a:srgbClr val="0070C0"/>
                </a:solidFill>
                <a:latin typeface="Calibri"/>
                <a:ea typeface="DejaVu Sans"/>
              </a:rPr>
              <a:t>Перегляньте</a:t>
            </a:r>
            <a:r>
              <a:rPr lang="ru-RU" sz="2800" b="1" strike="noStrike" spc="-1" dirty="0">
                <a:solidFill>
                  <a:srgbClr val="0070C0"/>
                </a:solidFill>
                <a:latin typeface="Calibri"/>
                <a:ea typeface="DejaVu Sans"/>
              </a:rPr>
              <a:t> </a:t>
            </a:r>
            <a:r>
              <a:rPr lang="ru-RU" sz="2800" b="1" strike="noStrike" spc="-1" dirty="0" err="1">
                <a:solidFill>
                  <a:srgbClr val="0070C0"/>
                </a:solidFill>
                <a:latin typeface="Calibri"/>
                <a:ea typeface="DejaVu Sans"/>
              </a:rPr>
              <a:t>відео</a:t>
            </a:r>
            <a:r>
              <a:rPr lang="ru-RU" sz="2800" b="1" strike="noStrike" spc="-1" dirty="0">
                <a:solidFill>
                  <a:srgbClr val="0070C0"/>
                </a:solidFill>
                <a:latin typeface="Calibri"/>
                <a:ea typeface="DejaVu Sans"/>
              </a:rPr>
              <a:t>: </a:t>
            </a:r>
            <a:endParaRPr lang="ru-RU" sz="2800" b="0" strike="noStrike" spc="-1" dirty="0">
              <a:latin typeface="Arial"/>
            </a:endParaRPr>
          </a:p>
          <a:p>
            <a:pPr marL="514440" indent="-513360" algn="just">
              <a:lnSpc>
                <a:spcPct val="100000"/>
              </a:lnSpc>
              <a:buClr>
                <a:srgbClr val="FF0000"/>
              </a:buClr>
              <a:buFont typeface="StarSymbol"/>
              <a:buChar char="-"/>
            </a:pPr>
            <a:r>
              <a:rPr lang="ru-RU" sz="2000" b="1" strike="noStrike" spc="-1" dirty="0" err="1">
                <a:solidFill>
                  <a:srgbClr val="FF0000"/>
                </a:solidFill>
                <a:latin typeface="Calibri"/>
                <a:ea typeface="DejaVu Sans"/>
              </a:rPr>
              <a:t>опіки</a:t>
            </a:r>
            <a:r>
              <a:rPr lang="ru-RU" sz="2000" b="1" strike="noStrike" spc="-1" dirty="0">
                <a:solidFill>
                  <a:srgbClr val="FF0000"/>
                </a:solidFill>
                <a:latin typeface="Calibri"/>
                <a:ea typeface="DejaVu Sans"/>
              </a:rPr>
              <a:t>:</a:t>
            </a:r>
            <a:r>
              <a:rPr lang="ru-RU" sz="2000" b="1" strike="noStrike" spc="-1" dirty="0">
                <a:solidFill>
                  <a:srgbClr val="0070C0"/>
                </a:solidFill>
                <a:latin typeface="Calibri"/>
                <a:ea typeface="DejaVu Sans"/>
              </a:rPr>
              <a:t>  </a:t>
            </a:r>
            <a:r>
              <a:rPr lang="ru-RU" sz="2000" b="1" u="sng" strike="noStrike" spc="-1" dirty="0">
                <a:solidFill>
                  <a:srgbClr val="0000FF"/>
                </a:solidFill>
                <a:uFillTx/>
                <a:latin typeface="Calibri"/>
                <a:ea typeface="DejaVu Sans"/>
                <a:hlinkClick r:id="rId2"/>
              </a:rPr>
              <a:t>https://www.youtube.com/watch?v=4TsQpfnR-h8</a:t>
            </a:r>
            <a:endParaRPr lang="ru-RU" sz="2000" b="0" strike="noStrike" spc="-1" dirty="0">
              <a:latin typeface="Arial"/>
            </a:endParaRPr>
          </a:p>
          <a:p>
            <a:pPr marL="514440" indent="-513360" algn="just">
              <a:lnSpc>
                <a:spcPct val="100000"/>
              </a:lnSpc>
              <a:buClr>
                <a:srgbClr val="FF0000"/>
              </a:buClr>
              <a:buFont typeface="StarSymbol"/>
              <a:buChar char="-"/>
            </a:pPr>
            <a:r>
              <a:rPr lang="ru-RU" sz="2000" b="1" strike="noStrike" spc="-1" dirty="0" err="1">
                <a:solidFill>
                  <a:srgbClr val="FF0000"/>
                </a:solidFill>
                <a:latin typeface="Calibri"/>
                <a:ea typeface="DejaVu Sans"/>
              </a:rPr>
              <a:t>обмороження</a:t>
            </a:r>
            <a:r>
              <a:rPr lang="ru-RU" sz="2000" b="1" strike="noStrike" spc="-1" dirty="0">
                <a:solidFill>
                  <a:srgbClr val="FF0000"/>
                </a:solidFill>
                <a:latin typeface="Calibri"/>
                <a:ea typeface="DejaVu Sans"/>
              </a:rPr>
              <a:t>: </a:t>
            </a:r>
            <a:r>
              <a:rPr lang="ru-RU" sz="2000" b="1" strike="noStrike" spc="-1" dirty="0">
                <a:solidFill>
                  <a:srgbClr val="55308D"/>
                </a:solidFill>
                <a:latin typeface="Calibri"/>
                <a:ea typeface="DejaVu Sans"/>
                <a:hlinkClick r:id="rId3"/>
              </a:rPr>
              <a:t>https://www.youtube.com/watch?v=8m4WzO5GreI</a:t>
            </a:r>
            <a:endParaRPr lang="ru-RU" sz="2000" b="0" strike="noStrike" spc="-1" dirty="0">
              <a:latin typeface="Arial"/>
            </a:endParaRPr>
          </a:p>
          <a:p>
            <a:pPr marL="514440" indent="-513360" algn="just">
              <a:lnSpc>
                <a:spcPct val="100000"/>
              </a:lnSpc>
              <a:buClr>
                <a:srgbClr val="FF0000"/>
              </a:buClr>
              <a:buFont typeface="StarSymbol"/>
              <a:buChar char="-"/>
            </a:pPr>
            <a:r>
              <a:rPr lang="ru-RU" sz="2000" b="1" strike="noStrike" spc="-1" dirty="0" err="1">
                <a:solidFill>
                  <a:srgbClr val="FF0000"/>
                </a:solidFill>
                <a:latin typeface="Calibri"/>
                <a:ea typeface="DejaVu Sans"/>
              </a:rPr>
              <a:t>електротравми</a:t>
            </a:r>
            <a:r>
              <a:rPr lang="ru-RU" sz="2000" b="1" strike="noStrike" spc="-1" dirty="0">
                <a:solidFill>
                  <a:srgbClr val="FF0000"/>
                </a:solidFill>
                <a:latin typeface="Calibri"/>
                <a:ea typeface="DejaVu Sans"/>
              </a:rPr>
              <a:t>: </a:t>
            </a:r>
            <a:r>
              <a:rPr lang="ru-RU" sz="2000" b="1" strike="noStrike" spc="-1" dirty="0">
                <a:solidFill>
                  <a:srgbClr val="55308D"/>
                </a:solidFill>
                <a:latin typeface="Calibri"/>
                <a:ea typeface="DejaVu Sans"/>
                <a:hlinkClick r:id="rId4"/>
              </a:rPr>
              <a:t>https://www.youtube.com/watch?v=LCwZFQE0YtQ</a:t>
            </a:r>
            <a:endParaRPr lang="ru-RU" sz="2000" b="0" strike="noStrike" spc="-1" dirty="0">
              <a:latin typeface="Arial"/>
            </a:endParaRPr>
          </a:p>
          <a:p>
            <a:pPr marL="514440" indent="-513360" algn="just">
              <a:lnSpc>
                <a:spcPct val="100000"/>
              </a:lnSpc>
              <a:buClr>
                <a:srgbClr val="FF0000"/>
              </a:buClr>
              <a:buFont typeface="StarSymbol"/>
              <a:buChar char="-"/>
            </a:pPr>
            <a:r>
              <a:rPr lang="ru-RU" sz="2000" b="1" strike="noStrike" spc="-1" dirty="0">
                <a:solidFill>
                  <a:srgbClr val="FF0000"/>
                </a:solidFill>
                <a:latin typeface="Calibri"/>
                <a:ea typeface="DejaVu Sans"/>
              </a:rPr>
              <a:t>укуси: </a:t>
            </a:r>
            <a:endParaRPr lang="ru-RU" sz="2000" b="0" strike="noStrike" spc="-1" dirty="0">
              <a:latin typeface="Arial"/>
            </a:endParaRPr>
          </a:p>
          <a:p>
            <a:pPr marL="514440" indent="-513360" algn="just">
              <a:lnSpc>
                <a:spcPct val="100000"/>
              </a:lnSpc>
              <a:buClr>
                <a:srgbClr val="FF0000"/>
              </a:buClr>
              <a:buFont typeface="StarSymbol"/>
              <a:buChar char="-"/>
            </a:pPr>
            <a:r>
              <a:rPr lang="ru-RU" sz="2000" b="1" strike="noStrike" spc="-1" dirty="0">
                <a:solidFill>
                  <a:srgbClr val="55308D"/>
                </a:solidFill>
                <a:latin typeface="Calibri"/>
                <a:ea typeface="DejaVu Sans"/>
                <a:hlinkClick r:id="rId5"/>
              </a:rPr>
              <a:t>https://www.youtube.com/watch?v=y_BrDbrOYtg</a:t>
            </a:r>
            <a:endParaRPr lang="ru-RU" sz="2000" b="0" strike="noStrike" spc="-1" dirty="0">
              <a:latin typeface="Arial"/>
            </a:endParaRPr>
          </a:p>
          <a:p>
            <a:pPr marL="514440" indent="-513360" algn="just">
              <a:lnSpc>
                <a:spcPct val="100000"/>
              </a:lnSpc>
              <a:buClr>
                <a:srgbClr val="FF0000"/>
              </a:buClr>
              <a:buFont typeface="StarSymbol"/>
              <a:buChar char="-"/>
            </a:pPr>
            <a:r>
              <a:rPr lang="ru-RU" sz="2000" b="1" u="sng" strike="noStrike" spc="-1" dirty="0">
                <a:solidFill>
                  <a:srgbClr val="0000FF"/>
                </a:solidFill>
                <a:uFillTx/>
                <a:latin typeface="Calibri"/>
                <a:ea typeface="DejaVu Sans"/>
                <a:hlinkClick r:id="rId6"/>
              </a:rPr>
              <a:t>https://www.youtube.com/watch?v=eYUnAbUD4-E</a:t>
            </a:r>
            <a:endParaRPr lang="ru-RU" sz="2000" b="0" strike="noStrike" spc="-1" dirty="0">
              <a:latin typeface="Arial"/>
            </a:endParaRPr>
          </a:p>
          <a:p>
            <a:pPr marL="514440" indent="-513360" algn="just">
              <a:lnSpc>
                <a:spcPct val="100000"/>
              </a:lnSpc>
              <a:buClr>
                <a:srgbClr val="FF0000"/>
              </a:buClr>
              <a:buFont typeface="StarSymbol"/>
              <a:buChar char="-"/>
            </a:pPr>
            <a:r>
              <a:rPr lang="ru-RU" sz="2000" b="1" u="sng" strike="noStrike" spc="-1" dirty="0">
                <a:solidFill>
                  <a:srgbClr val="0000FF"/>
                </a:solidFill>
                <a:uFillTx/>
                <a:latin typeface="Calibri"/>
                <a:ea typeface="DejaVu Sans"/>
                <a:hlinkClick r:id="rId7"/>
              </a:rPr>
              <a:t>https://www.youtube.com/watch?v=qfTpwyfrbfE</a:t>
            </a:r>
            <a:endParaRPr lang="ru-RU" sz="2000" b="0" strike="noStrike" spc="-1" dirty="0">
              <a:latin typeface="Arial"/>
            </a:endParaRPr>
          </a:p>
          <a:p>
            <a:pPr marL="514440" indent="-513360" algn="just">
              <a:lnSpc>
                <a:spcPct val="100000"/>
              </a:lnSpc>
              <a:buClr>
                <a:srgbClr val="FF0000"/>
              </a:buClr>
              <a:buFont typeface="StarSymbol"/>
              <a:buChar char="-"/>
            </a:pPr>
            <a:r>
              <a:rPr lang="ru-RU" sz="2000" b="1" u="sng" strike="noStrike" spc="-1" dirty="0">
                <a:solidFill>
                  <a:srgbClr val="0000FF"/>
                </a:solidFill>
                <a:uFillTx/>
                <a:latin typeface="Calibri"/>
                <a:ea typeface="DejaVu Sans"/>
                <a:hlinkClick r:id="rId8"/>
              </a:rPr>
              <a:t>https://www.youtube.com/watch?v=P8zU_9n4SVA</a:t>
            </a:r>
            <a:endParaRPr lang="ru-RU" sz="2000" b="0" strike="noStrike" spc="-1" dirty="0">
              <a:latin typeface="Arial"/>
            </a:endParaRPr>
          </a:p>
          <a:p>
            <a:pPr marL="514440" indent="-513360" algn="just">
              <a:lnSpc>
                <a:spcPct val="100000"/>
              </a:lnSpc>
              <a:buClr>
                <a:srgbClr val="FF0000"/>
              </a:buClr>
              <a:buFont typeface="StarSymbol"/>
              <a:buChar char="-"/>
            </a:pPr>
            <a:r>
              <a:rPr lang="ru-RU" sz="2000" b="1" u="sng" strike="noStrike" spc="-1" dirty="0">
                <a:solidFill>
                  <a:srgbClr val="0000FF"/>
                </a:solidFill>
                <a:uFillTx/>
                <a:latin typeface="Calibri"/>
                <a:ea typeface="DejaVu Sans"/>
                <a:hlinkClick r:id="rId9"/>
              </a:rPr>
              <a:t>https://www.youtube.com/watch?v=EbBBfCCs-qA</a:t>
            </a:r>
            <a:endParaRPr lang="ru-RU" sz="2000" b="0" strike="noStrike" spc="-1" dirty="0">
              <a:latin typeface="Arial"/>
            </a:endParaRPr>
          </a:p>
          <a:p>
            <a:pPr marL="514440" indent="-513360" algn="just">
              <a:lnSpc>
                <a:spcPct val="100000"/>
              </a:lnSpc>
              <a:buClr>
                <a:srgbClr val="FF0000"/>
              </a:buClr>
              <a:buFont typeface="StarSymbol"/>
              <a:buChar char="-"/>
            </a:pPr>
            <a:r>
              <a:rPr lang="ru-RU" sz="2000" b="1" strike="noStrike" spc="-1" dirty="0" err="1">
                <a:solidFill>
                  <a:srgbClr val="FF0000"/>
                </a:solidFill>
                <a:latin typeface="Calibri"/>
                <a:ea typeface="DejaVu Sans"/>
              </a:rPr>
              <a:t>отруєння</a:t>
            </a:r>
            <a:r>
              <a:rPr lang="ru-RU" sz="2000" b="1" strike="noStrike" spc="-1" dirty="0">
                <a:solidFill>
                  <a:srgbClr val="FF0000"/>
                </a:solidFill>
                <a:latin typeface="Calibri"/>
                <a:ea typeface="DejaVu Sans"/>
              </a:rPr>
              <a:t>: </a:t>
            </a:r>
            <a:endParaRPr lang="ru-RU" sz="2000" b="0" strike="noStrike" spc="-1" dirty="0">
              <a:latin typeface="Arial"/>
            </a:endParaRPr>
          </a:p>
          <a:p>
            <a:pPr marL="514440" indent="-513360" algn="just">
              <a:lnSpc>
                <a:spcPct val="100000"/>
              </a:lnSpc>
              <a:buClr>
                <a:srgbClr val="FF0000"/>
              </a:buClr>
              <a:buFont typeface="StarSymbol"/>
              <a:buChar char="-"/>
            </a:pPr>
            <a:r>
              <a:rPr lang="ru-RU" sz="2000" b="1" u="sng" strike="noStrike" spc="-1" dirty="0">
                <a:solidFill>
                  <a:srgbClr val="0000FF"/>
                </a:solidFill>
                <a:uFillTx/>
                <a:latin typeface="Calibri"/>
                <a:ea typeface="DejaVu Sans"/>
                <a:hlinkClick r:id="rId10"/>
              </a:rPr>
              <a:t>https://www.youtube.com/watch?v=fp3F8N6cU_A</a:t>
            </a:r>
            <a:endParaRPr lang="ru-RU" sz="2000" b="0" strike="noStrike" spc="-1" dirty="0">
              <a:latin typeface="Arial"/>
            </a:endParaRPr>
          </a:p>
          <a:p>
            <a:pPr marL="514440" indent="-513360" algn="just">
              <a:lnSpc>
                <a:spcPct val="100000"/>
              </a:lnSpc>
              <a:buClr>
                <a:srgbClr val="FF0000"/>
              </a:buClr>
              <a:buFont typeface="StarSymbol"/>
              <a:buChar char="-"/>
            </a:pPr>
            <a:r>
              <a:rPr lang="ru-RU" sz="2000" b="1" u="sng" strike="noStrike" spc="-1" dirty="0">
                <a:solidFill>
                  <a:srgbClr val="0000FF"/>
                </a:solidFill>
                <a:uFillTx/>
                <a:latin typeface="Calibri"/>
                <a:ea typeface="DejaVu Sans"/>
                <a:hlinkClick r:id="rId11"/>
              </a:rPr>
              <a:t>https://www.youtube.com/watch?v=2q47uMUhisY</a:t>
            </a:r>
            <a:endParaRPr lang="ru-RU" sz="2000" b="0" strike="noStrike" spc="-1" dirty="0">
              <a:latin typeface="Arial"/>
            </a:endParaRPr>
          </a:p>
          <a:p>
            <a:pPr marL="514440" indent="-513360" algn="just">
              <a:lnSpc>
                <a:spcPct val="100000"/>
              </a:lnSpc>
              <a:buClr>
                <a:srgbClr val="FF0000"/>
              </a:buClr>
              <a:buFont typeface="StarSymbol"/>
              <a:buChar char="-"/>
            </a:pPr>
            <a:r>
              <a:rPr lang="ru-RU" sz="2000" b="1" u="sng" strike="noStrike" spc="-1" dirty="0">
                <a:solidFill>
                  <a:srgbClr val="0000FF"/>
                </a:solidFill>
                <a:uFillTx/>
                <a:latin typeface="Calibri"/>
                <a:ea typeface="DejaVu Sans"/>
                <a:hlinkClick r:id="rId12"/>
              </a:rPr>
              <a:t>https://www.youtube.com/watch?v=93oOjk-JaFo</a:t>
            </a:r>
            <a:endParaRPr lang="ru-RU" sz="2000" b="0" strike="noStrike" spc="-1" dirty="0">
              <a:latin typeface="Arial"/>
            </a:endParaRPr>
          </a:p>
          <a:p>
            <a:pPr marL="514440" indent="-513360" algn="just">
              <a:lnSpc>
                <a:spcPct val="100000"/>
              </a:lnSpc>
              <a:buClr>
                <a:srgbClr val="FF0000"/>
              </a:buClr>
              <a:buFont typeface="StarSymbol"/>
              <a:buChar char="-"/>
            </a:pPr>
            <a:r>
              <a:rPr lang="ru-RU" sz="2000" b="1" u="sng" strike="noStrike" spc="-1" dirty="0">
                <a:solidFill>
                  <a:srgbClr val="0000FF"/>
                </a:solidFill>
                <a:uFillTx/>
                <a:latin typeface="Calibri"/>
                <a:ea typeface="DejaVu Sans"/>
                <a:hlinkClick r:id="rId13"/>
              </a:rPr>
              <a:t>https://www.youtube.com/watch?v=Nl1nInk7A0M</a:t>
            </a:r>
            <a:endParaRPr lang="ru-RU" sz="2000" b="0" strike="noStrike" spc="-1" dirty="0">
              <a:latin typeface="Arial"/>
            </a:endParaRPr>
          </a:p>
          <a:p>
            <a:pPr marL="514440" indent="-513360" algn="just">
              <a:lnSpc>
                <a:spcPct val="100000"/>
              </a:lnSpc>
              <a:buClr>
                <a:srgbClr val="FF0000"/>
              </a:buClr>
              <a:buFont typeface="StarSymbol"/>
              <a:buChar char="-"/>
            </a:pPr>
            <a:r>
              <a:rPr lang="ru-RU" sz="2000" b="1" strike="noStrike" spc="-1" dirty="0" err="1">
                <a:solidFill>
                  <a:srgbClr val="FF0000"/>
                </a:solidFill>
                <a:latin typeface="Calibri"/>
                <a:ea typeface="DejaVu Sans"/>
              </a:rPr>
              <a:t>утоплення</a:t>
            </a:r>
            <a:r>
              <a:rPr lang="ru-RU" sz="2000" b="1" strike="noStrike" spc="-1" dirty="0">
                <a:solidFill>
                  <a:srgbClr val="FF0000"/>
                </a:solidFill>
                <a:latin typeface="Calibri"/>
                <a:ea typeface="DejaVu Sans"/>
              </a:rPr>
              <a:t>:  </a:t>
            </a:r>
            <a:r>
              <a:rPr lang="ru-RU" sz="2000" b="1" u="sng" strike="noStrike" spc="-1" dirty="0">
                <a:solidFill>
                  <a:srgbClr val="0000FF"/>
                </a:solidFill>
                <a:uFillTx/>
                <a:latin typeface="Calibri"/>
                <a:ea typeface="DejaVu Sans"/>
                <a:hlinkClick r:id="rId14"/>
              </a:rPr>
              <a:t>https://www.youtube.com/watch?v=tlAGHYD3j04&amp;t=10s</a:t>
            </a:r>
            <a:endParaRPr lang="ru-RU" sz="2000" b="0" strike="noStrike" spc="-1" dirty="0">
              <a:latin typeface="Arial"/>
            </a:endParaRPr>
          </a:p>
          <a:p>
            <a:pPr algn="just">
              <a:lnSpc>
                <a:spcPct val="100000"/>
              </a:lnSpc>
            </a:pPr>
            <a:endParaRPr lang="ru-RU" sz="20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Picture 2"/>
          <p:cNvPicPr/>
          <p:nvPr/>
        </p:nvPicPr>
        <p:blipFill>
          <a:blip r:embed="rId2"/>
          <a:srcRect l="15929" t="19532" r="17102" b="10157"/>
          <a:stretch/>
        </p:blipFill>
        <p:spPr>
          <a:xfrm>
            <a:off x="141480" y="504000"/>
            <a:ext cx="8714520" cy="5142600"/>
          </a:xfrm>
          <a:prstGeom prst="rect">
            <a:avLst/>
          </a:prstGeom>
          <a:ln w="9360">
            <a:noFill/>
          </a:ln>
        </p:spPr>
      </p:pic>
      <p:sp>
        <p:nvSpPr>
          <p:cNvPr id="152" name="CustomShape 1"/>
          <p:cNvSpPr/>
          <p:nvPr/>
        </p:nvSpPr>
        <p:spPr>
          <a:xfrm>
            <a:off x="3857760" y="5929200"/>
            <a:ext cx="242784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800" b="1" strike="noStrike" spc="-1">
                <a:solidFill>
                  <a:srgbClr val="FF0000"/>
                </a:solidFill>
                <a:latin typeface="Calibri"/>
                <a:ea typeface="DejaVu Sans"/>
              </a:rPr>
              <a:t>ПРАВИЛО 9</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 name="Picture 2"/>
          <p:cNvPicPr/>
          <p:nvPr/>
        </p:nvPicPr>
        <p:blipFill>
          <a:blip r:embed="rId2"/>
          <a:srcRect l="25264" t="21496" r="25887" b="6250"/>
          <a:stretch/>
        </p:blipFill>
        <p:spPr>
          <a:xfrm>
            <a:off x="857160" y="214200"/>
            <a:ext cx="7571520" cy="629496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Picture 2"/>
          <p:cNvPicPr/>
          <p:nvPr/>
        </p:nvPicPr>
        <p:blipFill>
          <a:blip r:embed="rId2"/>
          <a:srcRect l="24716" t="30285" r="25887" b="27746"/>
          <a:stretch/>
        </p:blipFill>
        <p:spPr>
          <a:xfrm>
            <a:off x="357120" y="428760"/>
            <a:ext cx="8521560" cy="4070880"/>
          </a:xfrm>
          <a:prstGeom prst="rect">
            <a:avLst/>
          </a:prstGeom>
          <a:ln w="9360">
            <a:noFill/>
          </a:ln>
        </p:spPr>
      </p:pic>
      <p:pic>
        <p:nvPicPr>
          <p:cNvPr id="247" name="Picture 3"/>
          <p:cNvPicPr/>
          <p:nvPr/>
        </p:nvPicPr>
        <p:blipFill>
          <a:blip r:embed="rId3"/>
          <a:srcRect l="24716" t="31265" r="25339" b="56083"/>
          <a:stretch/>
        </p:blipFill>
        <p:spPr>
          <a:xfrm>
            <a:off x="285840" y="4643280"/>
            <a:ext cx="8642880" cy="123372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CustomShape 1"/>
          <p:cNvSpPr/>
          <p:nvPr/>
        </p:nvSpPr>
        <p:spPr>
          <a:xfrm>
            <a:off x="714240" y="2214720"/>
            <a:ext cx="7538040" cy="1443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i="1" strike="noStrike" spc="-1">
                <a:solidFill>
                  <a:srgbClr val="FF0000"/>
                </a:solidFill>
                <a:latin typeface="Calibri"/>
                <a:ea typeface="DejaVu Sans"/>
              </a:rPr>
              <a:t>Дякую за увагу!</a:t>
            </a:r>
            <a:endParaRPr lang="ru-RU" sz="4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Picture 2"/>
          <p:cNvPicPr/>
          <p:nvPr/>
        </p:nvPicPr>
        <p:blipFill>
          <a:blip r:embed="rId2"/>
          <a:srcRect l="12636" t="22475" r="17102" b="26772"/>
          <a:stretch/>
        </p:blipFill>
        <p:spPr>
          <a:xfrm>
            <a:off x="0" y="1080000"/>
            <a:ext cx="9121680" cy="370512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1487</TotalTime>
  <Words>8010</Words>
  <Application>Microsoft Office PowerPoint</Application>
  <PresentationFormat>Экран (4:3)</PresentationFormat>
  <Paragraphs>399</Paragraphs>
  <Slides>82</Slides>
  <Notes>2</Notes>
  <HiddenSlides>0</HiddenSlides>
  <MMClips>0</MMClips>
  <ScaleCrop>false</ScaleCrop>
  <HeadingPairs>
    <vt:vector size="6" baseType="variant">
      <vt:variant>
        <vt:lpstr>Использованные шрифты</vt:lpstr>
      </vt:variant>
      <vt:variant>
        <vt:i4>9</vt:i4>
      </vt:variant>
      <vt:variant>
        <vt:lpstr>Тема</vt:lpstr>
      </vt:variant>
      <vt:variant>
        <vt:i4>3</vt:i4>
      </vt:variant>
      <vt:variant>
        <vt:lpstr>Заголовки слайдов</vt:lpstr>
      </vt:variant>
      <vt:variant>
        <vt:i4>82</vt:i4>
      </vt:variant>
    </vt:vector>
  </HeadingPairs>
  <TitlesOfParts>
    <vt:vector size="94" baseType="lpstr">
      <vt:lpstr>Microsoft YaHei</vt:lpstr>
      <vt:lpstr>Arial</vt:lpstr>
      <vt:lpstr>Arial Black</vt:lpstr>
      <vt:lpstr>Calibri</vt:lpstr>
      <vt:lpstr>DejaVu Sans</vt:lpstr>
      <vt:lpstr>StarSymbol</vt:lpstr>
      <vt:lpstr>Symbol</vt:lpstr>
      <vt:lpstr>Times New Roman</vt:lpstr>
      <vt:lpstr>Wingdings</vt:lpstr>
      <vt:lpstr>Office Theme</vt:lpstr>
      <vt:lpstr>Office Theme</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ОСНОВИ МЕДИЧНИХ ЗНАНЬ</dc:title>
  <dc:subject/>
  <dc:creator>hp</dc:creator>
  <dc:description/>
  <cp:lastModifiedBy>User</cp:lastModifiedBy>
  <cp:revision>199</cp:revision>
  <dcterms:created xsi:type="dcterms:W3CDTF">2019-04-01T20:52:18Z</dcterms:created>
  <dcterms:modified xsi:type="dcterms:W3CDTF">2026-04-03T22:45:53Z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12.0000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2</vt:i4>
  </property>
  <property fmtid="{D5CDD505-2E9C-101B-9397-08002B2CF9AE}" pid="8" name="PresentationFormat">
    <vt:lpwstr>Экран (4:3)</vt:lpwstr>
  </property>
  <property fmtid="{D5CDD505-2E9C-101B-9397-08002B2CF9AE}" pid="9" name="ScaleCrop">
    <vt:bool>false</vt:bool>
  </property>
  <property fmtid="{D5CDD505-2E9C-101B-9397-08002B2CF9AE}" pid="10" name="ShareDoc">
    <vt:bool>false</vt:bool>
  </property>
  <property fmtid="{D5CDD505-2E9C-101B-9397-08002B2CF9AE}" pid="11" name="Slides">
    <vt:i4>72</vt:i4>
  </property>
</Properties>
</file>