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4630400" cy="8229600"/>
  <p:notesSz cx="8229600" cy="14630400"/>
  <p:embeddedFontLst>
    <p:embeddedFont>
      <p:font typeface="Aharoni" panose="02010803020104030203" pitchFamily="2" charset="-79"/>
      <p:bold r:id="rId12"/>
    </p:embeddedFont>
    <p:embeddedFont>
      <p:font typeface="Alexandria Semi Bold" panose="020B0604020202020204" charset="-78"/>
      <p:regular r:id="rId13"/>
    </p:embeddedFont>
    <p:embeddedFont>
      <p:font typeface="Calibri" panose="020F0502020204030204" pitchFamily="34" charset="0"/>
      <p:regular r:id="rId14"/>
      <p:bold r:id="rId15"/>
      <p:italic r:id="rId16"/>
      <p:boldItalic r:id="rId17"/>
    </p:embeddedFont>
    <p:embeddedFont>
      <p:font typeface="Sora Light" panose="020B0604020202020204" charset="0"/>
      <p:regular r:id="rId18"/>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9" d="100"/>
          <a:sy n="69" d="100"/>
        </p:scale>
        <p:origin x="60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26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E230F14-1AA7-4436-B549-3E89A510B710}"/>
              </a:ext>
            </a:extLst>
          </p:cNvPr>
          <p:cNvPicPr>
            <a:picLocks noChangeAspect="1"/>
          </p:cNvPicPr>
          <p:nvPr/>
        </p:nvPicPr>
        <p:blipFill>
          <a:blip r:embed="rId2"/>
          <a:stretch>
            <a:fillRect/>
          </a:stretch>
        </p:blipFill>
        <p:spPr>
          <a:xfrm>
            <a:off x="-6194" y="301082"/>
            <a:ext cx="14664196" cy="7638585"/>
          </a:xfrm>
          <a:prstGeom prst="rect">
            <a:avLst/>
          </a:prstGeom>
        </p:spPr>
      </p:pic>
      <p:sp>
        <p:nvSpPr>
          <p:cNvPr id="2" name="TextBox 1">
            <a:extLst>
              <a:ext uri="{FF2B5EF4-FFF2-40B4-BE49-F238E27FC236}">
                <a16:creationId xmlns:a16="http://schemas.microsoft.com/office/drawing/2014/main" id="{140F130A-C549-41B5-A05A-2E13F257176A}"/>
              </a:ext>
            </a:extLst>
          </p:cNvPr>
          <p:cNvSpPr txBox="1"/>
          <p:nvPr/>
        </p:nvSpPr>
        <p:spPr>
          <a:xfrm>
            <a:off x="1750743" y="914400"/>
            <a:ext cx="10762520" cy="5386090"/>
          </a:xfrm>
          <a:prstGeom prst="rect">
            <a:avLst/>
          </a:prstGeom>
          <a:noFill/>
        </p:spPr>
        <p:txBody>
          <a:bodyPr wrap="square" rtlCol="0">
            <a:spAutoFit/>
          </a:bodyPr>
          <a:lstStyle/>
          <a:p>
            <a:pPr algn="ctr"/>
            <a:r>
              <a:rPr lang="uk-UA" sz="4800" b="1" i="1" dirty="0">
                <a:solidFill>
                  <a:srgbClr val="FF0000"/>
                </a:solidFill>
                <a:cs typeface="Aharoni" panose="02010803020104030203" pitchFamily="2" charset="-79"/>
              </a:rPr>
              <a:t>Антропогенний вплив на довкілля</a:t>
            </a:r>
          </a:p>
          <a:p>
            <a:endParaRPr lang="uk-UA" sz="3600" dirty="0">
              <a:cs typeface="Aharoni" panose="02010803020104030203" pitchFamily="2" charset="-79"/>
            </a:endParaRPr>
          </a:p>
          <a:p>
            <a:endParaRPr lang="uk-UA" sz="3600" dirty="0">
              <a:cs typeface="Aharoni" panose="02010803020104030203" pitchFamily="2" charset="-79"/>
            </a:endParaRPr>
          </a:p>
          <a:p>
            <a:endParaRPr lang="uk-UA" sz="2800" dirty="0">
              <a:solidFill>
                <a:schemeClr val="bg1">
                  <a:lumMod val="95000"/>
                </a:schemeClr>
              </a:solidFill>
              <a:cs typeface="Aharoni" panose="02010803020104030203" pitchFamily="2" charset="-79"/>
            </a:endParaRPr>
          </a:p>
          <a:p>
            <a:endParaRPr lang="uk-UA" sz="2800" dirty="0">
              <a:solidFill>
                <a:schemeClr val="bg1">
                  <a:lumMod val="95000"/>
                </a:schemeClr>
              </a:solidFill>
              <a:cs typeface="Aharoni" panose="02010803020104030203" pitchFamily="2" charset="-79"/>
            </a:endParaRPr>
          </a:p>
          <a:p>
            <a:endParaRPr lang="uk-UA" sz="2800" dirty="0">
              <a:solidFill>
                <a:schemeClr val="bg1">
                  <a:lumMod val="95000"/>
                </a:schemeClr>
              </a:solidFill>
              <a:cs typeface="Aharoni" panose="02010803020104030203" pitchFamily="2" charset="-79"/>
            </a:endParaRPr>
          </a:p>
          <a:p>
            <a:endParaRPr lang="uk-UA" sz="2800" dirty="0">
              <a:solidFill>
                <a:schemeClr val="bg1">
                  <a:lumMod val="95000"/>
                </a:schemeClr>
              </a:solidFill>
              <a:cs typeface="Aharoni" panose="02010803020104030203" pitchFamily="2" charset="-79"/>
            </a:endParaRPr>
          </a:p>
          <a:p>
            <a:endParaRPr lang="uk-UA" sz="2800" dirty="0">
              <a:solidFill>
                <a:schemeClr val="bg1">
                  <a:lumMod val="95000"/>
                </a:schemeClr>
              </a:solidFill>
              <a:cs typeface="Aharoni" panose="02010803020104030203" pitchFamily="2" charset="-79"/>
            </a:endParaRPr>
          </a:p>
          <a:p>
            <a:endParaRPr lang="uk-UA" sz="2800" dirty="0">
              <a:solidFill>
                <a:schemeClr val="bg1">
                  <a:lumMod val="95000"/>
                </a:schemeClr>
              </a:solidFill>
              <a:cs typeface="Aharoni" panose="02010803020104030203" pitchFamily="2" charset="-79"/>
            </a:endParaRPr>
          </a:p>
          <a:p>
            <a:r>
              <a:rPr lang="uk-UA" sz="2800" dirty="0">
                <a:solidFill>
                  <a:schemeClr val="bg1">
                    <a:lumMod val="95000"/>
                  </a:schemeClr>
                </a:solidFill>
                <a:cs typeface="Aharoni" panose="02010803020104030203" pitchFamily="2" charset="-79"/>
              </a:rPr>
              <a:t>Мета курсу: набути теоретичні знання та здобути практичні навички з питань визначення факторів впливу та шляхів їх мінімізації </a:t>
            </a:r>
          </a:p>
        </p:txBody>
      </p:sp>
    </p:spTree>
    <p:extLst>
      <p:ext uri="{BB962C8B-B14F-4D97-AF65-F5344CB8AC3E}">
        <p14:creationId xmlns:p14="http://schemas.microsoft.com/office/powerpoint/2010/main" val="317515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4709" y="1252657"/>
            <a:ext cx="7627382" cy="346710"/>
          </a:xfrm>
          <a:prstGeom prst="rect">
            <a:avLst/>
          </a:prstGeom>
          <a:noFill/>
          <a:ln/>
        </p:spPr>
        <p:txBody>
          <a:bodyPr wrap="none" lIns="0" tIns="0" rIns="0" bIns="0" rtlCol="0" anchor="t"/>
          <a:lstStyle/>
          <a:p>
            <a:pPr marL="0" indent="0">
              <a:lnSpc>
                <a:spcPts val="2700"/>
              </a:lnSpc>
              <a:buNone/>
            </a:pPr>
            <a:endParaRPr lang="en-US" sz="1700" dirty="0"/>
          </a:p>
        </p:txBody>
      </p:sp>
      <p:sp>
        <p:nvSpPr>
          <p:cNvPr id="4" name="Text 1"/>
          <p:cNvSpPr/>
          <p:nvPr/>
        </p:nvSpPr>
        <p:spPr>
          <a:xfrm>
            <a:off x="6244709" y="1815941"/>
            <a:ext cx="7627382" cy="2950726"/>
          </a:xfrm>
          <a:prstGeom prst="rect">
            <a:avLst/>
          </a:prstGeom>
          <a:noFill/>
          <a:ln/>
        </p:spPr>
        <p:txBody>
          <a:bodyPr wrap="square" lIns="0" tIns="0" rIns="0" bIns="0" rtlCol="0" anchor="t"/>
          <a:lstStyle/>
          <a:p>
            <a:pPr marL="0" indent="0">
              <a:lnSpc>
                <a:spcPts val="7700"/>
              </a:lnSpc>
              <a:buNone/>
            </a:pPr>
            <a:r>
              <a:rPr lang="en-US" sz="6150" dirty="0">
                <a:solidFill>
                  <a:srgbClr val="1F1E1E"/>
                </a:solidFill>
                <a:latin typeface="Alexandria Semi Bold" pitchFamily="34" charset="0"/>
                <a:ea typeface="Alexandria Semi Bold" pitchFamily="34" charset="-122"/>
                <a:cs typeface="Alexandria Semi Bold" pitchFamily="34" charset="-120"/>
              </a:rPr>
              <a:t>Історичні зміни екосистем під впливом людини</a:t>
            </a:r>
            <a:endParaRPr lang="en-US" sz="6150" dirty="0"/>
          </a:p>
        </p:txBody>
      </p:sp>
      <p:sp>
        <p:nvSpPr>
          <p:cNvPr id="5" name="Text 2"/>
          <p:cNvSpPr/>
          <p:nvPr/>
        </p:nvSpPr>
        <p:spPr>
          <a:xfrm>
            <a:off x="6244709" y="5091589"/>
            <a:ext cx="7627382" cy="208026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Протягом століть людська діяльність суттєво впливала на природні екосистеми по всьому світу. Від вирубки лісів і перетворення земель на сільськогосподарські угіддя до забруднення повітря, води та ґрунтів - наша цивілізація неминуче змінювала обличчя планети. Це мало як негативні, так і позитивні наслідки для навколишнього середовища, які ми досліджуватимемо в цьому розділі.</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1013936"/>
            <a:ext cx="13113782" cy="1425416"/>
          </a:xfrm>
          <a:prstGeom prst="rect">
            <a:avLst/>
          </a:prstGeom>
          <a:noFill/>
          <a:ln/>
        </p:spPr>
        <p:txBody>
          <a:bodyPr wrap="square" lIns="0" tIns="0" rIns="0" bIns="0" rtlCol="0" anchor="t"/>
          <a:lstStyle/>
          <a:p>
            <a:pPr marL="0" indent="0">
              <a:lnSpc>
                <a:spcPts val="5600"/>
              </a:lnSpc>
              <a:buNone/>
            </a:pPr>
            <a:r>
              <a:rPr lang="en-US" sz="4450" dirty="0">
                <a:solidFill>
                  <a:srgbClr val="1F1E1E"/>
                </a:solidFill>
                <a:latin typeface="Alexandria Semi Bold" pitchFamily="34" charset="0"/>
                <a:ea typeface="Alexandria Semi Bold" pitchFamily="34" charset="-122"/>
                <a:cs typeface="Alexandria Semi Bold" pitchFamily="34" charset="-120"/>
              </a:rPr>
              <a:t>Формування і функціонування екосистем в умовах антропогенного навантаження</a:t>
            </a:r>
            <a:endParaRPr lang="en-US" sz="4450" dirty="0"/>
          </a:p>
        </p:txBody>
      </p:sp>
      <p:sp>
        <p:nvSpPr>
          <p:cNvPr id="3" name="Text 1"/>
          <p:cNvSpPr/>
          <p:nvPr/>
        </p:nvSpPr>
        <p:spPr>
          <a:xfrm>
            <a:off x="758309" y="2980849"/>
            <a:ext cx="4008477" cy="356235"/>
          </a:xfrm>
          <a:prstGeom prst="rect">
            <a:avLst/>
          </a:prstGeom>
          <a:noFill/>
          <a:ln/>
        </p:spPr>
        <p:txBody>
          <a:bodyPr wrap="none" lIns="0" tIns="0" rIns="0" bIns="0" rtlCol="0" anchor="t"/>
          <a:lstStyle/>
          <a:p>
            <a:pPr marL="0" indent="0">
              <a:lnSpc>
                <a:spcPts val="2800"/>
              </a:lnSpc>
              <a:buNone/>
            </a:pPr>
            <a:r>
              <a:rPr lang="en-US" sz="2200" dirty="0">
                <a:solidFill>
                  <a:srgbClr val="1F1E1E"/>
                </a:solidFill>
                <a:latin typeface="Alexandria Semi Bold" pitchFamily="34" charset="0"/>
                <a:ea typeface="Alexandria Semi Bold" pitchFamily="34" charset="-122"/>
                <a:cs typeface="Alexandria Semi Bold" pitchFamily="34" charset="-120"/>
              </a:rPr>
              <a:t>Адаптація рослин і тварин</a:t>
            </a:r>
            <a:endParaRPr lang="en-US" sz="2200" dirty="0"/>
          </a:p>
        </p:txBody>
      </p:sp>
      <p:sp>
        <p:nvSpPr>
          <p:cNvPr id="4" name="Text 2"/>
          <p:cNvSpPr/>
          <p:nvPr/>
        </p:nvSpPr>
        <p:spPr>
          <a:xfrm>
            <a:off x="758309" y="3553658"/>
            <a:ext cx="4018359" cy="346710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Багато видів рослин і тварин здатні пристосовуватися до помірного антропогенного впливу, змінюючи свої поведінкові та фізіологічні характеристики. Однак, коли навантаження стає надмірним, екосистема втрачає здатність до самовідновлення, що може призвести до деградації та зникнення окремих видів.</a:t>
            </a:r>
            <a:endParaRPr lang="en-US" sz="1700" dirty="0"/>
          </a:p>
        </p:txBody>
      </p:sp>
      <p:sp>
        <p:nvSpPr>
          <p:cNvPr id="5" name="Text 3"/>
          <p:cNvSpPr/>
          <p:nvPr/>
        </p:nvSpPr>
        <p:spPr>
          <a:xfrm>
            <a:off x="5312926" y="2980849"/>
            <a:ext cx="4018359" cy="712470"/>
          </a:xfrm>
          <a:prstGeom prst="rect">
            <a:avLst/>
          </a:prstGeom>
          <a:noFill/>
          <a:ln/>
        </p:spPr>
        <p:txBody>
          <a:bodyPr wrap="square" lIns="0" tIns="0" rIns="0" bIns="0" rtlCol="0" anchor="t"/>
          <a:lstStyle/>
          <a:p>
            <a:pPr marL="0" indent="0">
              <a:lnSpc>
                <a:spcPts val="2800"/>
              </a:lnSpc>
              <a:buNone/>
            </a:pPr>
            <a:r>
              <a:rPr lang="en-US" sz="2200" dirty="0">
                <a:solidFill>
                  <a:srgbClr val="1F1E1E"/>
                </a:solidFill>
                <a:latin typeface="Alexandria Semi Bold" pitchFamily="34" charset="0"/>
                <a:ea typeface="Alexandria Semi Bold" pitchFamily="34" charset="-122"/>
                <a:cs typeface="Alexandria Semi Bold" pitchFamily="34" charset="-120"/>
              </a:rPr>
              <a:t>Зміна біогеохімічних циклів</a:t>
            </a:r>
            <a:endParaRPr lang="en-US" sz="2200" dirty="0"/>
          </a:p>
        </p:txBody>
      </p:sp>
      <p:sp>
        <p:nvSpPr>
          <p:cNvPr id="6" name="Text 4"/>
          <p:cNvSpPr/>
          <p:nvPr/>
        </p:nvSpPr>
        <p:spPr>
          <a:xfrm>
            <a:off x="5312926" y="3909893"/>
            <a:ext cx="4018359" cy="242697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Господарська діяльність людини порушує природні біогеохімічні цикли кругообігу речовин в екосистемах. Накопичення забруднюючих речовин, нітрогену та фосфору призводить до евтрофікації водойм, зміни кислотності ґрунтів та інших небажаних наслідків.</a:t>
            </a:r>
            <a:endParaRPr lang="en-US" sz="1700" dirty="0"/>
          </a:p>
        </p:txBody>
      </p:sp>
      <p:sp>
        <p:nvSpPr>
          <p:cNvPr id="7" name="Text 5"/>
          <p:cNvSpPr/>
          <p:nvPr/>
        </p:nvSpPr>
        <p:spPr>
          <a:xfrm>
            <a:off x="9867543" y="2980849"/>
            <a:ext cx="3885367" cy="356235"/>
          </a:xfrm>
          <a:prstGeom prst="rect">
            <a:avLst/>
          </a:prstGeom>
          <a:noFill/>
          <a:ln/>
        </p:spPr>
        <p:txBody>
          <a:bodyPr wrap="none" lIns="0" tIns="0" rIns="0" bIns="0" rtlCol="0" anchor="t"/>
          <a:lstStyle/>
          <a:p>
            <a:pPr marL="0" indent="0">
              <a:lnSpc>
                <a:spcPts val="2800"/>
              </a:lnSpc>
              <a:buNone/>
            </a:pPr>
            <a:r>
              <a:rPr lang="en-US" sz="2200" dirty="0">
                <a:solidFill>
                  <a:srgbClr val="1F1E1E"/>
                </a:solidFill>
                <a:latin typeface="Alexandria Semi Bold" pitchFamily="34" charset="0"/>
                <a:ea typeface="Alexandria Semi Bold" pitchFamily="34" charset="-122"/>
                <a:cs typeface="Alexandria Semi Bold" pitchFamily="34" charset="-120"/>
              </a:rPr>
              <a:t>Фрагментація середовищ</a:t>
            </a:r>
            <a:endParaRPr lang="en-US" sz="2200" dirty="0"/>
          </a:p>
        </p:txBody>
      </p:sp>
      <p:sp>
        <p:nvSpPr>
          <p:cNvPr id="8" name="Text 6"/>
          <p:cNvSpPr/>
          <p:nvPr/>
        </p:nvSpPr>
        <p:spPr>
          <a:xfrm>
            <a:off x="9867543" y="3553658"/>
            <a:ext cx="4018359" cy="2426970"/>
          </a:xfrm>
          <a:prstGeom prst="rect">
            <a:avLst/>
          </a:prstGeom>
          <a:noFill/>
          <a:ln/>
        </p:spPr>
        <p:txBody>
          <a:bodyPr wrap="square" lIns="0" tIns="0" rIns="0" bIns="0" rtlCol="0" anchor="t"/>
          <a:lstStyle/>
          <a:p>
            <a:pPr marL="0" indent="0">
              <a:lnSpc>
                <a:spcPts val="2700"/>
              </a:lnSpc>
              <a:buNone/>
            </a:pPr>
            <a:r>
              <a:rPr lang="en-US" sz="1700" dirty="0">
                <a:solidFill>
                  <a:srgbClr val="3B3535"/>
                </a:solidFill>
                <a:latin typeface="Sora Light" pitchFamily="34" charset="0"/>
                <a:ea typeface="Sora Light" pitchFamily="34" charset="-122"/>
                <a:cs typeface="Sora Light" pitchFamily="34" charset="-120"/>
              </a:rPr>
              <a:t>Розбудова інфраструктури, вирубка лісів та інша діяльність людини призводить до фрагментації природних середовищ існування. Це ускладнює міграцію видів, порушує зв'язки в екосистемах та підвищує ризик їх деградації.</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7429" y="1051203"/>
            <a:ext cx="7921943" cy="1722715"/>
          </a:xfrm>
          <a:prstGeom prst="rect">
            <a:avLst/>
          </a:prstGeom>
          <a:noFill/>
          <a:ln/>
        </p:spPr>
        <p:txBody>
          <a:bodyPr wrap="square" lIns="0" tIns="0" rIns="0" bIns="0" rtlCol="0" anchor="t"/>
          <a:lstStyle/>
          <a:p>
            <a:pPr marL="0" indent="0">
              <a:lnSpc>
                <a:spcPts val="4500"/>
              </a:lnSpc>
              <a:buNone/>
            </a:pPr>
            <a:r>
              <a:rPr lang="en-US" sz="3600" dirty="0">
                <a:solidFill>
                  <a:srgbClr val="1F1E1E"/>
                </a:solidFill>
                <a:latin typeface="Alexandria Semi Bold" pitchFamily="34" charset="0"/>
                <a:ea typeface="Alexandria Semi Bold" pitchFamily="34" charset="-122"/>
                <a:cs typeface="Alexandria Semi Bold" pitchFamily="34" charset="-120"/>
              </a:rPr>
              <a:t>Хімічне забруднення екосистем машинобудівним комплексом й промисловістю</a:t>
            </a:r>
            <a:endParaRPr lang="en-US" sz="3600" dirty="0"/>
          </a:p>
        </p:txBody>
      </p:sp>
      <p:sp>
        <p:nvSpPr>
          <p:cNvPr id="4" name="Shape 1"/>
          <p:cNvSpPr/>
          <p:nvPr/>
        </p:nvSpPr>
        <p:spPr>
          <a:xfrm>
            <a:off x="6097429" y="3232071"/>
            <a:ext cx="392787" cy="392787"/>
          </a:xfrm>
          <a:prstGeom prst="roundRect">
            <a:avLst>
              <a:gd name="adj" fmla="val 18668"/>
            </a:avLst>
          </a:prstGeom>
          <a:solidFill>
            <a:srgbClr val="D5DCF6"/>
          </a:solidFill>
          <a:ln w="7620">
            <a:solidFill>
              <a:srgbClr val="BBC2DC"/>
            </a:solidFill>
            <a:prstDash val="solid"/>
          </a:ln>
        </p:spPr>
      </p:sp>
      <p:sp>
        <p:nvSpPr>
          <p:cNvPr id="5" name="Text 2"/>
          <p:cNvSpPr/>
          <p:nvPr/>
        </p:nvSpPr>
        <p:spPr>
          <a:xfrm>
            <a:off x="6239589" y="3290649"/>
            <a:ext cx="108347" cy="275630"/>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1</a:t>
            </a:r>
            <a:endParaRPr lang="en-US" sz="2150" dirty="0"/>
          </a:p>
        </p:txBody>
      </p:sp>
      <p:sp>
        <p:nvSpPr>
          <p:cNvPr id="6" name="Text 3"/>
          <p:cNvSpPr/>
          <p:nvPr/>
        </p:nvSpPr>
        <p:spPr>
          <a:xfrm>
            <a:off x="6664762" y="3232071"/>
            <a:ext cx="2297073" cy="287060"/>
          </a:xfrm>
          <a:prstGeom prst="rect">
            <a:avLst/>
          </a:prstGeom>
          <a:noFill/>
          <a:ln/>
        </p:spPr>
        <p:txBody>
          <a:bodyPr wrap="none" lIns="0" tIns="0" rIns="0" bIns="0" rtlCol="0" anchor="t"/>
          <a:lstStyle/>
          <a:p>
            <a:pPr marL="0" indent="0">
              <a:lnSpc>
                <a:spcPts val="2250"/>
              </a:lnSpc>
              <a:buNone/>
            </a:pPr>
            <a:r>
              <a:rPr lang="en-US" sz="1800" dirty="0">
                <a:solidFill>
                  <a:srgbClr val="3B3535"/>
                </a:solidFill>
                <a:latin typeface="Alexandria Semi Bold" pitchFamily="34" charset="0"/>
                <a:ea typeface="Alexandria Semi Bold" pitchFamily="34" charset="-122"/>
                <a:cs typeface="Alexandria Semi Bold" pitchFamily="34" charset="-120"/>
              </a:rPr>
              <a:t>Важкі метали</a:t>
            </a:r>
            <a:endParaRPr lang="en-US" sz="1800" dirty="0"/>
          </a:p>
        </p:txBody>
      </p:sp>
      <p:sp>
        <p:nvSpPr>
          <p:cNvPr id="7" name="Text 4"/>
          <p:cNvSpPr/>
          <p:nvPr/>
        </p:nvSpPr>
        <p:spPr>
          <a:xfrm>
            <a:off x="6664762" y="3623786"/>
            <a:ext cx="3306366" cy="1954411"/>
          </a:xfrm>
          <a:prstGeom prst="rect">
            <a:avLst/>
          </a:prstGeom>
          <a:noFill/>
          <a:ln/>
        </p:spPr>
        <p:txBody>
          <a:bodyPr wrap="square" lIns="0" tIns="0" rIns="0" bIns="0" rtlCol="0" anchor="t"/>
          <a:lstStyle/>
          <a:p>
            <a:pPr marL="0" indent="0">
              <a:lnSpc>
                <a:spcPts val="2150"/>
              </a:lnSpc>
              <a:buNone/>
            </a:pPr>
            <a:r>
              <a:rPr lang="en-US" sz="1350" dirty="0">
                <a:solidFill>
                  <a:srgbClr val="3B3535"/>
                </a:solidFill>
                <a:latin typeface="Sora Light" pitchFamily="34" charset="0"/>
                <a:ea typeface="Sora Light" pitchFamily="34" charset="-122"/>
                <a:cs typeface="Sora Light" pitchFamily="34" charset="-120"/>
              </a:rPr>
              <a:t>Виробничі процеси у машинобудуванні та промисловості часто супроводжуються викидами важких металів, таких як свинець, ртуть, кадмій. Ці токсичні речовини накопичуються в організмах живих істот, отруюючи екосистему.</a:t>
            </a:r>
            <a:endParaRPr lang="en-US" sz="1350" dirty="0"/>
          </a:p>
        </p:txBody>
      </p:sp>
      <p:sp>
        <p:nvSpPr>
          <p:cNvPr id="8" name="Shape 5"/>
          <p:cNvSpPr/>
          <p:nvPr/>
        </p:nvSpPr>
        <p:spPr>
          <a:xfrm>
            <a:off x="10145673" y="3232071"/>
            <a:ext cx="392787" cy="392787"/>
          </a:xfrm>
          <a:prstGeom prst="roundRect">
            <a:avLst>
              <a:gd name="adj" fmla="val 18668"/>
            </a:avLst>
          </a:prstGeom>
          <a:solidFill>
            <a:srgbClr val="D5DCF6"/>
          </a:solidFill>
          <a:ln w="7620">
            <a:solidFill>
              <a:srgbClr val="BBC2DC"/>
            </a:solidFill>
            <a:prstDash val="solid"/>
          </a:ln>
        </p:spPr>
      </p:sp>
      <p:sp>
        <p:nvSpPr>
          <p:cNvPr id="9" name="Text 6"/>
          <p:cNvSpPr/>
          <p:nvPr/>
        </p:nvSpPr>
        <p:spPr>
          <a:xfrm>
            <a:off x="10259735" y="3290649"/>
            <a:ext cx="164544" cy="275630"/>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2</a:t>
            </a:r>
            <a:endParaRPr lang="en-US" sz="2150" dirty="0"/>
          </a:p>
        </p:txBody>
      </p:sp>
      <p:sp>
        <p:nvSpPr>
          <p:cNvPr id="10" name="Text 7"/>
          <p:cNvSpPr/>
          <p:nvPr/>
        </p:nvSpPr>
        <p:spPr>
          <a:xfrm>
            <a:off x="10713006" y="3232071"/>
            <a:ext cx="2740462" cy="287060"/>
          </a:xfrm>
          <a:prstGeom prst="rect">
            <a:avLst/>
          </a:prstGeom>
          <a:noFill/>
          <a:ln/>
        </p:spPr>
        <p:txBody>
          <a:bodyPr wrap="none" lIns="0" tIns="0" rIns="0" bIns="0" rtlCol="0" anchor="t"/>
          <a:lstStyle/>
          <a:p>
            <a:pPr marL="0" indent="0">
              <a:lnSpc>
                <a:spcPts val="2250"/>
              </a:lnSpc>
              <a:buNone/>
            </a:pPr>
            <a:r>
              <a:rPr lang="en-US" sz="1800" dirty="0">
                <a:solidFill>
                  <a:srgbClr val="3B3535"/>
                </a:solidFill>
                <a:latin typeface="Alexandria Semi Bold" pitchFamily="34" charset="0"/>
                <a:ea typeface="Alexandria Semi Bold" pitchFamily="34" charset="-122"/>
                <a:cs typeface="Alexandria Semi Bold" pitchFamily="34" charset="-120"/>
              </a:rPr>
              <a:t>Органічні розчинники</a:t>
            </a:r>
            <a:endParaRPr lang="en-US" sz="1800" dirty="0"/>
          </a:p>
        </p:txBody>
      </p:sp>
      <p:sp>
        <p:nvSpPr>
          <p:cNvPr id="11" name="Text 8"/>
          <p:cNvSpPr/>
          <p:nvPr/>
        </p:nvSpPr>
        <p:spPr>
          <a:xfrm>
            <a:off x="10713006" y="3623786"/>
            <a:ext cx="3306366" cy="1675209"/>
          </a:xfrm>
          <a:prstGeom prst="rect">
            <a:avLst/>
          </a:prstGeom>
          <a:noFill/>
          <a:ln/>
        </p:spPr>
        <p:txBody>
          <a:bodyPr wrap="square" lIns="0" tIns="0" rIns="0" bIns="0" rtlCol="0" anchor="t"/>
          <a:lstStyle/>
          <a:p>
            <a:pPr marL="0" indent="0">
              <a:lnSpc>
                <a:spcPts val="2150"/>
              </a:lnSpc>
              <a:buNone/>
            </a:pPr>
            <a:r>
              <a:rPr lang="en-US" sz="1350" dirty="0">
                <a:solidFill>
                  <a:srgbClr val="3B3535"/>
                </a:solidFill>
                <a:latin typeface="Sora Light" pitchFamily="34" charset="0"/>
                <a:ea typeface="Sora Light" pitchFamily="34" charset="-122"/>
                <a:cs typeface="Sora Light" pitchFamily="34" charset="-120"/>
              </a:rPr>
              <a:t>Широке використання органічних розчинників у промисловості призводить до забруднення повітря, води та ґрунтів. Вони можуть накопичуватись в організмах і чинити канцерогенну дію.</a:t>
            </a:r>
            <a:endParaRPr lang="en-US" sz="1350" dirty="0"/>
          </a:p>
        </p:txBody>
      </p:sp>
      <p:sp>
        <p:nvSpPr>
          <p:cNvPr id="12" name="Shape 9"/>
          <p:cNvSpPr/>
          <p:nvPr/>
        </p:nvSpPr>
        <p:spPr>
          <a:xfrm>
            <a:off x="6097429" y="5949077"/>
            <a:ext cx="392787" cy="392787"/>
          </a:xfrm>
          <a:prstGeom prst="roundRect">
            <a:avLst>
              <a:gd name="adj" fmla="val 18668"/>
            </a:avLst>
          </a:prstGeom>
          <a:solidFill>
            <a:srgbClr val="D5DCF6"/>
          </a:solidFill>
          <a:ln w="7620">
            <a:solidFill>
              <a:srgbClr val="BBC2DC"/>
            </a:solidFill>
            <a:prstDash val="solid"/>
          </a:ln>
        </p:spPr>
      </p:sp>
      <p:sp>
        <p:nvSpPr>
          <p:cNvPr id="13" name="Text 10"/>
          <p:cNvSpPr/>
          <p:nvPr/>
        </p:nvSpPr>
        <p:spPr>
          <a:xfrm>
            <a:off x="6211372" y="6007656"/>
            <a:ext cx="164783" cy="275630"/>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3</a:t>
            </a:r>
            <a:endParaRPr lang="en-US" sz="2150" dirty="0"/>
          </a:p>
        </p:txBody>
      </p:sp>
      <p:sp>
        <p:nvSpPr>
          <p:cNvPr id="14" name="Text 11"/>
          <p:cNvSpPr/>
          <p:nvPr/>
        </p:nvSpPr>
        <p:spPr>
          <a:xfrm>
            <a:off x="6664762" y="5949077"/>
            <a:ext cx="2297073" cy="287060"/>
          </a:xfrm>
          <a:prstGeom prst="rect">
            <a:avLst/>
          </a:prstGeom>
          <a:noFill/>
          <a:ln/>
        </p:spPr>
        <p:txBody>
          <a:bodyPr wrap="none" lIns="0" tIns="0" rIns="0" bIns="0" rtlCol="0" anchor="t"/>
          <a:lstStyle/>
          <a:p>
            <a:pPr marL="0" indent="0">
              <a:lnSpc>
                <a:spcPts val="2250"/>
              </a:lnSpc>
              <a:buNone/>
            </a:pPr>
            <a:r>
              <a:rPr lang="en-US" sz="1800" dirty="0">
                <a:solidFill>
                  <a:srgbClr val="3B3535"/>
                </a:solidFill>
                <a:latin typeface="Alexandria Semi Bold" pitchFamily="34" charset="0"/>
                <a:ea typeface="Alexandria Semi Bold" pitchFamily="34" charset="-122"/>
                <a:cs typeface="Alexandria Semi Bold" pitchFamily="34" charset="-120"/>
              </a:rPr>
              <a:t>Нафтопродукти</a:t>
            </a:r>
            <a:endParaRPr lang="en-US" sz="1800" dirty="0"/>
          </a:p>
        </p:txBody>
      </p:sp>
      <p:sp>
        <p:nvSpPr>
          <p:cNvPr id="15" name="Text 12"/>
          <p:cNvSpPr/>
          <p:nvPr/>
        </p:nvSpPr>
        <p:spPr>
          <a:xfrm>
            <a:off x="6664762" y="6340793"/>
            <a:ext cx="7354610" cy="837605"/>
          </a:xfrm>
          <a:prstGeom prst="rect">
            <a:avLst/>
          </a:prstGeom>
          <a:noFill/>
          <a:ln/>
        </p:spPr>
        <p:txBody>
          <a:bodyPr wrap="square" lIns="0" tIns="0" rIns="0" bIns="0" rtlCol="0" anchor="t"/>
          <a:lstStyle/>
          <a:p>
            <a:pPr marL="0" indent="0">
              <a:lnSpc>
                <a:spcPts val="2150"/>
              </a:lnSpc>
              <a:buNone/>
            </a:pPr>
            <a:r>
              <a:rPr lang="en-US" sz="1350" dirty="0">
                <a:solidFill>
                  <a:srgbClr val="3B3535"/>
                </a:solidFill>
                <a:latin typeface="Sora Light" pitchFamily="34" charset="0"/>
                <a:ea typeface="Sora Light" pitchFamily="34" charset="-122"/>
                <a:cs typeface="Sora Light" pitchFamily="34" charset="-120"/>
              </a:rPr>
              <a:t>Витоки нафти та нафтопродуктів, пов'язані з промисловою діяльністю, забруднюють водойми, ґрунти та завдають шкоди флорі і фауні. Вони можуть мігрувати по харчовому ланцюгу, накопичуючись в організмах.</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72452"/>
          </a:xfrm>
          <a:prstGeom prst="rect">
            <a:avLst/>
          </a:prstGeom>
        </p:spPr>
      </p:pic>
      <p:sp>
        <p:nvSpPr>
          <p:cNvPr id="3" name="Text 0"/>
          <p:cNvSpPr/>
          <p:nvPr/>
        </p:nvSpPr>
        <p:spPr>
          <a:xfrm>
            <a:off x="692229" y="3175635"/>
            <a:ext cx="13245941" cy="1301353"/>
          </a:xfrm>
          <a:prstGeom prst="rect">
            <a:avLst/>
          </a:prstGeom>
          <a:noFill/>
          <a:ln/>
        </p:spPr>
        <p:txBody>
          <a:bodyPr wrap="square" lIns="0" tIns="0" rIns="0" bIns="0" rtlCol="0" anchor="t"/>
          <a:lstStyle/>
          <a:p>
            <a:pPr marL="0" indent="0">
              <a:lnSpc>
                <a:spcPts val="5100"/>
              </a:lnSpc>
              <a:buNone/>
            </a:pPr>
            <a:r>
              <a:rPr lang="en-US" sz="4050" dirty="0">
                <a:solidFill>
                  <a:srgbClr val="1F1E1E"/>
                </a:solidFill>
                <a:latin typeface="Alexandria Semi Bold" pitchFamily="34" charset="0"/>
                <a:ea typeface="Alexandria Semi Bold" pitchFamily="34" charset="-122"/>
                <a:cs typeface="Alexandria Semi Bold" pitchFamily="34" charset="-120"/>
              </a:rPr>
              <a:t>Хімічне забруднення екосистем металургійним комплексом</a:t>
            </a:r>
            <a:endParaRPr lang="en-US" sz="4050" dirty="0"/>
          </a:p>
        </p:txBody>
      </p:sp>
      <p:sp>
        <p:nvSpPr>
          <p:cNvPr id="4" name="Shape 1"/>
          <p:cNvSpPr/>
          <p:nvPr/>
        </p:nvSpPr>
        <p:spPr>
          <a:xfrm>
            <a:off x="692229" y="4773573"/>
            <a:ext cx="4283512" cy="2752725"/>
          </a:xfrm>
          <a:prstGeom prst="roundRect">
            <a:avLst>
              <a:gd name="adj" fmla="val 3018"/>
            </a:avLst>
          </a:prstGeom>
          <a:solidFill>
            <a:srgbClr val="D5DCF6"/>
          </a:solidFill>
          <a:ln w="7620">
            <a:solidFill>
              <a:srgbClr val="BBC2DC"/>
            </a:solidFill>
            <a:prstDash val="solid"/>
          </a:ln>
        </p:spPr>
      </p:sp>
      <p:sp>
        <p:nvSpPr>
          <p:cNvPr id="5" name="Text 2"/>
          <p:cNvSpPr/>
          <p:nvPr/>
        </p:nvSpPr>
        <p:spPr>
          <a:xfrm>
            <a:off x="897612" y="4978956"/>
            <a:ext cx="2868454" cy="325279"/>
          </a:xfrm>
          <a:prstGeom prst="rect">
            <a:avLst/>
          </a:prstGeom>
          <a:noFill/>
          <a:ln/>
        </p:spPr>
        <p:txBody>
          <a:bodyPr wrap="none" lIns="0" tIns="0" rIns="0" bIns="0" rtlCol="0" anchor="t"/>
          <a:lstStyle/>
          <a:p>
            <a:pPr marL="0" indent="0">
              <a:lnSpc>
                <a:spcPts val="2550"/>
              </a:lnSpc>
              <a:buNone/>
            </a:pPr>
            <a:r>
              <a:rPr lang="en-US" sz="2000" dirty="0">
                <a:solidFill>
                  <a:srgbClr val="3B3535"/>
                </a:solidFill>
                <a:latin typeface="Alexandria Semi Bold" pitchFamily="34" charset="0"/>
                <a:ea typeface="Alexandria Semi Bold" pitchFamily="34" charset="-122"/>
                <a:cs typeface="Alexandria Semi Bold" pitchFamily="34" charset="-120"/>
              </a:rPr>
              <a:t>Викиди в атмосферу</a:t>
            </a:r>
            <a:endParaRPr lang="en-US" sz="2000" dirty="0"/>
          </a:p>
        </p:txBody>
      </p:sp>
      <p:sp>
        <p:nvSpPr>
          <p:cNvPr id="6" name="Text 3"/>
          <p:cNvSpPr/>
          <p:nvPr/>
        </p:nvSpPr>
        <p:spPr>
          <a:xfrm>
            <a:off x="897612" y="5422821"/>
            <a:ext cx="3872746" cy="1898094"/>
          </a:xfrm>
          <a:prstGeom prst="rect">
            <a:avLst/>
          </a:prstGeom>
          <a:noFill/>
          <a:ln/>
        </p:spPr>
        <p:txBody>
          <a:bodyPr wrap="square" lIns="0" tIns="0" rIns="0" bIns="0" rtlCol="0" anchor="t"/>
          <a:lstStyle/>
          <a:p>
            <a:pPr marL="0" indent="0">
              <a:lnSpc>
                <a:spcPts val="2450"/>
              </a:lnSpc>
              <a:buNone/>
            </a:pPr>
            <a:r>
              <a:rPr lang="en-US" sz="1550" dirty="0">
                <a:solidFill>
                  <a:srgbClr val="3B3535"/>
                </a:solidFill>
                <a:latin typeface="Sora Light" pitchFamily="34" charset="0"/>
                <a:ea typeface="Sora Light" pitchFamily="34" charset="-122"/>
                <a:cs typeface="Sora Light" pitchFamily="34" charset="-120"/>
              </a:rPr>
              <a:t>Металургійні підприємства є одними з найбільших забруднювачів повітря. Вони викидають в атмосферу великі обсяги оксидів сірки, азоту, важких металів, що призводить до кислотних дощів та забруднення повітря.</a:t>
            </a:r>
            <a:endParaRPr lang="en-US" sz="1550" dirty="0"/>
          </a:p>
        </p:txBody>
      </p:sp>
      <p:sp>
        <p:nvSpPr>
          <p:cNvPr id="7" name="Shape 4"/>
          <p:cNvSpPr/>
          <p:nvPr/>
        </p:nvSpPr>
        <p:spPr>
          <a:xfrm>
            <a:off x="5173504" y="4773573"/>
            <a:ext cx="4283512" cy="2752725"/>
          </a:xfrm>
          <a:prstGeom prst="roundRect">
            <a:avLst>
              <a:gd name="adj" fmla="val 3018"/>
            </a:avLst>
          </a:prstGeom>
          <a:solidFill>
            <a:srgbClr val="D5DCF6"/>
          </a:solidFill>
          <a:ln w="7620">
            <a:solidFill>
              <a:srgbClr val="BBC2DC"/>
            </a:solidFill>
            <a:prstDash val="solid"/>
          </a:ln>
        </p:spPr>
      </p:sp>
      <p:sp>
        <p:nvSpPr>
          <p:cNvPr id="8" name="Text 5"/>
          <p:cNvSpPr/>
          <p:nvPr/>
        </p:nvSpPr>
        <p:spPr>
          <a:xfrm>
            <a:off x="5378887" y="4978956"/>
            <a:ext cx="2602587" cy="325279"/>
          </a:xfrm>
          <a:prstGeom prst="rect">
            <a:avLst/>
          </a:prstGeom>
          <a:noFill/>
          <a:ln/>
        </p:spPr>
        <p:txBody>
          <a:bodyPr wrap="none" lIns="0" tIns="0" rIns="0" bIns="0" rtlCol="0" anchor="t"/>
          <a:lstStyle/>
          <a:p>
            <a:pPr marL="0" indent="0">
              <a:lnSpc>
                <a:spcPts val="2550"/>
              </a:lnSpc>
              <a:buNone/>
            </a:pPr>
            <a:r>
              <a:rPr lang="en-US" sz="2000" dirty="0">
                <a:solidFill>
                  <a:srgbClr val="3B3535"/>
                </a:solidFill>
                <a:latin typeface="Alexandria Semi Bold" pitchFamily="34" charset="0"/>
                <a:ea typeface="Alexandria Semi Bold" pitchFamily="34" charset="-122"/>
                <a:cs typeface="Alexandria Semi Bold" pitchFamily="34" charset="-120"/>
              </a:rPr>
              <a:t>Стічні води</a:t>
            </a:r>
            <a:endParaRPr lang="en-US" sz="2000" dirty="0"/>
          </a:p>
        </p:txBody>
      </p:sp>
      <p:sp>
        <p:nvSpPr>
          <p:cNvPr id="9" name="Text 6"/>
          <p:cNvSpPr/>
          <p:nvPr/>
        </p:nvSpPr>
        <p:spPr>
          <a:xfrm>
            <a:off x="5378887" y="5422821"/>
            <a:ext cx="3872746" cy="1898094"/>
          </a:xfrm>
          <a:prstGeom prst="rect">
            <a:avLst/>
          </a:prstGeom>
          <a:noFill/>
          <a:ln/>
        </p:spPr>
        <p:txBody>
          <a:bodyPr wrap="square" lIns="0" tIns="0" rIns="0" bIns="0" rtlCol="0" anchor="t"/>
          <a:lstStyle/>
          <a:p>
            <a:pPr marL="0" indent="0">
              <a:lnSpc>
                <a:spcPts val="2450"/>
              </a:lnSpc>
              <a:buNone/>
            </a:pPr>
            <a:r>
              <a:rPr lang="en-US" sz="1550" dirty="0">
                <a:solidFill>
                  <a:srgbClr val="3B3535"/>
                </a:solidFill>
                <a:latin typeface="Sora Light" pitchFamily="34" charset="0"/>
                <a:ea typeface="Sora Light" pitchFamily="34" charset="-122"/>
                <a:cs typeface="Sora Light" pitchFamily="34" charset="-120"/>
              </a:rPr>
              <a:t>Стічні води металургійних комбінатів містять високі концентрації важких металів, кислот, лугів та інших токсичних сполук. Потрапляючи у водойми, вони отруюють їх та завдають шкоди водним екосистемам.</a:t>
            </a:r>
            <a:endParaRPr lang="en-US" sz="1550" dirty="0"/>
          </a:p>
        </p:txBody>
      </p:sp>
      <p:sp>
        <p:nvSpPr>
          <p:cNvPr id="10" name="Shape 7"/>
          <p:cNvSpPr/>
          <p:nvPr/>
        </p:nvSpPr>
        <p:spPr>
          <a:xfrm>
            <a:off x="9654778" y="4773573"/>
            <a:ext cx="4283512" cy="2752725"/>
          </a:xfrm>
          <a:prstGeom prst="roundRect">
            <a:avLst>
              <a:gd name="adj" fmla="val 3018"/>
            </a:avLst>
          </a:prstGeom>
          <a:solidFill>
            <a:srgbClr val="D5DCF6"/>
          </a:solidFill>
          <a:ln w="7620">
            <a:solidFill>
              <a:srgbClr val="BBC2DC"/>
            </a:solidFill>
            <a:prstDash val="solid"/>
          </a:ln>
        </p:spPr>
      </p:sp>
      <p:sp>
        <p:nvSpPr>
          <p:cNvPr id="11" name="Text 8"/>
          <p:cNvSpPr/>
          <p:nvPr/>
        </p:nvSpPr>
        <p:spPr>
          <a:xfrm>
            <a:off x="9860161" y="4978956"/>
            <a:ext cx="3010614" cy="325279"/>
          </a:xfrm>
          <a:prstGeom prst="rect">
            <a:avLst/>
          </a:prstGeom>
          <a:noFill/>
          <a:ln/>
        </p:spPr>
        <p:txBody>
          <a:bodyPr wrap="none" lIns="0" tIns="0" rIns="0" bIns="0" rtlCol="0" anchor="t"/>
          <a:lstStyle/>
          <a:p>
            <a:pPr marL="0" indent="0">
              <a:lnSpc>
                <a:spcPts val="2550"/>
              </a:lnSpc>
              <a:buNone/>
            </a:pPr>
            <a:r>
              <a:rPr lang="en-US" sz="2000" dirty="0">
                <a:solidFill>
                  <a:srgbClr val="3B3535"/>
                </a:solidFill>
                <a:latin typeface="Alexandria Semi Bold" pitchFamily="34" charset="0"/>
                <a:ea typeface="Alexandria Semi Bold" pitchFamily="34" charset="-122"/>
                <a:cs typeface="Alexandria Semi Bold" pitchFamily="34" charset="-120"/>
              </a:rPr>
              <a:t>Відходи виробництва</a:t>
            </a:r>
            <a:endParaRPr lang="en-US" sz="2000" dirty="0"/>
          </a:p>
        </p:txBody>
      </p:sp>
      <p:sp>
        <p:nvSpPr>
          <p:cNvPr id="12" name="Text 9"/>
          <p:cNvSpPr/>
          <p:nvPr/>
        </p:nvSpPr>
        <p:spPr>
          <a:xfrm>
            <a:off x="9860161" y="5422821"/>
            <a:ext cx="3872746" cy="1898094"/>
          </a:xfrm>
          <a:prstGeom prst="rect">
            <a:avLst/>
          </a:prstGeom>
          <a:noFill/>
          <a:ln/>
        </p:spPr>
        <p:txBody>
          <a:bodyPr wrap="square" lIns="0" tIns="0" rIns="0" bIns="0" rtlCol="0" anchor="t"/>
          <a:lstStyle/>
          <a:p>
            <a:pPr marL="0" indent="0">
              <a:lnSpc>
                <a:spcPts val="2450"/>
              </a:lnSpc>
              <a:buNone/>
            </a:pPr>
            <a:r>
              <a:rPr lang="en-US" sz="1550" dirty="0">
                <a:solidFill>
                  <a:srgbClr val="3B3535"/>
                </a:solidFill>
                <a:latin typeface="Sora Light" pitchFamily="34" charset="0"/>
                <a:ea typeface="Sora Light" pitchFamily="34" charset="-122"/>
                <a:cs typeface="Sora Light" pitchFamily="34" charset="-120"/>
              </a:rPr>
              <a:t>Металургійна промисловість утворює великі обсяги твердих відходів, таких як шлаки, пил та відпрацьовані футерівки. Неналежне зберігання та утилізація цих відходів призводить до забруднення ґрунтів.</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7695" y="599480"/>
            <a:ext cx="7928610" cy="1713428"/>
          </a:xfrm>
          <a:prstGeom prst="rect">
            <a:avLst/>
          </a:prstGeom>
          <a:noFill/>
          <a:ln/>
        </p:spPr>
        <p:txBody>
          <a:bodyPr wrap="square" lIns="0" tIns="0" rIns="0" bIns="0" rtlCol="0" anchor="t"/>
          <a:lstStyle/>
          <a:p>
            <a:pPr marL="0" indent="0">
              <a:lnSpc>
                <a:spcPts val="4450"/>
              </a:lnSpc>
              <a:buNone/>
            </a:pPr>
            <a:r>
              <a:rPr lang="en-US" sz="3550" dirty="0">
                <a:solidFill>
                  <a:srgbClr val="1F1E1E"/>
                </a:solidFill>
                <a:latin typeface="Alexandria Semi Bold" pitchFamily="34" charset="0"/>
                <a:ea typeface="Alexandria Semi Bold" pitchFamily="34" charset="-122"/>
                <a:cs typeface="Alexandria Semi Bold" pitchFamily="34" charset="-120"/>
              </a:rPr>
              <a:t>Хімічне забруднення екосистем пов'язане з добуванням корисних копалин</a:t>
            </a:r>
            <a:endParaRPr lang="en-US" sz="3550" dirty="0"/>
          </a:p>
        </p:txBody>
      </p:sp>
      <p:sp>
        <p:nvSpPr>
          <p:cNvPr id="4" name="Shape 1"/>
          <p:cNvSpPr/>
          <p:nvPr/>
        </p:nvSpPr>
        <p:spPr>
          <a:xfrm>
            <a:off x="856655" y="2573298"/>
            <a:ext cx="22860" cy="5056703"/>
          </a:xfrm>
          <a:prstGeom prst="roundRect">
            <a:avLst>
              <a:gd name="adj" fmla="val 319040"/>
            </a:avLst>
          </a:prstGeom>
          <a:solidFill>
            <a:srgbClr val="BBC2DC"/>
          </a:solidFill>
          <a:ln/>
        </p:spPr>
      </p:sp>
      <p:sp>
        <p:nvSpPr>
          <p:cNvPr id="5" name="Shape 2"/>
          <p:cNvSpPr/>
          <p:nvPr/>
        </p:nvSpPr>
        <p:spPr>
          <a:xfrm>
            <a:off x="1040547" y="2952393"/>
            <a:ext cx="607695" cy="22860"/>
          </a:xfrm>
          <a:prstGeom prst="roundRect">
            <a:avLst>
              <a:gd name="adj" fmla="val 319040"/>
            </a:avLst>
          </a:prstGeom>
          <a:solidFill>
            <a:srgbClr val="BBC2DC"/>
          </a:solidFill>
          <a:ln/>
        </p:spPr>
      </p:sp>
      <p:sp>
        <p:nvSpPr>
          <p:cNvPr id="6" name="Shape 3"/>
          <p:cNvSpPr/>
          <p:nvPr/>
        </p:nvSpPr>
        <p:spPr>
          <a:xfrm>
            <a:off x="672763" y="2768560"/>
            <a:ext cx="390644" cy="390644"/>
          </a:xfrm>
          <a:prstGeom prst="roundRect">
            <a:avLst>
              <a:gd name="adj" fmla="val 18670"/>
            </a:avLst>
          </a:prstGeom>
          <a:solidFill>
            <a:srgbClr val="D5DCF6"/>
          </a:solidFill>
          <a:ln w="7620">
            <a:solidFill>
              <a:srgbClr val="BBC2DC"/>
            </a:solidFill>
            <a:prstDash val="solid"/>
          </a:ln>
        </p:spPr>
      </p:sp>
      <p:sp>
        <p:nvSpPr>
          <p:cNvPr id="7" name="Text 4"/>
          <p:cNvSpPr/>
          <p:nvPr/>
        </p:nvSpPr>
        <p:spPr>
          <a:xfrm>
            <a:off x="814209" y="2826782"/>
            <a:ext cx="107752" cy="274201"/>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1</a:t>
            </a:r>
            <a:endParaRPr lang="en-US" sz="2150" dirty="0"/>
          </a:p>
        </p:txBody>
      </p:sp>
      <p:sp>
        <p:nvSpPr>
          <p:cNvPr id="8" name="Text 5"/>
          <p:cNvSpPr/>
          <p:nvPr/>
        </p:nvSpPr>
        <p:spPr>
          <a:xfrm>
            <a:off x="1823085" y="2746891"/>
            <a:ext cx="2284809" cy="285512"/>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Видобуток</a:t>
            </a:r>
            <a:endParaRPr lang="en-US" sz="1750" dirty="0"/>
          </a:p>
        </p:txBody>
      </p:sp>
      <p:sp>
        <p:nvSpPr>
          <p:cNvPr id="9" name="Text 6"/>
          <p:cNvSpPr/>
          <p:nvPr/>
        </p:nvSpPr>
        <p:spPr>
          <a:xfrm>
            <a:off x="1823085" y="3136583"/>
            <a:ext cx="6713220" cy="832961"/>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Процес видобутку корисних копалин, таких як нафта, газ, вугілля, руди, супроводжується порушенням ландшафту, утворенням териконів, кар'єрів. Це призводить до руйнування природних екосистем.</a:t>
            </a:r>
            <a:endParaRPr lang="en-US" sz="1350" dirty="0"/>
          </a:p>
        </p:txBody>
      </p:sp>
      <p:sp>
        <p:nvSpPr>
          <p:cNvPr id="10" name="Shape 7"/>
          <p:cNvSpPr/>
          <p:nvPr/>
        </p:nvSpPr>
        <p:spPr>
          <a:xfrm>
            <a:off x="1040547" y="4695825"/>
            <a:ext cx="607695" cy="22860"/>
          </a:xfrm>
          <a:prstGeom prst="roundRect">
            <a:avLst>
              <a:gd name="adj" fmla="val 319040"/>
            </a:avLst>
          </a:prstGeom>
          <a:solidFill>
            <a:srgbClr val="BBC2DC"/>
          </a:solidFill>
          <a:ln/>
        </p:spPr>
      </p:sp>
      <p:sp>
        <p:nvSpPr>
          <p:cNvPr id="11" name="Shape 8"/>
          <p:cNvSpPr/>
          <p:nvPr/>
        </p:nvSpPr>
        <p:spPr>
          <a:xfrm>
            <a:off x="672763" y="4511993"/>
            <a:ext cx="390644" cy="390644"/>
          </a:xfrm>
          <a:prstGeom prst="roundRect">
            <a:avLst>
              <a:gd name="adj" fmla="val 18670"/>
            </a:avLst>
          </a:prstGeom>
          <a:solidFill>
            <a:srgbClr val="D5DCF6"/>
          </a:solidFill>
          <a:ln w="7620">
            <a:solidFill>
              <a:srgbClr val="BBC2DC"/>
            </a:solidFill>
            <a:prstDash val="solid"/>
          </a:ln>
        </p:spPr>
      </p:sp>
      <p:sp>
        <p:nvSpPr>
          <p:cNvPr id="12" name="Text 9"/>
          <p:cNvSpPr/>
          <p:nvPr/>
        </p:nvSpPr>
        <p:spPr>
          <a:xfrm>
            <a:off x="786229" y="4570214"/>
            <a:ext cx="163711" cy="274201"/>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2</a:t>
            </a:r>
            <a:endParaRPr lang="en-US" sz="2150" dirty="0"/>
          </a:p>
        </p:txBody>
      </p:sp>
      <p:sp>
        <p:nvSpPr>
          <p:cNvPr id="13" name="Text 10"/>
          <p:cNvSpPr/>
          <p:nvPr/>
        </p:nvSpPr>
        <p:spPr>
          <a:xfrm>
            <a:off x="1823085" y="4490323"/>
            <a:ext cx="2284809" cy="285512"/>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Збагачення</a:t>
            </a:r>
            <a:endParaRPr lang="en-US" sz="1750" dirty="0"/>
          </a:p>
        </p:txBody>
      </p:sp>
      <p:sp>
        <p:nvSpPr>
          <p:cNvPr id="14" name="Text 11"/>
          <p:cNvSpPr/>
          <p:nvPr/>
        </p:nvSpPr>
        <p:spPr>
          <a:xfrm>
            <a:off x="1823085" y="4880015"/>
            <a:ext cx="6713220" cy="832961"/>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Подальше збагачення руд на гірничо-збагачувальних комбінатах пов'язане з використанням токсичних реагентів та утворенням великих обсягів відходів, що забруднюють ґрунти, водойми, повітря.</a:t>
            </a:r>
            <a:endParaRPr lang="en-US" sz="1350" dirty="0"/>
          </a:p>
        </p:txBody>
      </p:sp>
      <p:sp>
        <p:nvSpPr>
          <p:cNvPr id="15" name="Shape 12"/>
          <p:cNvSpPr/>
          <p:nvPr/>
        </p:nvSpPr>
        <p:spPr>
          <a:xfrm>
            <a:off x="1040547" y="6439257"/>
            <a:ext cx="607695" cy="22860"/>
          </a:xfrm>
          <a:prstGeom prst="roundRect">
            <a:avLst>
              <a:gd name="adj" fmla="val 319040"/>
            </a:avLst>
          </a:prstGeom>
          <a:solidFill>
            <a:srgbClr val="BBC2DC"/>
          </a:solidFill>
          <a:ln/>
        </p:spPr>
      </p:sp>
      <p:sp>
        <p:nvSpPr>
          <p:cNvPr id="16" name="Shape 13"/>
          <p:cNvSpPr/>
          <p:nvPr/>
        </p:nvSpPr>
        <p:spPr>
          <a:xfrm>
            <a:off x="672763" y="6255425"/>
            <a:ext cx="390644" cy="390644"/>
          </a:xfrm>
          <a:prstGeom prst="roundRect">
            <a:avLst>
              <a:gd name="adj" fmla="val 18670"/>
            </a:avLst>
          </a:prstGeom>
          <a:solidFill>
            <a:srgbClr val="D5DCF6"/>
          </a:solidFill>
          <a:ln w="7620">
            <a:solidFill>
              <a:srgbClr val="BBC2DC"/>
            </a:solidFill>
            <a:prstDash val="solid"/>
          </a:ln>
        </p:spPr>
      </p:sp>
      <p:sp>
        <p:nvSpPr>
          <p:cNvPr id="17" name="Text 14"/>
          <p:cNvSpPr/>
          <p:nvPr/>
        </p:nvSpPr>
        <p:spPr>
          <a:xfrm>
            <a:off x="786110" y="6313646"/>
            <a:ext cx="163949" cy="274201"/>
          </a:xfrm>
          <a:prstGeom prst="rect">
            <a:avLst/>
          </a:prstGeom>
          <a:noFill/>
          <a:ln/>
        </p:spPr>
        <p:txBody>
          <a:bodyPr wrap="none" lIns="0" tIns="0" rIns="0" bIns="0" rtlCol="0" anchor="t"/>
          <a:lstStyle/>
          <a:p>
            <a:pPr marL="0" indent="0" algn="ctr">
              <a:lnSpc>
                <a:spcPts val="2150"/>
              </a:lnSpc>
              <a:buNone/>
            </a:pPr>
            <a:r>
              <a:rPr lang="en-US" sz="2150" dirty="0">
                <a:solidFill>
                  <a:srgbClr val="3B3535"/>
                </a:solidFill>
                <a:latin typeface="Alexandria Semi Bold" pitchFamily="34" charset="0"/>
                <a:ea typeface="Alexandria Semi Bold" pitchFamily="34" charset="-122"/>
                <a:cs typeface="Alexandria Semi Bold" pitchFamily="34" charset="-120"/>
              </a:rPr>
              <a:t>3</a:t>
            </a:r>
            <a:endParaRPr lang="en-US" sz="2150" dirty="0"/>
          </a:p>
        </p:txBody>
      </p:sp>
      <p:sp>
        <p:nvSpPr>
          <p:cNvPr id="18" name="Text 15"/>
          <p:cNvSpPr/>
          <p:nvPr/>
        </p:nvSpPr>
        <p:spPr>
          <a:xfrm>
            <a:off x="1823085" y="6233755"/>
            <a:ext cx="2284809" cy="285512"/>
          </a:xfrm>
          <a:prstGeom prst="rect">
            <a:avLst/>
          </a:prstGeom>
          <a:noFill/>
          <a:ln/>
        </p:spPr>
        <p:txBody>
          <a:bodyPr wrap="none" lIns="0" tIns="0" rIns="0" bIns="0" rtlCol="0" anchor="t"/>
          <a:lstStyle/>
          <a:p>
            <a:pPr marL="0" indent="0" algn="l">
              <a:lnSpc>
                <a:spcPts val="2200"/>
              </a:lnSpc>
              <a:buNone/>
            </a:pPr>
            <a:r>
              <a:rPr lang="en-US" sz="1750" dirty="0">
                <a:solidFill>
                  <a:srgbClr val="3B3535"/>
                </a:solidFill>
                <a:latin typeface="Alexandria Semi Bold" pitchFamily="34" charset="0"/>
                <a:ea typeface="Alexandria Semi Bold" pitchFamily="34" charset="-122"/>
                <a:cs typeface="Alexandria Semi Bold" pitchFamily="34" charset="-120"/>
              </a:rPr>
              <a:t>Транспортування</a:t>
            </a:r>
            <a:endParaRPr lang="en-US" sz="1750" dirty="0"/>
          </a:p>
        </p:txBody>
      </p:sp>
      <p:sp>
        <p:nvSpPr>
          <p:cNvPr id="19" name="Text 16"/>
          <p:cNvSpPr/>
          <p:nvPr/>
        </p:nvSpPr>
        <p:spPr>
          <a:xfrm>
            <a:off x="1823085" y="6623447"/>
            <a:ext cx="6713220" cy="832961"/>
          </a:xfrm>
          <a:prstGeom prst="rect">
            <a:avLst/>
          </a:prstGeom>
          <a:noFill/>
          <a:ln/>
        </p:spPr>
        <p:txBody>
          <a:bodyPr wrap="squar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Транспортування видобутої сировини призводить до додаткового забруднення навколишнього середовища спалюванням палива, аварійними розливами нафтопродуктів, пилом.</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7116" y="579120"/>
            <a:ext cx="13156168" cy="1385411"/>
          </a:xfrm>
          <a:prstGeom prst="rect">
            <a:avLst/>
          </a:prstGeom>
          <a:noFill/>
          <a:ln/>
        </p:spPr>
        <p:txBody>
          <a:bodyPr wrap="square" lIns="0" tIns="0" rIns="0" bIns="0" rtlCol="0" anchor="t"/>
          <a:lstStyle/>
          <a:p>
            <a:pPr marL="0" indent="0">
              <a:lnSpc>
                <a:spcPts val="5450"/>
              </a:lnSpc>
              <a:buNone/>
            </a:pPr>
            <a:r>
              <a:rPr lang="en-US" sz="4350" dirty="0">
                <a:solidFill>
                  <a:srgbClr val="1F1E1E"/>
                </a:solidFill>
                <a:latin typeface="Alexandria Semi Bold" pitchFamily="34" charset="0"/>
                <a:ea typeface="Alexandria Semi Bold" pitchFamily="34" charset="-122"/>
                <a:cs typeface="Alexandria Semi Bold" pitchFamily="34" charset="-120"/>
              </a:rPr>
              <a:t>Забруднення екосистем пов'язане з проблемами утилізації побутових відходів</a:t>
            </a:r>
            <a:endParaRPr lang="en-US" sz="4350" dirty="0"/>
          </a:p>
        </p:txBody>
      </p:sp>
      <p:pic>
        <p:nvPicPr>
          <p:cNvPr id="3" name="Image 0" descr="preencoded.png"/>
          <p:cNvPicPr>
            <a:picLocks noChangeAspect="1"/>
          </p:cNvPicPr>
          <p:nvPr/>
        </p:nvPicPr>
        <p:blipFill>
          <a:blip r:embed="rId3"/>
          <a:stretch>
            <a:fillRect/>
          </a:stretch>
        </p:blipFill>
        <p:spPr>
          <a:xfrm>
            <a:off x="737116" y="2385655"/>
            <a:ext cx="4174808" cy="2580203"/>
          </a:xfrm>
          <a:prstGeom prst="rect">
            <a:avLst/>
          </a:prstGeom>
        </p:spPr>
      </p:pic>
      <p:sp>
        <p:nvSpPr>
          <p:cNvPr id="4" name="Text 1"/>
          <p:cNvSpPr/>
          <p:nvPr/>
        </p:nvSpPr>
        <p:spPr>
          <a:xfrm>
            <a:off x="737116" y="5229106"/>
            <a:ext cx="2892385" cy="346472"/>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Alexandria Semi Bold" pitchFamily="34" charset="0"/>
                <a:ea typeface="Alexandria Semi Bold" pitchFamily="34" charset="-122"/>
                <a:cs typeface="Alexandria Semi Bold" pitchFamily="34" charset="-120"/>
              </a:rPr>
              <a:t>Небезпечні відходи</a:t>
            </a:r>
            <a:endParaRPr lang="en-US" sz="2150" dirty="0"/>
          </a:p>
        </p:txBody>
      </p:sp>
      <p:sp>
        <p:nvSpPr>
          <p:cNvPr id="5" name="Text 2"/>
          <p:cNvSpPr/>
          <p:nvPr/>
        </p:nvSpPr>
        <p:spPr>
          <a:xfrm>
            <a:off x="737116" y="5701903"/>
            <a:ext cx="4174808" cy="1684734"/>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Неналежна утилізація небезпечних побутових відходів, таких як батарейки, ртутні лампи, електроніка, призводить до витоку токсичних речовин у ґрунт і водойми, забруднюючи екосистеми.</a:t>
            </a:r>
            <a:endParaRPr lang="en-US" sz="1650" dirty="0"/>
          </a:p>
        </p:txBody>
      </p:sp>
      <p:pic>
        <p:nvPicPr>
          <p:cNvPr id="6" name="Image 1" descr="preencoded.png"/>
          <p:cNvPicPr>
            <a:picLocks noChangeAspect="1"/>
          </p:cNvPicPr>
          <p:nvPr/>
        </p:nvPicPr>
        <p:blipFill>
          <a:blip r:embed="rId4"/>
          <a:stretch>
            <a:fillRect/>
          </a:stretch>
        </p:blipFill>
        <p:spPr>
          <a:xfrm>
            <a:off x="5227796" y="2385655"/>
            <a:ext cx="4174808" cy="2580203"/>
          </a:xfrm>
          <a:prstGeom prst="rect">
            <a:avLst/>
          </a:prstGeom>
        </p:spPr>
      </p:pic>
      <p:sp>
        <p:nvSpPr>
          <p:cNvPr id="7" name="Text 3"/>
          <p:cNvSpPr/>
          <p:nvPr/>
        </p:nvSpPr>
        <p:spPr>
          <a:xfrm>
            <a:off x="5227796" y="5229106"/>
            <a:ext cx="3692366" cy="346472"/>
          </a:xfrm>
          <a:prstGeom prst="rect">
            <a:avLst/>
          </a:prstGeom>
          <a:noFill/>
          <a:ln/>
        </p:spPr>
        <p:txBody>
          <a:bodyPr wrap="none" lIns="0" tIns="0" rIns="0" bIns="0" rtlCol="0" anchor="t"/>
          <a:lstStyle/>
          <a:p>
            <a:pPr marL="0" indent="0" algn="l">
              <a:lnSpc>
                <a:spcPts val="2700"/>
              </a:lnSpc>
              <a:buNone/>
            </a:pPr>
            <a:r>
              <a:rPr lang="en-US" sz="2150" dirty="0">
                <a:solidFill>
                  <a:srgbClr val="3B3535"/>
                </a:solidFill>
                <a:latin typeface="Alexandria Semi Bold" pitchFamily="34" charset="0"/>
                <a:ea typeface="Alexandria Semi Bold" pitchFamily="34" charset="-122"/>
                <a:cs typeface="Alexandria Semi Bold" pitchFamily="34" charset="-120"/>
              </a:rPr>
              <a:t>Пластикове забруднення</a:t>
            </a:r>
            <a:endParaRPr lang="en-US" sz="2150" dirty="0"/>
          </a:p>
        </p:txBody>
      </p:sp>
      <p:sp>
        <p:nvSpPr>
          <p:cNvPr id="8" name="Text 4"/>
          <p:cNvSpPr/>
          <p:nvPr/>
        </p:nvSpPr>
        <p:spPr>
          <a:xfrm>
            <a:off x="5227796" y="5701903"/>
            <a:ext cx="4174808" cy="1684734"/>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Зростаюча кількість пластикових відходів, які погано піддаються розкладанню, стає серйозною проблемою для екосистем, особливо водних, де вони акумулюються та наносять шкоду живим організмам.</a:t>
            </a:r>
            <a:endParaRPr lang="en-US" sz="1650" dirty="0"/>
          </a:p>
        </p:txBody>
      </p:sp>
      <p:pic>
        <p:nvPicPr>
          <p:cNvPr id="9" name="Image 2" descr="preencoded.png"/>
          <p:cNvPicPr>
            <a:picLocks noChangeAspect="1"/>
          </p:cNvPicPr>
          <p:nvPr/>
        </p:nvPicPr>
        <p:blipFill>
          <a:blip r:embed="rId5"/>
          <a:stretch>
            <a:fillRect/>
          </a:stretch>
        </p:blipFill>
        <p:spPr>
          <a:xfrm>
            <a:off x="9718477" y="2385655"/>
            <a:ext cx="4174808" cy="2580203"/>
          </a:xfrm>
          <a:prstGeom prst="rect">
            <a:avLst/>
          </a:prstGeom>
        </p:spPr>
      </p:pic>
      <p:sp>
        <p:nvSpPr>
          <p:cNvPr id="10" name="Text 5"/>
          <p:cNvSpPr/>
          <p:nvPr/>
        </p:nvSpPr>
        <p:spPr>
          <a:xfrm>
            <a:off x="9718477" y="5229106"/>
            <a:ext cx="4174808" cy="692944"/>
          </a:xfrm>
          <a:prstGeom prst="rect">
            <a:avLst/>
          </a:prstGeom>
          <a:noFill/>
          <a:ln/>
        </p:spPr>
        <p:txBody>
          <a:bodyPr wrap="square" lIns="0" tIns="0" rIns="0" bIns="0" rtlCol="0" anchor="t"/>
          <a:lstStyle/>
          <a:p>
            <a:pPr marL="0" indent="0" algn="l">
              <a:lnSpc>
                <a:spcPts val="2700"/>
              </a:lnSpc>
              <a:buNone/>
            </a:pPr>
            <a:r>
              <a:rPr lang="en-US" sz="2150" dirty="0">
                <a:solidFill>
                  <a:srgbClr val="3B3535"/>
                </a:solidFill>
                <a:latin typeface="Alexandria Semi Bold" pitchFamily="34" charset="0"/>
                <a:ea typeface="Alexandria Semi Bold" pitchFamily="34" charset="-122"/>
                <a:cs typeface="Alexandria Semi Bold" pitchFamily="34" charset="-120"/>
              </a:rPr>
              <a:t>Забруднення від сміттєзвалищ</a:t>
            </a:r>
            <a:endParaRPr lang="en-US" sz="2150" dirty="0"/>
          </a:p>
        </p:txBody>
      </p:sp>
      <p:sp>
        <p:nvSpPr>
          <p:cNvPr id="11" name="Text 6"/>
          <p:cNvSpPr/>
          <p:nvPr/>
        </p:nvSpPr>
        <p:spPr>
          <a:xfrm>
            <a:off x="9718477" y="6048375"/>
            <a:ext cx="4174808" cy="1684734"/>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Неконтрольовані сміттєзвалища, що не відповідають екологічним нормам, забруднюють повітря, ґрунти та води токсичними речовинами, сприяють розмноженню шкідливих організмів.</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07787" y="697706"/>
            <a:ext cx="7901226" cy="1752005"/>
          </a:xfrm>
          <a:prstGeom prst="rect">
            <a:avLst/>
          </a:prstGeom>
          <a:noFill/>
          <a:ln/>
        </p:spPr>
        <p:txBody>
          <a:bodyPr wrap="square" lIns="0" tIns="0" rIns="0" bIns="0" rtlCol="0" anchor="t"/>
          <a:lstStyle/>
          <a:p>
            <a:pPr marL="0" indent="0">
              <a:lnSpc>
                <a:spcPts val="4550"/>
              </a:lnSpc>
              <a:buNone/>
            </a:pPr>
            <a:r>
              <a:rPr lang="en-US" sz="3650" dirty="0">
                <a:solidFill>
                  <a:srgbClr val="1F1E1E"/>
                </a:solidFill>
                <a:latin typeface="Alexandria Semi Bold" pitchFamily="34" charset="0"/>
                <a:ea typeface="Alexandria Semi Bold" pitchFamily="34" charset="-122"/>
                <a:cs typeface="Alexandria Semi Bold" pitchFamily="34" charset="-120"/>
              </a:rPr>
              <a:t>Теплове, радіаційне забруднення. Антропогенний вплив на гідросферу</a:t>
            </a:r>
            <a:endParaRPr lang="en-US" sz="3650" dirty="0"/>
          </a:p>
        </p:txBody>
      </p:sp>
      <p:pic>
        <p:nvPicPr>
          <p:cNvPr id="4" name="Image 1" descr="preencoded.png"/>
          <p:cNvPicPr>
            <a:picLocks noChangeAspect="1"/>
          </p:cNvPicPr>
          <p:nvPr/>
        </p:nvPicPr>
        <p:blipFill>
          <a:blip r:embed="rId4"/>
          <a:stretch>
            <a:fillRect/>
          </a:stretch>
        </p:blipFill>
        <p:spPr>
          <a:xfrm>
            <a:off x="6107787" y="2715935"/>
            <a:ext cx="887730" cy="1605320"/>
          </a:xfrm>
          <a:prstGeom prst="rect">
            <a:avLst/>
          </a:prstGeom>
        </p:spPr>
      </p:pic>
      <p:sp>
        <p:nvSpPr>
          <p:cNvPr id="5" name="Text 1"/>
          <p:cNvSpPr/>
          <p:nvPr/>
        </p:nvSpPr>
        <p:spPr>
          <a:xfrm>
            <a:off x="7261741" y="2893457"/>
            <a:ext cx="2659975" cy="291941"/>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Alexandria Semi Bold" pitchFamily="34" charset="0"/>
                <a:ea typeface="Alexandria Semi Bold" pitchFamily="34" charset="-122"/>
                <a:cs typeface="Alexandria Semi Bold" pitchFamily="34" charset="-120"/>
              </a:rPr>
              <a:t>Теплове забруднення</a:t>
            </a:r>
            <a:endParaRPr lang="en-US" sz="1800" dirty="0"/>
          </a:p>
        </p:txBody>
      </p:sp>
      <p:sp>
        <p:nvSpPr>
          <p:cNvPr id="6" name="Text 2"/>
          <p:cNvSpPr/>
          <p:nvPr/>
        </p:nvSpPr>
        <p:spPr>
          <a:xfrm>
            <a:off x="7261741" y="3291840"/>
            <a:ext cx="6747272" cy="851892"/>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Sora Light" pitchFamily="34" charset="0"/>
                <a:ea typeface="Sora Light" pitchFamily="34" charset="-122"/>
                <a:cs typeface="Sora Light" pitchFamily="34" charset="-120"/>
              </a:rPr>
              <a:t>Скидання нагрітих вод промислових підприємств та електростанцій призводить до локального підвищення температури водойм, що негативно впливає на їх екосистеми.</a:t>
            </a:r>
            <a:endParaRPr lang="en-US" sz="1350" dirty="0"/>
          </a:p>
        </p:txBody>
      </p:sp>
      <p:pic>
        <p:nvPicPr>
          <p:cNvPr id="7" name="Image 2" descr="preencoded.png"/>
          <p:cNvPicPr>
            <a:picLocks noChangeAspect="1"/>
          </p:cNvPicPr>
          <p:nvPr/>
        </p:nvPicPr>
        <p:blipFill>
          <a:blip r:embed="rId5"/>
          <a:stretch>
            <a:fillRect/>
          </a:stretch>
        </p:blipFill>
        <p:spPr>
          <a:xfrm>
            <a:off x="6107787" y="4321254"/>
            <a:ext cx="887730" cy="1605320"/>
          </a:xfrm>
          <a:prstGeom prst="rect">
            <a:avLst/>
          </a:prstGeom>
        </p:spPr>
      </p:pic>
      <p:sp>
        <p:nvSpPr>
          <p:cNvPr id="8" name="Text 3"/>
          <p:cNvSpPr/>
          <p:nvPr/>
        </p:nvSpPr>
        <p:spPr>
          <a:xfrm>
            <a:off x="7261741" y="4498777"/>
            <a:ext cx="3335536" cy="291941"/>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Alexandria Semi Bold" pitchFamily="34" charset="0"/>
                <a:ea typeface="Alexandria Semi Bold" pitchFamily="34" charset="-122"/>
                <a:cs typeface="Alexandria Semi Bold" pitchFamily="34" charset="-120"/>
              </a:rPr>
              <a:t>Радіоактивне забруднення</a:t>
            </a:r>
            <a:endParaRPr lang="en-US" sz="1800" dirty="0"/>
          </a:p>
        </p:txBody>
      </p:sp>
      <p:sp>
        <p:nvSpPr>
          <p:cNvPr id="9" name="Text 4"/>
          <p:cNvSpPr/>
          <p:nvPr/>
        </p:nvSpPr>
        <p:spPr>
          <a:xfrm>
            <a:off x="7261741" y="4897160"/>
            <a:ext cx="6747272" cy="851892"/>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Sora Light" pitchFamily="34" charset="0"/>
                <a:ea typeface="Sora Light" pitchFamily="34" charset="-122"/>
                <a:cs typeface="Sora Light" pitchFamily="34" charset="-120"/>
              </a:rPr>
              <a:t>Аварії на атомних електростанціях та військових об'єктах, а також неналежне зберігання радіоактивних відходів, можуть призвести до радіоактивного забруднення довкілля з далекосяжними наслідками.</a:t>
            </a:r>
            <a:endParaRPr lang="en-US" sz="1350" dirty="0"/>
          </a:p>
        </p:txBody>
      </p:sp>
      <p:pic>
        <p:nvPicPr>
          <p:cNvPr id="10" name="Image 3" descr="preencoded.png"/>
          <p:cNvPicPr>
            <a:picLocks noChangeAspect="1"/>
          </p:cNvPicPr>
          <p:nvPr/>
        </p:nvPicPr>
        <p:blipFill>
          <a:blip r:embed="rId6"/>
          <a:stretch>
            <a:fillRect/>
          </a:stretch>
        </p:blipFill>
        <p:spPr>
          <a:xfrm>
            <a:off x="6107787" y="5926574"/>
            <a:ext cx="887730" cy="1605320"/>
          </a:xfrm>
          <a:prstGeom prst="rect">
            <a:avLst/>
          </a:prstGeom>
        </p:spPr>
      </p:pic>
      <p:sp>
        <p:nvSpPr>
          <p:cNvPr id="11" name="Text 5"/>
          <p:cNvSpPr/>
          <p:nvPr/>
        </p:nvSpPr>
        <p:spPr>
          <a:xfrm>
            <a:off x="7261741" y="6104096"/>
            <a:ext cx="3070503" cy="291941"/>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Alexandria Semi Bold" pitchFamily="34" charset="0"/>
                <a:ea typeface="Alexandria Semi Bold" pitchFamily="34" charset="-122"/>
                <a:cs typeface="Alexandria Semi Bold" pitchFamily="34" charset="-120"/>
              </a:rPr>
              <a:t>Забруднення гідросфери</a:t>
            </a:r>
            <a:endParaRPr lang="en-US" sz="1800" dirty="0"/>
          </a:p>
        </p:txBody>
      </p:sp>
      <p:sp>
        <p:nvSpPr>
          <p:cNvPr id="12" name="Text 6"/>
          <p:cNvSpPr/>
          <p:nvPr/>
        </p:nvSpPr>
        <p:spPr>
          <a:xfrm>
            <a:off x="7261741" y="6502479"/>
            <a:ext cx="6747272" cy="851892"/>
          </a:xfrm>
          <a:prstGeom prst="rect">
            <a:avLst/>
          </a:prstGeom>
          <a:noFill/>
          <a:ln/>
        </p:spPr>
        <p:txBody>
          <a:bodyPr wrap="square" lIns="0" tIns="0" rIns="0" bIns="0" rtlCol="0" anchor="t"/>
          <a:lstStyle/>
          <a:p>
            <a:pPr marL="0" indent="0" algn="l">
              <a:lnSpc>
                <a:spcPts val="2200"/>
              </a:lnSpc>
              <a:buNone/>
            </a:pPr>
            <a:r>
              <a:rPr lang="en-US" sz="1350" dirty="0">
                <a:solidFill>
                  <a:srgbClr val="3B3535"/>
                </a:solidFill>
                <a:latin typeface="Sora Light" pitchFamily="34" charset="0"/>
                <a:ea typeface="Sora Light" pitchFamily="34" charset="-122"/>
                <a:cs typeface="Sora Light" pitchFamily="34" charset="-120"/>
              </a:rPr>
              <a:t>Скидання промислових та побутових стічних вод, витоки нафтопродуктів, важкі метали та пластикові відходи завдають великої шкоди річкам, озерам та морям, порушуючи їх екологічну рівновагу.</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9103" y="716280"/>
            <a:ext cx="7798594" cy="1264682"/>
          </a:xfrm>
          <a:prstGeom prst="rect">
            <a:avLst/>
          </a:prstGeom>
          <a:noFill/>
          <a:ln/>
        </p:spPr>
        <p:txBody>
          <a:bodyPr wrap="square" lIns="0" tIns="0" rIns="0" bIns="0" rtlCol="0" anchor="t"/>
          <a:lstStyle/>
          <a:p>
            <a:pPr marL="0" indent="0">
              <a:lnSpc>
                <a:spcPts val="4950"/>
              </a:lnSpc>
              <a:buNone/>
            </a:pPr>
            <a:r>
              <a:rPr lang="en-US" sz="3950" dirty="0">
                <a:solidFill>
                  <a:srgbClr val="1F1E1E"/>
                </a:solidFill>
                <a:latin typeface="Alexandria Semi Bold" pitchFamily="34" charset="0"/>
                <a:ea typeface="Alexandria Semi Bold" pitchFamily="34" charset="-122"/>
                <a:cs typeface="Alexandria Semi Bold" pitchFamily="34" charset="-120"/>
              </a:rPr>
              <a:t>Позитивний вплив людини на довкілля</a:t>
            </a:r>
            <a:endParaRPr lang="en-US" sz="3950" dirty="0"/>
          </a:p>
        </p:txBody>
      </p:sp>
      <p:pic>
        <p:nvPicPr>
          <p:cNvPr id="4" name="Image 1" descr="preencoded.png"/>
          <p:cNvPicPr>
            <a:picLocks noChangeAspect="1"/>
          </p:cNvPicPr>
          <p:nvPr/>
        </p:nvPicPr>
        <p:blipFill>
          <a:blip r:embed="rId4"/>
          <a:stretch>
            <a:fillRect/>
          </a:stretch>
        </p:blipFill>
        <p:spPr>
          <a:xfrm>
            <a:off x="6159103" y="2269212"/>
            <a:ext cx="480536" cy="480536"/>
          </a:xfrm>
          <a:prstGeom prst="rect">
            <a:avLst/>
          </a:prstGeom>
        </p:spPr>
      </p:pic>
      <p:sp>
        <p:nvSpPr>
          <p:cNvPr id="5" name="Text 1"/>
          <p:cNvSpPr/>
          <p:nvPr/>
        </p:nvSpPr>
        <p:spPr>
          <a:xfrm>
            <a:off x="6159103" y="2941915"/>
            <a:ext cx="2529126" cy="316111"/>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Alexandria Semi Bold" pitchFamily="34" charset="0"/>
                <a:ea typeface="Alexandria Semi Bold" pitchFamily="34" charset="-122"/>
                <a:cs typeface="Alexandria Semi Bold" pitchFamily="34" charset="-120"/>
              </a:rPr>
              <a:t>Рециклінг</a:t>
            </a:r>
            <a:endParaRPr lang="en-US" sz="1950" dirty="0"/>
          </a:p>
        </p:txBody>
      </p:sp>
      <p:sp>
        <p:nvSpPr>
          <p:cNvPr id="6" name="Text 2"/>
          <p:cNvSpPr/>
          <p:nvPr/>
        </p:nvSpPr>
        <p:spPr>
          <a:xfrm>
            <a:off x="6159103" y="3373279"/>
            <a:ext cx="3755112" cy="1229678"/>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Належна утилізація та переробка відходів зменшує навантаження на довкілля та дозволяє повторно використовувати цінні ресурси.</a:t>
            </a:r>
            <a:endParaRPr lang="en-US" sz="1500" dirty="0"/>
          </a:p>
        </p:txBody>
      </p:sp>
      <p:pic>
        <p:nvPicPr>
          <p:cNvPr id="7" name="Image 2" descr="preencoded.png"/>
          <p:cNvPicPr>
            <a:picLocks noChangeAspect="1"/>
          </p:cNvPicPr>
          <p:nvPr/>
        </p:nvPicPr>
        <p:blipFill>
          <a:blip r:embed="rId5"/>
          <a:stretch>
            <a:fillRect/>
          </a:stretch>
        </p:blipFill>
        <p:spPr>
          <a:xfrm>
            <a:off x="10202466" y="2269212"/>
            <a:ext cx="480536" cy="480536"/>
          </a:xfrm>
          <a:prstGeom prst="rect">
            <a:avLst/>
          </a:prstGeom>
        </p:spPr>
      </p:pic>
      <p:sp>
        <p:nvSpPr>
          <p:cNvPr id="8" name="Text 3"/>
          <p:cNvSpPr/>
          <p:nvPr/>
        </p:nvSpPr>
        <p:spPr>
          <a:xfrm>
            <a:off x="10202466" y="2941915"/>
            <a:ext cx="3511272" cy="316111"/>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Alexandria Semi Bold" pitchFamily="34" charset="0"/>
                <a:ea typeface="Alexandria Semi Bold" pitchFamily="34" charset="-122"/>
                <a:cs typeface="Alexandria Semi Bold" pitchFamily="34" charset="-120"/>
              </a:rPr>
              <a:t>Відновлювана енергетика</a:t>
            </a:r>
            <a:endParaRPr lang="en-US" sz="1950" dirty="0"/>
          </a:p>
        </p:txBody>
      </p:sp>
      <p:sp>
        <p:nvSpPr>
          <p:cNvPr id="9" name="Text 4"/>
          <p:cNvSpPr/>
          <p:nvPr/>
        </p:nvSpPr>
        <p:spPr>
          <a:xfrm>
            <a:off x="10202466" y="3373279"/>
            <a:ext cx="3755231" cy="1229678"/>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Перехід до використання сонячної, вітрової, гідроенергії та інших екологічно чистих джерел енергії зменшує викиди парникових газів та інше забруднення.</a:t>
            </a:r>
            <a:endParaRPr lang="en-US" sz="1500" dirty="0"/>
          </a:p>
        </p:txBody>
      </p:sp>
      <p:pic>
        <p:nvPicPr>
          <p:cNvPr id="10" name="Image 3" descr="preencoded.png"/>
          <p:cNvPicPr>
            <a:picLocks noChangeAspect="1"/>
          </p:cNvPicPr>
          <p:nvPr/>
        </p:nvPicPr>
        <p:blipFill>
          <a:blip r:embed="rId6"/>
          <a:stretch>
            <a:fillRect/>
          </a:stretch>
        </p:blipFill>
        <p:spPr>
          <a:xfrm>
            <a:off x="6159103" y="5179576"/>
            <a:ext cx="480536" cy="480536"/>
          </a:xfrm>
          <a:prstGeom prst="rect">
            <a:avLst/>
          </a:prstGeom>
        </p:spPr>
      </p:pic>
      <p:sp>
        <p:nvSpPr>
          <p:cNvPr id="11" name="Text 5"/>
          <p:cNvSpPr/>
          <p:nvPr/>
        </p:nvSpPr>
        <p:spPr>
          <a:xfrm>
            <a:off x="6159103" y="5852279"/>
            <a:ext cx="3171230" cy="316111"/>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Alexandria Semi Bold" pitchFamily="34" charset="0"/>
                <a:ea typeface="Alexandria Semi Bold" pitchFamily="34" charset="-122"/>
                <a:cs typeface="Alexandria Semi Bold" pitchFamily="34" charset="-120"/>
              </a:rPr>
              <a:t>Відновлення екосистем</a:t>
            </a:r>
            <a:endParaRPr lang="en-US" sz="1950" dirty="0"/>
          </a:p>
        </p:txBody>
      </p:sp>
      <p:sp>
        <p:nvSpPr>
          <p:cNvPr id="12" name="Text 6"/>
          <p:cNvSpPr/>
          <p:nvPr/>
        </p:nvSpPr>
        <p:spPr>
          <a:xfrm>
            <a:off x="6159103" y="6283643"/>
            <a:ext cx="3755112" cy="1229678"/>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Масштабні програми з відновлення лісів, водойм та інших природних середовищ здатні відновити баланс екосистем, що були порушені.</a:t>
            </a:r>
            <a:endParaRPr lang="en-US" sz="1500" dirty="0"/>
          </a:p>
        </p:txBody>
      </p:sp>
      <p:pic>
        <p:nvPicPr>
          <p:cNvPr id="13" name="Image 4" descr="preencoded.png"/>
          <p:cNvPicPr>
            <a:picLocks noChangeAspect="1"/>
          </p:cNvPicPr>
          <p:nvPr/>
        </p:nvPicPr>
        <p:blipFill>
          <a:blip r:embed="rId7"/>
          <a:stretch>
            <a:fillRect/>
          </a:stretch>
        </p:blipFill>
        <p:spPr>
          <a:xfrm>
            <a:off x="10202466" y="5179576"/>
            <a:ext cx="480536" cy="480536"/>
          </a:xfrm>
          <a:prstGeom prst="rect">
            <a:avLst/>
          </a:prstGeom>
        </p:spPr>
      </p:pic>
      <p:sp>
        <p:nvSpPr>
          <p:cNvPr id="14" name="Text 7"/>
          <p:cNvSpPr/>
          <p:nvPr/>
        </p:nvSpPr>
        <p:spPr>
          <a:xfrm>
            <a:off x="10202466" y="5852279"/>
            <a:ext cx="2529126" cy="316111"/>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Alexandria Semi Bold" pitchFamily="34" charset="0"/>
                <a:ea typeface="Alexandria Semi Bold" pitchFamily="34" charset="-122"/>
                <a:cs typeface="Alexandria Semi Bold" pitchFamily="34" charset="-120"/>
              </a:rPr>
              <a:t>Охорона природи</a:t>
            </a:r>
            <a:endParaRPr lang="en-US" sz="1950" dirty="0"/>
          </a:p>
        </p:txBody>
      </p:sp>
      <p:sp>
        <p:nvSpPr>
          <p:cNvPr id="15" name="Text 8"/>
          <p:cNvSpPr/>
          <p:nvPr/>
        </p:nvSpPr>
        <p:spPr>
          <a:xfrm>
            <a:off x="10202466" y="6283643"/>
            <a:ext cx="3755231" cy="1229678"/>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Sora Light" pitchFamily="34" charset="0"/>
                <a:ea typeface="Sora Light" pitchFamily="34" charset="-122"/>
                <a:cs typeface="Sora Light" pitchFamily="34" charset="-120"/>
              </a:rPr>
              <a:t>Створення заповідників, національних парків та інших охоронюваних територій дозволяє зберегти унікальні природні комплекси.</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780</Words>
  <Application>Microsoft Office PowerPoint</Application>
  <PresentationFormat>Произвольный</PresentationFormat>
  <Paragraphs>77</Paragraphs>
  <Slides>9</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Alexandria Semi Bold</vt:lpstr>
      <vt:lpstr>Calibri</vt:lpstr>
      <vt:lpstr>Arial</vt:lpstr>
      <vt:lpstr>Sora Light</vt:lpstr>
      <vt:lpstr>Aharoni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NATALIA</cp:lastModifiedBy>
  <cp:revision>2</cp:revision>
  <dcterms:created xsi:type="dcterms:W3CDTF">2024-10-23T06:50:29Z</dcterms:created>
  <dcterms:modified xsi:type="dcterms:W3CDTF">2024-10-23T06:58:37Z</dcterms:modified>
</cp:coreProperties>
</file>