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3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8064896" cy="108012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ІНКЛЮЗИВНЕ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ФІЗИЧНЕ ВИХОВАННЯ</a:t>
            </a:r>
            <a:endParaRPr lang="ru-RU" sz="8000" dirty="0"/>
          </a:p>
        </p:txBody>
      </p:sp>
      <p:pic>
        <p:nvPicPr>
          <p:cNvPr id="2" name="Picture 2" descr="Изолированный концептуальный вектор педиатрического здравоохранения и медицинских услуг для детей">
            <a:extLst>
              <a:ext uri="{FF2B5EF4-FFF2-40B4-BE49-F238E27FC236}">
                <a16:creationId xmlns:a16="http://schemas.microsoft.com/office/drawing/2014/main" id="{EEEB3341-2684-7E42-3664-075EE295A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277" y="2276872"/>
            <a:ext cx="4061445" cy="406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92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2212848" cy="48274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Викладачі курсу: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79512" y="836712"/>
            <a:ext cx="2808312" cy="5679235"/>
          </a:xfrm>
        </p:spPr>
        <p:txBody>
          <a:bodyPr>
            <a:noAutofit/>
          </a:bodyPr>
          <a:lstStyle/>
          <a:p>
            <a:pPr algn="ctr"/>
            <a:r>
              <a:rPr lang="uk-UA" sz="1400" i="1" dirty="0"/>
              <a:t>Пиптюк Павло Федорович</a:t>
            </a:r>
            <a:endParaRPr lang="uk-UA" sz="1400" dirty="0"/>
          </a:p>
          <a:p>
            <a:pPr algn="ctr"/>
            <a:r>
              <a:rPr lang="uk-UA" sz="1400" dirty="0"/>
              <a:t>З 1 листопада 2013 року викладач  факультету фізичного виховання, здоров’я та туризму, кафедри теорії та методики фізичної культури і спорту</a:t>
            </a:r>
          </a:p>
          <a:p>
            <a:pPr algn="ctr"/>
            <a:r>
              <a:rPr lang="uk-UA" sz="1400" dirty="0"/>
              <a:t>Захистив дисертаційне дослідження при Інституті спеціальної педагогіки НАПН України, на тему: «Корекція рухової сфери в учнів з вадами слуху засобами оздоровчого </a:t>
            </a:r>
            <a:r>
              <a:rPr lang="ru-RU" sz="1400" dirty="0"/>
              <a:t>туризму»</a:t>
            </a:r>
            <a:endParaRPr lang="uk-UA" sz="1400" dirty="0"/>
          </a:p>
          <a:p>
            <a:pPr algn="ctr"/>
            <a:endParaRPr lang="uk-UA" sz="1400" i="1" dirty="0"/>
          </a:p>
          <a:p>
            <a:pPr algn="ctr"/>
            <a:r>
              <a:rPr lang="uk-UA" sz="1400" i="1" dirty="0"/>
              <a:t>Парій Світлана Борисівна</a:t>
            </a:r>
            <a:endParaRPr lang="uk-UA" sz="1400" dirty="0"/>
          </a:p>
          <a:p>
            <a:pPr algn="ctr"/>
            <a:r>
              <a:rPr lang="uk-UA" sz="1400" dirty="0"/>
              <a:t>З 1 вересня 2012 року викладач  факультету фізичного виховання, здоров’я та туризму, кафедри теорії та методики фізичної культури і спорту</a:t>
            </a:r>
          </a:p>
          <a:p>
            <a:pPr algn="ctr"/>
            <a:endParaRPr lang="uk-UA" sz="1400" dirty="0"/>
          </a:p>
          <a:p>
            <a:pPr algn="ctr"/>
            <a:endParaRPr lang="uk-UA" sz="1400" dirty="0"/>
          </a:p>
          <a:p>
            <a:pPr algn="ctr"/>
            <a:r>
              <a:rPr lang="uk-UA" sz="1400" dirty="0"/>
              <a:t>Телефон: (061) 289-75-53</a:t>
            </a:r>
            <a:endParaRPr lang="ru-RU" sz="1400" dirty="0"/>
          </a:p>
          <a:p>
            <a:pPr algn="ctr"/>
            <a:endParaRPr lang="uk-UA" sz="1400" dirty="0"/>
          </a:p>
        </p:txBody>
      </p:sp>
      <p:pic>
        <p:nvPicPr>
          <p:cNvPr id="7" name="Рисунок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9" t="12110" r="16818" b="14128"/>
          <a:stretch/>
        </p:blipFill>
        <p:spPr bwMode="auto">
          <a:xfrm rot="433282">
            <a:off x="6060878" y="1763322"/>
            <a:ext cx="2343150" cy="32143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 descr="Пиптюк Павло Федорович">
            <a:extLst>
              <a:ext uri="{FF2B5EF4-FFF2-40B4-BE49-F238E27FC236}">
                <a16:creationId xmlns:a16="http://schemas.microsoft.com/office/drawing/2014/main" id="{3C3630CC-B862-B2B5-D740-E3670B0DB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33808"/>
            <a:ext cx="219324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75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51648" cy="864096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>
                <a:effectLst/>
              </a:rPr>
            </a:br>
            <a:br>
              <a:rPr lang="ru-RU" dirty="0">
                <a:effectLst/>
              </a:rPr>
            </a:br>
            <a:r>
              <a:rPr lang="uk-UA" dirty="0">
                <a:effectLst/>
              </a:rPr>
              <a:t>ОПИС КУРСУ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88902"/>
            <a:ext cx="7854696" cy="5436441"/>
          </a:xfrm>
        </p:spPr>
        <p:txBody>
          <a:bodyPr>
            <a:noAutofit/>
          </a:bodyPr>
          <a:lstStyle/>
          <a:p>
            <a:pPr marL="87313" indent="273050" algn="just">
              <a:spcBef>
                <a:spcPts val="575"/>
              </a:spcBef>
              <a:spcAft>
                <a:spcPts val="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i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</a:rPr>
              <a:t>вивчення навчальної дисципліни «Інклюзивне фізичне виховання» є підготовка майбутніх фахівців до організації та проведення фізичного виховання з урахуванням індивідуальних особливостей та потреб учнів з особливими освітніми потребами, формування у студентів </a:t>
            </a:r>
            <a:r>
              <a:rPr lang="uk-UA" sz="1800" dirty="0" err="1">
                <a:latin typeface="Times New Roman" panose="02020603050405020304" pitchFamily="18" charset="0"/>
              </a:rPr>
              <a:t>компетентностей</a:t>
            </a:r>
            <a:r>
              <a:rPr lang="uk-UA" sz="1800" dirty="0">
                <a:latin typeface="Times New Roman" panose="02020603050405020304" pitchFamily="18" charset="0"/>
              </a:rPr>
              <a:t> для створення інклюзивного освітнього середовища, де кожен учасник навчального процесу матиме рівні можливості для розвитку фізичних, психічних та соціальних якостей, незалежно від фізичних чи психічних обмежень. </a:t>
            </a:r>
            <a:endParaRPr lang="ru-RU" sz="1800" dirty="0">
              <a:latin typeface="Times New Roman" panose="02020603050405020304" pitchFamily="18" charset="0"/>
            </a:endParaRPr>
          </a:p>
          <a:p>
            <a:pPr marL="87313" indent="273050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 «Інклюзивне фізичне виховання» є важливою дисципліною, що розвиває компетентності фахівців у галузі фізичного виховання для роботи з особами, які мають різні фізичні та ментальні особливості. Курс забезпечує підготовку педагогів, тренерів та інших фахівців до створення інклюзивного середовища, що сприяє розвитку фізичної активності і здоров’я всіх учасників, незалежно від їхніх можливостей. Забезпечує підготовку фахівців, які зможуть працювати з особами з інвалідністю та іншими особливими потребами, інтегруючи їх у загальний процес фізичного виховання. Відповідає потребам суспільства, сприяючи розвитку інклюзії та рівності в спорті та фізичній культурі. Покликаний знизити бар’єри для участі осіб з обмеженими можливостями у спортивних заходах та заняттях фізичною культурою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8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4178424" cy="504056"/>
          </a:xfrm>
        </p:spPr>
        <p:txBody>
          <a:bodyPr>
            <a:normAutofit/>
          </a:bodyPr>
          <a:lstStyle/>
          <a:p>
            <a:r>
              <a:rPr lang="uk-UA" dirty="0"/>
              <a:t>ОЧІКУВАНІ РЕЗУЛЬТАТИ НАВЧАННЯ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1124744"/>
            <a:ext cx="2664296" cy="5472608"/>
          </a:xfrm>
        </p:spPr>
        <p:txBody>
          <a:bodyPr>
            <a:noAutofit/>
          </a:bodyPr>
          <a:lstStyle/>
          <a:p>
            <a:pPr indent="360363" algn="just">
              <a:spcBef>
                <a:spcPts val="0"/>
              </a:spcBef>
            </a:pPr>
            <a:r>
              <a:rPr lang="uk-UA" sz="1600" i="1" dirty="0">
                <a:latin typeface="Times New Roman" panose="02020603050405020304" pitchFamily="18" charset="0"/>
              </a:rPr>
              <a:t>Курс відповідає вимогам сучасного ринку праці, що все більше вимагає фахівців, здатних забезпечувати інклюзивні підходи в освітньому та спортивному середовищі. Робота з дітьми з інвалідністю стає обов’язковим аспектом педагогічної та тренерської діяльності. </a:t>
            </a:r>
          </a:p>
          <a:p>
            <a:pPr indent="360363" algn="just">
              <a:spcBef>
                <a:spcPts val="0"/>
              </a:spcBef>
            </a:pPr>
            <a:r>
              <a:rPr lang="uk-UA" sz="1600" i="1" dirty="0">
                <a:latin typeface="Times New Roman" panose="02020603050405020304" pitchFamily="18" charset="0"/>
              </a:rPr>
              <a:t>Спеціалісти з інклюзивного фізичного виховання користуються попитом у школах, реабілітаційних центрах, дитячих спортивних секціях та в організаціях, що працюють з людьми з обмеженими можливостями.</a:t>
            </a:r>
            <a:endParaRPr lang="ru-RU" sz="1600" i="1" dirty="0">
              <a:latin typeface="Times New Roman" panose="02020603050405020304" pitchFamily="18" charset="0"/>
            </a:endParaRPr>
          </a:p>
        </p:txBody>
      </p:sp>
      <p:pic>
        <p:nvPicPr>
          <p:cNvPr id="3074" name="Picture 2" descr="Иллюстрация концепции вспомогательных технологий">
            <a:extLst>
              <a:ext uri="{FF2B5EF4-FFF2-40B4-BE49-F238E27FC236}">
                <a16:creationId xmlns:a16="http://schemas.microsoft.com/office/drawing/2014/main" id="{A9F07001-036A-CF91-E5B4-C1147EEC16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10"/>
          <a:stretch/>
        </p:blipFill>
        <p:spPr bwMode="auto">
          <a:xfrm rot="464866">
            <a:off x="3210459" y="1449272"/>
            <a:ext cx="5061374" cy="364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9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ТЕМИ ЛЕКЦІЙНИХ ЗАНЯТЬ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59EC4E65-AAB7-07EF-F47C-7F58BDB38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46777"/>
              </p:ext>
            </p:extLst>
          </p:nvPr>
        </p:nvGraphicFramePr>
        <p:xfrm>
          <a:off x="611560" y="1052736"/>
          <a:ext cx="8064896" cy="51125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21194819"/>
                    </a:ext>
                  </a:extLst>
                </a:gridCol>
                <a:gridCol w="5290066">
                  <a:extLst>
                    <a:ext uri="{9D8B030D-6E8A-4147-A177-3AD203B41FA5}">
                      <a16:colId xmlns:a16="http://schemas.microsoft.com/office/drawing/2014/main" val="2300835011"/>
                    </a:ext>
                  </a:extLst>
                </a:gridCol>
                <a:gridCol w="450550">
                  <a:extLst>
                    <a:ext uri="{9D8B030D-6E8A-4147-A177-3AD203B41FA5}">
                      <a16:colId xmlns:a16="http://schemas.microsoft.com/office/drawing/2014/main" val="1477825302"/>
                    </a:ext>
                  </a:extLst>
                </a:gridCol>
                <a:gridCol w="730092">
                  <a:extLst>
                    <a:ext uri="{9D8B030D-6E8A-4147-A177-3AD203B41FA5}">
                      <a16:colId xmlns:a16="http://schemas.microsoft.com/office/drawing/2014/main" val="1576895328"/>
                    </a:ext>
                  </a:extLst>
                </a:gridCol>
                <a:gridCol w="730092">
                  <a:extLst>
                    <a:ext uri="{9D8B030D-6E8A-4147-A177-3AD203B41FA5}">
                      <a16:colId xmlns:a16="http://schemas.microsoft.com/office/drawing/2014/main" val="2795471750"/>
                    </a:ext>
                  </a:extLst>
                </a:gridCol>
              </a:tblGrid>
              <a:tr h="591624"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</a:rPr>
                        <a:t>№</a:t>
                      </a:r>
                      <a:r>
                        <a:rPr lang="uk-UA" sz="1100" spc="-65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змістового </a:t>
                      </a:r>
                      <a:r>
                        <a:rPr lang="uk-UA" sz="1100" spc="-10" dirty="0">
                          <a:effectLst/>
                        </a:rPr>
                        <a:t>модуля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065" algn="ctr"/>
                      <a:r>
                        <a:rPr lang="uk-UA" sz="1100" dirty="0">
                          <a:effectLst/>
                        </a:rPr>
                        <a:t>Назва</a:t>
                      </a:r>
                      <a:r>
                        <a:rPr lang="uk-UA" sz="1100" spc="-15" dirty="0">
                          <a:effectLst/>
                        </a:rPr>
                        <a:t> </a:t>
                      </a:r>
                      <a:r>
                        <a:rPr lang="uk-UA" sz="1100" spc="-20" dirty="0">
                          <a:effectLst/>
                        </a:rPr>
                        <a:t>теми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marR="1905" algn="ctr">
                        <a:spcAft>
                          <a:spcPts val="0"/>
                        </a:spcAft>
                      </a:pPr>
                      <a:r>
                        <a:rPr lang="uk-UA" sz="1100" spc="-1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</a:endParaRPr>
                    </a:p>
                    <a:p>
                      <a:pPr marL="8255" marR="1270" algn="ctr">
                        <a:spcAft>
                          <a:spcPts val="0"/>
                        </a:spcAft>
                      </a:pPr>
                      <a:r>
                        <a:rPr lang="uk-UA" sz="1100" spc="-10">
                          <a:effectLst/>
                        </a:rPr>
                        <a:t>годин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100">
                          <a:effectLst/>
                        </a:rPr>
                        <a:t>Згідно</a:t>
                      </a:r>
                      <a:r>
                        <a:rPr lang="uk-UA" sz="1100" spc="-50">
                          <a:effectLst/>
                        </a:rPr>
                        <a:t> з</a:t>
                      </a:r>
                      <a:endParaRPr lang="ru-RU" sz="1100">
                        <a:effectLst/>
                      </a:endParaRPr>
                    </a:p>
                    <a:p>
                      <a:pPr marL="114300" algn="ctr"/>
                      <a:r>
                        <a:rPr lang="uk-UA" sz="1100" spc="-10">
                          <a:effectLst/>
                        </a:rPr>
                        <a:t>розкладом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30821034"/>
                  </a:ext>
                </a:extLst>
              </a:tr>
              <a:tr h="197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3810" algn="ctr">
                        <a:spcAft>
                          <a:spcPts val="0"/>
                        </a:spcAft>
                      </a:pPr>
                      <a:r>
                        <a:rPr lang="uk-UA" sz="1100" spc="-10">
                          <a:effectLst/>
                        </a:rPr>
                        <a:t>о/д.ф.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3175" algn="ctr">
                        <a:spcAft>
                          <a:spcPts val="0"/>
                        </a:spcAft>
                      </a:pPr>
                      <a:r>
                        <a:rPr lang="uk-UA" sz="1100" spc="-10">
                          <a:effectLst/>
                        </a:rPr>
                        <a:t>з.ф.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22763205"/>
                  </a:ext>
                </a:extLst>
              </a:tr>
              <a:tr h="1413593">
                <a:tc rowSpan="2">
                  <a:txBody>
                    <a:bodyPr/>
                    <a:lstStyle/>
                    <a:p>
                      <a:pPr marL="8255" algn="ctr"/>
                      <a:r>
                        <a:rPr lang="uk-UA" sz="1100" spc="-5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</a:rPr>
                        <a:t>Вступ до інклюзивного фізичного виховання: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визначення інклюзії та інклюзивного фізичного виховання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правові та нормативні акти щодо інклюзії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необхідність інклюзивного підходу у фізичному вихованні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предмет, мета, завдання, зміст інклюзивного фізичного виховання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завдання інклюзивного фізичного виховання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інтеграція освітніх програм – сучасна тенденція в вищої і середньої школі.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14300" indent="-30480" algn="ctr"/>
                      <a:r>
                        <a:rPr lang="uk-UA" sz="1100" spc="-10">
                          <a:effectLst/>
                        </a:rPr>
                        <a:t>раз на два тижні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90833276"/>
                  </a:ext>
                </a:extLst>
              </a:tr>
              <a:tr h="1440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</a:rPr>
                        <a:t>Методологія інклюзивного фізичного виховання: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педагогічні технології та методи роботи в інклюзивному фізичному вихованні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загальні методи в інклюзивному фізичному вихованні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індивідуальна програма розвитку дитини з особливими освітніми потребами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класифікація особливих потреб дитини в контексті системного підходу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100" spc="-5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100" spc="-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998118"/>
                  </a:ext>
                </a:extLst>
              </a:tr>
              <a:tr h="1272888">
                <a:tc>
                  <a:txBody>
                    <a:bodyPr/>
                    <a:lstStyle/>
                    <a:p>
                      <a:pPr marL="8255" algn="ctr"/>
                      <a:r>
                        <a:rPr lang="uk-UA" sz="1100" spc="-5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</a:rPr>
                        <a:t>Оцінювання та моніторинг розвитку учнів в інклюзивному фізичному вихованні: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методи оцінювання фізичного розвитку дітей з особливими потребами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інтегральний підхід при оцінюванні успішності ефективності процесу фізичного виховання</a:t>
                      </a:r>
                      <a:r>
                        <a:rPr lang="uk-UA" sz="16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дітей з особливими освітніми потребами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 dirty="0">
                          <a:effectLst/>
                        </a:rPr>
                        <a:t>основні покази та </a:t>
                      </a:r>
                      <a:r>
                        <a:rPr lang="uk-UA" sz="1100" dirty="0" err="1">
                          <a:effectLst/>
                        </a:rPr>
                        <a:t>протипокази</a:t>
                      </a:r>
                      <a:r>
                        <a:rPr lang="uk-UA" sz="1100" dirty="0">
                          <a:effectLst/>
                        </a:rPr>
                        <a:t> до виконання фізичних вправ відповідно до нозологій учнів з особливими освітніми потребами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100" spc="-5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100" spc="-5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-30480" algn="ctr"/>
                      <a:r>
                        <a:rPr lang="uk-UA" sz="1100" spc="-10" dirty="0">
                          <a:effectLst/>
                        </a:rPr>
                        <a:t>раз на два тижні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61275747"/>
                  </a:ext>
                </a:extLst>
              </a:tr>
              <a:tr h="197208">
                <a:tc gridSpan="2">
                  <a:txBody>
                    <a:bodyPr/>
                    <a:lstStyle/>
                    <a:p>
                      <a:pPr marL="69850"/>
                      <a:r>
                        <a:rPr lang="uk-UA" sz="1100" spc="-20">
                          <a:effectLst/>
                        </a:rPr>
                        <a:t>Разом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algn="ctr"/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95911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87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ТЕМИ ПРАКТИЧНИХ ЗАНЯТЬ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87EFB1DC-3F63-9170-734B-CDAAA7BD8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025813"/>
              </p:ext>
            </p:extLst>
          </p:nvPr>
        </p:nvGraphicFramePr>
        <p:xfrm>
          <a:off x="395536" y="908720"/>
          <a:ext cx="8136902" cy="4647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3153467380"/>
                    </a:ext>
                  </a:extLst>
                </a:gridCol>
                <a:gridCol w="5345014">
                  <a:extLst>
                    <a:ext uri="{9D8B030D-6E8A-4147-A177-3AD203B41FA5}">
                      <a16:colId xmlns:a16="http://schemas.microsoft.com/office/drawing/2014/main" val="3361475890"/>
                    </a:ext>
                  </a:extLst>
                </a:gridCol>
                <a:gridCol w="454572">
                  <a:extLst>
                    <a:ext uri="{9D8B030D-6E8A-4147-A177-3AD203B41FA5}">
                      <a16:colId xmlns:a16="http://schemas.microsoft.com/office/drawing/2014/main" val="371705570"/>
                    </a:ext>
                  </a:extLst>
                </a:gridCol>
                <a:gridCol w="736610">
                  <a:extLst>
                    <a:ext uri="{9D8B030D-6E8A-4147-A177-3AD203B41FA5}">
                      <a16:colId xmlns:a16="http://schemas.microsoft.com/office/drawing/2014/main" val="2482272819"/>
                    </a:ext>
                  </a:extLst>
                </a:gridCol>
                <a:gridCol w="736610">
                  <a:extLst>
                    <a:ext uri="{9D8B030D-6E8A-4147-A177-3AD203B41FA5}">
                      <a16:colId xmlns:a16="http://schemas.microsoft.com/office/drawing/2014/main" val="850491036"/>
                    </a:ext>
                  </a:extLst>
                </a:gridCol>
              </a:tblGrid>
              <a:tr h="331061"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№</a:t>
                      </a:r>
                      <a:r>
                        <a:rPr lang="uk-UA" sz="1200" spc="-65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змістового </a:t>
                      </a:r>
                      <a:r>
                        <a:rPr lang="uk-UA" sz="1200" spc="-10">
                          <a:effectLst/>
                        </a:rPr>
                        <a:t>модуля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065" algn="ctr"/>
                      <a:r>
                        <a:rPr lang="uk-UA" sz="1200">
                          <a:effectLst/>
                        </a:rPr>
                        <a:t>Назва</a:t>
                      </a:r>
                      <a:r>
                        <a:rPr lang="uk-UA" sz="1200" spc="-15">
                          <a:effectLst/>
                        </a:rPr>
                        <a:t> </a:t>
                      </a:r>
                      <a:r>
                        <a:rPr lang="uk-UA" sz="1200" spc="-20">
                          <a:effectLst/>
                        </a:rPr>
                        <a:t>теми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marR="1905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</a:endParaRPr>
                    </a:p>
                    <a:p>
                      <a:pPr marL="8255" marR="1270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годин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Згідно</a:t>
                      </a:r>
                      <a:r>
                        <a:rPr lang="uk-UA" sz="1200" spc="-50">
                          <a:effectLst/>
                        </a:rPr>
                        <a:t> з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200" spc="-10">
                          <a:effectLst/>
                        </a:rPr>
                        <a:t>розкладом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52353864"/>
                  </a:ext>
                </a:extLst>
              </a:tr>
              <a:tr h="165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3810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о/д.ф.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3175"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з.ф.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07672268"/>
                  </a:ext>
                </a:extLst>
              </a:tr>
              <a:tr h="1068680">
                <a:tc>
                  <a:txBody>
                    <a:bodyPr/>
                    <a:lstStyle/>
                    <a:p>
                      <a:pPr marL="269875" indent="-179070"/>
                      <a:r>
                        <a:rPr lang="uk-UA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/>
                      <a:r>
                        <a:rPr lang="uk-UA" sz="1100">
                          <a:effectLst/>
                        </a:rPr>
                        <a:t>Типологія особливих освітніх потреб: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категорії (типологія) освітніх труднощів у осіб з особливими освітніми потребами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фізіологічні та психолого-педагогічні особливості різних категорій дітей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категорії суб’єктів навчання залежно від типу порушення 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основні принципи роботи з дітьми з різними порушеннями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30480" algn="ctr"/>
                      <a:r>
                        <a:rPr lang="uk-UA" sz="1200" spc="-10">
                          <a:effectLst/>
                        </a:rPr>
                        <a:t>раз на два тижні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8216108"/>
                  </a:ext>
                </a:extLst>
              </a:tr>
              <a:tr h="1440160">
                <a:tc rowSpan="2">
                  <a:txBody>
                    <a:bodyPr/>
                    <a:lstStyle/>
                    <a:p>
                      <a:pPr marL="8255" algn="ctr"/>
                      <a:r>
                        <a:rPr lang="uk-UA" sz="1200" spc="-5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>
                          <a:effectLst/>
                        </a:rPr>
                        <a:t>Організація занять з інклюзивного фізичного виховання: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організація та проведення різних форм занять фізичними вправами в умовах інклюзивної освіти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види спрямованості змісту занять з інклюзивного фізичного виховання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характеристика змісту занять інклюзивного фізичного виховання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адаптація фізичних вправ для дітей з особливими освітніми потребами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заняття з інклюзивного фізичного виховання з різними віковими групами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використання спеціального обладнання та інвентарю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-30480" algn="ctr"/>
                      <a:r>
                        <a:rPr lang="uk-UA" sz="1200" spc="-10">
                          <a:effectLst/>
                        </a:rPr>
                        <a:t>раз на два тижні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57415186"/>
                  </a:ext>
                </a:extLst>
              </a:tr>
              <a:tr h="1224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>
                          <a:effectLst/>
                        </a:rPr>
                        <a:t>Інклюзивне середовище: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фізична культура як інклюзивне середовище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роль фізичної активності у соціалізації дітей з особливими потребами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підготовки майбутніх фахівців фізичної культури та спорту до роботи в інклюзивному освітньому середовищі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психолого-педагогічний супровід в інклюзивному фізичному вихованні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1100">
                          <a:effectLst/>
                        </a:rPr>
                        <a:t>технології навчання в інклюзивному освітньому середовищі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spc="-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916709"/>
                  </a:ext>
                </a:extLst>
              </a:tr>
              <a:tr h="165531">
                <a:tc gridSpan="2">
                  <a:txBody>
                    <a:bodyPr/>
                    <a:lstStyle/>
                    <a:p>
                      <a:pPr marL="69850"/>
                      <a:r>
                        <a:rPr lang="uk-UA" sz="1200" spc="-20" dirty="0">
                          <a:effectLst/>
                        </a:rPr>
                        <a:t>Разом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127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marR="127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96654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65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04056"/>
          </a:xfrm>
        </p:spPr>
        <p:txBody>
          <a:bodyPr/>
          <a:lstStyle/>
          <a:p>
            <a:pPr algn="ctr"/>
            <a:br>
              <a:rPr lang="ru-RU" sz="2400" dirty="0">
                <a:effectLst/>
              </a:rPr>
            </a:br>
            <a:r>
              <a:rPr lang="uk-UA" sz="2700" dirty="0">
                <a:effectLst/>
              </a:rPr>
              <a:t>САМОСТІЙНА РОБОТА</a:t>
            </a:r>
            <a:endParaRPr lang="ru-RU" sz="27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0413" y="-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8F9D1DF4-31D4-2620-EDAA-F9DC55709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16252"/>
              </p:ext>
            </p:extLst>
          </p:nvPr>
        </p:nvGraphicFramePr>
        <p:xfrm>
          <a:off x="457200" y="1268760"/>
          <a:ext cx="8229600" cy="29915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139718350"/>
                    </a:ext>
                  </a:extLst>
                </a:gridCol>
                <a:gridCol w="5940968">
                  <a:extLst>
                    <a:ext uri="{9D8B030D-6E8A-4147-A177-3AD203B41FA5}">
                      <a16:colId xmlns:a16="http://schemas.microsoft.com/office/drawing/2014/main" val="3646831854"/>
                    </a:ext>
                  </a:extLst>
                </a:gridCol>
                <a:gridCol w="527076">
                  <a:extLst>
                    <a:ext uri="{9D8B030D-6E8A-4147-A177-3AD203B41FA5}">
                      <a16:colId xmlns:a16="http://schemas.microsoft.com/office/drawing/2014/main" val="701386314"/>
                    </a:ext>
                  </a:extLst>
                </a:gridCol>
                <a:gridCol w="527076">
                  <a:extLst>
                    <a:ext uri="{9D8B030D-6E8A-4147-A177-3AD203B41FA5}">
                      <a16:colId xmlns:a16="http://schemas.microsoft.com/office/drawing/2014/main" val="3378819117"/>
                    </a:ext>
                  </a:extLst>
                </a:gridCol>
              </a:tblGrid>
              <a:tr h="305428">
                <a:tc rowSpan="2">
                  <a:txBody>
                    <a:bodyPr/>
                    <a:lstStyle/>
                    <a:p>
                      <a:pPr marL="27940" marR="61595" indent="1905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</a:t>
                      </a:r>
                      <a:r>
                        <a:rPr lang="uk-UA" sz="1400" spc="-6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змістового </a:t>
                      </a:r>
                      <a:r>
                        <a:rPr lang="uk-UA" sz="1400" spc="-10" dirty="0">
                          <a:effectLst/>
                        </a:rPr>
                        <a:t>модуля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050925" algn="ctr"/>
                      <a:r>
                        <a:rPr lang="uk-UA" sz="1400">
                          <a:effectLst/>
                        </a:rPr>
                        <a:t>Питання</a:t>
                      </a:r>
                      <a:r>
                        <a:rPr lang="uk-UA" sz="1400" spc="-4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для</a:t>
                      </a:r>
                      <a:r>
                        <a:rPr lang="uk-UA" sz="1400" spc="-4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самостійного</a:t>
                      </a:r>
                      <a:r>
                        <a:rPr lang="uk-UA" sz="1400" spc="-45">
                          <a:effectLst/>
                        </a:rPr>
                        <a:t> </a:t>
                      </a:r>
                      <a:r>
                        <a:rPr lang="uk-UA" sz="1400" spc="-10">
                          <a:effectLst/>
                        </a:rPr>
                        <a:t>опрацювання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 algn="ctr"/>
                      <a:r>
                        <a:rPr lang="uk-UA" sz="1400" spc="-10">
                          <a:effectLst/>
                        </a:rPr>
                        <a:t>Кількість</a:t>
                      </a:r>
                      <a:endParaRPr lang="ru-RU" sz="1200">
                        <a:effectLst/>
                      </a:endParaRPr>
                    </a:p>
                    <a:p>
                      <a:pPr marL="8255" marR="5080" algn="ctr"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</a:rPr>
                        <a:t>годин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97148"/>
                  </a:ext>
                </a:extLst>
              </a:tr>
              <a:tr h="152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4445" algn="ctr"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</a:rPr>
                        <a:t>о/д.ф.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4445" algn="ctr">
                        <a:spcAft>
                          <a:spcPts val="0"/>
                        </a:spcAft>
                      </a:pPr>
                      <a:r>
                        <a:rPr lang="uk-UA" sz="1400" spc="-20">
                          <a:effectLst/>
                        </a:rPr>
                        <a:t>з.ф.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7141751"/>
                  </a:ext>
                </a:extLst>
              </a:tr>
              <a:tr h="279976">
                <a:tc rowSpan="3">
                  <a:txBody>
                    <a:bodyPr/>
                    <a:lstStyle/>
                    <a:p>
                      <a:pPr marL="8255" algn="ctr"/>
                      <a:r>
                        <a:rPr lang="uk-UA" sz="1400" spc="-5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200">
                          <a:effectLst/>
                        </a:rPr>
                        <a:t>Роль і місце інклюзивного фізичного виховання в комплексній реабілітації та соціальній інтеграції осіб з інвалідністю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4852148"/>
                  </a:ext>
                </a:extLst>
              </a:tr>
              <a:tr h="559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200">
                          <a:effectLst/>
                        </a:rPr>
                        <a:t>Вивчення і аналіз успішних практик адаптивних стратегій та педагогічних підходів до забезпечення ефективного навчання дітей з різними типами порушень (зору, слуху, опорно-рухового апарату тощо) в контексті фізичного виховання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22338916"/>
                  </a:ext>
                </a:extLst>
              </a:tr>
              <a:tr h="159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200">
                          <a:effectLst/>
                        </a:rPr>
                        <a:t>Розробка індивідуальних програм з інклюзивного фізичного виховання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72349236"/>
                  </a:ext>
                </a:extLst>
              </a:tr>
              <a:tr h="152714">
                <a:tc rowSpan="3">
                  <a:txBody>
                    <a:bodyPr/>
                    <a:lstStyle/>
                    <a:p>
                      <a:pPr marL="8255" algn="ctr"/>
                      <a:r>
                        <a:rPr lang="ru-RU" sz="1400" spc="-5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200">
                          <a:effectLst/>
                        </a:rPr>
                        <a:t>Планування та проведення занять з інклюзивного фізичного виховання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400" spc="-5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76765280"/>
                  </a:ext>
                </a:extLst>
              </a:tr>
              <a:tr h="419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200">
                          <a:effectLst/>
                        </a:rPr>
                        <a:t>Оцінка вихідного рівня фізичної підготовленості дітей з особливими освітніми потребами з різними типами порушень (зору, слуху, опорно-рухового апарату тощо)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400" spc="-5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30340084"/>
                  </a:ext>
                </a:extLst>
              </a:tr>
              <a:tr h="279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/>
                      <a:r>
                        <a:rPr lang="uk-UA" sz="1200">
                          <a:effectLst/>
                        </a:rPr>
                        <a:t>Підтримка позитивного психологічного клімату під час занять з інклюзивного фізичного виховання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400" spc="-5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229738"/>
                  </a:ext>
                </a:extLst>
              </a:tr>
              <a:tr h="152714">
                <a:tc gridSpan="2">
                  <a:txBody>
                    <a:bodyPr/>
                    <a:lstStyle/>
                    <a:p>
                      <a:pPr marL="69850"/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160" marR="19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540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82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23485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80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04" y="620688"/>
            <a:ext cx="7772400" cy="474328"/>
          </a:xfrm>
        </p:spPr>
        <p:txBody>
          <a:bodyPr/>
          <a:lstStyle/>
          <a:p>
            <a:pPr algn="ctr"/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uk-UA" sz="28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8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r>
              <a:rPr lang="uk-UA" sz="2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поточних</a:t>
            </a:r>
            <a:r>
              <a:rPr lang="uk-UA" sz="28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контрольних</a:t>
            </a:r>
            <a:r>
              <a:rPr lang="uk-UA" sz="2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sz="2800" i="1" dirty="0">
                <a:effectLst/>
              </a:rPr>
              <a:t>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8204" y="1196752"/>
            <a:ext cx="7772400" cy="5256584"/>
          </a:xfrm>
        </p:spPr>
        <p:txBody>
          <a:bodyPr>
            <a:normAutofit/>
          </a:bodyPr>
          <a:lstStyle/>
          <a:p>
            <a:pPr algn="ctr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Мінімальна кількість балів, яку необхідно набрати здобувачу для допуску до підсумкового контролю складає 35 балів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Критерії оцінювання зазначені у розділі «Система накопичення балів»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DE22B360-A4A8-B474-8C0D-FB10F2C84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637036"/>
              </p:ext>
            </p:extLst>
          </p:nvPr>
        </p:nvGraphicFramePr>
        <p:xfrm>
          <a:off x="598204" y="2132856"/>
          <a:ext cx="7947593" cy="456623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1093476">
                  <a:extLst>
                    <a:ext uri="{9D8B030D-6E8A-4147-A177-3AD203B41FA5}">
                      <a16:colId xmlns:a16="http://schemas.microsoft.com/office/drawing/2014/main" val="475685010"/>
                    </a:ext>
                  </a:extLst>
                </a:gridCol>
                <a:gridCol w="2679688">
                  <a:extLst>
                    <a:ext uri="{9D8B030D-6E8A-4147-A177-3AD203B41FA5}">
                      <a16:colId xmlns:a16="http://schemas.microsoft.com/office/drawing/2014/main" val="2409281015"/>
                    </a:ext>
                  </a:extLst>
                </a:gridCol>
                <a:gridCol w="1789241">
                  <a:extLst>
                    <a:ext uri="{9D8B030D-6E8A-4147-A177-3AD203B41FA5}">
                      <a16:colId xmlns:a16="http://schemas.microsoft.com/office/drawing/2014/main" val="999903063"/>
                    </a:ext>
                  </a:extLst>
                </a:gridCol>
                <a:gridCol w="1713609">
                  <a:extLst>
                    <a:ext uri="{9D8B030D-6E8A-4147-A177-3AD203B41FA5}">
                      <a16:colId xmlns:a16="http://schemas.microsoft.com/office/drawing/2014/main" val="1027562520"/>
                    </a:ext>
                  </a:extLst>
                </a:gridCol>
                <a:gridCol w="671579">
                  <a:extLst>
                    <a:ext uri="{9D8B030D-6E8A-4147-A177-3AD203B41FA5}">
                      <a16:colId xmlns:a16="http://schemas.microsoft.com/office/drawing/2014/main" val="42335584"/>
                    </a:ext>
                  </a:extLst>
                </a:gridCol>
              </a:tblGrid>
              <a:tr h="549386">
                <a:tc>
                  <a:txBody>
                    <a:bodyPr/>
                    <a:lstStyle/>
                    <a:p>
                      <a:pPr marL="243205" marR="63500" indent="-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№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змістового </a:t>
                      </a:r>
                      <a:r>
                        <a:rPr lang="uk-UA" sz="1000" spc="-10">
                          <a:effectLst/>
                        </a:rPr>
                        <a:t>модуля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marR="276225" indent="1644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Вид поточного контрольного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заходу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0" marR="206375" indent="1612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Зміст поточного контрольного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заходу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 marR="146050" indent="-12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Критерії</a:t>
                      </a:r>
                      <a:r>
                        <a:rPr lang="uk-UA" sz="1000" spc="-6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оцінювання* та</a:t>
                      </a:r>
                      <a:r>
                        <a:rPr lang="uk-UA" sz="1000" spc="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термін</a:t>
                      </a:r>
                      <a:r>
                        <a:rPr lang="uk-UA" sz="1000" spc="-3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виконання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660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</a:rPr>
                        <a:t>Усього балів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6543891"/>
                  </a:ext>
                </a:extLst>
              </a:tr>
              <a:tr h="325361">
                <a:tc rowSpan="4">
                  <a:txBody>
                    <a:bodyPr/>
                    <a:lstStyle/>
                    <a:p>
                      <a:pPr marL="8255" algn="ctr">
                        <a:lnSpc>
                          <a:spcPts val="1340"/>
                        </a:lnSpc>
                      </a:pPr>
                      <a:r>
                        <a:rPr lang="uk-UA" sz="1200" spc="-5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25"/>
                        </a:lnSpc>
                      </a:pPr>
                      <a:r>
                        <a:rPr lang="uk-UA" sz="1000">
                          <a:effectLst/>
                        </a:rPr>
                        <a:t>теоретичні</a:t>
                      </a:r>
                      <a:r>
                        <a:rPr lang="uk-UA" sz="1000" spc="-3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види:</a:t>
                      </a:r>
                      <a:r>
                        <a:rPr lang="uk-UA" sz="1000" spc="-2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тести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" algn="ctr"/>
                      <a:r>
                        <a:rPr lang="uk-UA" sz="1000">
                          <a:effectLst/>
                        </a:rPr>
                        <a:t>протягом семестру до залікового тижня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75462268"/>
                  </a:ext>
                </a:extLst>
              </a:tr>
              <a:tr h="488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494665" indent="20955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практичні: пошуково-логічні завдання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25643148"/>
                  </a:ext>
                </a:extLst>
              </a:tr>
              <a:tr h="488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-10">
                          <a:effectLst/>
                        </a:rPr>
                        <a:t>комплексні:</a:t>
                      </a:r>
                      <a:r>
                        <a:rPr lang="uk-UA" sz="1000" spc="1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10">
                          <a:effectLst/>
                        </a:rPr>
                        <a:t>кон</a:t>
                      </a:r>
                      <a:r>
                        <a:rPr lang="uk-UA" sz="1000" spc="-10">
                          <a:effectLst/>
                        </a:rPr>
                        <a:t>трольна </a:t>
                      </a:r>
                      <a:r>
                        <a:rPr lang="uk-UA" sz="1000">
                          <a:effectLst/>
                        </a:rPr>
                        <a:t>робота,</a:t>
                      </a:r>
                      <a:r>
                        <a:rPr lang="uk-UA" sz="1000" spc="-4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самостійна</a:t>
                      </a:r>
                      <a:r>
                        <a:rPr lang="uk-UA" sz="1000" spc="-5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робота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10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6734394"/>
                  </a:ext>
                </a:extLst>
              </a:tr>
              <a:tr h="162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66040" algn="r"/>
                      <a:r>
                        <a:rPr lang="uk-UA" sz="10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526378"/>
                  </a:ext>
                </a:extLst>
              </a:tr>
              <a:tr h="325361">
                <a:tc rowSpan="4">
                  <a:txBody>
                    <a:bodyPr/>
                    <a:lstStyle/>
                    <a:p>
                      <a:pPr marL="8255" algn="ctr">
                        <a:lnSpc>
                          <a:spcPts val="1340"/>
                        </a:lnSpc>
                      </a:pPr>
                      <a:r>
                        <a:rPr lang="uk-UA" sz="1200" spc="-5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25"/>
                        </a:lnSpc>
                      </a:pPr>
                      <a:r>
                        <a:rPr lang="uk-UA" sz="1000">
                          <a:effectLst/>
                        </a:rPr>
                        <a:t>теоретичні</a:t>
                      </a:r>
                      <a:r>
                        <a:rPr lang="uk-UA" sz="1000" spc="-3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види:</a:t>
                      </a:r>
                      <a:r>
                        <a:rPr lang="uk-UA" sz="1000" spc="-2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тести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" algn="ctr"/>
                      <a:r>
                        <a:rPr lang="uk-UA" sz="1000">
                          <a:effectLst/>
                        </a:rPr>
                        <a:t>протягом семестру до залікового тижня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9445519"/>
                  </a:ext>
                </a:extLst>
              </a:tr>
              <a:tr h="488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494665" indent="20955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практичні: пошуково-логічні завдання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27681327"/>
                  </a:ext>
                </a:extLst>
              </a:tr>
              <a:tr h="488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-10">
                          <a:effectLst/>
                        </a:rPr>
                        <a:t>комплексні:</a:t>
                      </a:r>
                      <a:r>
                        <a:rPr lang="uk-UA" sz="1000" spc="1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69850">
                        <a:lnSpc>
                          <a:spcPts val="1125"/>
                        </a:lnSpc>
                      </a:pPr>
                      <a:r>
                        <a:rPr lang="uk-UA" sz="1000" spc="10">
                          <a:effectLst/>
                        </a:rPr>
                        <a:t>кон</a:t>
                      </a:r>
                      <a:r>
                        <a:rPr lang="uk-UA" sz="1000" spc="-10">
                          <a:effectLst/>
                        </a:rPr>
                        <a:t>трольна </a:t>
                      </a:r>
                      <a:r>
                        <a:rPr lang="uk-UA" sz="1000">
                          <a:effectLst/>
                        </a:rPr>
                        <a:t>робота,</a:t>
                      </a:r>
                      <a:r>
                        <a:rPr lang="uk-UA" sz="1000" spc="-45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самостійна</a:t>
                      </a:r>
                      <a:r>
                        <a:rPr lang="uk-UA" sz="1000" spc="-5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робота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https://moodle.znu.edu.ua/course/view.php?id=5296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протягом семестру до залікового тижня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10</a:t>
                      </a:r>
                      <a:endParaRPr lang="ru-RU" sz="1100">
                        <a:effectLst/>
                      </a:endParaRPr>
                    </a:p>
                    <a:p>
                      <a:pPr algn="ctr"/>
                      <a:r>
                        <a:rPr lang="uk-UA" sz="10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23787546"/>
                  </a:ext>
                </a:extLst>
              </a:tr>
              <a:tr h="211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66040" algn="r"/>
                      <a:r>
                        <a:rPr lang="uk-UA" sz="10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744718"/>
                  </a:ext>
                </a:extLst>
              </a:tr>
              <a:tr h="162680">
                <a:tc rowSpan="4"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lang="uk-UA" sz="1200">
                          <a:effectLst/>
                        </a:rPr>
                        <a:t>Усього</a:t>
                      </a:r>
                      <a:r>
                        <a:rPr lang="uk-UA" sz="1200" spc="20">
                          <a:effectLst/>
                        </a:rPr>
                        <a:t> </a:t>
                      </a:r>
                      <a:r>
                        <a:rPr lang="uk-UA" sz="1200" spc="-25">
                          <a:effectLst/>
                        </a:rPr>
                        <a:t>за</a:t>
                      </a:r>
                      <a:endParaRPr lang="ru-RU" sz="1100">
                        <a:effectLst/>
                      </a:endParaRPr>
                    </a:p>
                    <a:p>
                      <a:pPr marL="69850" marR="248285">
                        <a:lnSpc>
                          <a:spcPts val="155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змістові модулі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6035"/>
                      <a:r>
                        <a:rPr lang="uk-UA" sz="1000">
                          <a:effectLst/>
                        </a:rPr>
                        <a:t>теоретичні</a:t>
                      </a:r>
                      <a:r>
                        <a:rPr lang="uk-UA" sz="1000" spc="-30">
                          <a:effectLst/>
                        </a:rPr>
                        <a:t> </a:t>
                      </a:r>
                      <a:r>
                        <a:rPr lang="uk-UA" sz="1000">
                          <a:effectLst/>
                        </a:rPr>
                        <a:t>види:</a:t>
                      </a:r>
                      <a:r>
                        <a:rPr lang="uk-UA" sz="1000" spc="-25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тести = 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1270" algn="ctr">
                        <a:lnSpc>
                          <a:spcPts val="1365"/>
                        </a:lnSpc>
                      </a:pPr>
                      <a:r>
                        <a:rPr lang="uk-UA" sz="1200" spc="-25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39085057"/>
                  </a:ext>
                </a:extLst>
              </a:tr>
              <a:tr h="207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6035"/>
                      <a:r>
                        <a:rPr lang="uk-UA" sz="1000">
                          <a:effectLst/>
                        </a:rPr>
                        <a:t>практичні: пошуково-логічні завдання = 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31732"/>
                  </a:ext>
                </a:extLst>
              </a:tr>
              <a:tr h="474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6035">
                        <a:lnSpc>
                          <a:spcPts val="1125"/>
                        </a:lnSpc>
                      </a:pPr>
                      <a:r>
                        <a:rPr lang="uk-UA" sz="1000" spc="-10">
                          <a:effectLst/>
                        </a:rPr>
                        <a:t>комплексні:</a:t>
                      </a:r>
                      <a:r>
                        <a:rPr lang="uk-UA" sz="1000" spc="10">
                          <a:effectLst/>
                        </a:rPr>
                        <a:t> </a:t>
                      </a:r>
                      <a:endParaRPr lang="ru-RU" sz="1100">
                        <a:effectLst/>
                      </a:endParaRPr>
                    </a:p>
                    <a:p>
                      <a:pPr marL="26035"/>
                      <a:r>
                        <a:rPr lang="uk-UA" sz="1000" spc="10">
                          <a:effectLst/>
                        </a:rPr>
                        <a:t>кон</a:t>
                      </a:r>
                      <a:r>
                        <a:rPr lang="uk-UA" sz="1000" spc="-10">
                          <a:effectLst/>
                        </a:rPr>
                        <a:t>трольна </a:t>
                      </a:r>
                      <a:r>
                        <a:rPr lang="uk-UA" sz="1000">
                          <a:effectLst/>
                        </a:rPr>
                        <a:t>робота = 2</a:t>
                      </a:r>
                      <a:endParaRPr lang="ru-RU" sz="1100">
                        <a:effectLst/>
                      </a:endParaRPr>
                    </a:p>
                    <a:p>
                      <a:pPr marL="26035"/>
                      <a:r>
                        <a:rPr lang="uk-UA" sz="1000">
                          <a:effectLst/>
                        </a:rPr>
                        <a:t>самостійна</a:t>
                      </a:r>
                      <a:r>
                        <a:rPr lang="uk-UA" sz="1000" spc="-50">
                          <a:effectLst/>
                        </a:rPr>
                        <a:t> </a:t>
                      </a:r>
                      <a:r>
                        <a:rPr lang="uk-UA" sz="1000" spc="-10">
                          <a:effectLst/>
                        </a:rPr>
                        <a:t>робота = 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38411"/>
                  </a:ext>
                </a:extLst>
              </a:tr>
              <a:tr h="195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16205"/>
                      <a:r>
                        <a:rPr lang="uk-UA" sz="1200" spc="-50" dirty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65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056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04" y="620688"/>
            <a:ext cx="7772400" cy="474328"/>
          </a:xfrm>
        </p:spPr>
        <p:txBody>
          <a:bodyPr/>
          <a:lstStyle/>
          <a:p>
            <a:pPr algn="ctr"/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Підсумковий</a:t>
            </a:r>
            <a:r>
              <a:rPr lang="uk-UA" sz="2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семестровий</a:t>
            </a:r>
            <a:r>
              <a:rPr lang="uk-UA" sz="2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ru-RU" sz="2800" i="1" dirty="0">
                <a:effectLst/>
              </a:rPr>
              <a:t>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8204" y="1196752"/>
            <a:ext cx="7772400" cy="5256584"/>
          </a:xfrm>
        </p:spPr>
        <p:txBody>
          <a:bodyPr>
            <a:normAutofit/>
          </a:bodyPr>
          <a:lstStyle/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F895553B-56BE-4E15-45F3-E060163BC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25420"/>
              </p:ext>
            </p:extLst>
          </p:nvPr>
        </p:nvGraphicFramePr>
        <p:xfrm>
          <a:off x="395536" y="1115632"/>
          <a:ext cx="8352927" cy="50621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38973080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09683358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3029659808"/>
                    </a:ext>
                  </a:extLst>
                </a:gridCol>
                <a:gridCol w="1888998">
                  <a:extLst>
                    <a:ext uri="{9D8B030D-6E8A-4147-A177-3AD203B41FA5}">
                      <a16:colId xmlns:a16="http://schemas.microsoft.com/office/drawing/2014/main" val="1218594433"/>
                    </a:ext>
                  </a:extLst>
                </a:gridCol>
                <a:gridCol w="559273">
                  <a:extLst>
                    <a:ext uri="{9D8B030D-6E8A-4147-A177-3AD203B41FA5}">
                      <a16:colId xmlns:a16="http://schemas.microsoft.com/office/drawing/2014/main" val="3199959488"/>
                    </a:ext>
                  </a:extLst>
                </a:gridCol>
              </a:tblGrid>
              <a:tr h="180128">
                <a:tc>
                  <a:txBody>
                    <a:bodyPr/>
                    <a:lstStyle/>
                    <a:p>
                      <a:pPr marL="4445" algn="ctr"/>
                      <a:r>
                        <a:rPr lang="uk-UA" sz="800" spc="-10">
                          <a:effectLst/>
                        </a:rPr>
                        <a:t>Форма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800">
                          <a:effectLst/>
                        </a:rPr>
                        <a:t>Види</a:t>
                      </a:r>
                      <a:r>
                        <a:rPr lang="uk-UA" sz="800" spc="-30">
                          <a:effectLst/>
                        </a:rPr>
                        <a:t> </a:t>
                      </a:r>
                      <a:r>
                        <a:rPr lang="uk-UA" sz="800" spc="-10">
                          <a:effectLst/>
                        </a:rPr>
                        <a:t>підсумкових</a:t>
                      </a:r>
                      <a:endParaRPr lang="ru-RU" sz="800">
                        <a:effectLst/>
                      </a:endParaRPr>
                    </a:p>
                    <a:p>
                      <a:pPr marL="444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800" spc="-10">
                          <a:effectLst/>
                        </a:rPr>
                        <a:t>контрольних</a:t>
                      </a:r>
                      <a:r>
                        <a:rPr lang="uk-UA" sz="800" spc="40">
                          <a:effectLst/>
                        </a:rPr>
                        <a:t> </a:t>
                      </a:r>
                      <a:r>
                        <a:rPr lang="uk-UA" sz="800" spc="-10">
                          <a:effectLst/>
                        </a:rPr>
                        <a:t>заходів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800">
                          <a:effectLst/>
                        </a:rPr>
                        <a:t>Зміст </a:t>
                      </a:r>
                      <a:r>
                        <a:rPr lang="uk-UA" sz="800" spc="-10">
                          <a:effectLst/>
                        </a:rPr>
                        <a:t>підсумкового</a:t>
                      </a:r>
                      <a:endParaRPr lang="ru-RU" sz="800">
                        <a:effectLst/>
                      </a:endParaRPr>
                    </a:p>
                    <a:p>
                      <a:pPr marL="444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800" spc="-10">
                          <a:effectLst/>
                        </a:rPr>
                        <a:t>контрольного</a:t>
                      </a:r>
                      <a:r>
                        <a:rPr lang="uk-UA" sz="800" spc="30">
                          <a:effectLst/>
                        </a:rPr>
                        <a:t> </a:t>
                      </a:r>
                      <a:r>
                        <a:rPr lang="uk-UA" sz="800" spc="-10">
                          <a:effectLst/>
                        </a:rPr>
                        <a:t>заходу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800" spc="-10">
                          <a:effectLst/>
                        </a:rPr>
                        <a:t>Критерії</a:t>
                      </a:r>
                      <a:endParaRPr lang="ru-RU" sz="800">
                        <a:effectLst/>
                      </a:endParaRPr>
                    </a:p>
                    <a:p>
                      <a:pPr marL="444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800" spc="-10">
                          <a:effectLst/>
                        </a:rPr>
                        <a:t>оцінювання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/>
                      <a:r>
                        <a:rPr lang="uk-UA" sz="800">
                          <a:effectLst/>
                        </a:rPr>
                        <a:t>Усього</a:t>
                      </a:r>
                      <a:r>
                        <a:rPr lang="uk-UA" sz="800" spc="-50">
                          <a:effectLst/>
                        </a:rPr>
                        <a:t> </a:t>
                      </a:r>
                      <a:r>
                        <a:rPr lang="uk-UA" sz="800" spc="-10">
                          <a:effectLst/>
                        </a:rPr>
                        <a:t>балів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27623140"/>
                  </a:ext>
                </a:extLst>
              </a:tr>
              <a:tr h="116773">
                <a:tc>
                  <a:txBody>
                    <a:bodyPr/>
                    <a:lstStyle/>
                    <a:p>
                      <a:pPr marL="6985" algn="ctr">
                        <a:lnSpc>
                          <a:spcPts val="915"/>
                        </a:lnSpc>
                      </a:pPr>
                      <a:r>
                        <a:rPr lang="uk-UA" sz="700" spc="-5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marR="12065" algn="ctr">
                        <a:lnSpc>
                          <a:spcPts val="915"/>
                        </a:lnSpc>
                        <a:spcAft>
                          <a:spcPts val="0"/>
                        </a:spcAft>
                      </a:pPr>
                      <a:r>
                        <a:rPr lang="uk-UA" sz="700" spc="-5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2325" algn="r">
                        <a:lnSpc>
                          <a:spcPts val="915"/>
                        </a:lnSpc>
                      </a:pPr>
                      <a:r>
                        <a:rPr lang="uk-UA" sz="700" spc="-5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915"/>
                        </a:lnSpc>
                      </a:pPr>
                      <a:r>
                        <a:rPr lang="uk-UA" sz="700" spc="-5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marR="6350" algn="ctr">
                        <a:lnSpc>
                          <a:spcPts val="915"/>
                        </a:lnSpc>
                        <a:spcAft>
                          <a:spcPts val="0"/>
                        </a:spcAft>
                      </a:pPr>
                      <a:r>
                        <a:rPr lang="uk-UA" sz="700" spc="-5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7936646"/>
                  </a:ext>
                </a:extLst>
              </a:tr>
              <a:tr h="1600459">
                <a:tc rowSpan="2">
                  <a:txBody>
                    <a:bodyPr/>
                    <a:lstStyle/>
                    <a:p>
                      <a:pPr marR="282575" algn="ctr"/>
                      <a:r>
                        <a:rPr lang="uk-UA" sz="900" spc="-10">
                          <a:effectLst/>
                        </a:rPr>
                        <a:t>Залік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ts val="1340"/>
                        </a:lnSpc>
                      </a:pPr>
                      <a:r>
                        <a:rPr lang="uk-UA" sz="900" spc="-10" dirty="0">
                          <a:effectLst/>
                        </a:rPr>
                        <a:t>Теоретичне</a:t>
                      </a:r>
                      <a:endParaRPr lang="ru-RU" sz="800" dirty="0">
                        <a:effectLst/>
                      </a:endParaRPr>
                    </a:p>
                    <a:p>
                      <a:pPr marL="69850" algn="l"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uk-UA" sz="900" spc="-10" dirty="0">
                          <a:effectLst/>
                        </a:rPr>
                        <a:t>завдання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800">
                          <a:effectLst/>
                        </a:rPr>
                        <a:t>Питання</a:t>
                      </a:r>
                      <a:r>
                        <a:rPr lang="uk-UA" sz="800" spc="-5">
                          <a:effectLst/>
                        </a:rPr>
                        <a:t> </a:t>
                      </a:r>
                      <a:r>
                        <a:rPr lang="uk-UA" sz="800" spc="-25">
                          <a:effectLst/>
                        </a:rPr>
                        <a:t>для </a:t>
                      </a:r>
                      <a:r>
                        <a:rPr lang="uk-UA" sz="800" spc="-10">
                          <a:effectLst/>
                        </a:rPr>
                        <a:t>підготовки: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основні поняття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мета і завдання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принципи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засоби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методи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форми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форми організації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медично-педагогічний контроль в інклюзивному фізичному вихованні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методи контролю ефективності навчального процесу в інклюзивному фізичному вихованні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переважна спрямованість змісту занять з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характеристика змісту занять з інклюзивного фізичного виховання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заняття з інклюзивного фізичного виховання з дітьми дошкільного та шкільного віку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заняття з інклюзивного фізичного виховання у ЗВО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роль і місце фахівця з інклюзивної фізичної культури у команді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algn="ctr"/>
                      <a:r>
                        <a:rPr lang="uk-UA" sz="800" dirty="0">
                          <a:effectLst/>
                        </a:rPr>
                        <a:t>20 тестових завдань – кожна правильна відповідь = 1 бал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algn="ctr"/>
                      <a:r>
                        <a:rPr lang="uk-UA" sz="800">
                          <a:effectLst/>
                        </a:rPr>
                        <a:t>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42028023"/>
                  </a:ext>
                </a:extLst>
              </a:tr>
              <a:tr h="1656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320" algn="l">
                        <a:lnSpc>
                          <a:spcPts val="1340"/>
                        </a:lnSpc>
                      </a:pPr>
                      <a:r>
                        <a:rPr lang="uk-UA" sz="900" dirty="0">
                          <a:effectLst/>
                        </a:rPr>
                        <a:t>Практичне</a:t>
                      </a:r>
                      <a:r>
                        <a:rPr lang="uk-UA" sz="900" spc="-20" dirty="0">
                          <a:effectLst/>
                        </a:rPr>
                        <a:t> </a:t>
                      </a:r>
                      <a:r>
                        <a:rPr lang="uk-UA" sz="900" spc="-10" dirty="0">
                          <a:effectLst/>
                        </a:rPr>
                        <a:t>завдання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8826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Розробка та проведення інклюзивного заняття з фізичного виховання для різновікової групи дітей з різними типами порушень.</a:t>
                      </a:r>
                      <a:endParaRPr lang="ru-RU" sz="800">
                        <a:effectLst/>
                      </a:endParaRPr>
                    </a:p>
                    <a:p>
                      <a:pPr indent="85725" algn="just"/>
                      <a:r>
                        <a:rPr lang="uk-UA" sz="800">
                          <a:effectLst/>
                        </a:rPr>
                        <a:t>Опис завдання: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tabLst>
                          <a:tab pos="85725" algn="l"/>
                        </a:tabLst>
                      </a:pPr>
                      <a:r>
                        <a:rPr lang="uk-UA" sz="800">
                          <a:effectLst/>
                        </a:rPr>
                        <a:t>Планування заняття: розробка детального плану заняття, враховуючи фізіологічні, психологічні та педагогічні особливості дітей з різними порушеннями. </a:t>
                      </a:r>
                      <a:endParaRPr lang="ru-RU" sz="800">
                        <a:effectLst/>
                      </a:endParaRPr>
                    </a:p>
                    <a:p>
                      <a:pPr marL="85725"/>
                      <a:r>
                        <a:rPr lang="uk-UA" sz="800">
                          <a:effectLst/>
                        </a:rPr>
                        <a:t>План має включати:</a:t>
                      </a:r>
                      <a:endParaRPr lang="ru-RU" sz="800">
                        <a:effectLst/>
                      </a:endParaRPr>
                    </a:p>
                    <a:p>
                      <a:pPr marL="742950" lvl="1" indent="-285750">
                        <a:buSzPts val="1000"/>
                        <a:buFont typeface="Courier New" panose="02070309020205020404" pitchFamily="49" charset="0"/>
                        <a:buChar char="o"/>
                        <a:tabLst>
                          <a:tab pos="805815" algn="l"/>
                        </a:tabLst>
                      </a:pPr>
                      <a:r>
                        <a:rPr lang="uk-UA" sz="800">
                          <a:effectLst/>
                        </a:rPr>
                        <a:t>цілі та завдання заняття.</a:t>
                      </a:r>
                      <a:endParaRPr lang="ru-RU" sz="800">
                        <a:effectLst/>
                      </a:endParaRPr>
                    </a:p>
                    <a:p>
                      <a:pPr marL="742950" lvl="1" indent="-285750">
                        <a:buSzPts val="1000"/>
                        <a:buFont typeface="Courier New" panose="02070309020205020404" pitchFamily="49" charset="0"/>
                        <a:buChar char="o"/>
                        <a:tabLst>
                          <a:tab pos="805815" algn="l"/>
                        </a:tabLst>
                      </a:pPr>
                      <a:r>
                        <a:rPr lang="uk-UA" sz="800">
                          <a:effectLst/>
                        </a:rPr>
                        <a:t>використання адаптивних фізичних вправ та педагогічних підходів.</a:t>
                      </a:r>
                      <a:endParaRPr lang="ru-RU" sz="800">
                        <a:effectLst/>
                      </a:endParaRPr>
                    </a:p>
                    <a:p>
                      <a:pPr marL="742950" lvl="1" indent="-285750">
                        <a:buSzPts val="1000"/>
                        <a:buFont typeface="Courier New" panose="02070309020205020404" pitchFamily="49" charset="0"/>
                        <a:buChar char="o"/>
                        <a:tabLst>
                          <a:tab pos="805815" algn="l"/>
                        </a:tabLst>
                      </a:pPr>
                      <a:r>
                        <a:rPr lang="uk-UA" sz="800">
                          <a:effectLst/>
                        </a:rPr>
                        <a:t>методи мотивації та підтримки учасників.</a:t>
                      </a:r>
                      <a:endParaRPr lang="ru-RU" sz="800">
                        <a:effectLst/>
                      </a:endParaRPr>
                    </a:p>
                    <a:p>
                      <a:pPr marL="742950" lvl="1" indent="-285750">
                        <a:buSzPts val="1000"/>
                        <a:buFont typeface="Courier New" panose="02070309020205020404" pitchFamily="49" charset="0"/>
                        <a:buChar char="o"/>
                        <a:tabLst>
                          <a:tab pos="805815" algn="l"/>
                        </a:tabLst>
                      </a:pPr>
                      <a:r>
                        <a:rPr lang="uk-UA" sz="800">
                          <a:effectLst/>
                        </a:rPr>
                        <a:t>стратегії інтеграції дітей з особливими потребами у загальну групу.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tabLst>
                          <a:tab pos="85725" algn="l"/>
                        </a:tabLst>
                      </a:pPr>
                      <a:r>
                        <a:rPr lang="uk-UA" sz="800">
                          <a:effectLst/>
                        </a:rPr>
                        <a:t>Проведення заняття: має бути забезпечена активна участь усіх дітей, використовуючи інклюзивні методи.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tabLst>
                          <a:tab pos="85725" algn="l"/>
                        </a:tabLst>
                      </a:pPr>
                      <a:r>
                        <a:rPr lang="uk-UA" sz="800">
                          <a:effectLst/>
                        </a:rPr>
                        <a:t>Рефлексія: після проведення підготувати короткий звіт з аналізом ефективності проведеного заходу, виявлених труднощів та пропозиціями щодо поліпшення практики інклюзивного фізичного виховання.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/>
                      <a:r>
                        <a:rPr lang="uk-UA" sz="800">
                          <a:effectLst/>
                        </a:rPr>
                        <a:t>Результати виконання студентом індивідуального практичного завдання оцінюється за такою шкалою: 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відповідність плану заняття потребам різних категорій дітей (</a:t>
                      </a:r>
                      <a:r>
                        <a:rPr lang="en-US" sz="800">
                          <a:effectLst/>
                        </a:rPr>
                        <a:t>max </a:t>
                      </a:r>
                      <a:r>
                        <a:rPr lang="uk-UA" sz="800">
                          <a:effectLst/>
                        </a:rPr>
                        <a:t>10 балів)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застосування адаптивних методів та підходів (</a:t>
                      </a:r>
                      <a:r>
                        <a:rPr lang="en-US" sz="800">
                          <a:effectLst/>
                        </a:rPr>
                        <a:t>max</a:t>
                      </a:r>
                      <a:r>
                        <a:rPr lang="uk-UA" sz="800">
                          <a:effectLst/>
                        </a:rPr>
                        <a:t> 10 балів)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ефективність взаємодії з учасниками (</a:t>
                      </a:r>
                      <a:r>
                        <a:rPr lang="en-US" sz="800">
                          <a:effectLst/>
                        </a:rPr>
                        <a:t>max</a:t>
                      </a:r>
                      <a:r>
                        <a:rPr lang="uk-UA" sz="800">
                          <a:effectLst/>
                        </a:rPr>
                        <a:t> 10 балів)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buFont typeface="Tahoma" panose="020B0604030504040204" pitchFamily="34" charset="0"/>
                        <a:buChar char="-"/>
                      </a:pPr>
                      <a:r>
                        <a:rPr lang="uk-UA" sz="800">
                          <a:effectLst/>
                        </a:rPr>
                        <a:t>здатність до рефлексії та самооцінки проведеного заняття (</a:t>
                      </a:r>
                      <a:r>
                        <a:rPr lang="en-US" sz="800">
                          <a:effectLst/>
                        </a:rPr>
                        <a:t>max</a:t>
                      </a:r>
                      <a:r>
                        <a:rPr lang="uk-UA" sz="800">
                          <a:effectLst/>
                        </a:rPr>
                        <a:t> 10 балів).</a:t>
                      </a:r>
                      <a:endParaRPr lang="ru-RU" sz="800">
                        <a:effectLst/>
                      </a:endParaRPr>
                    </a:p>
                    <a:p>
                      <a:pPr marL="91440"/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marL="43180"/>
                      <a:r>
                        <a:rPr lang="uk-UA" sz="800">
                          <a:effectLst/>
                        </a:rPr>
                        <a:t>Загальна оцінка визначається як сума балів, отриманих студентом за кожним пунктом.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800">
                          <a:effectLst/>
                        </a:rPr>
                        <a:t>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3013018"/>
                  </a:ext>
                </a:extLst>
              </a:tr>
              <a:tr h="276404">
                <a:tc>
                  <a:txBody>
                    <a:bodyPr/>
                    <a:lstStyle/>
                    <a:p>
                      <a:pPr marL="27940" algn="ctr">
                        <a:lnSpc>
                          <a:spcPts val="1130"/>
                        </a:lnSpc>
                      </a:pPr>
                      <a:r>
                        <a:rPr lang="uk-UA" sz="800" spc="-10" dirty="0">
                          <a:effectLst/>
                        </a:rPr>
                        <a:t>Усього</a:t>
                      </a:r>
                      <a:endParaRPr lang="ru-RU" sz="800" dirty="0">
                        <a:effectLst/>
                      </a:endParaRPr>
                    </a:p>
                    <a:p>
                      <a:pPr marL="27940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800" spc="-10" dirty="0">
                          <a:effectLst/>
                        </a:rPr>
                        <a:t>балів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" marR="19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uk-UA" sz="900" spc="-25" dirty="0">
                          <a:effectLst/>
                        </a:rPr>
                        <a:t>40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59965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304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195</TotalTime>
  <Words>1422</Words>
  <Application>Microsoft Office PowerPoint</Application>
  <PresentationFormat>Екран (4:3)</PresentationFormat>
  <Paragraphs>251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7" baseType="lpstr">
      <vt:lpstr>Arial</vt:lpstr>
      <vt:lpstr>Calibri</vt:lpstr>
      <vt:lpstr>Constantia</vt:lpstr>
      <vt:lpstr>Courier New</vt:lpstr>
      <vt:lpstr>Tahoma</vt:lpstr>
      <vt:lpstr>Times New Roman</vt:lpstr>
      <vt:lpstr>Wingdings 2</vt:lpstr>
      <vt:lpstr>Поток</vt:lpstr>
      <vt:lpstr>ІНКЛЮЗИВНЕ  ФІЗИЧНЕ ВИХОВАННЯ</vt:lpstr>
      <vt:lpstr>Викладачі курсу:</vt:lpstr>
      <vt:lpstr>  ОПИС КУРСУ </vt:lpstr>
      <vt:lpstr>ОЧІКУВАНІ РЕЗУЛЬТАТИ НАВЧАННЯ</vt:lpstr>
      <vt:lpstr> ТЕМИ ЛЕКЦІЙНИХ ЗАНЯТЬ</vt:lpstr>
      <vt:lpstr> ТЕМИ ПРАКТИЧНИХ ЗАНЯТЬ</vt:lpstr>
      <vt:lpstr> САМОСТІЙНА РОБОТА</vt:lpstr>
      <vt:lpstr>Види і зміст поточних контрольних заходів:</vt:lpstr>
      <vt:lpstr>Підсумковий семестровий контроль: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МЕТОДОЛОГІЯ І ОРГАНІЗАЦІЯ НАУКОВИХ ДОСЛІДЖЕНЬ У ФІЗИЧНОМУ ВИХОВАННІ І СПОРТІ</dc:title>
  <dc:creator>Svetusik</dc:creator>
  <cp:lastModifiedBy>User</cp:lastModifiedBy>
  <cp:revision>33</cp:revision>
  <dcterms:created xsi:type="dcterms:W3CDTF">2020-08-13T12:40:48Z</dcterms:created>
  <dcterms:modified xsi:type="dcterms:W3CDTF">2024-09-23T10:30:46Z</dcterms:modified>
</cp:coreProperties>
</file>