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Syne Extra Bold"/>
      <p:regular r:id="rId17"/>
    </p:embeddedFont>
    <p:embeddedFont>
      <p:font typeface="Syne"/>
      <p:regular r:id="rId18"/>
    </p:embeddedFont>
    <p:embeddedFont>
      <p:font typeface="Syne"/>
      <p:regular r:id="rId1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2" Type="http://schemas.openxmlformats.org/officeDocument/2006/relationships/image" Target="../media/image-1010-2.png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2" Type="http://schemas.openxmlformats.org/officeDocument/2006/relationships/image" Target="../media/image-1011-2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slideLayout" Target="../slideLayouts/slideLayout7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248013"/>
            <a:ext cx="7415927" cy="4258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8350"/>
              </a:lnSpc>
              <a:buNone/>
            </a:pPr>
            <a:r>
              <a:rPr lang="en-US" sz="67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Вплив кліматичних змін на екосистеми</a:t>
            </a:r>
            <a:endParaRPr lang="en-US" sz="6700" dirty="0"/>
          </a:p>
        </p:txBody>
      </p:sp>
      <p:sp>
        <p:nvSpPr>
          <p:cNvPr id="4" name="Text 1"/>
          <p:cNvSpPr/>
          <p:nvPr/>
        </p:nvSpPr>
        <p:spPr>
          <a:xfrm>
            <a:off x="864037" y="5876925"/>
            <a:ext cx="74159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Кліматичні зміни мають значний вплив на екосистеми.</a:t>
            </a:r>
            <a:endParaRPr lang="en-US" sz="1900" dirty="0"/>
          </a:p>
        </p:txBody>
      </p:sp>
      <p:sp>
        <p:nvSpPr>
          <p:cNvPr id="5" name="Shape 2"/>
          <p:cNvSpPr/>
          <p:nvPr/>
        </p:nvSpPr>
        <p:spPr>
          <a:xfrm>
            <a:off x="864037" y="6568083"/>
            <a:ext cx="394930" cy="394930"/>
          </a:xfrm>
          <a:prstGeom prst="roundRect">
            <a:avLst>
              <a:gd name="adj" fmla="val 23151155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657" y="6575703"/>
            <a:ext cx="379690" cy="37969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382316" y="6549628"/>
            <a:ext cx="3107174" cy="4319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400" b="1" dirty="0">
                <a:solidFill>
                  <a:srgbClr val="D7E5D8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by Andrii Domnich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3346371"/>
            <a:ext cx="617220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Висновок</a:t>
            </a:r>
            <a:endParaRPr lang="en-US" sz="4850" dirty="0"/>
          </a:p>
        </p:txBody>
      </p:sp>
      <p:sp>
        <p:nvSpPr>
          <p:cNvPr id="4" name="Text 1"/>
          <p:cNvSpPr/>
          <p:nvPr/>
        </p:nvSpPr>
        <p:spPr>
          <a:xfrm>
            <a:off x="864037" y="4488180"/>
            <a:ext cx="7415927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Збереження екосистем є ключовим завданням.</a:t>
            </a:r>
            <a:endParaRPr lang="en-US" sz="1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1101447"/>
            <a:ext cx="7415927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Основи кліматичних змін</a:t>
            </a:r>
            <a:endParaRPr lang="en-US" sz="4850" dirty="0"/>
          </a:p>
        </p:txBody>
      </p:sp>
      <p:sp>
        <p:nvSpPr>
          <p:cNvPr id="4" name="Shape 1"/>
          <p:cNvSpPr/>
          <p:nvPr/>
        </p:nvSpPr>
        <p:spPr>
          <a:xfrm>
            <a:off x="6350437" y="3292435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547808"/>
          </a:solidFill>
          <a:ln w="15240">
            <a:solidFill>
              <a:srgbClr val="6D9121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30102" y="3384947"/>
            <a:ext cx="195977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9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1</a:t>
            </a:r>
            <a:endParaRPr lang="en-US" sz="2900" dirty="0"/>
          </a:p>
        </p:txBody>
      </p:sp>
      <p:sp>
        <p:nvSpPr>
          <p:cNvPr id="6" name="Text 3"/>
          <p:cNvSpPr/>
          <p:nvPr/>
        </p:nvSpPr>
        <p:spPr>
          <a:xfrm>
            <a:off x="7152680" y="3292435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Причини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7152680" y="3826312"/>
            <a:ext cx="66136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Парникові гази, викиди вуглецю.</a:t>
            </a:r>
            <a:endParaRPr lang="en-US" sz="1900" dirty="0"/>
          </a:p>
        </p:txBody>
      </p:sp>
      <p:sp>
        <p:nvSpPr>
          <p:cNvPr id="8" name="Shape 5"/>
          <p:cNvSpPr/>
          <p:nvPr/>
        </p:nvSpPr>
        <p:spPr>
          <a:xfrm>
            <a:off x="6350437" y="4745831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547808"/>
          </a:solidFill>
          <a:ln w="15240">
            <a:solidFill>
              <a:srgbClr val="6D9121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442353" y="4838343"/>
            <a:ext cx="371475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9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2</a:t>
            </a:r>
            <a:endParaRPr lang="en-US" sz="2900" dirty="0"/>
          </a:p>
        </p:txBody>
      </p:sp>
      <p:sp>
        <p:nvSpPr>
          <p:cNvPr id="10" name="Text 7"/>
          <p:cNvSpPr/>
          <p:nvPr/>
        </p:nvSpPr>
        <p:spPr>
          <a:xfrm>
            <a:off x="7152680" y="4745831"/>
            <a:ext cx="3643789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Глобальне потепління</a:t>
            </a:r>
            <a:endParaRPr lang="en-US" sz="2400" dirty="0"/>
          </a:p>
        </p:txBody>
      </p:sp>
      <p:sp>
        <p:nvSpPr>
          <p:cNvPr id="11" name="Text 8"/>
          <p:cNvSpPr/>
          <p:nvPr/>
        </p:nvSpPr>
        <p:spPr>
          <a:xfrm>
            <a:off x="7152680" y="5279708"/>
            <a:ext cx="66136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Динаміка та вплив на природні цикли.</a:t>
            </a:r>
            <a:endParaRPr lang="en-US" sz="1900" dirty="0"/>
          </a:p>
        </p:txBody>
      </p:sp>
      <p:sp>
        <p:nvSpPr>
          <p:cNvPr id="12" name="Shape 9"/>
          <p:cNvSpPr/>
          <p:nvPr/>
        </p:nvSpPr>
        <p:spPr>
          <a:xfrm>
            <a:off x="6350437" y="6199227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547808"/>
          </a:solidFill>
          <a:ln w="15240">
            <a:solidFill>
              <a:srgbClr val="6D9121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432709" y="6291739"/>
            <a:ext cx="390763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9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3</a:t>
            </a:r>
            <a:endParaRPr lang="en-US" sz="2900" dirty="0"/>
          </a:p>
        </p:txBody>
      </p:sp>
      <p:sp>
        <p:nvSpPr>
          <p:cNvPr id="14" name="Text 11"/>
          <p:cNvSpPr/>
          <p:nvPr/>
        </p:nvSpPr>
        <p:spPr>
          <a:xfrm>
            <a:off x="7152680" y="6199227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Вплив на цикли</a:t>
            </a:r>
            <a:endParaRPr lang="en-US" sz="2400" dirty="0"/>
          </a:p>
        </p:txBody>
      </p:sp>
      <p:sp>
        <p:nvSpPr>
          <p:cNvPr id="15" name="Text 12"/>
          <p:cNvSpPr/>
          <p:nvPr/>
        </p:nvSpPr>
        <p:spPr>
          <a:xfrm>
            <a:off x="7152680" y="6733103"/>
            <a:ext cx="661368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Зміни у циклах вуглецю, води, азоту.</a:t>
            </a:r>
            <a:endParaRPr lang="en-US" sz="1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2598063"/>
            <a:ext cx="617220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Екосистемні зміни</a:t>
            </a:r>
            <a:endParaRPr lang="en-US" sz="4850" dirty="0"/>
          </a:p>
        </p:txBody>
      </p:sp>
      <p:sp>
        <p:nvSpPr>
          <p:cNvPr id="3" name="Text 1"/>
          <p:cNvSpPr/>
          <p:nvPr/>
        </p:nvSpPr>
        <p:spPr>
          <a:xfrm>
            <a:off x="864037" y="3986689"/>
            <a:ext cx="3370897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Наземні екосистеми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864037" y="4619268"/>
            <a:ext cx="38988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Вплив на ліси, луки, степи.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72695" y="3986689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Водні екосистеми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5372695" y="4619268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Наслідки для річок, озер, океанів.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881354" y="3986689"/>
            <a:ext cx="3505676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Вразливі екосистеми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9881354" y="4619268"/>
            <a:ext cx="389882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Арктика, Антарктика, коралові рифи.</a:t>
            </a:r>
            <a:endParaRPr lang="en-US" sz="1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117521"/>
            <a:ext cx="6172200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Біорізноманіття</a:t>
            </a:r>
            <a:endParaRPr lang="en-US" sz="4850" dirty="0"/>
          </a:p>
        </p:txBody>
      </p:sp>
      <p:sp>
        <p:nvSpPr>
          <p:cNvPr id="4" name="Shape 1"/>
          <p:cNvSpPr/>
          <p:nvPr/>
        </p:nvSpPr>
        <p:spPr>
          <a:xfrm>
            <a:off x="864037" y="2259330"/>
            <a:ext cx="7415927" cy="1453039"/>
          </a:xfrm>
          <a:prstGeom prst="roundRect">
            <a:avLst>
              <a:gd name="adj" fmla="val 7136"/>
            </a:avLst>
          </a:prstGeom>
          <a:solidFill>
            <a:srgbClr val="547808"/>
          </a:solidFill>
          <a:ln w="15240">
            <a:solidFill>
              <a:srgbClr val="6D9121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126093" y="2521387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Зміна ареалів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1126093" y="3055263"/>
            <a:ext cx="689181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Міграція, вимирання та адаптація видів.</a:t>
            </a:r>
            <a:endParaRPr lang="en-US" sz="1900" dirty="0"/>
          </a:p>
        </p:txBody>
      </p:sp>
      <p:sp>
        <p:nvSpPr>
          <p:cNvPr id="7" name="Shape 4"/>
          <p:cNvSpPr/>
          <p:nvPr/>
        </p:nvSpPr>
        <p:spPr>
          <a:xfrm>
            <a:off x="864037" y="3959185"/>
            <a:ext cx="7415927" cy="1453039"/>
          </a:xfrm>
          <a:prstGeom prst="roundRect">
            <a:avLst>
              <a:gd name="adj" fmla="val 7136"/>
            </a:avLst>
          </a:prstGeom>
          <a:solidFill>
            <a:srgbClr val="547808"/>
          </a:solidFill>
          <a:ln w="15240">
            <a:solidFill>
              <a:srgbClr val="6D9121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126093" y="4221242"/>
            <a:ext cx="3341846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Екологічні взаємодії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1126093" y="4755118"/>
            <a:ext cx="689181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Порушення хижацтва, конкуренції, запилення.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864037" y="5659041"/>
            <a:ext cx="7415927" cy="1453039"/>
          </a:xfrm>
          <a:prstGeom prst="roundRect">
            <a:avLst>
              <a:gd name="adj" fmla="val 7136"/>
            </a:avLst>
          </a:prstGeom>
          <a:solidFill>
            <a:srgbClr val="547808"/>
          </a:solidFill>
          <a:ln w="15240">
            <a:solidFill>
              <a:srgbClr val="6D9121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126093" y="5921097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Ризики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1126093" y="6454973"/>
            <a:ext cx="689181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Вплив на рідкісні та ендемічні види.</a:t>
            </a:r>
            <a:endParaRPr lang="en-US" sz="1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4037" y="1163241"/>
            <a:ext cx="6795492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Екосистемні послуги</a:t>
            </a:r>
            <a:endParaRPr lang="en-US" sz="4850" dirty="0"/>
          </a:p>
        </p:txBody>
      </p:sp>
      <p:sp>
        <p:nvSpPr>
          <p:cNvPr id="4" name="Shape 1"/>
          <p:cNvSpPr/>
          <p:nvPr/>
        </p:nvSpPr>
        <p:spPr>
          <a:xfrm>
            <a:off x="1219081" y="2305050"/>
            <a:ext cx="30480" cy="4761309"/>
          </a:xfrm>
          <a:prstGeom prst="roundRect">
            <a:avLst>
              <a:gd name="adj" fmla="val 340200"/>
            </a:avLst>
          </a:prstGeom>
          <a:solidFill>
            <a:srgbClr val="6D9121"/>
          </a:solidFill>
          <a:ln/>
        </p:spPr>
      </p:sp>
      <p:sp>
        <p:nvSpPr>
          <p:cNvPr id="5" name="Shape 2"/>
          <p:cNvSpPr/>
          <p:nvPr/>
        </p:nvSpPr>
        <p:spPr>
          <a:xfrm>
            <a:off x="1481554" y="2845118"/>
            <a:ext cx="864037" cy="30480"/>
          </a:xfrm>
          <a:prstGeom prst="roundRect">
            <a:avLst>
              <a:gd name="adj" fmla="val 340200"/>
            </a:avLst>
          </a:prstGeom>
          <a:solidFill>
            <a:srgbClr val="6D9121"/>
          </a:solidFill>
          <a:ln/>
        </p:spPr>
      </p:sp>
      <p:sp>
        <p:nvSpPr>
          <p:cNvPr id="6" name="Shape 3"/>
          <p:cNvSpPr/>
          <p:nvPr/>
        </p:nvSpPr>
        <p:spPr>
          <a:xfrm>
            <a:off x="956608" y="2582704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547808"/>
          </a:solidFill>
          <a:ln w="15240">
            <a:solidFill>
              <a:srgbClr val="6D9121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1136273" y="2675215"/>
            <a:ext cx="195977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9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1</a:t>
            </a:r>
            <a:endParaRPr lang="en-US" sz="2900" dirty="0"/>
          </a:p>
        </p:txBody>
      </p:sp>
      <p:sp>
        <p:nvSpPr>
          <p:cNvPr id="8" name="Text 5"/>
          <p:cNvSpPr/>
          <p:nvPr/>
        </p:nvSpPr>
        <p:spPr>
          <a:xfrm>
            <a:off x="2592110" y="2551867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Вплив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2592110" y="3085743"/>
            <a:ext cx="56878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Зміни у запасах води, ґрунтових ресурсах.</a:t>
            </a:r>
            <a:endParaRPr lang="en-US" sz="1900" dirty="0"/>
          </a:p>
        </p:txBody>
      </p:sp>
      <p:sp>
        <p:nvSpPr>
          <p:cNvPr id="10" name="Shape 7"/>
          <p:cNvSpPr/>
          <p:nvPr/>
        </p:nvSpPr>
        <p:spPr>
          <a:xfrm>
            <a:off x="1481554" y="4514493"/>
            <a:ext cx="864037" cy="30480"/>
          </a:xfrm>
          <a:prstGeom prst="roundRect">
            <a:avLst>
              <a:gd name="adj" fmla="val 340200"/>
            </a:avLst>
          </a:prstGeom>
          <a:solidFill>
            <a:srgbClr val="6D9121"/>
          </a:solidFill>
          <a:ln/>
        </p:spPr>
      </p:sp>
      <p:sp>
        <p:nvSpPr>
          <p:cNvPr id="11" name="Shape 8"/>
          <p:cNvSpPr/>
          <p:nvPr/>
        </p:nvSpPr>
        <p:spPr>
          <a:xfrm>
            <a:off x="956608" y="4252079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547808"/>
          </a:solidFill>
          <a:ln w="15240">
            <a:solidFill>
              <a:srgbClr val="6D9121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1048524" y="4344591"/>
            <a:ext cx="371475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9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2</a:t>
            </a:r>
            <a:endParaRPr lang="en-US" sz="2900" dirty="0"/>
          </a:p>
        </p:txBody>
      </p:sp>
      <p:sp>
        <p:nvSpPr>
          <p:cNvPr id="13" name="Text 10"/>
          <p:cNvSpPr/>
          <p:nvPr/>
        </p:nvSpPr>
        <p:spPr>
          <a:xfrm>
            <a:off x="2592110" y="4221242"/>
            <a:ext cx="3167658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Вуглецевий баланс</a:t>
            </a:r>
            <a:endParaRPr lang="en-US" sz="2400" dirty="0"/>
          </a:p>
        </p:txBody>
      </p:sp>
      <p:sp>
        <p:nvSpPr>
          <p:cNvPr id="14" name="Text 11"/>
          <p:cNvSpPr/>
          <p:nvPr/>
        </p:nvSpPr>
        <p:spPr>
          <a:xfrm>
            <a:off x="2592110" y="4755118"/>
            <a:ext cx="56878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Зміни у вуглецевому балансі екосистем.</a:t>
            </a:r>
            <a:endParaRPr lang="en-US" sz="1900" dirty="0"/>
          </a:p>
        </p:txBody>
      </p:sp>
      <p:sp>
        <p:nvSpPr>
          <p:cNvPr id="15" name="Shape 12"/>
          <p:cNvSpPr/>
          <p:nvPr/>
        </p:nvSpPr>
        <p:spPr>
          <a:xfrm>
            <a:off x="1481554" y="6183868"/>
            <a:ext cx="864037" cy="30480"/>
          </a:xfrm>
          <a:prstGeom prst="roundRect">
            <a:avLst>
              <a:gd name="adj" fmla="val 340200"/>
            </a:avLst>
          </a:prstGeom>
          <a:solidFill>
            <a:srgbClr val="6D9121"/>
          </a:solidFill>
          <a:ln/>
        </p:spPr>
      </p:sp>
      <p:sp>
        <p:nvSpPr>
          <p:cNvPr id="16" name="Shape 13"/>
          <p:cNvSpPr/>
          <p:nvPr/>
        </p:nvSpPr>
        <p:spPr>
          <a:xfrm>
            <a:off x="956608" y="5921454"/>
            <a:ext cx="555427" cy="555427"/>
          </a:xfrm>
          <a:prstGeom prst="roundRect">
            <a:avLst>
              <a:gd name="adj" fmla="val 18669"/>
            </a:avLst>
          </a:prstGeom>
          <a:solidFill>
            <a:srgbClr val="547808"/>
          </a:solidFill>
          <a:ln w="15240">
            <a:solidFill>
              <a:srgbClr val="6D9121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038880" y="6013966"/>
            <a:ext cx="390763" cy="3702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900"/>
              </a:lnSpc>
              <a:buNone/>
            </a:pPr>
            <a:r>
              <a:rPr lang="en-US" sz="2900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3</a:t>
            </a:r>
            <a:endParaRPr lang="en-US" sz="2900" dirty="0"/>
          </a:p>
        </p:txBody>
      </p:sp>
      <p:sp>
        <p:nvSpPr>
          <p:cNvPr id="18" name="Text 15"/>
          <p:cNvSpPr/>
          <p:nvPr/>
        </p:nvSpPr>
        <p:spPr>
          <a:xfrm>
            <a:off x="2592110" y="5890617"/>
            <a:ext cx="3086100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Втрата послуг</a:t>
            </a:r>
            <a:endParaRPr lang="en-US" sz="2400" dirty="0"/>
          </a:p>
        </p:txBody>
      </p:sp>
      <p:sp>
        <p:nvSpPr>
          <p:cNvPr id="19" name="Text 16"/>
          <p:cNvSpPr/>
          <p:nvPr/>
        </p:nvSpPr>
        <p:spPr>
          <a:xfrm>
            <a:off x="2592110" y="6424493"/>
            <a:ext cx="5687854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Вплив на людські спільноти.</a:t>
            </a:r>
            <a:endParaRPr lang="en-US" sz="1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30077" y="664488"/>
            <a:ext cx="6766322" cy="7533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900"/>
              </a:lnSpc>
              <a:buNone/>
            </a:pPr>
            <a:r>
              <a:rPr lang="en-US" sz="470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Адаптація екосистем</a:t>
            </a:r>
            <a:endParaRPr lang="en-US" sz="47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077" y="1779389"/>
            <a:ext cx="1205389" cy="192857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897058" y="2020372"/>
            <a:ext cx="3013472" cy="376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Природні стратегії</a:t>
            </a:r>
            <a:endParaRPr lang="en-US" sz="2350" dirty="0"/>
          </a:p>
        </p:txBody>
      </p:sp>
      <p:sp>
        <p:nvSpPr>
          <p:cNvPr id="6" name="Text 2"/>
          <p:cNvSpPr/>
          <p:nvPr/>
        </p:nvSpPr>
        <p:spPr>
          <a:xfrm>
            <a:off x="7897058" y="2541508"/>
            <a:ext cx="5889665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Адаптаційні стратегії видів.</a:t>
            </a:r>
            <a:endParaRPr lang="en-US" sz="18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077" y="3707963"/>
            <a:ext cx="1205389" cy="192857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897058" y="3948946"/>
            <a:ext cx="3013472" cy="376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Сезонні ритми</a:t>
            </a:r>
            <a:endParaRPr lang="en-US" sz="2350" dirty="0"/>
          </a:p>
        </p:txBody>
      </p:sp>
      <p:sp>
        <p:nvSpPr>
          <p:cNvPr id="9" name="Text 4"/>
          <p:cNvSpPr/>
          <p:nvPr/>
        </p:nvSpPr>
        <p:spPr>
          <a:xfrm>
            <a:off x="7897058" y="4470082"/>
            <a:ext cx="5889665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Зміна фенології та її вплив.</a:t>
            </a:r>
            <a:endParaRPr lang="en-US" sz="18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077" y="5636538"/>
            <a:ext cx="1205389" cy="192857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897058" y="5877520"/>
            <a:ext cx="3013472" cy="3765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235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Адаптації</a:t>
            </a:r>
            <a:endParaRPr lang="en-US" sz="2350" dirty="0"/>
          </a:p>
        </p:txBody>
      </p:sp>
      <p:sp>
        <p:nvSpPr>
          <p:cNvPr id="12" name="Text 6"/>
          <p:cNvSpPr/>
          <p:nvPr/>
        </p:nvSpPr>
        <p:spPr>
          <a:xfrm>
            <a:off x="7897058" y="6398657"/>
            <a:ext cx="5889665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Еволюційні та екологічні адаптації.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4037" y="927021"/>
            <a:ext cx="7055882" cy="771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Антропогенні впливи</a:t>
            </a:r>
            <a:endParaRPr lang="en-US" sz="48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037" y="2192298"/>
            <a:ext cx="6266021" cy="387262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64037" y="6373535"/>
            <a:ext cx="3687247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Сільське господарство</a:t>
            </a:r>
            <a:endParaRPr lang="en-US" sz="2400" dirty="0"/>
          </a:p>
        </p:txBody>
      </p:sp>
      <p:sp>
        <p:nvSpPr>
          <p:cNvPr id="5" name="Text 2"/>
          <p:cNvSpPr/>
          <p:nvPr/>
        </p:nvSpPr>
        <p:spPr>
          <a:xfrm>
            <a:off x="864037" y="6907411"/>
            <a:ext cx="62660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Роль у зміні клімату та вплив.</a:t>
            </a:r>
            <a:endParaRPr lang="en-US" sz="19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0342" y="2192298"/>
            <a:ext cx="6266021" cy="387262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500342" y="6373535"/>
            <a:ext cx="3219688" cy="3857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Міське середовище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7500342" y="6907411"/>
            <a:ext cx="6266021" cy="3950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Вплив на клімат та екосистеми.</a:t>
            </a:r>
            <a:endParaRPr lang="en-US" sz="1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72800" y="0"/>
            <a:ext cx="36576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9500" y="598527"/>
            <a:ext cx="6071592" cy="678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300"/>
              </a:lnSpc>
              <a:buNone/>
            </a:pPr>
            <a:r>
              <a:rPr lang="en-US" sz="42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Методи дослідження</a:t>
            </a:r>
            <a:endParaRPr lang="en-US" sz="42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500" y="1602105"/>
            <a:ext cx="542449" cy="54244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9500" y="2361486"/>
            <a:ext cx="2712482" cy="338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Моделювання</a:t>
            </a:r>
            <a:endParaRPr lang="en-US" sz="2100" dirty="0"/>
          </a:p>
        </p:txBody>
      </p:sp>
      <p:sp>
        <p:nvSpPr>
          <p:cNvPr id="6" name="Text 2"/>
          <p:cNvSpPr/>
          <p:nvPr/>
        </p:nvSpPr>
        <p:spPr>
          <a:xfrm>
            <a:off x="759500" y="2830592"/>
            <a:ext cx="9453801" cy="3471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Моделювання екосистем.</a:t>
            </a:r>
            <a:endParaRPr lang="en-US" sz="17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00" y="3828693"/>
            <a:ext cx="542449" cy="54244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9500" y="4588073"/>
            <a:ext cx="2712482" cy="338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Спостереження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759500" y="5057180"/>
            <a:ext cx="9453801" cy="3471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Зміни у популяціях та середовищах.</a:t>
            </a:r>
            <a:endParaRPr lang="en-US" sz="17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00" y="6055281"/>
            <a:ext cx="542449" cy="54244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59500" y="6814661"/>
            <a:ext cx="2962513" cy="338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b="1" dirty="0">
                <a:solidFill>
                  <a:srgbClr val="D7E5D8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Інтерпретація даних</a:t>
            </a:r>
            <a:endParaRPr lang="en-US" sz="2100" dirty="0"/>
          </a:p>
        </p:txBody>
      </p:sp>
      <p:sp>
        <p:nvSpPr>
          <p:cNvPr id="12" name="Text 6"/>
          <p:cNvSpPr/>
          <p:nvPr/>
        </p:nvSpPr>
        <p:spPr>
          <a:xfrm>
            <a:off x="759500" y="7283768"/>
            <a:ext cx="9453801" cy="3471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Прогнозування змін у біорізноманітті.</a:t>
            </a:r>
            <a:endParaRPr lang="en-US" sz="17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437" y="2592110"/>
            <a:ext cx="7415927" cy="1543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6050"/>
              </a:lnSpc>
              <a:buNone/>
            </a:pPr>
            <a:r>
              <a:rPr lang="en-US" sz="4850" b="1" dirty="0">
                <a:solidFill>
                  <a:srgbClr val="F0F4F1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Політика та управління</a:t>
            </a:r>
            <a:endParaRPr lang="en-US" sz="4850" dirty="0"/>
          </a:p>
        </p:txBody>
      </p:sp>
      <p:sp>
        <p:nvSpPr>
          <p:cNvPr id="4" name="Shape 1"/>
          <p:cNvSpPr/>
          <p:nvPr/>
        </p:nvSpPr>
        <p:spPr>
          <a:xfrm>
            <a:off x="6350437" y="4505444"/>
            <a:ext cx="7415927" cy="1132046"/>
          </a:xfrm>
          <a:prstGeom prst="roundRect">
            <a:avLst>
              <a:gd name="adj" fmla="val 9160"/>
            </a:avLst>
          </a:prstGeom>
          <a:noFill/>
          <a:ln w="15240">
            <a:solidFill>
              <a:srgbClr val="FFFFFF">
                <a:alpha val="24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365677" y="4520684"/>
            <a:ext cx="7384613" cy="110156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613327" y="4676418"/>
            <a:ext cx="196381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Міжнародні угоди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9078397" y="4676418"/>
            <a:ext cx="196000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Стратегії збереження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11539657" y="4676418"/>
            <a:ext cx="196381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100"/>
              </a:lnSpc>
              <a:buNone/>
            </a:pPr>
            <a:r>
              <a:rPr lang="en-US" sz="1900" dirty="0">
                <a:solidFill>
                  <a:srgbClr val="D7E5D8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Адаптаційні заходи</a:t>
            </a:r>
            <a:endParaRPr lang="en-US" sz="1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2024-10-24T06:04:30Z</dcterms:created>
  <dcterms:modified xsi:type="dcterms:W3CDTF">2024-10-24T06:04:30Z</dcterms:modified>
</cp:coreProperties>
</file>