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62" r:id="rId7"/>
    <p:sldId id="260" r:id="rId8"/>
  </p:sldIdLst>
  <p:sldSz cx="9144000" cy="5143500" type="screen16x9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97" y="-125"/>
      </p:cViewPr>
      <p:guideLst>
        <p:guide orient="horz" pos="21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1" y="430910"/>
            <a:ext cx="710565" cy="428625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875535" y="3136773"/>
            <a:ext cx="309880" cy="235744"/>
          </a:xfrm>
          <a:custGeom>
            <a:avLst/>
            <a:gdLst/>
            <a:ahLst/>
            <a:cxnLst/>
            <a:rect l="l" t="t" r="r" b="b"/>
            <a:pathLst>
              <a:path w="309880" h="314325">
                <a:moveTo>
                  <a:pt x="0" y="0"/>
                </a:moveTo>
                <a:lnTo>
                  <a:pt x="309752" y="314198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88997" y="2215419"/>
            <a:ext cx="1577340" cy="135255"/>
          </a:xfrm>
          <a:custGeom>
            <a:avLst/>
            <a:gdLst/>
            <a:ahLst/>
            <a:cxnLst/>
            <a:rect l="l" t="t" r="r" b="b"/>
            <a:pathLst>
              <a:path w="1577339" h="180339">
                <a:moveTo>
                  <a:pt x="0" y="179832"/>
                </a:moveTo>
                <a:lnTo>
                  <a:pt x="1576831" y="0"/>
                </a:lnTo>
              </a:path>
            </a:pathLst>
          </a:custGeom>
          <a:ln w="12700">
            <a:solidFill>
              <a:srgbClr val="676E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6428" y="1979675"/>
            <a:ext cx="1898777" cy="128692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77184" y="1389888"/>
            <a:ext cx="3480689" cy="14286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35341" y="430910"/>
            <a:ext cx="710565" cy="428625"/>
          </a:xfrm>
          <a:custGeom>
            <a:avLst/>
            <a:gdLst/>
            <a:ahLst/>
            <a:cxnLst/>
            <a:rect l="l" t="t" r="r" b="b"/>
            <a:pathLst>
              <a:path w="710565" h="571500">
                <a:moveTo>
                  <a:pt x="86868" y="0"/>
                </a:moveTo>
                <a:lnTo>
                  <a:pt x="0" y="0"/>
                </a:lnTo>
                <a:lnTo>
                  <a:pt x="0" y="571500"/>
                </a:lnTo>
                <a:lnTo>
                  <a:pt x="86868" y="571500"/>
                </a:lnTo>
                <a:lnTo>
                  <a:pt x="86868" y="0"/>
                </a:lnTo>
                <a:close/>
              </a:path>
              <a:path w="710565" h="571500">
                <a:moveTo>
                  <a:pt x="710184" y="0"/>
                </a:moveTo>
                <a:lnTo>
                  <a:pt x="134112" y="0"/>
                </a:lnTo>
                <a:lnTo>
                  <a:pt x="134112" y="571500"/>
                </a:lnTo>
                <a:lnTo>
                  <a:pt x="710184" y="571500"/>
                </a:lnTo>
                <a:lnTo>
                  <a:pt x="710184" y="0"/>
                </a:lnTo>
                <a:close/>
              </a:path>
            </a:pathLst>
          </a:custGeom>
          <a:solidFill>
            <a:srgbClr val="FF85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1362" y="830104"/>
            <a:ext cx="308127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F85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5960" y="1282903"/>
            <a:ext cx="789495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762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567881"/>
            <a:ext cx="8153399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0" dirty="0" smtClean="0"/>
              <a:t>Кінезіологічне тейпування у фітнесі</a:t>
            </a:r>
            <a:endParaRPr lang="uk-UA" sz="32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609600" y="1123950"/>
            <a:ext cx="8128634" cy="101373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66370" algn="ctr">
              <a:lnSpc>
                <a:spcPct val="100000"/>
              </a:lnSpc>
              <a:spcBef>
                <a:spcPts val="425"/>
              </a:spcBef>
            </a:pPr>
            <a:r>
              <a:rPr lang="uk-UA" sz="1400" spc="-2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endParaRPr lang="uk-UA" sz="1400" dirty="0" smtClean="0">
              <a:latin typeface="Microsoft Sans Serif"/>
              <a:cs typeface="Microsoft Sans Serif"/>
            </a:endParaRPr>
          </a:p>
          <a:p>
            <a:pPr marL="167640" algn="ctr">
              <a:lnSpc>
                <a:spcPct val="100000"/>
              </a:lnSpc>
              <a:spcBef>
                <a:spcPts val="470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Спеціальність: 017 </a:t>
            </a: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Фізична </a:t>
            </a: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культура і спорт</a:t>
            </a:r>
            <a:endParaRPr sz="2000" dirty="0">
              <a:latin typeface="Arial"/>
              <a:cs typeface="Arial"/>
            </a:endParaRPr>
          </a:p>
          <a:p>
            <a:pPr marL="168275" algn="ctr">
              <a:spcBef>
                <a:spcPts val="470"/>
              </a:spcBef>
            </a:pPr>
            <a:r>
              <a:rPr lang="uk-UA" sz="2000" b="1" dirty="0" smtClean="0">
                <a:solidFill>
                  <a:srgbClr val="FF8500"/>
                </a:solidFill>
                <a:latin typeface="Arial"/>
                <a:cs typeface="Arial"/>
              </a:rPr>
              <a:t>рівень вищої освіти: бакалаврський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61767"/>
            <a:ext cx="7945494" cy="2881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072001"/>
            <a:ext cx="786483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uk-UA" sz="2400" spc="-5" dirty="0" smtClean="0"/>
              <a:t>Викладач: Кальонова Ірина Валентинівна</a:t>
            </a:r>
            <a:r>
              <a:rPr lang="uk-UA"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, </a:t>
            </a:r>
            <a:r>
              <a:rPr lang="uk-UA" b="0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к.мед.н</a:t>
            </a:r>
            <a:r>
              <a:rPr lang="uk-UA" b="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. доцент кафедри терапії та реабілітації  </a:t>
            </a: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85800" y="2419350"/>
            <a:ext cx="7894955" cy="2092239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4573270">
              <a:lnSpc>
                <a:spcPct val="100000"/>
              </a:lnSpc>
              <a:spcBef>
                <a:spcPts val="775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spc="-20" dirty="0" err="1" smtClean="0"/>
              <a:t>сторінка</a:t>
            </a:r>
            <a:r>
              <a:rPr spc="10" dirty="0" smtClean="0"/>
              <a:t> </a:t>
            </a:r>
            <a:r>
              <a:rPr spc="-30" dirty="0"/>
              <a:t>курсу</a:t>
            </a:r>
            <a:r>
              <a:rPr spc="25" dirty="0"/>
              <a:t> </a:t>
            </a:r>
            <a:r>
              <a:rPr dirty="0"/>
              <a:t>в</a:t>
            </a:r>
            <a:r>
              <a:rPr spc="35" dirty="0"/>
              <a:t> </a:t>
            </a:r>
            <a:r>
              <a:rPr dirty="0"/>
              <a:t>Moodle:</a:t>
            </a:r>
            <a:r>
              <a:rPr spc="20" dirty="0"/>
              <a:t> </a:t>
            </a:r>
            <a:r>
              <a:rPr lang="la-Latn" spc="-5" dirty="0" smtClean="0">
                <a:solidFill>
                  <a:srgbClr val="FF8500"/>
                </a:solidFill>
                <a:hlinkClick r:id="rId2"/>
              </a:rPr>
              <a:t>https://</a:t>
            </a:r>
            <a:r>
              <a:rPr lang="la-Latn" spc="-5" dirty="0" smtClean="0">
                <a:solidFill>
                  <a:srgbClr val="FF8500"/>
                </a:solidFill>
                <a:hlinkClick r:id="rId2"/>
              </a:rPr>
              <a:t>moodle.znu.edu.ua/course/view.php?id=</a:t>
            </a:r>
            <a:r>
              <a:rPr lang="uk-UA" spc="-5" dirty="0" smtClean="0">
                <a:solidFill>
                  <a:srgbClr val="FF8500"/>
                </a:solidFill>
              </a:rPr>
              <a:t>10173</a:t>
            </a:r>
            <a:endParaRPr lang="uk-UA" spc="-5" dirty="0" smtClean="0">
              <a:solidFill>
                <a:srgbClr val="FF8500"/>
              </a:solidFill>
            </a:endParaRPr>
          </a:p>
          <a:p>
            <a:pPr marL="12700">
              <a:lnSpc>
                <a:spcPct val="100000"/>
              </a:lnSpc>
            </a:pPr>
            <a:endParaRPr sz="2950" dirty="0"/>
          </a:p>
          <a:p>
            <a:pPr marL="12700">
              <a:lnSpc>
                <a:spcPct val="100000"/>
              </a:lnSpc>
              <a:tabLst>
                <a:tab pos="1099185" algn="l"/>
                <a:tab pos="4042410" algn="l"/>
              </a:tabLst>
            </a:pPr>
            <a:r>
              <a:rPr spc="-30" dirty="0"/>
              <a:t>розклад	консультацій:</a:t>
            </a:r>
            <a:r>
              <a:rPr spc="15" dirty="0"/>
              <a:t> </a:t>
            </a:r>
            <a:r>
              <a:rPr spc="-25" dirty="0">
                <a:solidFill>
                  <a:srgbClr val="FF8500"/>
                </a:solidFill>
              </a:rPr>
              <a:t>понеділок	</a:t>
            </a:r>
            <a:r>
              <a:rPr spc="-85" dirty="0">
                <a:solidFill>
                  <a:srgbClr val="FF8500"/>
                </a:solidFill>
              </a:rPr>
              <a:t>з</a:t>
            </a:r>
            <a:r>
              <a:rPr spc="5" dirty="0">
                <a:solidFill>
                  <a:srgbClr val="FF8500"/>
                </a:solidFill>
              </a:rPr>
              <a:t> </a:t>
            </a:r>
            <a:r>
              <a:rPr dirty="0">
                <a:solidFill>
                  <a:srgbClr val="FF8500"/>
                </a:solidFill>
              </a:rPr>
              <a:t>14.30</a:t>
            </a:r>
            <a:r>
              <a:rPr spc="-10" dirty="0">
                <a:solidFill>
                  <a:srgbClr val="FF8500"/>
                </a:solidFill>
              </a:rPr>
              <a:t> </a:t>
            </a:r>
            <a:r>
              <a:rPr spc="525" dirty="0" smtClean="0">
                <a:solidFill>
                  <a:srgbClr val="FF8500"/>
                </a:solidFill>
              </a:rPr>
              <a:t>–</a:t>
            </a:r>
            <a:r>
              <a:rPr dirty="0" smtClean="0">
                <a:solidFill>
                  <a:srgbClr val="FF8500"/>
                </a:solidFill>
              </a:rPr>
              <a:t>15.30</a:t>
            </a:r>
            <a:r>
              <a:rPr lang="uk-UA" dirty="0" smtClean="0">
                <a:solidFill>
                  <a:srgbClr val="FF8500"/>
                </a:solidFill>
              </a:rPr>
              <a:t>, </a:t>
            </a:r>
            <a:r>
              <a:rPr lang="uk-UA" dirty="0" err="1" smtClean="0">
                <a:solidFill>
                  <a:srgbClr val="FF8500"/>
                </a:solidFill>
              </a:rPr>
              <a:t>ауд</a:t>
            </a:r>
            <a:r>
              <a:rPr lang="uk-UA" dirty="0" smtClean="0">
                <a:solidFill>
                  <a:srgbClr val="FF8500"/>
                </a:solidFill>
              </a:rPr>
              <a:t> .301 4-го корпусу ЗНУ</a:t>
            </a:r>
            <a:endParaRPr dirty="0">
              <a:solidFill>
                <a:srgbClr val="FF85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6553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Анотація</a:t>
            </a:r>
            <a:r>
              <a:rPr lang="uk-UA" sz="3200" spc="-20" dirty="0" smtClean="0"/>
              <a:t>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276350"/>
            <a:ext cx="7772400" cy="335155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20000"/>
              </a:lnSpc>
            </a:pPr>
            <a:r>
              <a:rPr lang="uk-UA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Дисципліна спрямована на ознайомлення студентів з базовими знаннями щодо застосування методу кінезіотейпування у галузі фізичної культури і спорту, формування у студентів теоретичних знань та отримання практичних навичок з організації та проведення кінезіотейпування при різних патологічних станах. Обсяг дисципліни – 3 кредити ЄКТС. Основні теми: загальні основи застосування методу кінезіотейпування у фізичній культурі і спорті; особливості застосування методу кінезіотейпування при травмах і захворюваннях ОРА. Підсумкова оцінка формується з урахуванням результатів поточного контролю та заліку.</a:t>
            </a:r>
            <a:endParaRPr lang="uk-UA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6553200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spcBef>
                <a:spcPts val="105"/>
              </a:spcBef>
            </a:pPr>
            <a:r>
              <a:rPr lang="uk-UA" sz="3200" spc="-15" dirty="0" smtClean="0"/>
              <a:t>Передумови для вивчення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581150"/>
            <a:ext cx="7772400" cy="335155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Передумови для вивчення навчальної дисципліни: успішне опанування такими навчальними 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дисциплінами на 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першому (бакалаврському) рівні вищої освіти: </a:t>
            </a:r>
            <a:endParaRPr lang="uk-UA" sz="2000" spc="-25" dirty="0" smtClean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Анатомія людини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Фізіологія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Біомеханіка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Основи медичних знань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Теорія та методика фізичного виховання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</a:p>
          <a:p>
            <a:pPr marL="12700" marR="5080" indent="307340" algn="just">
              <a:lnSpc>
                <a:spcPct val="120000"/>
              </a:lnSpc>
            </a:pP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«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Біохімія</a:t>
            </a:r>
            <a:r>
              <a:rPr lang="uk-UA" sz="20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»</a:t>
            </a:r>
            <a:endParaRPr lang="uk-UA" sz="20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457200"/>
            <a:ext cx="64770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Мета</a:t>
            </a:r>
            <a:r>
              <a:rPr lang="uk-UA" sz="3200" spc="-20" dirty="0" smtClean="0"/>
              <a:t> </a:t>
            </a:r>
            <a:r>
              <a:rPr lang="uk-UA" sz="3200" dirty="0" smtClean="0"/>
              <a:t>дисципліни</a:t>
            </a:r>
            <a:endParaRPr lang="uk-UA"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685800" y="1276350"/>
            <a:ext cx="4495800" cy="2644506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indent="307340" algn="just">
              <a:lnSpc>
                <a:spcPct val="120000"/>
              </a:lnSpc>
            </a:pPr>
            <a:r>
              <a:rPr lang="uk-UA" sz="2400" spc="-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формування у студентів теоретичних знань та отримання практичних навичок з основ застосування методу кінезіотейпування у фізичній культурі і спорті</a:t>
            </a:r>
            <a:endParaRPr lang="uk-UA" sz="2400" dirty="0">
              <a:latin typeface="Microsoft Sans Serif"/>
              <a:cs typeface="Microsoft Sans Serif"/>
            </a:endParaRPr>
          </a:p>
        </p:txBody>
      </p:sp>
      <p:sp>
        <p:nvSpPr>
          <p:cNvPr id="2052" name="AutoShape 4" descr="Тейпы для лица и тела: рейтинг лучших и отзывы покупателей — Ozon Клуб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200150"/>
            <a:ext cx="2824163" cy="349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438150"/>
            <a:ext cx="65532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 algn="ctr">
              <a:lnSpc>
                <a:spcPct val="100000"/>
              </a:lnSpc>
              <a:spcBef>
                <a:spcPts val="105"/>
              </a:spcBef>
            </a:pPr>
            <a:r>
              <a:rPr lang="uk-UA" sz="3200" spc="-15" dirty="0" smtClean="0"/>
              <a:t>Очікувані результати </a:t>
            </a:r>
            <a:r>
              <a:rPr lang="uk-UA" sz="3200" spc="-15" dirty="0" smtClean="0"/>
              <a:t>навчання</a:t>
            </a:r>
            <a:endParaRPr lang="uk-UA" sz="3200" spc="-15" dirty="0" smtClean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3"/>
          </p:nvPr>
        </p:nvSpPr>
        <p:spPr>
          <a:xfrm>
            <a:off x="533400" y="1183004"/>
            <a:ext cx="4267200" cy="3446145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uk-UA" spc="-15" dirty="0" smtClean="0">
                <a:latin typeface="Times New Roman"/>
                <a:cs typeface="Times New Roman"/>
              </a:rPr>
              <a:t>використовувати</a:t>
            </a:r>
            <a:r>
              <a:rPr lang="uk-UA" spc="-35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закономірності</a:t>
            </a:r>
            <a:r>
              <a:rPr lang="uk-UA" spc="-65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розвитку </a:t>
            </a:r>
            <a:r>
              <a:rPr lang="uk-UA" dirty="0" smtClean="0">
                <a:latin typeface="Times New Roman"/>
                <a:cs typeface="Times New Roman"/>
              </a:rPr>
              <a:t>фізичних</a:t>
            </a:r>
            <a:r>
              <a:rPr lang="uk-UA" spc="-45" dirty="0" smtClean="0">
                <a:latin typeface="Times New Roman"/>
                <a:cs typeface="Times New Roman"/>
              </a:rPr>
              <a:t> </a:t>
            </a:r>
            <a:r>
              <a:rPr lang="uk-UA" spc="-10" dirty="0" smtClean="0">
                <a:latin typeface="Times New Roman"/>
                <a:cs typeface="Times New Roman"/>
              </a:rPr>
              <a:t>(рухових)</a:t>
            </a:r>
            <a:r>
              <a:rPr lang="uk-UA" spc="-30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якостей</a:t>
            </a:r>
            <a:r>
              <a:rPr lang="uk-UA" spc="-1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у</a:t>
            </a:r>
            <a:r>
              <a:rPr lang="uk-UA" spc="-1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різних</a:t>
            </a:r>
            <a:r>
              <a:rPr lang="uk-UA" spc="-3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видах</a:t>
            </a:r>
            <a:r>
              <a:rPr lang="uk-UA" spc="-10" dirty="0" smtClean="0">
                <a:latin typeface="Times New Roman"/>
                <a:cs typeface="Times New Roman"/>
              </a:rPr>
              <a:t> </a:t>
            </a:r>
            <a:r>
              <a:rPr lang="uk-UA" spc="-15" dirty="0" smtClean="0">
                <a:latin typeface="Times New Roman"/>
                <a:cs typeface="Times New Roman"/>
              </a:rPr>
              <a:t>рухової </a:t>
            </a:r>
            <a:r>
              <a:rPr lang="uk-UA" spc="-33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активності; </a:t>
            </a:r>
            <a:r>
              <a:rPr lang="uk-UA" spc="-5" dirty="0" smtClean="0">
                <a:latin typeface="Times New Roman"/>
                <a:cs typeface="Times New Roman"/>
              </a:rPr>
              <a:t>біологічні, </a:t>
            </a:r>
            <a:r>
              <a:rPr lang="uk-UA" dirty="0" smtClean="0">
                <a:latin typeface="Times New Roman"/>
                <a:cs typeface="Times New Roman"/>
              </a:rPr>
              <a:t>соціальні, </a:t>
            </a:r>
            <a:r>
              <a:rPr lang="uk-UA" spc="-10" dirty="0" smtClean="0">
                <a:latin typeface="Times New Roman"/>
                <a:cs typeface="Times New Roman"/>
              </a:rPr>
              <a:t>психологічні </a:t>
            </a:r>
            <a:r>
              <a:rPr lang="uk-UA" dirty="0" smtClean="0">
                <a:latin typeface="Times New Roman"/>
                <a:cs typeface="Times New Roman"/>
              </a:rPr>
              <a:t>та </a:t>
            </a:r>
            <a:r>
              <a:rPr lang="uk-UA" spc="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інші </a:t>
            </a:r>
            <a:r>
              <a:rPr lang="uk-UA" spc="-10" dirty="0" smtClean="0">
                <a:latin typeface="Times New Roman"/>
                <a:cs typeface="Times New Roman"/>
              </a:rPr>
              <a:t>фактори </a:t>
            </a:r>
            <a:r>
              <a:rPr lang="uk-UA" spc="-5" dirty="0" smtClean="0">
                <a:latin typeface="Times New Roman"/>
                <a:cs typeface="Times New Roman"/>
              </a:rPr>
              <a:t>збереження здоров’я, </a:t>
            </a:r>
            <a:r>
              <a:rPr lang="uk-UA" dirty="0" smtClean="0">
                <a:latin typeface="Times New Roman"/>
                <a:cs typeface="Times New Roman"/>
              </a:rPr>
              <a:t>а </a:t>
            </a:r>
            <a:r>
              <a:rPr lang="uk-UA" spc="-20" dirty="0" smtClean="0">
                <a:latin typeface="Times New Roman"/>
                <a:cs typeface="Times New Roman"/>
              </a:rPr>
              <a:t>також </a:t>
            </a:r>
            <a:r>
              <a:rPr lang="uk-UA" spc="-15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біологічні,</a:t>
            </a:r>
            <a:r>
              <a:rPr lang="uk-UA" spc="-3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соціальні,</a:t>
            </a:r>
            <a:r>
              <a:rPr lang="uk-UA" spc="-30" dirty="0" smtClean="0">
                <a:latin typeface="Times New Roman"/>
                <a:cs typeface="Times New Roman"/>
              </a:rPr>
              <a:t> </a:t>
            </a:r>
            <a:r>
              <a:rPr lang="uk-UA" spc="-10" dirty="0" smtClean="0">
                <a:latin typeface="Times New Roman"/>
                <a:cs typeface="Times New Roman"/>
              </a:rPr>
              <a:t>психологічні</a:t>
            </a:r>
            <a:r>
              <a:rPr lang="uk-UA" spc="-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й</a:t>
            </a:r>
            <a:r>
              <a:rPr lang="uk-UA" spc="-40" dirty="0" smtClean="0">
                <a:latin typeface="Times New Roman"/>
                <a:cs typeface="Times New Roman"/>
              </a:rPr>
              <a:t> </a:t>
            </a:r>
            <a:r>
              <a:rPr lang="uk-UA" spc="-10" dirty="0" smtClean="0">
                <a:latin typeface="Times New Roman"/>
                <a:cs typeface="Times New Roman"/>
              </a:rPr>
              <a:t>духовні </a:t>
            </a:r>
            <a:r>
              <a:rPr lang="uk-UA" dirty="0" smtClean="0">
                <a:latin typeface="Times New Roman"/>
                <a:cs typeface="Times New Roman"/>
              </a:rPr>
              <a:t>чинники, що </a:t>
            </a:r>
            <a:r>
              <a:rPr lang="uk-UA" spc="-15" dirty="0" smtClean="0">
                <a:latin typeface="Times New Roman"/>
                <a:cs typeface="Times New Roman"/>
              </a:rPr>
              <a:t>обумовлюють </a:t>
            </a:r>
            <a:r>
              <a:rPr lang="uk-UA" spc="-10" dirty="0" smtClean="0">
                <a:latin typeface="Times New Roman"/>
                <a:cs typeface="Times New Roman"/>
              </a:rPr>
              <a:t>значущість </a:t>
            </a:r>
            <a:r>
              <a:rPr lang="uk-UA" spc="5" dirty="0" smtClean="0">
                <a:latin typeface="Times New Roman"/>
                <a:cs typeface="Times New Roman"/>
              </a:rPr>
              <a:t>професії </a:t>
            </a:r>
            <a:r>
              <a:rPr lang="uk-UA" spc="-33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фахівця</a:t>
            </a:r>
            <a:r>
              <a:rPr lang="uk-UA" spc="-20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в</a:t>
            </a:r>
            <a:r>
              <a:rPr lang="uk-UA" spc="-15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галузі</a:t>
            </a:r>
            <a:r>
              <a:rPr lang="uk-UA" spc="10" dirty="0" smtClean="0">
                <a:latin typeface="Times New Roman"/>
                <a:cs typeface="Times New Roman"/>
              </a:rPr>
              <a:t> </a:t>
            </a:r>
            <a:r>
              <a:rPr lang="uk-UA" spc="-5" dirty="0" smtClean="0">
                <a:latin typeface="Times New Roman"/>
                <a:cs typeface="Times New Roman"/>
              </a:rPr>
              <a:t>фізичного</a:t>
            </a:r>
            <a:r>
              <a:rPr lang="uk-UA" spc="-10" dirty="0" smtClean="0">
                <a:latin typeface="Times New Roman"/>
                <a:cs typeface="Times New Roman"/>
              </a:rPr>
              <a:t> виховання</a:t>
            </a:r>
            <a:r>
              <a:rPr lang="uk-UA" spc="-25" dirty="0" smtClean="0">
                <a:latin typeface="Times New Roman"/>
                <a:cs typeface="Times New Roman"/>
              </a:rPr>
              <a:t> </a:t>
            </a:r>
            <a:r>
              <a:rPr lang="uk-UA" dirty="0" smtClean="0">
                <a:latin typeface="Times New Roman"/>
                <a:cs typeface="Times New Roman"/>
              </a:rPr>
              <a:t>та</a:t>
            </a:r>
            <a:r>
              <a:rPr lang="uk-UA" spc="-5" dirty="0" smtClean="0">
                <a:latin typeface="Times New Roman"/>
                <a:cs typeface="Times New Roman"/>
              </a:rPr>
              <a:t> </a:t>
            </a:r>
            <a:r>
              <a:rPr lang="uk-UA" spc="-30" dirty="0" smtClean="0">
                <a:latin typeface="Times New Roman"/>
                <a:cs typeface="Times New Roman"/>
              </a:rPr>
              <a:t>спорту.</a:t>
            </a:r>
            <a:endParaRPr lang="uk-UA" dirty="0" smtClean="0">
              <a:latin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352550"/>
            <a:ext cx="3352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98418"/>
            <a:ext cx="7331837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sz="2400" spc="-10" dirty="0" smtClean="0"/>
              <a:t>Інформаційний</a:t>
            </a:r>
            <a:r>
              <a:rPr lang="uk-UA" sz="2400" spc="-40" dirty="0" smtClean="0"/>
              <a:t> </a:t>
            </a:r>
            <a:r>
              <a:rPr lang="uk-UA" sz="2400" spc="-10" dirty="0" smtClean="0"/>
              <a:t>обсяг</a:t>
            </a:r>
            <a:r>
              <a:rPr lang="uk-UA" sz="2400" spc="-20" dirty="0" smtClean="0"/>
              <a:t> </a:t>
            </a:r>
            <a:r>
              <a:rPr lang="uk-UA" sz="2400" spc="-5" dirty="0" smtClean="0"/>
              <a:t>навчальної</a:t>
            </a:r>
            <a:r>
              <a:rPr lang="uk-UA" sz="2400" spc="-50" dirty="0" smtClean="0"/>
              <a:t>  </a:t>
            </a:r>
            <a:r>
              <a:rPr lang="uk-UA" sz="2400" dirty="0" smtClean="0"/>
              <a:t>дисципліни</a:t>
            </a:r>
            <a:endParaRPr lang="uk-UA"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457201" y="895350"/>
            <a:ext cx="8077200" cy="3625993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000" spc="-45" dirty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sz="20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1.</a:t>
            </a:r>
            <a:r>
              <a:rPr sz="20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Вступ.</a:t>
            </a:r>
            <a:r>
              <a:rPr lang="uk-UA" sz="2000" spc="2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Поняття</a:t>
            </a:r>
            <a:r>
              <a:rPr lang="uk-UA" sz="2000" spc="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1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про</a:t>
            </a:r>
            <a:r>
              <a:rPr lang="uk-UA" sz="2000" spc="2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кінезіотейпування.</a:t>
            </a:r>
            <a:endParaRPr lang="uk-UA" sz="2000" dirty="0" smtClean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lang="uk-UA" sz="2000" spc="-4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</a:t>
            </a:r>
            <a:r>
              <a:rPr lang="uk-UA" sz="200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2.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1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Історія</a:t>
            </a:r>
            <a:r>
              <a:rPr lang="uk-UA" sz="2000" spc="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кінезіотейпування. Механізм</a:t>
            </a:r>
            <a:r>
              <a:rPr lang="uk-UA" sz="2000" spc="1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2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дії</a:t>
            </a:r>
            <a:r>
              <a:rPr lang="uk-UA" sz="2000" spc="1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кінезіотейпування</a:t>
            </a:r>
            <a:r>
              <a:rPr lang="uk-UA" sz="2000" spc="1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lang="uk-UA" sz="2000" spc="1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lang="uk-UA" sz="2000" spc="-30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організм. </a:t>
            </a:r>
            <a:endParaRPr lang="uk-UA" sz="2000" dirty="0" smtClean="0">
              <a:latin typeface="Microsoft Sans Serif"/>
              <a:cs typeface="Microsoft Sans Serif"/>
            </a:endParaRPr>
          </a:p>
          <a:p>
            <a:pPr marL="12700" marR="128270" indent="-978535">
              <a:spcBef>
                <a:spcPts val="5"/>
              </a:spcBef>
            </a:pP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3. </a:t>
            </a:r>
            <a:r>
              <a:rPr lang="uk-UA" sz="2000" spc="-5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Кінезіотейпи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: види, характеристика, основні  принципи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роботи. Основні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правила нанесення </a:t>
            </a:r>
            <a:r>
              <a:rPr lang="uk-UA" sz="2000" spc="-5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кінезіотейпів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</a:p>
          <a:p>
            <a:pPr marL="12700">
              <a:spcBef>
                <a:spcPts val="480"/>
              </a:spcBef>
            </a:pP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4.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Показання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та протипоказання  до кінезіотейпування</a:t>
            </a:r>
          </a:p>
          <a:p>
            <a:pPr marL="12700" marR="184785"/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5. Техніки кінезіотейпування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  <a:endParaRPr lang="uk-UA" sz="2000" spc="-5" dirty="0" smtClean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 marL="12700" marR="184785"/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6.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Техніки тейпування при травмах верхніх кінцівок.</a:t>
            </a:r>
            <a:endParaRPr lang="uk-UA" sz="2000" spc="-5" dirty="0" smtClean="0">
              <a:solidFill>
                <a:srgbClr val="FFFFFF"/>
              </a:solidFill>
              <a:latin typeface="Microsoft Sans Serif"/>
              <a:cs typeface="Microsoft Sans Serif"/>
            </a:endParaRP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7. Техніки тейпування при травмах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нижніх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кінцівок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.</a:t>
            </a: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8.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Техніки тейпування при 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нестабільності суглобів.</a:t>
            </a:r>
          </a:p>
          <a:p>
            <a:pPr marL="12700" marR="5080">
              <a:spcBef>
                <a:spcPts val="105"/>
              </a:spcBef>
            </a:pP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Тема 9. </a:t>
            </a:r>
            <a:r>
              <a:rPr lang="uk-UA" sz="2000" spc="-5" dirty="0" err="1" smtClean="0">
                <a:solidFill>
                  <a:srgbClr val="FFFFFF"/>
                </a:solidFill>
                <a:latin typeface="Microsoft Sans Serif"/>
                <a:cs typeface="Microsoft Sans Serif"/>
              </a:rPr>
              <a:t>Лімфодренажні</a:t>
            </a:r>
            <a:r>
              <a:rPr lang="uk-UA" sz="2000" spc="-5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 техніки тейпування</a:t>
            </a:r>
            <a:endParaRPr lang="uk-UA" sz="2000" spc="-5" dirty="0">
              <a:solidFill>
                <a:srgbClr val="FFFFFF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85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</TotalTime>
  <Words>335</Words>
  <Application>Microsoft Office PowerPoint</Application>
  <PresentationFormat>Экран (16:9)</PresentationFormat>
  <Paragraphs>33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Кінезіологічне тейпування у фітнесі</vt:lpstr>
      <vt:lpstr>Викладач: Кальонова Ірина Валентинівна, к.мед.н. доцент кафедри терапії та реабілітації  </vt:lpstr>
      <vt:lpstr>Анотація дисципліни</vt:lpstr>
      <vt:lpstr>Передумови для вивчення дисципліни</vt:lpstr>
      <vt:lpstr>Мета дисципліни</vt:lpstr>
      <vt:lpstr>Очікувані результати навчання</vt:lpstr>
      <vt:lpstr>Інформаційний обсяг навчальної  дисципліни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КІНЕЗІОЛОГІЧНОГО ТЕЙПУВАННЯ</dc:title>
  <cp:lastModifiedBy>Home</cp:lastModifiedBy>
  <cp:revision>5</cp:revision>
  <dcterms:created xsi:type="dcterms:W3CDTF">2024-03-28T09:09:10Z</dcterms:created>
  <dcterms:modified xsi:type="dcterms:W3CDTF">2024-10-28T16:00:45Z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2024-03-28T00:00:00Z</vt:filetime>
  </property>
</Properties>
</file>