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5" r:id="rId4"/>
    <p:sldId id="259" r:id="rId5"/>
    <p:sldId id="266" r:id="rId6"/>
    <p:sldId id="258" r:id="rId7"/>
    <p:sldId id="260" r:id="rId8"/>
    <p:sldId id="267" r:id="rId9"/>
    <p:sldId id="268" r:id="rId10"/>
    <p:sldId id="269" r:id="rId11"/>
    <p:sldId id="270" r:id="rId12"/>
    <p:sldId id="262" r:id="rId13"/>
    <p:sldId id="263" r:id="rId14"/>
    <p:sldId id="271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87375-A78A-45C0-80CE-EF0AE74A7FB7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061CB-90EF-49A5-8194-97B6787E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25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061CB-90EF-49A5-8194-97B6787E9E8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1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УШКОДЖЕННЯ КІСТОК </a:t>
            </a:r>
            <a:r>
              <a:rPr lang="ru-RU" dirty="0" smtClean="0"/>
              <a:t>ВЕРХНЬОЇ </a:t>
            </a:r>
            <a:r>
              <a:rPr lang="ru-RU" dirty="0"/>
              <a:t>КІНЦІВКИ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4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5937523"/>
          </a:xfrm>
        </p:spPr>
        <p:txBody>
          <a:bodyPr>
            <a:normAutofit/>
          </a:bodyPr>
          <a:lstStyle/>
          <a:p>
            <a:pPr algn="just"/>
            <a:r>
              <a:rPr lang="uk-UA" sz="2400" i="1" dirty="0"/>
              <a:t>ІІ група – переломи дистальної третини кістки, </a:t>
            </a:r>
            <a:r>
              <a:rPr lang="uk-UA" sz="2400" dirty="0"/>
              <a:t>становлять близько 15% від усіх переломів ключиці. Як правило, перелом виникає внаслідок прямого удару. Залежно від пошкодження дзьобоподібно-ключичної зв’язки акроміально-ключичного суглоба виділяють три типи таких </a:t>
            </a:r>
            <a:r>
              <a:rPr lang="uk-UA" sz="2400" dirty="0" smtClean="0"/>
              <a:t>переломів :</a:t>
            </a:r>
            <a:endParaRPr lang="ru-RU" sz="2400" dirty="0"/>
          </a:p>
          <a:p>
            <a:pPr lvl="1"/>
            <a:r>
              <a:rPr lang="uk-UA" sz="2400" dirty="0"/>
              <a:t>Тип I: позасуглобовий без зміщення; як правило, функція дзьобоподібно-ключичної зв'язки не порушена.</a:t>
            </a:r>
            <a:endParaRPr lang="ru-RU" sz="2400" dirty="0"/>
          </a:p>
          <a:p>
            <a:pPr lvl="1"/>
            <a:r>
              <a:rPr lang="uk-UA" sz="2400" dirty="0"/>
              <a:t>Тип II: позасуглобовий зі зміщенням; як правило, супроводжується розривом дзьобоподібно-ключичної зв'язки.</a:t>
            </a:r>
            <a:endParaRPr lang="ru-RU" sz="2400" dirty="0"/>
          </a:p>
          <a:p>
            <a:pPr lvl="1"/>
            <a:r>
              <a:rPr lang="uk-UA" sz="2400" dirty="0"/>
              <a:t>Тип III: із залученням внутрішньосуглобової поверхні акроміально-ключичного суглоба, внаслідок чого збільшується ризик розвитку остеоартриту.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9702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640960" cy="5904656"/>
          </a:xfrm>
        </p:spPr>
        <p:txBody>
          <a:bodyPr/>
          <a:lstStyle/>
          <a:p>
            <a:pPr algn="just"/>
            <a:r>
              <a:rPr lang="uk-UA" i="1" dirty="0"/>
              <a:t>ІІІ група – переломи проксимальної третини кістки,</a:t>
            </a:r>
            <a:r>
              <a:rPr lang="uk-UA" dirty="0"/>
              <a:t> становлять близько 5% від усіх переломів ключиці. Ці переломи зазвичай утворюються під дією великої сили, а отже,  можуть супроводжуватися ушкодженням органів грудної клітки або ушкодженням груднинно-ключичного суглоба.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198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dirty="0"/>
              <a:t>Іммобілізація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21035"/>
            <a:ext cx="3411399" cy="49680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052736"/>
            <a:ext cx="3871718" cy="2952328"/>
          </a:xfrm>
          <a:prstGeom prst="rect">
            <a:avLst/>
          </a:prstGeom>
        </p:spPr>
      </p:pic>
      <p:pic>
        <p:nvPicPr>
          <p:cNvPr id="6" name="Рисунок 5" descr="C:\Users\Admin\AppData\Local\Microsoft\Windows\INetCache\Content.Word\Новый рисунок (1)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276" y="4342765"/>
            <a:ext cx="2089150" cy="1827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9817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2590800" cy="17621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80728"/>
            <a:ext cx="3054096" cy="457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44" y="3695353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76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Admin\AppData\Local\Microsoft\Windows\INetCache\Content.Word\Новый рисунок (5)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756" y="764704"/>
            <a:ext cx="3744416" cy="2108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AutoShape 2" descr="Переломы ключицы: симптомы, причины, признаки, виды и методы лечения  переломов в Центре Хирургии «СМ-Клиник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Техника остеосинтеза при переломе ключицы. Статьи компании «MedMarket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23" y="764704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Остеосинтез ключицы платная операция в Воронеже без очеред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70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45943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2996023" cy="53285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648"/>
            <a:ext cx="2849840" cy="38142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29" y="4509120"/>
            <a:ext cx="5216587" cy="22344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96752"/>
            <a:ext cx="246697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3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/>
              <a:t>Види переломів лопатки: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3797129" cy="4929411"/>
          </a:xfrm>
        </p:spPr>
      </p:pic>
    </p:spTree>
    <p:extLst>
      <p:ext uri="{BB962C8B-B14F-4D97-AF65-F5344CB8AC3E}">
        <p14:creationId xmlns:p14="http://schemas.microsoft.com/office/powerpoint/2010/main" val="29819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АО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25144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uk-UA" sz="4200" dirty="0"/>
              <a:t>тип А – позасуглобові:</a:t>
            </a:r>
            <a:endParaRPr lang="ru-RU" sz="4200" dirty="0"/>
          </a:p>
          <a:p>
            <a:r>
              <a:rPr lang="uk-UA" sz="4200" dirty="0"/>
              <a:t>А1 – переломи акроміального або дзьобоподібного відростка лопатки; </a:t>
            </a:r>
            <a:endParaRPr lang="ru-RU" sz="4200" dirty="0"/>
          </a:p>
          <a:p>
            <a:r>
              <a:rPr lang="uk-UA" sz="4200" dirty="0"/>
              <a:t>А2 – прості переломи тіла або шийки лопатки;</a:t>
            </a:r>
            <a:endParaRPr lang="ru-RU" sz="4200" dirty="0"/>
          </a:p>
          <a:p>
            <a:r>
              <a:rPr lang="uk-UA" sz="4200" dirty="0"/>
              <a:t>А3 – комбіновані позасуглобові переломи шийки та тіла лопатки, шийки лопатки та ключиці;</a:t>
            </a:r>
            <a:endParaRPr lang="ru-RU" sz="4200" dirty="0"/>
          </a:p>
          <a:p>
            <a:pPr lvl="1"/>
            <a:r>
              <a:rPr lang="uk-UA" sz="4200" dirty="0"/>
              <a:t>тип В – частково внутрішньосуглобові:</a:t>
            </a:r>
            <a:endParaRPr lang="ru-RU" sz="4200" dirty="0"/>
          </a:p>
          <a:p>
            <a:r>
              <a:rPr lang="uk-UA" sz="4200" dirty="0"/>
              <a:t>В1 – переломи із залученням переднього краю суглобової западини лопатки;</a:t>
            </a:r>
            <a:endParaRPr lang="ru-RU" sz="4200" dirty="0"/>
          </a:p>
          <a:p>
            <a:r>
              <a:rPr lang="uk-UA" sz="4200" dirty="0"/>
              <a:t>В2 – переломи із залученням заднього краю суглобової западини лопатки;</a:t>
            </a:r>
            <a:endParaRPr lang="ru-RU" sz="4200" dirty="0"/>
          </a:p>
          <a:p>
            <a:r>
              <a:rPr lang="uk-UA" sz="4200" dirty="0"/>
              <a:t>В3 – переломи із залученням нижнього краю суглобової западини лопатки;</a:t>
            </a:r>
            <a:endParaRPr lang="ru-RU" sz="4200" dirty="0"/>
          </a:p>
          <a:p>
            <a:pPr lvl="1"/>
            <a:r>
              <a:rPr lang="uk-UA" sz="4200" dirty="0"/>
              <a:t>тип С – внутрішньосуглобові переломи:</a:t>
            </a:r>
            <a:endParaRPr lang="ru-RU" sz="4200" dirty="0"/>
          </a:p>
          <a:p>
            <a:r>
              <a:rPr lang="uk-UA" sz="4200" dirty="0"/>
              <a:t>С1 – переломи шийки лопатки;</a:t>
            </a:r>
            <a:endParaRPr lang="ru-RU" sz="4200" dirty="0"/>
          </a:p>
          <a:p>
            <a:r>
              <a:rPr lang="uk-UA" sz="4200" dirty="0"/>
              <a:t>С2 – переломи суглобової западини та шийки лопатки;</a:t>
            </a:r>
            <a:endParaRPr lang="ru-RU" sz="4200" dirty="0"/>
          </a:p>
          <a:p>
            <a:r>
              <a:rPr lang="uk-UA" sz="4200" dirty="0"/>
              <a:t>С3 – переломи суглобової западини та тіла лопатки.</a:t>
            </a:r>
            <a:endParaRPr lang="ru-RU" sz="4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14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936104"/>
          </a:xfrm>
        </p:spPr>
        <p:txBody>
          <a:bodyPr/>
          <a:lstStyle/>
          <a:p>
            <a:r>
              <a:rPr lang="uk-UA" dirty="0" smtClean="0"/>
              <a:t>Іммобілізація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5" y="3068960"/>
            <a:ext cx="2667000" cy="2667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04" y="1196752"/>
            <a:ext cx="2809875" cy="1628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03" y="3429000"/>
            <a:ext cx="2047875" cy="2238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1800598" cy="1904230"/>
          </a:xfrm>
          <a:prstGeom prst="rect">
            <a:avLst/>
          </a:prstGeom>
        </p:spPr>
      </p:pic>
      <p:pic>
        <p:nvPicPr>
          <p:cNvPr id="8" name="Рисунок 7" descr="C:\Users\Home\Изображения\Новый рисунок (8)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394833"/>
            <a:ext cx="2655570" cy="15233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 descr="C:\Users\Home\AppData\Local\Microsoft\Windows\Temporary Internet Files\Content.Word\Новый рисунок (7)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543837"/>
            <a:ext cx="2376264" cy="200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23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скелетне </a:t>
            </a:r>
            <a:r>
              <a:rPr lang="uk-UA" dirty="0"/>
              <a:t>витягнення при переломах лопатки</a:t>
            </a:r>
            <a:endParaRPr lang="ru-RU" dirty="0"/>
          </a:p>
        </p:txBody>
      </p:sp>
      <p:pic>
        <p:nvPicPr>
          <p:cNvPr id="4" name="Объект 3" descr="C:\Users\Home\AppData\Local\Microsoft\Windows\Temporary Internet Files\Content.Word\Новый рисунок (9)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4968551" cy="4320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252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/>
              <a:t>Остеосинтез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4215879" cy="2169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5" y="3485399"/>
            <a:ext cx="5238750" cy="2847975"/>
          </a:xfrm>
          <a:prstGeom prst="rect">
            <a:avLst/>
          </a:prstGeom>
        </p:spPr>
      </p:pic>
      <p:sp>
        <p:nvSpPr>
          <p:cNvPr id="3" name="AutoShape 2" descr="Переломы лопат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Переломы лопат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Переломы лопат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Переломы лопатк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Переломы лопатк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Переломы лопат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708" y="1437524"/>
            <a:ext cx="33337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13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28800"/>
            <a:ext cx="6077595" cy="435334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" y="1484784"/>
            <a:ext cx="4392488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6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pPr marL="0" indent="0"/>
            <a:r>
              <a:rPr lang="uk-UA" sz="3200" dirty="0"/>
              <a:t>За локалізацією пошкодження виділяють три групи переломів ключиці: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5805264"/>
          </a:xfrm>
        </p:spPr>
        <p:txBody>
          <a:bodyPr>
            <a:normAutofit/>
          </a:bodyPr>
          <a:lstStyle/>
          <a:p>
            <a:pPr algn="just"/>
            <a:r>
              <a:rPr lang="uk-UA" sz="2400" i="1" dirty="0" smtClean="0"/>
              <a:t>І </a:t>
            </a:r>
            <a:r>
              <a:rPr lang="uk-UA" sz="2400" i="1" dirty="0"/>
              <a:t>група – переломи у середній третині</a:t>
            </a:r>
            <a:r>
              <a:rPr lang="uk-UA" sz="2400" dirty="0"/>
              <a:t>, на них припадає близько 80% від усіх переломів ключиці. При таких переломах спостерігається типове зміщення уламків – проксимальний фрагмент унаслідок рефлекторного скорочення груднинно-ключично-соскоподібного м'яза спрямовується вгору і трохи назад, дистальний фрагмент під впливом ваги кінцівки та тяги дельтоподібного і грудних м'язів зміщується вниз і всередину. Підключичні судини пошкоджуються рідко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69281"/>
            <a:ext cx="3744416" cy="2709027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64600"/>
            <a:ext cx="405807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9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/>
          </a:bodyPr>
          <a:lstStyle/>
          <a:p>
            <a:pPr algn="just"/>
            <a:r>
              <a:rPr lang="uk-UA" sz="2400" dirty="0"/>
              <a:t>Переломи середньої третини ключиці (діафізарні переломи) за класифікацією AO/OTA поділяються на три підтипи на основі морфології </a:t>
            </a:r>
            <a:r>
              <a:rPr lang="uk-UA" sz="2400" dirty="0" smtClean="0"/>
              <a:t>перелому:</a:t>
            </a:r>
            <a:endParaRPr lang="ru-RU" sz="2400" dirty="0"/>
          </a:p>
          <a:p>
            <a:pPr lvl="1"/>
            <a:r>
              <a:rPr lang="uk-UA" sz="2400" dirty="0"/>
              <a:t>тип А / простий: єдине руйнування по колу;</a:t>
            </a:r>
            <a:endParaRPr lang="ru-RU" sz="2400" dirty="0"/>
          </a:p>
          <a:p>
            <a:pPr lvl="1"/>
            <a:r>
              <a:rPr lang="uk-UA" sz="2400" dirty="0"/>
              <a:t>тип В / клиноподібний: контакт між основними уламками після репозиції зазвичай відновлює нормальну довжину кістки;</a:t>
            </a:r>
            <a:endParaRPr lang="ru-RU" sz="2400" dirty="0"/>
          </a:p>
          <a:p>
            <a:pPr lvl="1"/>
            <a:r>
              <a:rPr lang="uk-UA" sz="2400" dirty="0"/>
              <a:t>тип C / багатофрагментний: багато ліній перелому та фрагментів перелому.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 descr="C:\Users\Home\AppData\Local\Microsoft\Windows\Temporary Internet Files\Content.Word\Новый рисунок (21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05064"/>
            <a:ext cx="4392488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58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372</Words>
  <Application>Microsoft Office PowerPoint</Application>
  <PresentationFormat>Экран (4:3)</PresentationFormat>
  <Paragraphs>31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УШКОДЖЕННЯ КІСТОК ВЕРХНЬОЇ КІНЦІВКИ </vt:lpstr>
      <vt:lpstr>Види переломів лопатки: </vt:lpstr>
      <vt:lpstr>Класифікація АО</vt:lpstr>
      <vt:lpstr>Іммобілізація</vt:lpstr>
      <vt:lpstr>скелетне витягнення при переломах лопатки</vt:lpstr>
      <vt:lpstr>Остеосинтез</vt:lpstr>
      <vt:lpstr>Презентация PowerPoint</vt:lpstr>
      <vt:lpstr>За локалізацією пошкодження виділяють три групи переломів ключиці: </vt:lpstr>
      <vt:lpstr>Презентация PowerPoint</vt:lpstr>
      <vt:lpstr>Презентация PowerPoint</vt:lpstr>
      <vt:lpstr>Презентация PowerPoint</vt:lpstr>
      <vt:lpstr>Іммобілізація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УШКОДЖЕННЯ КІСТОК ТА СУГЛОБІВ ВЕРХНЬОЇ КІНЦІВКИ </dc:title>
  <cp:lastModifiedBy>Elena V</cp:lastModifiedBy>
  <cp:revision>19</cp:revision>
  <dcterms:modified xsi:type="dcterms:W3CDTF">2024-10-28T12:28:48Z</dcterms:modified>
</cp:coreProperties>
</file>