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94" autoAdjust="0"/>
    <p:restoredTop sz="94660"/>
  </p:normalViewPr>
  <p:slideViewPr>
    <p:cSldViewPr>
      <p:cViewPr varScale="1">
        <p:scale>
          <a:sx n="70" d="100"/>
          <a:sy n="70" d="100"/>
        </p:scale>
        <p:origin x="1398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606714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77104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366302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098725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309966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876975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5525527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120124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87966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7764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5937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71802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67394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804965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6348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070888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30.08.2025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521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" TargetMode="External"/><Relationship Id="rId2" Type="http://schemas.openxmlformats.org/officeDocument/2006/relationships/hyperlink" Target="http://www.thefreedictionary.com/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619672" y="404664"/>
            <a:ext cx="6600451" cy="2262781"/>
          </a:xfrm>
        </p:spPr>
        <p:txBody>
          <a:bodyPr>
            <a:normAutofit fontScale="90000"/>
          </a:bodyPr>
          <a:lstStyle/>
          <a:p>
            <a:r>
              <a:rPr lang="uk-UA" dirty="0" smtClean="0"/>
              <a:t>Практикум розвитку аудитивних навичок (польська мова)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619672" y="3429000"/>
            <a:ext cx="6923195" cy="2474663"/>
          </a:xfrm>
        </p:spPr>
        <p:txBody>
          <a:bodyPr>
            <a:normAutofit/>
          </a:bodyPr>
          <a:lstStyle/>
          <a:p>
            <a:r>
              <a:rPr lang="uk-UA" b="1" dirty="0"/>
              <a:t>Викладач:</a:t>
            </a:r>
            <a:r>
              <a:rPr lang="uk-UA" dirty="0"/>
              <a:t> </a:t>
            </a:r>
            <a:r>
              <a:rPr lang="uk-UA" i="1" dirty="0"/>
              <a:t>Халаши Михайло Андрійович</a:t>
            </a:r>
            <a:endParaRPr lang="ru-RU" dirty="0"/>
          </a:p>
          <a:p>
            <a:r>
              <a:rPr lang="uk-UA" b="1" dirty="0"/>
              <a:t>Кафедра: </a:t>
            </a:r>
            <a:r>
              <a:rPr lang="uk-UA" i="1" dirty="0"/>
              <a:t>слов’янської філології, ІІ корпус, </a:t>
            </a:r>
            <a:r>
              <a:rPr lang="uk-UA" i="1" dirty="0" err="1"/>
              <a:t>ауд</a:t>
            </a:r>
            <a:r>
              <a:rPr lang="uk-UA" i="1" dirty="0"/>
              <a:t>. 426</a:t>
            </a:r>
            <a:endParaRPr lang="ru-RU" dirty="0"/>
          </a:p>
          <a:p>
            <a:r>
              <a:rPr lang="uk-UA" b="1" dirty="0"/>
              <a:t>E-</a:t>
            </a:r>
            <a:r>
              <a:rPr lang="uk-UA" b="1" dirty="0" err="1"/>
              <a:t>mail</a:t>
            </a:r>
            <a:r>
              <a:rPr lang="uk-UA" b="1" dirty="0"/>
              <a:t>: </a:t>
            </a:r>
            <a:r>
              <a:rPr lang="en-US" i="1" dirty="0"/>
              <a:t>mihhalltexnico@gmail.com</a:t>
            </a:r>
            <a:endParaRPr lang="ru-RU" dirty="0"/>
          </a:p>
          <a:p>
            <a:r>
              <a:rPr lang="uk-UA" b="1" dirty="0"/>
              <a:t>Телефон: </a:t>
            </a:r>
            <a:r>
              <a:rPr lang="uk-UA" i="1" dirty="0"/>
              <a:t>0666684933</a:t>
            </a:r>
            <a:endParaRPr lang="ru-RU" dirty="0"/>
          </a:p>
          <a:p>
            <a:r>
              <a:rPr lang="uk-UA" b="1" dirty="0"/>
              <a:t>Інші засоби зв’язку: </a:t>
            </a:r>
            <a:r>
              <a:rPr lang="en-US" i="1" dirty="0"/>
              <a:t>Moodle</a:t>
            </a:r>
            <a:r>
              <a:rPr lang="uk-UA" i="1" dirty="0"/>
              <a:t>  (форум курсу, приватні повідомлення)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960050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31117547"/>
              </p:ext>
            </p:extLst>
          </p:nvPr>
        </p:nvGraphicFramePr>
        <p:xfrm>
          <a:off x="1974050" y="2348880"/>
          <a:ext cx="6132966" cy="317134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675694"/>
                <a:gridCol w="373085"/>
                <a:gridCol w="373085"/>
                <a:gridCol w="2711102"/>
              </a:tblGrid>
              <a:tr h="43960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Вид контролю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 smtClean="0">
                          <a:effectLst/>
                          <a:latin typeface="+mn-lt"/>
                          <a:ea typeface="+mn-ea"/>
                          <a:cs typeface="+mn-cs"/>
                        </a:rPr>
                        <a:t>залік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 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885925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>
                          <a:effectLst/>
                        </a:rPr>
                        <a:t>Посилання на курс в Moodle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US" sz="1200" dirty="0" smtClean="0">
                          <a:effectLst/>
                        </a:rPr>
                        <a:t>https://moodle.znu.edu.ua/course/view.php?id=17145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1188230">
                <a:tc gridSpan="4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Консультації: особисті – </a:t>
                      </a:r>
                      <a:r>
                        <a:rPr lang="uk-UA" sz="1200" dirty="0" smtClean="0">
                          <a:effectLst/>
                        </a:rPr>
                        <a:t>ср. 15-50 – 16-30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Дистанційні за домовленістю чи електронною  поштою</a:t>
                      </a:r>
                      <a:endParaRPr lang="ru-RU" sz="1200" dirty="0">
                        <a:effectLst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200" dirty="0">
                          <a:effectLst/>
                        </a:rPr>
                        <a:t> </a:t>
                      </a:r>
                      <a:endParaRPr lang="uk-UA" sz="1200" dirty="0" smtClean="0">
                        <a:effectLst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https://us04web.zoom.us/j/4221049355?pwd=Q0o4WjRGV2c4VW1HLzcvTVlZOXp5dz09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uk-UA" sz="1200" dirty="0" smtClean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4572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https://meet.google.com/tem-mmcq-snp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891943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43609" y="1196752"/>
            <a:ext cx="7490792" cy="5184576"/>
          </a:xfrm>
        </p:spPr>
        <p:txBody>
          <a:bodyPr>
            <a:normAutofit fontScale="85000" lnSpcReduction="20000"/>
          </a:bodyPr>
          <a:lstStyle/>
          <a:p>
            <a:r>
              <a:rPr lang="uk-UA" dirty="0"/>
              <a:t>Курс «Практикум розвитку аудитивних навичок» входить до циклу професійної підготовки студентів філологічного факультету ОП «Польська мова і література. Англійська мова» та спрямований на формування мовно-мовленнєвої компетенції, яка розглядається як мовно-професійна. Метою вивчення дисципліни є формування та розвиток аудитивних навичок польської мови, необхідних для ефективної міжкультурної комунікації, професійної діяльності у сфері філології та перекладу. Курс спрямований на формування здатності розуміти автентичні аудіо- та відеоматеріали різних жанрів і стилів, розпізнавати мовленнєві особливості носіїв мови, аналізувати зміст почутого та інтегрувати отриману інформацію в усне та письмове мовлення.</a:t>
            </a:r>
            <a:endParaRPr lang="ru-RU" dirty="0"/>
          </a:p>
          <a:p>
            <a:r>
              <a:rPr lang="uk-UA" dirty="0"/>
              <a:t>Місце дисципліни в освітній програмі: вибіркова дисципліна, цикл професійної підготовки, 3 семестр (2 курс, 1 семестр). Передбачає використання знань і навичок, отриманих під час вивчення дисциплін «Польська мова», «Англійська мова», «Вступ до мовознавства», «Вступ до спеціальності». Знання, вміння та навички отримані під час курсу «Практикум розвитку аудитивних навичок» знайдуть своє відображення в наступних предметах: «Польська мова», «Англійська мова», «Методика викладання іноземних мов», «Навчальна практика», «Виробнича практика».</a:t>
            </a:r>
            <a:endParaRPr lang="ru-RU" dirty="0"/>
          </a:p>
          <a:p>
            <a:r>
              <a:rPr lang="uk-UA" dirty="0"/>
              <a:t>Курс спонукає до більш глибокого оволодіння польською та українською мовами, збагаченню лексичного та фразеологічного запасу студентів в усіх жанрах і стилях усної та писемної мови. Даний курс має практичну та теоретичну спрямованість.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5177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1002770" y="-52998"/>
            <a:ext cx="10146770" cy="67710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alt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7.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Підсумковий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семестровий</a:t>
            </a:r>
            <a:r>
              <a:rPr kumimoji="0" lang="en-US" altLang="ru-RU" sz="2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 </a:t>
            </a:r>
            <a:r>
              <a:rPr kumimoji="0" lang="en-US" altLang="ru-RU" sz="20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/>
                <a:cs typeface="Times New Roman" panose="02020603050405020304" pitchFamily="18" charset="0"/>
              </a:rPr>
              <a:t>контроль</a:t>
            </a:r>
            <a:endParaRPr kumimoji="0" lang="ru-RU" alt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7080769"/>
              </p:ext>
            </p:extLst>
          </p:nvPr>
        </p:nvGraphicFramePr>
        <p:xfrm>
          <a:off x="1259630" y="462193"/>
          <a:ext cx="7488833" cy="779691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954256"/>
                <a:gridCol w="1029024"/>
                <a:gridCol w="3872100"/>
                <a:gridCol w="1088713"/>
                <a:gridCol w="544740"/>
              </a:tblGrid>
              <a:tr h="2992982">
                <a:tc>
                  <a:txBody>
                    <a:bodyPr/>
                    <a:lstStyle/>
                    <a:p>
                      <a:pPr marL="71755"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800" kern="100" dirty="0">
                          <a:effectLst/>
                        </a:rPr>
                        <a:t> </a:t>
                      </a:r>
                      <a:endParaRPr lang="ru-RU" sz="800" kern="100" dirty="0">
                        <a:effectLst/>
                      </a:endParaRPr>
                    </a:p>
                    <a:p>
                      <a:pPr marL="7175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800" kern="100" dirty="0">
                          <a:effectLst/>
                        </a:rPr>
                        <a:t>Залік</a:t>
                      </a:r>
                      <a:endParaRPr lang="ru-RU" sz="800" kern="100" dirty="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44381" marR="44381" marT="0" marB="0" vert="vert270"/>
                </a:tc>
                <a:tc>
                  <a:txBody>
                    <a:bodyPr/>
                    <a:lstStyle/>
                    <a:p>
                      <a:pPr indent="2159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100" kern="100">
                          <a:effectLst/>
                        </a:rPr>
                        <a:t>Теоретичне завдання</a:t>
                      </a:r>
                      <a:endParaRPr lang="ru-RU" sz="1100" kern="10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44381" marR="44381" marT="0" marB="0"/>
                </a:tc>
                <a:tc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ru-RU" sz="1100" dirty="0" err="1">
                          <a:effectLst/>
                        </a:rPr>
                        <a:t>Поняття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аудіювання</a:t>
                      </a:r>
                      <a:r>
                        <a:rPr lang="ru-RU" sz="1100" dirty="0">
                          <a:effectLst/>
                        </a:rPr>
                        <a:t> в </a:t>
                      </a:r>
                      <a:r>
                        <a:rPr lang="ru-RU" sz="1100" dirty="0" err="1">
                          <a:effectLst/>
                        </a:rPr>
                        <a:t>системі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іншомовної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підготовки</a:t>
                      </a:r>
                      <a:r>
                        <a:rPr lang="ru-RU" sz="1100" dirty="0">
                          <a:effectLst/>
                        </a:rPr>
                        <a:t>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ru-RU" sz="1100" dirty="0" err="1">
                          <a:effectLst/>
                        </a:rPr>
                        <a:t>Класифікація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видів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аудіювання</a:t>
                      </a:r>
                      <a:r>
                        <a:rPr lang="ru-RU" sz="1100" dirty="0">
                          <a:effectLst/>
                        </a:rPr>
                        <a:t>: </a:t>
                      </a:r>
                      <a:r>
                        <a:rPr lang="ru-RU" sz="1100" dirty="0" err="1">
                          <a:effectLst/>
                        </a:rPr>
                        <a:t>глобальне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детальне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вибіркове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критичне</a:t>
                      </a:r>
                      <a:r>
                        <a:rPr lang="ru-RU" sz="1100" dirty="0">
                          <a:effectLst/>
                        </a:rPr>
                        <a:t>; </a:t>
                      </a:r>
                      <a:r>
                        <a:rPr lang="ru-RU" sz="1100" dirty="0" err="1">
                          <a:effectLst/>
                        </a:rPr>
                        <a:t>особливості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їх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використання</a:t>
                      </a:r>
                      <a:r>
                        <a:rPr lang="ru-RU" sz="1100" dirty="0">
                          <a:effectLst/>
                        </a:rPr>
                        <a:t> в </a:t>
                      </a:r>
                      <a:r>
                        <a:rPr lang="ru-RU" sz="1100" dirty="0" err="1">
                          <a:effectLst/>
                        </a:rPr>
                        <a:t>навчальному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процесі</a:t>
                      </a:r>
                      <a:r>
                        <a:rPr lang="ru-RU" sz="1100" dirty="0">
                          <a:effectLst/>
                        </a:rPr>
                        <a:t>. 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ru-RU" sz="1100" dirty="0" err="1">
                          <a:effectLst/>
                        </a:rPr>
                        <a:t>Етапи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процесу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аудіювання</a:t>
                      </a:r>
                      <a:r>
                        <a:rPr lang="ru-RU" sz="1100" dirty="0">
                          <a:effectLst/>
                        </a:rPr>
                        <a:t>: </a:t>
                      </a:r>
                      <a:r>
                        <a:rPr lang="ru-RU" sz="1100" dirty="0" err="1">
                          <a:effectLst/>
                        </a:rPr>
                        <a:t>підготовчий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основний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контрольний</a:t>
                      </a:r>
                      <a:r>
                        <a:rPr lang="ru-RU" sz="1100" dirty="0">
                          <a:effectLst/>
                        </a:rPr>
                        <a:t>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ru-RU" sz="1100" dirty="0">
                          <a:effectLst/>
                        </a:rPr>
                        <a:t>Мовні та </a:t>
                      </a:r>
                      <a:r>
                        <a:rPr lang="ru-RU" sz="1100" dirty="0" err="1">
                          <a:effectLst/>
                        </a:rPr>
                        <a:t>позамовні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фактори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що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впливають</a:t>
                      </a:r>
                      <a:r>
                        <a:rPr lang="ru-RU" sz="1100" dirty="0">
                          <a:effectLst/>
                        </a:rPr>
                        <a:t> на </a:t>
                      </a:r>
                      <a:r>
                        <a:rPr lang="ru-RU" sz="1100" dirty="0" err="1">
                          <a:effectLst/>
                        </a:rPr>
                        <a:t>розуміння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прослуханого</a:t>
                      </a:r>
                      <a:r>
                        <a:rPr lang="ru-RU" sz="1100" dirty="0">
                          <a:effectLst/>
                        </a:rPr>
                        <a:t> (</a:t>
                      </a:r>
                      <a:r>
                        <a:rPr lang="ru-RU" sz="1100" dirty="0" err="1">
                          <a:effectLst/>
                        </a:rPr>
                        <a:t>лексичні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граматичні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інтонаційні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фонетичні</a:t>
                      </a:r>
                      <a:r>
                        <a:rPr lang="ru-RU" sz="1100" dirty="0">
                          <a:effectLst/>
                        </a:rPr>
                        <a:t>, </a:t>
                      </a:r>
                      <a:r>
                        <a:rPr lang="ru-RU" sz="1100" dirty="0" err="1">
                          <a:effectLst/>
                        </a:rPr>
                        <a:t>культурологічні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аспекти</a:t>
                      </a:r>
                      <a:r>
                        <a:rPr lang="ru-RU" sz="1100" dirty="0">
                          <a:effectLst/>
                        </a:rPr>
                        <a:t>).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uk-UA" sz="1100" dirty="0">
                          <a:effectLst/>
                        </a:rPr>
                        <a:t>Стратегії ефективного розуміння мовлення: прогнозування змісту, використання контексту, ідентифікація ключових слів та виразів, виділення смислових блоків, інтонаційних </a:t>
                      </a:r>
                      <a:r>
                        <a:rPr lang="uk-UA" sz="1100" dirty="0" err="1">
                          <a:effectLst/>
                        </a:rPr>
                        <a:t>патернів</a:t>
                      </a:r>
                      <a:r>
                        <a:rPr lang="uk-UA" sz="1100" dirty="0">
                          <a:effectLst/>
                        </a:rPr>
                        <a:t>.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uk-UA" sz="1100" dirty="0">
                          <a:effectLst/>
                        </a:rPr>
                        <a:t>Типові труднощі під час аудіювання та шляхи їх подолання. </a:t>
                      </a:r>
                      <a:endParaRPr lang="ru-RU" sz="1100" dirty="0">
                        <a:effectLst/>
                      </a:endParaRP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ru-RU" sz="1100" dirty="0" err="1">
                          <a:effectLst/>
                        </a:rPr>
                        <a:t>Типові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мовленнєві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формули</a:t>
                      </a:r>
                      <a:r>
                        <a:rPr lang="ru-RU" sz="1100" dirty="0">
                          <a:effectLst/>
                        </a:rPr>
                        <a:t> та </a:t>
                      </a:r>
                      <a:r>
                        <a:rPr lang="ru-RU" sz="1100" dirty="0" err="1">
                          <a:effectLst/>
                        </a:rPr>
                        <a:t>стійкі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вирази</a:t>
                      </a:r>
                      <a:r>
                        <a:rPr lang="ru-RU" sz="1100" dirty="0">
                          <a:effectLst/>
                        </a:rPr>
                        <a:t> у </a:t>
                      </a:r>
                      <a:r>
                        <a:rPr lang="ru-RU" sz="1100" dirty="0" err="1">
                          <a:effectLst/>
                        </a:rPr>
                        <a:t>повсякденному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мовленні</a:t>
                      </a:r>
                      <a:r>
                        <a:rPr lang="ru-RU" sz="1100" dirty="0">
                          <a:effectLst/>
                        </a:rPr>
                        <a:t>.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ru-RU" sz="1100" dirty="0" err="1">
                          <a:effectLst/>
                        </a:rPr>
                        <a:t>Стратегії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розуміння</a:t>
                      </a:r>
                      <a:r>
                        <a:rPr lang="ru-RU" sz="1100" dirty="0">
                          <a:effectLst/>
                        </a:rPr>
                        <a:t> в </a:t>
                      </a:r>
                      <a:r>
                        <a:rPr lang="ru-RU" sz="1100" dirty="0" err="1">
                          <a:effectLst/>
                        </a:rPr>
                        <a:t>умовах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швидкого</a:t>
                      </a:r>
                      <a:r>
                        <a:rPr lang="ru-RU" sz="1100" dirty="0">
                          <a:effectLst/>
                        </a:rPr>
                        <a:t> темпу та </a:t>
                      </a:r>
                      <a:r>
                        <a:rPr lang="ru-RU" sz="1100" dirty="0" err="1">
                          <a:effectLst/>
                        </a:rPr>
                        <a:t>спонтанності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мовлення</a:t>
                      </a:r>
                      <a:r>
                        <a:rPr lang="ru-RU" sz="1100" dirty="0">
                          <a:effectLst/>
                        </a:rPr>
                        <a:t>. 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ru-RU" sz="1100" dirty="0" err="1">
                          <a:effectLst/>
                        </a:rPr>
                        <a:t>Стратегії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виділення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ключової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інформації</a:t>
                      </a:r>
                      <a:r>
                        <a:rPr lang="ru-RU" sz="1100" dirty="0">
                          <a:effectLst/>
                        </a:rPr>
                        <a:t> та </a:t>
                      </a:r>
                      <a:r>
                        <a:rPr lang="ru-RU" sz="1100" dirty="0" err="1">
                          <a:effectLst/>
                        </a:rPr>
                        <a:t>структурних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елементів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виступу</a:t>
                      </a:r>
                      <a:r>
                        <a:rPr lang="ru-RU" sz="1100" dirty="0">
                          <a:effectLst/>
                        </a:rPr>
                        <a:t>. </a:t>
                      </a:r>
                    </a:p>
                    <a:p>
                      <a:pPr marL="342900" lvl="0" indent="-342900" algn="just">
                        <a:lnSpc>
                          <a:spcPct val="107000"/>
                        </a:lnSpc>
                        <a:buFont typeface="+mj-lt"/>
                        <a:buAutoNum type="arabicParenR"/>
                      </a:pPr>
                      <a:r>
                        <a:rPr lang="ru-RU" sz="1100" dirty="0" err="1">
                          <a:effectLst/>
                        </a:rPr>
                        <a:t>Аудіювання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презентацій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із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використанням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візуальних</a:t>
                      </a:r>
                      <a:r>
                        <a:rPr lang="ru-RU" sz="1100" dirty="0">
                          <a:effectLst/>
                        </a:rPr>
                        <a:t> </a:t>
                      </a:r>
                      <a:r>
                        <a:rPr lang="ru-RU" sz="1100" dirty="0" err="1">
                          <a:effectLst/>
                        </a:rPr>
                        <a:t>матеріалів</a:t>
                      </a:r>
                      <a:r>
                        <a:rPr lang="ru-RU" sz="1100" dirty="0">
                          <a:effectLst/>
                        </a:rPr>
                        <a:t>. </a:t>
                      </a:r>
                      <a:endParaRPr lang="ru-RU" sz="11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4381" marR="443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800" kern="100">
                          <a:effectLst/>
                        </a:rPr>
                        <a:t> </a:t>
                      </a:r>
                      <a:endParaRPr lang="ru-RU" sz="800" kern="10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44381" marR="443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 dirty="0">
                          <a:effectLst/>
                        </a:rPr>
                        <a:t>20</a:t>
                      </a:r>
                      <a:endParaRPr lang="ru-RU" sz="1600" kern="100" dirty="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44381" marR="44381" marT="0" marB="0"/>
                </a:tc>
              </a:tr>
              <a:tr h="103875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1" marR="44381" marT="0" marB="0" anchor="ctr"/>
                </a:tc>
                <a:tc>
                  <a:txBody>
                    <a:bodyPr/>
                    <a:lstStyle/>
                    <a:p>
                      <a:pPr indent="43815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>
                          <a:effectLst/>
                        </a:rPr>
                        <a:t>Практичне завдання </a:t>
                      </a:r>
                      <a:endParaRPr lang="ru-RU" sz="1400" kern="10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44381" marR="443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400" kern="100" dirty="0">
                          <a:effectLst/>
                        </a:rPr>
                        <a:t>Прослуховування аудіо- або відеоматеріалу, виконання завдання</a:t>
                      </a:r>
                      <a:endParaRPr lang="ru-RU" sz="1400" kern="100" dirty="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44381" marR="443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800" kern="100">
                          <a:effectLst/>
                        </a:rPr>
                        <a:t> </a:t>
                      </a:r>
                      <a:endParaRPr lang="ru-RU" sz="800" kern="10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44381" marR="443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 dirty="0">
                          <a:effectLst/>
                        </a:rPr>
                        <a:t>20</a:t>
                      </a:r>
                      <a:endParaRPr lang="ru-RU" sz="1600" kern="100" dirty="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44381" marR="44381" marT="0" marB="0"/>
                </a:tc>
              </a:tr>
              <a:tr h="2103423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800" kern="100">
                          <a:effectLst/>
                        </a:rPr>
                        <a:t>Усього за </a:t>
                      </a:r>
                      <a:endParaRPr lang="ru-RU" sz="800" kern="100"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800" kern="100">
                          <a:effectLst/>
                        </a:rPr>
                        <a:t>підсумковий контроль</a:t>
                      </a:r>
                      <a:endParaRPr lang="ru-RU" sz="800" kern="10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44381" marR="44381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</a:pPr>
                      <a:endParaRPr lang="ru-RU" sz="700">
                        <a:effectLst/>
                        <a:latin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44381" marR="443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800" kern="100" dirty="0">
                          <a:effectLst/>
                        </a:rPr>
                        <a:t> </a:t>
                      </a:r>
                      <a:endParaRPr lang="ru-RU" sz="800" kern="100" dirty="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44381" marR="443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800" kern="100">
                          <a:effectLst/>
                        </a:rPr>
                        <a:t> </a:t>
                      </a:r>
                      <a:endParaRPr lang="ru-RU" sz="800" kern="10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44381" marR="44381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uk-UA" sz="1600" kern="100" dirty="0">
                          <a:effectLst/>
                        </a:rPr>
                        <a:t>40</a:t>
                      </a:r>
                      <a:endParaRPr lang="ru-RU" sz="1600" kern="100" dirty="0">
                        <a:effectLst/>
                        <a:latin typeface="Liberation Serif"/>
                        <a:ea typeface="Droid Sans Fallback"/>
                        <a:cs typeface="FreeSans"/>
                      </a:endParaRPr>
                    </a:p>
                  </a:txBody>
                  <a:tcPr marL="44381" marR="44381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5738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14396642"/>
              </p:ext>
            </p:extLst>
          </p:nvPr>
        </p:nvGraphicFramePr>
        <p:xfrm>
          <a:off x="1475655" y="2276872"/>
          <a:ext cx="7058744" cy="301359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411085"/>
                <a:gridCol w="2993412"/>
                <a:gridCol w="1411085"/>
                <a:gridCol w="1243162"/>
              </a:tblGrid>
              <a:tr h="211385"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200" cap="all">
                          <a:effectLst/>
                        </a:rPr>
                        <a:t>З</a:t>
                      </a:r>
                      <a:r>
                        <a:rPr lang="uk-UA" sz="1200">
                          <a:effectLst/>
                        </a:rPr>
                        <a:t>а шкалою</a:t>
                      </a:r>
                      <a:endParaRPr lang="ru-RU" sz="1100">
                        <a:effectLst/>
                      </a:endParaRPr>
                    </a:p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ECTS</a:t>
                      </a:r>
                      <a:endParaRPr lang="ru-RU" sz="11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За шкалою університету</a:t>
                      </a:r>
                      <a:endParaRPr lang="ru-RU" sz="1100" b="1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За національною шкалою</a:t>
                      </a:r>
                      <a:endParaRPr lang="ru-RU" sz="11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6542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Екзамен</a:t>
                      </a:r>
                      <a:endParaRPr lang="ru-RU" sz="11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Залік</a:t>
                      </a:r>
                      <a:endParaRPr lang="ru-RU" sz="1100" b="1">
                        <a:solidFill>
                          <a:srgbClr val="243F60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/>
                </a:tc>
              </a:tr>
              <a:tr h="230617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A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90 – 100 (відмінно)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5 (відмінно)</a:t>
                      </a:r>
                      <a:endParaRPr lang="ru-RU" sz="1100" b="1" i="1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rowSpan="5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Зараховано</a:t>
                      </a:r>
                      <a:endParaRPr lang="ru-RU" sz="1100" b="1" i="1">
                        <a:solidFill>
                          <a:srgbClr val="365F91"/>
                        </a:solidFill>
                        <a:effectLst/>
                        <a:latin typeface="Calibri" panose="020F0502020204030204" pitchFamily="34" charset="0"/>
                        <a:ea typeface="MS Gothic" panose="020B0609070205080204" pitchFamily="49" charset="-128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</a:tr>
              <a:tr h="230617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B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85 – 89 (дуже добре)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4 (добре)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0617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C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75 – 84 (добре)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0617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D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70 – 74 (задовільно) 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3 (задовільно)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30617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E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60 – 69 (достатньо)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91851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FX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35 – 59 (незадовільно – з можливістю повторного складання)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2 (незадовільно)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Не зараховано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</a:tr>
              <a:tr h="691851">
                <a:tc>
                  <a:txBody>
                    <a:bodyPr/>
                    <a:lstStyle/>
                    <a:p>
                      <a:pPr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>
                          <a:effectLst/>
                        </a:rPr>
                        <a:t>F</a:t>
                      </a:r>
                      <a:endParaRPr lang="ru-RU" sz="120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>
                  <a:txBody>
                    <a:bodyPr/>
                    <a:lstStyle/>
                    <a:p>
                      <a:pPr marR="141605" algn="ctr">
                        <a:lnSpc>
                          <a:spcPct val="92000"/>
                        </a:lnSpc>
                        <a:spcAft>
                          <a:spcPts val="0"/>
                        </a:spcAft>
                      </a:pPr>
                      <a:r>
                        <a:rPr lang="uk-UA" sz="1200" spc="-10" dirty="0">
                          <a:effectLst/>
                        </a:rPr>
                        <a:t>1 – 34 (незадовільно – з обов’язковим повторним курсом)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MS Mincho"/>
                        <a:cs typeface="Times New Roman" panose="02020603050405020304" pitchFamily="18" charset="0"/>
                      </a:endParaRPr>
                    </a:p>
                  </a:txBody>
                  <a:tcPr marL="66936" marR="66936" marT="0" marB="0" anchor="ctr"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ctangle 1"/>
          <p:cNvSpPr>
            <a:spLocks noChangeArrowheads="1"/>
          </p:cNvSpPr>
          <p:nvPr/>
        </p:nvSpPr>
        <p:spPr bwMode="auto">
          <a:xfrm>
            <a:off x="-648477" y="-99744"/>
            <a:ext cx="9792477" cy="487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25392" rIns="-68241" bIns="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altLang="ru-RU" sz="1200" b="1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MS Mincho" charset="-128"/>
                <a:cs typeface="Times New Roman" panose="02020603050405020304" pitchFamily="18" charset="0"/>
              </a:rPr>
              <a:t>Шкала оцінювання: національна та ECTS</a:t>
            </a:r>
            <a:endParaRPr kumimoji="0" lang="ru-RU" altLang="ru-RU" sz="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alt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603948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71600" y="116632"/>
            <a:ext cx="8568951" cy="6741368"/>
          </a:xfrm>
        </p:spPr>
        <p:txBody>
          <a:bodyPr>
            <a:noAutofit/>
          </a:bodyPr>
          <a:lstStyle/>
          <a:p>
            <a:r>
              <a:rPr lang="uk-UA" sz="1100" b="1" dirty="0"/>
              <a:t>Рекомендована література</a:t>
            </a:r>
            <a:endParaRPr lang="ru-RU" sz="1100" dirty="0"/>
          </a:p>
          <a:p>
            <a:r>
              <a:rPr lang="uk-UA" sz="1100" b="1" i="1" dirty="0"/>
              <a:t>Основна:</a:t>
            </a:r>
            <a:endParaRPr lang="ru-RU" sz="1100" dirty="0"/>
          </a:p>
          <a:p>
            <a:pPr lvl="0"/>
            <a:r>
              <a:rPr lang="en-US" sz="1100" dirty="0" err="1"/>
              <a:t>Rost</a:t>
            </a:r>
            <a:r>
              <a:rPr lang="en-US" sz="1100" dirty="0"/>
              <a:t> M. Teaching and Researching Listening. – 2nd ed. – London : Routledge, 2011. – 320 p.</a:t>
            </a:r>
            <a:endParaRPr lang="ru-RU" sz="1100" dirty="0"/>
          </a:p>
          <a:p>
            <a:pPr lvl="0"/>
            <a:r>
              <a:rPr lang="en-US" sz="1100" dirty="0"/>
              <a:t>Vandergrift L., Goh C. C. M. Teaching and Learning Second Language Listening. – New York : Routledge, 2012. – 306 p.</a:t>
            </a:r>
            <a:endParaRPr lang="ru-RU" sz="1100" dirty="0"/>
          </a:p>
          <a:p>
            <a:pPr lvl="0"/>
            <a:r>
              <a:rPr lang="uk-UA" sz="1100" dirty="0"/>
              <a:t>Бєляєва О. В. Механізми аудіювання та шляхи їх розвитку у початковій школі. </a:t>
            </a:r>
            <a:r>
              <a:rPr lang="uk-UA" sz="1100" i="1" dirty="0"/>
              <a:t>Психологічний журнал</a:t>
            </a:r>
            <a:r>
              <a:rPr lang="uk-UA" sz="1100" dirty="0"/>
              <a:t>. – 2018. – Т. 4, № 2. – С. 115–123.</a:t>
            </a:r>
            <a:endParaRPr lang="ru-RU" sz="1100" dirty="0"/>
          </a:p>
          <a:p>
            <a:pPr lvl="0"/>
            <a:r>
              <a:rPr lang="uk-UA" sz="1100" dirty="0"/>
              <a:t>Кочубей В. Ю. Стратегії розвитку комунікативного вміння аудіювання на рівні незалежних користувачів англійської мови. </a:t>
            </a:r>
            <a:r>
              <a:rPr lang="uk-UA" sz="1100" i="1" dirty="0"/>
              <a:t>Педагогічні науки</a:t>
            </a:r>
            <a:r>
              <a:rPr lang="uk-UA" sz="1100" dirty="0"/>
              <a:t>. – 2020. – № 5. – С. 75–82.</a:t>
            </a:r>
            <a:endParaRPr lang="ru-RU" sz="1100" dirty="0"/>
          </a:p>
          <a:p>
            <a:pPr lvl="0"/>
            <a:r>
              <a:rPr lang="ru-RU" sz="1100" dirty="0"/>
              <a:t>Методика </a:t>
            </a:r>
            <a:r>
              <a:rPr lang="ru-RU" sz="1100" dirty="0" err="1"/>
              <a:t>навчання</a:t>
            </a:r>
            <a:r>
              <a:rPr lang="ru-RU" sz="1100" dirty="0"/>
              <a:t> </a:t>
            </a:r>
            <a:r>
              <a:rPr lang="ru-RU" sz="1100" dirty="0" err="1"/>
              <a:t>іноземних</a:t>
            </a:r>
            <a:r>
              <a:rPr lang="ru-RU" sz="1100" dirty="0"/>
              <a:t> </a:t>
            </a:r>
            <a:r>
              <a:rPr lang="ru-RU" sz="1100" dirty="0" err="1"/>
              <a:t>мов</a:t>
            </a:r>
            <a:r>
              <a:rPr lang="ru-RU" sz="1100" dirty="0"/>
              <a:t> і культур у </a:t>
            </a:r>
            <a:r>
              <a:rPr lang="ru-RU" sz="1100" dirty="0" err="1"/>
              <a:t>середніх</a:t>
            </a:r>
            <a:r>
              <a:rPr lang="ru-RU" sz="1100" dirty="0"/>
              <a:t> </a:t>
            </a:r>
            <a:r>
              <a:rPr lang="ru-RU" sz="1100" dirty="0" err="1"/>
              <a:t>навчальних</a:t>
            </a:r>
            <a:r>
              <a:rPr lang="ru-RU" sz="1100" dirty="0"/>
              <a:t> закладах : </a:t>
            </a:r>
            <a:r>
              <a:rPr lang="ru-RU" sz="1100" dirty="0" err="1"/>
              <a:t>підручник</a:t>
            </a:r>
            <a:r>
              <a:rPr lang="ru-RU" sz="1100" dirty="0"/>
              <a:t> за ред. С. Ю. </a:t>
            </a:r>
            <a:r>
              <a:rPr lang="ru-RU" sz="1100" dirty="0" err="1"/>
              <a:t>Ніколаєвої</a:t>
            </a:r>
            <a:r>
              <a:rPr lang="ru-RU" sz="1100" dirty="0"/>
              <a:t>. – </a:t>
            </a:r>
            <a:r>
              <a:rPr lang="ru-RU" sz="1100" dirty="0" err="1"/>
              <a:t>Київ</a:t>
            </a:r>
            <a:r>
              <a:rPr lang="ru-RU" sz="1100" dirty="0"/>
              <a:t> : </a:t>
            </a:r>
            <a:r>
              <a:rPr lang="ru-RU" sz="1100" dirty="0" err="1"/>
              <a:t>Ленвіт</a:t>
            </a:r>
            <a:r>
              <a:rPr lang="ru-RU" sz="1100" dirty="0"/>
              <a:t>, 2013. – 590 с.</a:t>
            </a:r>
          </a:p>
          <a:p>
            <a:pPr lvl="0"/>
            <a:r>
              <a:rPr lang="ru-RU" sz="1100" dirty="0" err="1"/>
              <a:t>Бабік</a:t>
            </a:r>
            <a:r>
              <a:rPr lang="ru-RU" sz="1100" dirty="0"/>
              <a:t> А. В., </a:t>
            </a:r>
            <a:r>
              <a:rPr lang="ru-RU" sz="1100" dirty="0" err="1"/>
              <a:t>Бернацька</a:t>
            </a:r>
            <a:r>
              <a:rPr lang="ru-RU" sz="1100" dirty="0"/>
              <a:t> О. В. </a:t>
            </a:r>
            <a:r>
              <a:rPr lang="ru-RU" sz="1100" dirty="0" err="1"/>
              <a:t>Формування</a:t>
            </a:r>
            <a:r>
              <a:rPr lang="ru-RU" sz="1100" dirty="0"/>
              <a:t> </a:t>
            </a:r>
            <a:r>
              <a:rPr lang="ru-RU" sz="1100" dirty="0" err="1"/>
              <a:t>навичок</a:t>
            </a:r>
            <a:r>
              <a:rPr lang="ru-RU" sz="1100" dirty="0"/>
              <a:t> </a:t>
            </a:r>
            <a:r>
              <a:rPr lang="ru-RU" sz="1100" dirty="0" err="1"/>
              <a:t>аудіювання</a:t>
            </a:r>
            <a:r>
              <a:rPr lang="ru-RU" sz="1100" dirty="0"/>
              <a:t> </a:t>
            </a:r>
            <a:r>
              <a:rPr lang="ru-RU" sz="1100" dirty="0" err="1"/>
              <a:t>молодших</a:t>
            </a:r>
            <a:r>
              <a:rPr lang="ru-RU" sz="1100" dirty="0"/>
              <a:t> </a:t>
            </a:r>
            <a:r>
              <a:rPr lang="ru-RU" sz="1100" dirty="0" err="1"/>
              <a:t>школярів</a:t>
            </a:r>
            <a:r>
              <a:rPr lang="ru-RU" sz="1100" dirty="0"/>
              <a:t> на уроках </a:t>
            </a:r>
            <a:r>
              <a:rPr lang="ru-RU" sz="1100" dirty="0" err="1"/>
              <a:t>іноземної</a:t>
            </a:r>
            <a:r>
              <a:rPr lang="ru-RU" sz="1100" dirty="0"/>
              <a:t> </a:t>
            </a:r>
            <a:r>
              <a:rPr lang="ru-RU" sz="1100" dirty="0" err="1"/>
              <a:t>мови</a:t>
            </a:r>
            <a:r>
              <a:rPr lang="ru-RU" sz="1100" dirty="0"/>
              <a:t> </a:t>
            </a:r>
            <a:r>
              <a:rPr lang="ru-RU" sz="1100" dirty="0" err="1"/>
              <a:t>ігровими</a:t>
            </a:r>
            <a:r>
              <a:rPr lang="ru-RU" sz="1100" dirty="0"/>
              <a:t> </a:t>
            </a:r>
            <a:r>
              <a:rPr lang="ru-RU" sz="1100" dirty="0" err="1"/>
              <a:t>засобами</a:t>
            </a:r>
            <a:r>
              <a:rPr lang="ru-RU" sz="1100" i="1" dirty="0"/>
              <a:t>. </a:t>
            </a:r>
            <a:r>
              <a:rPr lang="ru-RU" sz="1100" i="1" dirty="0" err="1"/>
              <a:t>Сучасні</a:t>
            </a:r>
            <a:r>
              <a:rPr lang="ru-RU" sz="1100" i="1" dirty="0"/>
              <a:t> </a:t>
            </a:r>
            <a:r>
              <a:rPr lang="ru-RU" sz="1100" i="1" dirty="0" err="1"/>
              <a:t>тенденції</a:t>
            </a:r>
            <a:r>
              <a:rPr lang="ru-RU" sz="1100" i="1" dirty="0"/>
              <a:t> </a:t>
            </a:r>
            <a:r>
              <a:rPr lang="ru-RU" sz="1100" i="1" dirty="0" err="1"/>
              <a:t>навчання</a:t>
            </a:r>
            <a:r>
              <a:rPr lang="ru-RU" sz="1100" i="1" dirty="0"/>
              <a:t> </a:t>
            </a:r>
            <a:r>
              <a:rPr lang="ru-RU" sz="1100" i="1" dirty="0" err="1"/>
              <a:t>іноземних</a:t>
            </a:r>
            <a:r>
              <a:rPr lang="ru-RU" sz="1100" i="1" dirty="0"/>
              <a:t> </a:t>
            </a:r>
            <a:r>
              <a:rPr lang="ru-RU" sz="1100" i="1" dirty="0" err="1"/>
              <a:t>мов</a:t>
            </a:r>
            <a:r>
              <a:rPr lang="ru-RU" sz="1100" dirty="0"/>
              <a:t>. 2023. – С. 66-71.</a:t>
            </a:r>
          </a:p>
          <a:p>
            <a:pPr lvl="0"/>
            <a:r>
              <a:rPr lang="ru-RU" sz="1100" dirty="0" err="1"/>
              <a:t>Українська</a:t>
            </a:r>
            <a:r>
              <a:rPr lang="ru-RU" sz="1100" dirty="0"/>
              <a:t> </a:t>
            </a:r>
            <a:r>
              <a:rPr lang="ru-RU" sz="1100" dirty="0" err="1"/>
              <a:t>мова</a:t>
            </a:r>
            <a:r>
              <a:rPr lang="ru-RU" sz="1100" dirty="0"/>
              <a:t>. </a:t>
            </a:r>
            <a:r>
              <a:rPr lang="ru-RU" sz="1100" dirty="0" err="1"/>
              <a:t>Посібник</a:t>
            </a:r>
            <a:r>
              <a:rPr lang="ru-RU" sz="1100" dirty="0"/>
              <a:t> з </a:t>
            </a:r>
            <a:r>
              <a:rPr lang="ru-RU" sz="1100" dirty="0" err="1"/>
              <a:t>аудіювання</a:t>
            </a:r>
            <a:r>
              <a:rPr lang="ru-RU" sz="1100" dirty="0"/>
              <a:t> у </a:t>
            </a:r>
            <a:r>
              <a:rPr lang="ru-RU" sz="1100" dirty="0" err="1"/>
              <a:t>початкових</a:t>
            </a:r>
            <a:r>
              <a:rPr lang="ru-RU" sz="1100" dirty="0"/>
              <a:t> </a:t>
            </a:r>
            <a:r>
              <a:rPr lang="ru-RU" sz="1100" dirty="0" err="1"/>
              <a:t>класах</a:t>
            </a:r>
            <a:r>
              <a:rPr lang="ru-RU" sz="1100" dirty="0"/>
              <a:t> : </a:t>
            </a:r>
            <a:r>
              <a:rPr lang="ru-RU" sz="1100" dirty="0" err="1"/>
              <a:t>навч</a:t>
            </a:r>
            <a:r>
              <a:rPr lang="ru-RU" sz="1100" dirty="0"/>
              <a:t>. </a:t>
            </a:r>
            <a:r>
              <a:rPr lang="ru-RU" sz="1100" dirty="0" err="1"/>
              <a:t>посіб</a:t>
            </a:r>
            <a:r>
              <a:rPr lang="ru-RU" sz="1100" dirty="0"/>
              <a:t>. – </a:t>
            </a:r>
            <a:r>
              <a:rPr lang="ru-RU" sz="1100" dirty="0" err="1"/>
              <a:t>Київ</a:t>
            </a:r>
            <a:r>
              <a:rPr lang="ru-RU" sz="1100" dirty="0"/>
              <a:t> : </a:t>
            </a:r>
            <a:r>
              <a:rPr lang="ru-RU" sz="1100" dirty="0" err="1"/>
              <a:t>Всеосвіта</a:t>
            </a:r>
            <a:r>
              <a:rPr lang="ru-RU" sz="1100" dirty="0"/>
              <a:t>, 2021. – 64 с.</a:t>
            </a:r>
          </a:p>
          <a:p>
            <a:pPr lvl="0"/>
            <a:r>
              <a:rPr lang="uk-UA" sz="1100" dirty="0" err="1"/>
              <a:t>Шимків</a:t>
            </a:r>
            <a:r>
              <a:rPr lang="uk-UA" sz="1100" dirty="0"/>
              <a:t> І. В. Аудіювання як вид іншомовної мовленнєвої діяльності. </a:t>
            </a:r>
            <a:r>
              <a:rPr lang="uk-UA" sz="1100" i="1" dirty="0"/>
              <a:t>Педагогічні науки: теорія, історія, інноваційні технології</a:t>
            </a:r>
            <a:r>
              <a:rPr lang="uk-UA" sz="1100" dirty="0"/>
              <a:t>. – 2019. – № 6 (90). – С. 203–214.</a:t>
            </a:r>
            <a:endParaRPr lang="ru-RU" sz="1100" dirty="0"/>
          </a:p>
          <a:p>
            <a:r>
              <a:rPr lang="uk-UA" sz="1100" b="1" i="1" dirty="0"/>
              <a:t>Додаткова:</a:t>
            </a:r>
            <a:endParaRPr lang="ru-RU" sz="1100" dirty="0"/>
          </a:p>
          <a:p>
            <a:pPr lvl="0"/>
            <a:r>
              <a:rPr lang="en-US" sz="1100" dirty="0"/>
              <a:t>Graham S., Santos D. Strategies for Second Language Listening. – Basingstoke : Palgrave Macmillan, 2015. – 208 p.</a:t>
            </a:r>
            <a:endParaRPr lang="ru-RU" sz="1100" dirty="0"/>
          </a:p>
          <a:p>
            <a:pPr lvl="0"/>
            <a:r>
              <a:rPr lang="en-US" sz="1100" dirty="0"/>
              <a:t>Harris M., </a:t>
            </a:r>
            <a:r>
              <a:rPr lang="en-US" sz="1100" dirty="0" err="1"/>
              <a:t>Sikorzynska</a:t>
            </a:r>
            <a:r>
              <a:rPr lang="en-US" sz="1100" dirty="0"/>
              <a:t> A. Choices. Upper-Intermediate. – Harlow : Pearson Education Limited, 2016. – 176 p.</a:t>
            </a:r>
            <a:endParaRPr lang="ru-RU" sz="1100" dirty="0"/>
          </a:p>
          <a:p>
            <a:pPr lvl="0"/>
            <a:r>
              <a:rPr lang="en-US" sz="1100" dirty="0"/>
              <a:t>Mitchell H. Q., </a:t>
            </a:r>
            <a:r>
              <a:rPr lang="en-US" sz="1100" dirty="0" err="1"/>
              <a:t>Malkogianni</a:t>
            </a:r>
            <a:r>
              <a:rPr lang="en-US" sz="1100" dirty="0"/>
              <a:t> M. Pioneer. Level B2. Student’s Book. – Athens : MM Publications, 2015. – 208 p.</a:t>
            </a:r>
            <a:endParaRPr lang="ru-RU" sz="1100" dirty="0"/>
          </a:p>
          <a:p>
            <a:pPr lvl="0"/>
            <a:r>
              <a:rPr lang="pl-PL" sz="1100" dirty="0"/>
              <a:t>Rosińska M., Edwards L., &amp; co. </a:t>
            </a:r>
            <a:r>
              <a:rPr lang="en-US" sz="1100" dirty="0"/>
              <a:t>Get 200! Exam Preparation Course for Ukraine. – London : Macmillan Education, 2016. – 272 p.</a:t>
            </a:r>
            <a:endParaRPr lang="ru-RU" sz="1100" dirty="0"/>
          </a:p>
          <a:p>
            <a:pPr fontAlgn="base" hangingPunct="0"/>
            <a:r>
              <a:rPr lang="uk-UA" sz="1100" b="1" dirty="0"/>
              <a:t>Інформаційні ресурси</a:t>
            </a:r>
            <a:endParaRPr lang="ru-RU" sz="1100" dirty="0"/>
          </a:p>
          <a:p>
            <a:pPr lvl="0"/>
            <a:r>
              <a:rPr lang="en-US" sz="1100" dirty="0"/>
              <a:t>Dictionary. com URL: http://www.dictionary.reference.com/</a:t>
            </a:r>
            <a:endParaRPr lang="ru-RU" sz="1100" dirty="0"/>
          </a:p>
          <a:p>
            <a:pPr lvl="0"/>
            <a:r>
              <a:rPr lang="en-US" sz="1100" dirty="0"/>
              <a:t>The Free Dictionary URL: </a:t>
            </a:r>
            <a:r>
              <a:rPr lang="en-US" sz="1100" u="sng" dirty="0">
                <a:hlinkClick r:id="rId2"/>
              </a:rPr>
              <a:t>http://www.thefreedictionary.com/</a:t>
            </a:r>
            <a:endParaRPr lang="ru-RU" sz="1100" dirty="0"/>
          </a:p>
          <a:p>
            <a:pPr lvl="0"/>
            <a:r>
              <a:rPr lang="en-US" sz="1100" dirty="0" err="1"/>
              <a:t>Youtube</a:t>
            </a:r>
            <a:r>
              <a:rPr lang="en-US" sz="1100" dirty="0"/>
              <a:t>. </a:t>
            </a:r>
            <a:r>
              <a:rPr lang="en-US" sz="1100" u="sng" dirty="0">
                <a:hlinkClick r:id="rId3"/>
              </a:rPr>
              <a:t>https://www.youtube.com/</a:t>
            </a:r>
            <a:endParaRPr lang="ru-RU" sz="1100" dirty="0"/>
          </a:p>
          <a:p>
            <a:pPr lvl="0"/>
            <a:r>
              <a:rPr lang="fr-FR" sz="1100" dirty="0"/>
              <a:t>Merriam-Webster URL: http://</a:t>
            </a:r>
            <a:r>
              <a:rPr lang="fr-FR" sz="1100" dirty="0" smtClean="0"/>
              <a:t>www.merriam-webster.com</a:t>
            </a:r>
            <a:endParaRPr lang="ru-RU" sz="1100" dirty="0"/>
          </a:p>
        </p:txBody>
      </p:sp>
    </p:spTree>
    <p:extLst>
      <p:ext uri="{BB962C8B-B14F-4D97-AF65-F5344CB8AC3E}">
        <p14:creationId xmlns:p14="http://schemas.microsoft.com/office/powerpoint/2010/main" val="1093890462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27</TotalTime>
  <Words>931</Words>
  <Application>Microsoft Office PowerPoint</Application>
  <PresentationFormat>Экран (4:3)</PresentationFormat>
  <Paragraphs>92</Paragraphs>
  <Slides>6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17" baseType="lpstr">
      <vt:lpstr>MS Gothic</vt:lpstr>
      <vt:lpstr>Arial</vt:lpstr>
      <vt:lpstr>Calibri</vt:lpstr>
      <vt:lpstr>Century Gothic</vt:lpstr>
      <vt:lpstr>Droid Sans Fallback</vt:lpstr>
      <vt:lpstr>FreeSans</vt:lpstr>
      <vt:lpstr>Liberation Serif</vt:lpstr>
      <vt:lpstr>MS Mincho</vt:lpstr>
      <vt:lpstr>Times New Roman</vt:lpstr>
      <vt:lpstr>Wingdings 3</vt:lpstr>
      <vt:lpstr>Легкий дым</vt:lpstr>
      <vt:lpstr>Практикум розвитку аудитивних навичок (польська мова)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Аліна</dc:creator>
  <cp:lastModifiedBy>TW</cp:lastModifiedBy>
  <cp:revision>6</cp:revision>
  <dcterms:created xsi:type="dcterms:W3CDTF">2024-03-26T12:05:50Z</dcterms:created>
  <dcterms:modified xsi:type="dcterms:W3CDTF">2025-08-30T10:45:31Z</dcterms:modified>
</cp:coreProperties>
</file>