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7" r:id="rId4"/>
    <p:sldId id="258" r:id="rId5"/>
    <p:sldId id="268" r:id="rId6"/>
    <p:sldId id="266" r:id="rId7"/>
    <p:sldId id="259" r:id="rId8"/>
    <p:sldId id="264" r:id="rId9"/>
    <p:sldId id="265" r:id="rId10"/>
    <p:sldId id="263" r:id="rId11"/>
    <p:sldId id="260" r:id="rId12"/>
    <p:sldId id="261" r:id="rId13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362"/>
    <p:restoredTop sz="94620"/>
  </p:normalViewPr>
  <p:slideViewPr>
    <p:cSldViewPr snapToGrid="0">
      <p:cViewPr varScale="1">
        <p:scale>
          <a:sx n="62" d="100"/>
          <a:sy n="62" d="100"/>
        </p:scale>
        <p:origin x="-629" y="-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3057192-2D5A-1962-FBFB-4A6249ED63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F3A1F8D-F563-2389-ADC3-E094D07485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E120857-391C-3F27-0492-D28D6F678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2D9D-7CB3-9F46-8B20-62F5665A4428}" type="datetimeFigureOut">
              <a:rPr lang="x-none" smtClean="0"/>
              <a:pPr/>
              <a:t>07.11.2024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421D6EE-70F5-B90D-A876-825518A00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2FBCF1C-F56C-18D6-CA50-41C9C668E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95BFC-B21C-AE47-9C01-B4E429DB606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67361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02C75C-1461-5425-867A-AF2FA09D5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6F4181C-C6A4-1DB8-0ED1-3F71523979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1894911-DE31-7640-DAD7-7664BA6D3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2D9D-7CB3-9F46-8B20-62F5665A4428}" type="datetimeFigureOut">
              <a:rPr lang="x-none" smtClean="0"/>
              <a:pPr/>
              <a:t>07.11.2024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F4AFB25-FD6C-7B0D-8BE0-CBDD1A0FB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94FC0AD-DD94-809F-4754-E0ABCEF8E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95BFC-B21C-AE47-9C01-B4E429DB606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747792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904AB8-D320-5826-5AA1-6E9B4CE85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58891CB-14DC-988C-B9C7-BCCEDD029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83F9AF88-F41B-08ED-3311-F4D2FED7E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2D9D-7CB3-9F46-8B20-62F5665A4428}" type="datetimeFigureOut">
              <a:rPr lang="x-none" smtClean="0"/>
              <a:pPr/>
              <a:t>07.11.2024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F17E9AE-4C3A-7BD1-AA5A-AE36EB7DE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6D3D73D-D271-FD1C-EEB1-9A6ABB663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95BFC-B21C-AE47-9C01-B4E429DB606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555930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05B05F-F70E-0048-483D-57B5891B33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0ED3BE-AA45-9E71-5080-106EB8C2F2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5C0B87E-C54E-B5E0-951C-0AA1684063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55E387CB-AA7D-FD91-F0DA-BA959D343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2D9D-7CB3-9F46-8B20-62F5665A4428}" type="datetimeFigureOut">
              <a:rPr lang="x-none" smtClean="0"/>
              <a:pPr/>
              <a:t>07.11.2024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271B897-3F6A-758A-964E-E93ACA122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B8C59A7-A88D-4C08-287F-A4D41F62E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95BFC-B21C-AE47-9C01-B4E429DB606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446529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7139C5-D0B4-2BD4-3CC6-B2FF4F0B7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7AAE9E5-3797-97F8-65C4-07D34847C3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9594501-39A6-0294-A15B-DDD50CB7B4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A3056F61-E236-62F9-37C1-C1D46B7335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8D7271D-3D56-B4BD-9A61-C71B6F50F5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F0486F8-433C-96C4-168C-BB6B5427D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2D9D-7CB3-9F46-8B20-62F5665A4428}" type="datetimeFigureOut">
              <a:rPr lang="x-none" smtClean="0"/>
              <a:pPr/>
              <a:t>07.11.2024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750B8F7F-F890-7A4A-0971-F159A5DDF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69DE605-8556-82A3-47E6-0AAB773AF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95BFC-B21C-AE47-9C01-B4E429DB606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173678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FBF948-64EA-DE9A-527B-B570FD9A9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765D7CE-75AD-A45A-46FE-B2618CFF2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2D9D-7CB3-9F46-8B20-62F5665A4428}" type="datetimeFigureOut">
              <a:rPr lang="x-none" smtClean="0"/>
              <a:pPr/>
              <a:t>07.11.2024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A04C1ED-CAA4-2F34-6BF2-D2D35523A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F37A156A-C360-FB63-0B7D-E2E69872A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95BFC-B21C-AE47-9C01-B4E429DB606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256517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ED77434B-8041-E78E-777F-9D10A626E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2D9D-7CB3-9F46-8B20-62F5665A4428}" type="datetimeFigureOut">
              <a:rPr lang="x-none" smtClean="0"/>
              <a:pPr/>
              <a:t>07.11.2024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1876D80-3689-2EE4-4022-5C0CB45DAA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DAA71A76-F0B8-236E-BAC5-ECA91EBBE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95BFC-B21C-AE47-9C01-B4E429DB606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194256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947A31F-4341-2682-5010-B3513841F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743C0DE-13A6-0E3C-6F4B-5A7D17745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924961F-826A-A08B-A1DE-483DB7CDFB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215723E-4B05-E46A-6814-63F6507B4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2D9D-7CB3-9F46-8B20-62F5665A4428}" type="datetimeFigureOut">
              <a:rPr lang="x-none" smtClean="0"/>
              <a:pPr/>
              <a:t>07.11.2024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133E934-C7E7-BB3C-78D4-4DCF73976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9AFFCC8-4EA1-5C17-8D82-F837DCCC3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95BFC-B21C-AE47-9C01-B4E429DB606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857301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31FE615-0DC4-EDE8-8FA5-BB82FF517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6C9015FB-2260-2DB0-AFF2-045C43798B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FFA852A-4D3A-CBA3-BB53-7B949BF1AA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7C455FD-E3C5-C4B3-D5C6-7BD28A880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2D9D-7CB3-9F46-8B20-62F5665A4428}" type="datetimeFigureOut">
              <a:rPr lang="x-none" smtClean="0"/>
              <a:pPr/>
              <a:t>07.11.2024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3DD331A7-5984-4655-16D1-D9623FFE3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C35A160-10EE-454A-0539-2D9A9D3D7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95BFC-B21C-AE47-9C01-B4E429DB606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524805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FEC6E37-BF9F-FE25-1C71-67BBFC76F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B692FB7-8AF9-8740-7BAA-69D9FE51D7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52E63F4-69E9-F1D0-AFC7-499273F81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2D9D-7CB3-9F46-8B20-62F5665A4428}" type="datetimeFigureOut">
              <a:rPr lang="x-none" smtClean="0"/>
              <a:pPr/>
              <a:t>07.11.2024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CB8404B-9433-D8FE-FD3E-849F6E953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98F2AB4-569F-CDC9-B8D9-3D97BA0CF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95BFC-B21C-AE47-9C01-B4E429DB606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663131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ADDC726E-FD3B-3848-3A01-DA498B32147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0B3C3FD5-8BEC-4E6B-8D1E-1EF4DB844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3DB53CC-7A47-2DD6-020F-1DB79E450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02D9D-7CB3-9F46-8B20-62F5665A4428}" type="datetimeFigureOut">
              <a:rPr lang="x-none" smtClean="0"/>
              <a:pPr/>
              <a:t>07.11.2024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4B00B47-5389-99F4-B4E2-481FFF2C4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4A807AC-DA39-BBD2-61C2-5E3A638F5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C95BFC-B21C-AE47-9C01-B4E429DB606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668226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892D10A-9DE7-12C5-65C6-5EC42FEA7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3E14B80-416F-AC64-FDE8-85D76FE54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68EBD52-E119-4021-3200-650051FBAC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02D9D-7CB3-9F46-8B20-62F5665A4428}" type="datetimeFigureOut">
              <a:rPr lang="x-none" smtClean="0"/>
              <a:pPr/>
              <a:t>07.11.2024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6141DE0-65D1-0CD6-3E4E-5D8285CE8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6082AE2-C7B9-21BC-3C28-FD45F95DFE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C95BFC-B21C-AE47-9C01-B4E429DB6067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90562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916DA98-9AB2-F936-66AC-D0E33A0EE10E}"/>
              </a:ext>
            </a:extLst>
          </p:cNvPr>
          <p:cNvSpPr txBox="1"/>
          <p:nvPr/>
        </p:nvSpPr>
        <p:spPr>
          <a:xfrm>
            <a:off x="405868" y="1196715"/>
            <a:ext cx="569013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Інформаційні технології </a:t>
            </a:r>
          </a:p>
          <a:p>
            <a:pPr algn="ctr"/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у науковій діяльності з фізичної терапії</a:t>
            </a:r>
            <a:endParaRPr lang="ru-RU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9912DDD4-CAED-1B60-EB7B-EC697129FE5C}"/>
              </a:ext>
            </a:extLst>
          </p:cNvPr>
          <p:cNvSpPr txBox="1"/>
          <p:nvPr/>
        </p:nvSpPr>
        <p:spPr>
          <a:xfrm>
            <a:off x="838630" y="5810252"/>
            <a:ext cx="48246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800" b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Дисципліна вільного вибору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94949" y="395416"/>
            <a:ext cx="5281039" cy="6045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1428166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ow Technology Is Changing Physical Therapy - Physical Therapy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0941" y="1734365"/>
            <a:ext cx="7241059" cy="4242054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DED7239-1128-6FC1-1B7B-B8CB00D4E903}"/>
              </a:ext>
            </a:extLst>
          </p:cNvPr>
          <p:cNvSpPr txBox="1"/>
          <p:nvPr/>
        </p:nvSpPr>
        <p:spPr>
          <a:xfrm>
            <a:off x="2100648" y="432487"/>
            <a:ext cx="757693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Мета навчальної дисципліни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92ACA86-7D43-F0D6-6931-6878C55F1618}"/>
              </a:ext>
            </a:extLst>
          </p:cNvPr>
          <p:cNvSpPr txBox="1"/>
          <p:nvPr/>
        </p:nvSpPr>
        <p:spPr>
          <a:xfrm>
            <a:off x="123569" y="1659285"/>
            <a:ext cx="5103340" cy="403187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uk-UA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 </a:t>
            </a:r>
            <a:r>
              <a:rPr lang="uk-UA" sz="3200" dirty="0" smtClean="0"/>
              <a:t>набуття здатності здійснювати професійну діяльність фізичного терапевта, розв’язувати задачі дослідницького та/або інноваційного характеру, які стосуються фізичної терапії</a:t>
            </a:r>
            <a:endParaRPr lang="uk-UA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12714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Теми лабораторних занять</a:t>
            </a:r>
            <a:b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838200" y="1346886"/>
            <a:ext cx="10515600" cy="483007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uk-UA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1. Інформаційні технології в освітньому процесі. Сучасні засоби захисту інформації.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uk-UA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2. Рішення проблем системної та мережевої безпеки.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uk-UA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3. Тенденції розвитку апаратного та програмного забезпечення. Конвергенція інформаційних і телекомунікаційних технологій. Хмарні технології. Системи штучного інтелекту.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uk-UA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4. Нейронні мережі. Види загроз безпеці інформації в комп’ютерних системах.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uk-UA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5. Сучасні програмні засоби захисту інформації, алгоритми криптографії, засоби ідентифікації і </a:t>
            </a:r>
            <a:r>
              <a:rPr lang="uk-UA" dirty="0" err="1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аутентифікації</a:t>
            </a:r>
            <a:r>
              <a:rPr lang="uk-UA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користувачів.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uk-UA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6. Законодавча підтримка питань захисту інформації.  </a:t>
            </a:r>
            <a:endParaRPr lang="uk-UA" dirty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2862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Теми лабораторних занять</a:t>
            </a:r>
            <a:r>
              <a:rPr lang="uk-UA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838200" y="1346886"/>
            <a:ext cx="10515600" cy="4830077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7.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Використання мережі Інтернет та автоматизованих </a:t>
            </a:r>
            <a:r>
              <a:rPr lang="uk-UA" sz="2600" dirty="0" err="1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інформаційно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пошукових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систем для забезпечення науково-дослідницької діяльності фахівця з фізичної терапії. </a:t>
            </a:r>
            <a:endParaRPr lang="uk-UA" sz="2600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8. Інформаційні ресурси мережі Інтернет: сучасні мережеві сервіси, навігація в мережі Інтернет, інформаційно-пошукової системи.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Типи пошукових систем: тематичні та індексні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9. Рейтинг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основних світових пошукових систем. Програмні компоненти індексних пошукових систем. </a:t>
            </a:r>
            <a:endParaRPr lang="uk-UA" sz="2600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10. Інформаційні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ресурси електронних баз даних наукової періодики. </a:t>
            </a:r>
            <a:endParaRPr lang="uk-UA" sz="2600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11. Особливості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використання інформаційних офісних технологій у фізичній терапії. </a:t>
            </a:r>
            <a:endParaRPr lang="uk-UA" sz="2600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2862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Теми лабораторних занять</a:t>
            </a:r>
            <a:r>
              <a:rPr lang="uk-UA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uk-UA" sz="4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803189" y="1346886"/>
            <a:ext cx="10898659" cy="5041557"/>
          </a:xfrm>
        </p:spPr>
        <p:txBody>
          <a:bodyPr>
            <a:normAutofit fontScale="92500"/>
          </a:bodyPr>
          <a:lstStyle/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12. Автоматизація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побудови типової форми документа; імпорт із </a:t>
            </a:r>
            <a:r>
              <a:rPr lang="uk-UA" sz="2600" dirty="0" err="1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Ехсе</a:t>
            </a:r>
            <a:r>
              <a:rPr lang="la-Latn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l, Access,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Інтернет; експорт в </a:t>
            </a:r>
            <a:r>
              <a:rPr lang="uk-UA" sz="2600" dirty="0" err="1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Ехсе</a:t>
            </a:r>
            <a:r>
              <a:rPr lang="la-Latn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l, Access, PowerPoint.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Створення змісту та списку літератури наукових досліджень за допомогою текстових процесорів. </a:t>
            </a:r>
            <a:endParaRPr lang="uk-UA" sz="2600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13. Застосування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табличного процесора </a:t>
            </a:r>
            <a:r>
              <a:rPr lang="la-Latn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Excel,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технологій СУБД </a:t>
            </a:r>
            <a:r>
              <a:rPr lang="la-Latn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Access,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технологій побудови презентацій </a:t>
            </a:r>
            <a:r>
              <a:rPr lang="la-Latn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PowerPoint. </a:t>
            </a:r>
            <a:endParaRPr lang="ru-RU" sz="2600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14. </a:t>
            </a:r>
            <a:r>
              <a:rPr lang="uk-UA" sz="2600" dirty="0" err="1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Математико-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статистична обробка результатів наукових досліджень за допомогою електронних табличних процесорів. Використання технологій </a:t>
            </a:r>
            <a:r>
              <a:rPr lang="uk-UA" sz="2600" dirty="0" err="1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Ехсе</a:t>
            </a:r>
            <a:r>
              <a:rPr lang="la-Latn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l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. 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15. Застосування </a:t>
            </a:r>
            <a:r>
              <a:rPr lang="la-Latn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Web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технологій у практичній діяльності фахівця з фізичної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терапії. 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Тема 16. Технології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створення гіпертекстових сторінок інформації: мова гіпертекстової розмітки документів </a:t>
            </a:r>
            <a:r>
              <a:rPr lang="la-Latn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HTML,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редактори створення </a:t>
            </a:r>
            <a:r>
              <a:rPr lang="uk-UA" sz="2600" dirty="0" err="1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гіпертекстів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, наповнення </a:t>
            </a:r>
            <a:r>
              <a:rPr lang="la-Latn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Web-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сторінок інформаційним матеріалом з фізичної терапії, ерготерапії. Розробка персонального </a:t>
            </a:r>
            <a:r>
              <a:rPr lang="uk-UA" sz="2600" dirty="0" smtClean="0">
                <a:latin typeface="Times New Roman" pitchFamily="18" charset="0"/>
                <a:ea typeface="Tahoma" pitchFamily="34" charset="0"/>
                <a:cs typeface="Times New Roman" pitchFamily="18" charset="0"/>
              </a:rPr>
              <a:t>веб-сайту.</a:t>
            </a:r>
            <a:endParaRPr lang="uk-UA" sz="2600" dirty="0" smtClean="0"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828624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2654583-1CF0-E8BF-21C5-E2E048A40EB1}"/>
              </a:ext>
            </a:extLst>
          </p:cNvPr>
          <p:cNvSpPr txBox="1"/>
          <p:nvPr/>
        </p:nvSpPr>
        <p:spPr>
          <a:xfrm>
            <a:off x="741405" y="333633"/>
            <a:ext cx="112199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Інформаційні </a:t>
            </a:r>
            <a:r>
              <a:rPr lang="uk-UA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технології в освітньому </a:t>
            </a:r>
            <a:r>
              <a:rPr lang="uk-UA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процесі</a:t>
            </a:r>
            <a:r>
              <a:rPr lang="uk-UA" sz="3600" dirty="0" smtClean="0"/>
              <a:t> </a:t>
            </a:r>
            <a:endParaRPr lang="uk-UA" sz="36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D95E64C-1DCD-1955-B451-B8473A67D85A}"/>
              </a:ext>
            </a:extLst>
          </p:cNvPr>
          <p:cNvSpPr txBox="1"/>
          <p:nvPr/>
        </p:nvSpPr>
        <p:spPr>
          <a:xfrm>
            <a:off x="312288" y="1591953"/>
            <a:ext cx="4914619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Визначення поняття «інформаційні технології»;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Еволюція інформаційних технологій;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Платформа інформаційних технологій.</a:t>
            </a:r>
          </a:p>
        </p:txBody>
      </p:sp>
      <p:pic>
        <p:nvPicPr>
          <p:cNvPr id="5122" name="Picture 2" descr="Новини ВОФТ – Всеукраїнське об'єднання фізичних терапевтів">
            <a:extLst>
              <a:ext uri="{FF2B5EF4-FFF2-40B4-BE49-F238E27FC236}">
                <a16:creationId xmlns:a16="http://schemas.microsoft.com/office/drawing/2014/main" xmlns="" id="{56F8C83A-6009-2765-73D3-2BDCE5179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5124" y="1254211"/>
            <a:ext cx="6829168" cy="512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828624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20F386D-0390-DAA6-69A9-204F77974C7E}"/>
              </a:ext>
            </a:extLst>
          </p:cNvPr>
          <p:cNvSpPr txBox="1"/>
          <p:nvPr/>
        </p:nvSpPr>
        <p:spPr>
          <a:xfrm>
            <a:off x="886598" y="5005895"/>
            <a:ext cx="1053104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види інформаційних технологій;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інформаційні технології створення, збирання, реєстрації інформації;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технологія обробки інформації;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технології зберігання та збереження інформації.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FF986FE-799F-2E42-03C5-580806307243}"/>
              </a:ext>
            </a:extLst>
          </p:cNvPr>
          <p:cNvSpPr txBox="1"/>
          <p:nvPr/>
        </p:nvSpPr>
        <p:spPr>
          <a:xfrm>
            <a:off x="208006" y="320428"/>
            <a:ext cx="117759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3200" b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Поступовість </a:t>
            </a:r>
            <a:r>
              <a:rPr lang="x-none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роботи з інформацийними технологіями </a:t>
            </a:r>
          </a:p>
        </p:txBody>
      </p:sp>
      <p:pic>
        <p:nvPicPr>
          <p:cNvPr id="6146" name="Picture 2" descr="Телереабілітація: нові технології у фізичній терапії - Формула руху">
            <a:extLst>
              <a:ext uri="{FF2B5EF4-FFF2-40B4-BE49-F238E27FC236}">
                <a16:creationId xmlns:a16="http://schemas.microsoft.com/office/drawing/2014/main" xmlns="" id="{7DD37AB4-E095-8C9E-F139-6EFC56168D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0235" y="1159200"/>
            <a:ext cx="10459308" cy="3697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708483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036F38C-39C2-9458-1087-FCB78B2D118F}"/>
              </a:ext>
            </a:extLst>
          </p:cNvPr>
          <p:cNvSpPr txBox="1"/>
          <p:nvPr/>
        </p:nvSpPr>
        <p:spPr>
          <a:xfrm>
            <a:off x="284205" y="127857"/>
            <a:ext cx="118130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Автоматизація методів діагностики </a:t>
            </a:r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і </a:t>
            </a:r>
            <a:r>
              <a:rPr lang="uk-UA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втручання</a:t>
            </a:r>
            <a:endParaRPr lang="uk-UA" sz="32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8194" name="Picture 2" descr="Искусственный интеллект и Microsoft SharePoint: как современные технологии  упрощают электронный документооборот - TechExpert">
            <a:extLst>
              <a:ext uri="{FF2B5EF4-FFF2-40B4-BE49-F238E27FC236}">
                <a16:creationId xmlns:a16="http://schemas.microsoft.com/office/drawing/2014/main" xmlns="" id="{92A8CF53-0C45-8E1B-ECB0-9AA794658F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7185" y="1005593"/>
            <a:ext cx="7244663" cy="362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D24F286-D7A2-EFD0-B37B-86E994EA03A3}"/>
              </a:ext>
            </a:extLst>
          </p:cNvPr>
          <p:cNvSpPr txBox="1"/>
          <p:nvPr/>
        </p:nvSpPr>
        <p:spPr>
          <a:xfrm>
            <a:off x="858793" y="4945600"/>
            <a:ext cx="10663882" cy="1692771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6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Автоматизовані реабілітаційні системи.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600" i="1" dirty="0" err="1">
                <a:solidFill>
                  <a:schemeClr val="tx1"/>
                </a:solidFill>
                <a:latin typeface="Times New Roman" panose="02020603050405020304" pitchFamily="18" charset="0"/>
              </a:rPr>
              <a:t>Р</a:t>
            </a:r>
            <a:r>
              <a:rPr lang="uk-UA" sz="2600" i="1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оботизоване</a:t>
            </a:r>
            <a:r>
              <a:rPr lang="uk-UA" sz="26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 устаткування.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600" i="1" dirty="0">
                <a:solidFill>
                  <a:schemeClr val="tx1"/>
                </a:solidFill>
                <a:effectLst/>
                <a:latin typeface="Times New Roman" panose="02020603050405020304" pitchFamily="18" charset="0"/>
              </a:rPr>
              <a:t>Біоуправління: використання інтерактивних віртуальних середовищ із зануренням (ІВСЗ).</a:t>
            </a:r>
          </a:p>
        </p:txBody>
      </p:sp>
      <p:pic>
        <p:nvPicPr>
          <p:cNvPr id="8196" name="Picture 4" descr="Презентация PowerPoint">
            <a:extLst>
              <a:ext uri="{FF2B5EF4-FFF2-40B4-BE49-F238E27FC236}">
                <a16:creationId xmlns:a16="http://schemas.microsoft.com/office/drawing/2014/main" xmlns="" id="{5B0B562E-7F0F-0E5D-7FEE-841021574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942" y="1017950"/>
            <a:ext cx="3391933" cy="3642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719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1D471B4-FADA-ABF1-6CF6-3925DEEF537F}"/>
              </a:ext>
            </a:extLst>
          </p:cNvPr>
          <p:cNvSpPr txBox="1"/>
          <p:nvPr/>
        </p:nvSpPr>
        <p:spPr>
          <a:xfrm>
            <a:off x="5955957" y="377567"/>
            <a:ext cx="59065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Організаційно-інформаційна </a:t>
            </a:r>
            <a:r>
              <a:rPr lang="uk-UA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підтримка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1D38777-75EA-1A59-0683-6AE1B188F10D}"/>
              </a:ext>
            </a:extLst>
          </p:cNvPr>
          <p:cNvSpPr txBox="1"/>
          <p:nvPr/>
        </p:nvSpPr>
        <p:spPr>
          <a:xfrm>
            <a:off x="355257" y="3988480"/>
            <a:ext cx="609805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i="1" dirty="0">
                <a:solidFill>
                  <a:srgbClr val="00004A"/>
                </a:solidFill>
                <a:latin typeface="Times New Roman" panose="02020603050405020304" pitchFamily="18" charset="0"/>
              </a:rPr>
              <a:t>У</a:t>
            </a:r>
            <a:r>
              <a:rPr lang="uk-UA" sz="2400" i="1" dirty="0">
                <a:solidFill>
                  <a:srgbClr val="00004A"/>
                </a:solidFill>
                <a:effectLst/>
                <a:latin typeface="Times New Roman" panose="02020603050405020304" pitchFamily="18" charset="0"/>
              </a:rPr>
              <a:t>ніфікована електронна реабілітаційна картка пацієнта.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i="1" dirty="0">
                <a:solidFill>
                  <a:srgbClr val="00004A"/>
                </a:solidFill>
                <a:latin typeface="Times New Roman" panose="02020603050405020304" pitchFamily="18" charset="0"/>
              </a:rPr>
              <a:t>Здатність до управління системою.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i="1" dirty="0">
                <a:solidFill>
                  <a:srgbClr val="00004A"/>
                </a:solidFill>
                <a:latin typeface="Times New Roman" panose="02020603050405020304" pitchFamily="18" charset="0"/>
              </a:rPr>
              <a:t>З</a:t>
            </a:r>
            <a:r>
              <a:rPr lang="uk-UA" sz="2400" i="1" dirty="0">
                <a:solidFill>
                  <a:srgbClr val="00004A"/>
                </a:solidFill>
                <a:effectLst/>
                <a:latin typeface="Times New Roman" panose="02020603050405020304" pitchFamily="18" charset="0"/>
              </a:rPr>
              <a:t>бір даних про інновації в єдиній інформаційній базі.</a:t>
            </a:r>
            <a:endParaRPr lang="uk-UA" sz="2400" i="1" dirty="0">
              <a:solidFill>
                <a:srgbClr val="00004A"/>
              </a:solidFill>
              <a:latin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x-none" sz="2400" i="1" dirty="0"/>
          </a:p>
        </p:txBody>
      </p:sp>
      <p:pic>
        <p:nvPicPr>
          <p:cNvPr id="9218" name="Picture 2" descr="Що ж таке ІКТ? :: Informatsijno-komunikatsijni-tekhnologiji-ikt6">
            <a:extLst>
              <a:ext uri="{FF2B5EF4-FFF2-40B4-BE49-F238E27FC236}">
                <a16:creationId xmlns:a16="http://schemas.microsoft.com/office/drawing/2014/main" xmlns="" id="{59D37F26-25B3-0A91-77F0-DC462085E3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2234" y="2039411"/>
            <a:ext cx="4894305" cy="453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Безоплатне підвищення кваліфікації: тренінг із психологічної допомоги для  освітян | Нова українська школа">
            <a:extLst>
              <a:ext uri="{FF2B5EF4-FFF2-40B4-BE49-F238E27FC236}">
                <a16:creationId xmlns:a16="http://schemas.microsoft.com/office/drawing/2014/main" xmlns="" id="{ADC18A27-0C85-BD93-6015-BD87B48F8C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6495" y="265018"/>
            <a:ext cx="5220215" cy="3263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791708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46E3B66-030D-F238-6828-3DD67F7A23C6}"/>
              </a:ext>
            </a:extLst>
          </p:cNvPr>
          <p:cNvSpPr txBox="1"/>
          <p:nvPr/>
        </p:nvSpPr>
        <p:spPr>
          <a:xfrm>
            <a:off x="0" y="937651"/>
            <a:ext cx="55358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Телереабілітація</a:t>
            </a:r>
            <a:endParaRPr lang="uk-UA" sz="4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CF3ED79-621A-E70A-5B81-7B8737CE5637}"/>
              </a:ext>
            </a:extLst>
          </p:cNvPr>
          <p:cNvSpPr txBox="1"/>
          <p:nvPr/>
        </p:nvSpPr>
        <p:spPr>
          <a:xfrm>
            <a:off x="5439719" y="4818105"/>
            <a:ext cx="694449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Синхронні системи телереабілітації.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Сенсорні інтерактивні (роботизовані) системи. </a:t>
            </a:r>
          </a:p>
        </p:txBody>
      </p:sp>
      <p:pic>
        <p:nvPicPr>
          <p:cNvPr id="7170" name="Picture 2" descr="Телереабілітація: нові технології у фізичній терапії - Формула руху">
            <a:extLst>
              <a:ext uri="{FF2B5EF4-FFF2-40B4-BE49-F238E27FC236}">
                <a16:creationId xmlns:a16="http://schemas.microsoft.com/office/drawing/2014/main" xmlns="" id="{E2F43378-DEE7-20CF-C63D-31B3FE010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9719" y="47197"/>
            <a:ext cx="6502400" cy="40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МиНТ (@MiNT_Samara) / X">
            <a:extLst>
              <a:ext uri="{FF2B5EF4-FFF2-40B4-BE49-F238E27FC236}">
                <a16:creationId xmlns:a16="http://schemas.microsoft.com/office/drawing/2014/main" xmlns="" id="{1B11C84C-5B65-5BAA-5974-4E1E5A0C0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78211"/>
            <a:ext cx="5439719" cy="4079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881763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CDB8C5B-3C97-D1EE-736E-2E667C6E0639}"/>
              </a:ext>
            </a:extLst>
          </p:cNvPr>
          <p:cNvSpPr txBox="1"/>
          <p:nvPr/>
        </p:nvSpPr>
        <p:spPr>
          <a:xfrm>
            <a:off x="787742" y="140214"/>
            <a:ext cx="1087703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Типові </a:t>
            </a:r>
            <a:r>
              <a:rPr lang="uk-UA" sz="3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сенсорні інтерактивні системи </a:t>
            </a:r>
            <a:endParaRPr lang="uk-UA" sz="36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ctr"/>
            <a:r>
              <a:rPr lang="uk-UA" sz="3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для телереабілітації</a:t>
            </a:r>
            <a:endParaRPr lang="uk-UA" sz="3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2050" name="Picture 2" descr="Фізичний терапевт ОНЛАЙН / ONLINE - Формула руху">
            <a:extLst>
              <a:ext uri="{FF2B5EF4-FFF2-40B4-BE49-F238E27FC236}">
                <a16:creationId xmlns:a16="http://schemas.microsoft.com/office/drawing/2014/main" xmlns="" id="{C58A86D9-0D0E-F5FA-8043-4EA7447D59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568"/>
          <a:stretch/>
        </p:blipFill>
        <p:spPr bwMode="auto">
          <a:xfrm>
            <a:off x="5449330" y="1732246"/>
            <a:ext cx="6579971" cy="459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9D76A4D-4025-61C4-FD47-88E672DE0B00}"/>
              </a:ext>
            </a:extLst>
          </p:cNvPr>
          <p:cNvSpPr txBox="1"/>
          <p:nvPr/>
        </p:nvSpPr>
        <p:spPr>
          <a:xfrm>
            <a:off x="444842" y="1920960"/>
            <a:ext cx="4831493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Фізіотерапевтичні системи.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 з віртуальним середовищем.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Біотелеметричні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телереабілітаційні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Мобільні </a:t>
            </a:r>
            <a:r>
              <a:rPr lang="uk-UA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телереабілітаційні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Веб-інтегровані </a:t>
            </a:r>
            <a:r>
              <a:rPr lang="uk-UA" sz="2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телереабілітаційні</a:t>
            </a:r>
            <a:r>
              <a:rPr lang="uk-UA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системи.</a:t>
            </a:r>
          </a:p>
        </p:txBody>
      </p:sp>
    </p:spTree>
    <p:extLst>
      <p:ext uri="{BB962C8B-B14F-4D97-AF65-F5344CB8AC3E}">
        <p14:creationId xmlns:p14="http://schemas.microsoft.com/office/powerpoint/2010/main" xmlns="" val="451178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227 Фізична терапія, ерготерапія (Магістр) – Таврійський національний  університет імені В. І. Вернадського">
            <a:extLst>
              <a:ext uri="{FF2B5EF4-FFF2-40B4-BE49-F238E27FC236}">
                <a16:creationId xmlns:a16="http://schemas.microsoft.com/office/drawing/2014/main" xmlns="" id="{41542BD3-36E8-0C1E-EB46-5AC42C60D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0130" y="2970824"/>
            <a:ext cx="11306433" cy="3793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08244AD-7B26-D17C-F9B7-DE0CE905E601}"/>
              </a:ext>
            </a:extLst>
          </p:cNvPr>
          <p:cNvSpPr txBox="1"/>
          <p:nvPr/>
        </p:nvSpPr>
        <p:spPr>
          <a:xfrm>
            <a:off x="1046160" y="241643"/>
            <a:ext cx="1040855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32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Застосування </a:t>
            </a:r>
            <a:r>
              <a:rPr lang="uk-UA" sz="3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+mj-ea"/>
                <a:cs typeface="Arial" pitchFamily="34" charset="0"/>
              </a:rPr>
              <a:t>інтерактивних комп'ютеризованих навчальних систем у реабілітації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266543F-C183-5F46-4DF4-5705AF94E3EE}"/>
              </a:ext>
            </a:extLst>
          </p:cNvPr>
          <p:cNvSpPr txBox="1"/>
          <p:nvPr/>
        </p:nvSpPr>
        <p:spPr>
          <a:xfrm>
            <a:off x="420130" y="1285872"/>
            <a:ext cx="1130643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Приклади застосування комп'ютеризованих систем: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інтерактивні відеоігри;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робочі станції;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робототехніка та робото технічні </a:t>
            </a:r>
            <a:r>
              <a:rPr lang="uk-UA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екзоскелети</a:t>
            </a:r>
            <a:r>
              <a:rPr lang="uk-UA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xmlns="" val="25767381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491</Words>
  <Application>Microsoft Office PowerPoint</Application>
  <PresentationFormat>Произвольный</PresentationFormat>
  <Paragraphs>56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Теми лабораторних занять </vt:lpstr>
      <vt:lpstr>Теми лабораторних занять </vt:lpstr>
      <vt:lpstr>Теми лабораторних занять 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Єлизавета Барсук</dc:creator>
  <cp:lastModifiedBy>Home</cp:lastModifiedBy>
  <cp:revision>6</cp:revision>
  <dcterms:created xsi:type="dcterms:W3CDTF">2024-04-02T06:26:04Z</dcterms:created>
  <dcterms:modified xsi:type="dcterms:W3CDTF">2024-11-07T18:51:25Z</dcterms:modified>
</cp:coreProperties>
</file>