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79" r:id="rId4"/>
    <p:sldId id="280" r:id="rId5"/>
    <p:sldId id="261" r:id="rId6"/>
    <p:sldId id="267" r:id="rId7"/>
    <p:sldId id="268" r:id="rId8"/>
    <p:sldId id="269" r:id="rId9"/>
    <p:sldId id="270" r:id="rId10"/>
    <p:sldId id="262" r:id="rId11"/>
    <p:sldId id="263" r:id="rId12"/>
    <p:sldId id="275" r:id="rId13"/>
    <p:sldId id="266" r:id="rId14"/>
    <p:sldId id="271" r:id="rId15"/>
    <p:sldId id="276" r:id="rId16"/>
    <p:sldId id="265" r:id="rId17"/>
    <p:sldId id="277" r:id="rId18"/>
    <p:sldId id="272" r:id="rId19"/>
    <p:sldId id="273" r:id="rId20"/>
    <p:sldId id="278" r:id="rId21"/>
    <p:sldId id="274" r:id="rId22"/>
    <p:sldId id="25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9E96F57C-D86A-4D0C-82B8-66E688355782}"/>
    <pc:docChg chg="delSld modSld">
      <pc:chgData name="Ія Пелех" userId="235b8121fc54d418" providerId="LiveId" clId="{9E96F57C-D86A-4D0C-82B8-66E688355782}" dt="2023-09-20T13:16:41.815" v="86" actId="113"/>
      <pc:docMkLst>
        <pc:docMk/>
      </pc:docMkLst>
      <pc:sldChg chg="modSp mod">
        <pc:chgData name="Ія Пелех" userId="235b8121fc54d418" providerId="LiveId" clId="{9E96F57C-D86A-4D0C-82B8-66E688355782}" dt="2023-09-20T13:10:34.919" v="14" actId="20577"/>
        <pc:sldMkLst>
          <pc:docMk/>
          <pc:sldMk cId="3875352555" sldId="256"/>
        </pc:sldMkLst>
        <pc:spChg chg="mod">
          <ac:chgData name="Ія Пелех" userId="235b8121fc54d418" providerId="LiveId" clId="{9E96F57C-D86A-4D0C-82B8-66E688355782}" dt="2023-09-20T13:10:34.919" v="14" actId="20577"/>
          <ac:spMkLst>
            <pc:docMk/>
            <pc:sldMk cId="3875352555" sldId="256"/>
            <ac:spMk id="2" creationId="{00000000-0000-0000-0000-000000000000}"/>
          </ac:spMkLst>
        </pc:spChg>
      </pc:sldChg>
      <pc:sldChg chg="modSp mod">
        <pc:chgData name="Ія Пелех" userId="235b8121fc54d418" providerId="LiveId" clId="{9E96F57C-D86A-4D0C-82B8-66E688355782}" dt="2023-09-20T13:16:41.815" v="86" actId="113"/>
        <pc:sldMkLst>
          <pc:docMk/>
          <pc:sldMk cId="1274850788" sldId="257"/>
        </pc:sldMkLst>
        <pc:spChg chg="mod">
          <ac:chgData name="Ія Пелех" userId="235b8121fc54d418" providerId="LiveId" clId="{9E96F57C-D86A-4D0C-82B8-66E688355782}" dt="2023-09-20T13:16:41.815" v="86" actId="113"/>
          <ac:spMkLst>
            <pc:docMk/>
            <pc:sldMk cId="1274850788" sldId="257"/>
            <ac:spMk id="3" creationId="{00000000-0000-0000-0000-000000000000}"/>
          </ac:spMkLst>
        </pc:spChg>
      </pc:sldChg>
      <pc:sldChg chg="del">
        <pc:chgData name="Ія Пелех" userId="235b8121fc54d418" providerId="LiveId" clId="{9E96F57C-D86A-4D0C-82B8-66E688355782}" dt="2023-09-20T13:10:46.609" v="16" actId="47"/>
        <pc:sldMkLst>
          <pc:docMk/>
          <pc:sldMk cId="2713858171"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20.09.2023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20.09.2023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20.09.2023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20.09.2023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t>20.09.2023</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908720"/>
            <a:ext cx="7772400" cy="3888431"/>
          </a:xfrm>
        </p:spPr>
        <p:txBody>
          <a:bodyPr>
            <a:noAutofit/>
          </a:bodyPr>
          <a:lstStyle/>
          <a:p>
            <a:pPr algn="ctr"/>
            <a:r>
              <a:rPr lang="uk-UA" sz="4800" b="1" dirty="0"/>
              <a:t>Компетенція ЄС</a:t>
            </a:r>
            <a:br>
              <a:rPr lang="uk-UA" sz="4800" b="1" dirty="0"/>
            </a:br>
            <a:endParaRPr lang="uk-UA" sz="4800" dirty="0"/>
          </a:p>
        </p:txBody>
      </p:sp>
    </p:spTree>
    <p:extLst>
      <p:ext uri="{BB962C8B-B14F-4D97-AF65-F5344CB8AC3E}">
        <p14:creationId xmlns:p14="http://schemas.microsoft.com/office/powerpoint/2010/main" val="387535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3417" y="0"/>
            <a:ext cx="86158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04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0528" y="0"/>
            <a:ext cx="931340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291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7969696" cy="6068144"/>
          </a:xfrm>
        </p:spPr>
        <p:txBody>
          <a:bodyPr/>
          <a:lstStyle/>
          <a:p>
            <a:pPr algn="just"/>
            <a:endParaRPr lang="uk-UA" b="1" i="1" dirty="0"/>
          </a:p>
          <a:p>
            <a:pPr algn="just"/>
            <a:endParaRPr lang="uk-UA" b="1" i="1" dirty="0"/>
          </a:p>
          <a:p>
            <a:pPr algn="just"/>
            <a:endParaRPr lang="uk-UA" b="1" i="1" dirty="0"/>
          </a:p>
          <a:p>
            <a:pPr algn="just"/>
            <a:r>
              <a:rPr lang="uk-UA" b="1" i="1" dirty="0"/>
              <a:t>Виключна компетенція </a:t>
            </a:r>
            <a:r>
              <a:rPr lang="uk-UA" dirty="0"/>
              <a:t>– означає, що у випадках, коли установчі договори надають Союзу компетенцію у визначеній сфері, тільки об'єднання можуть займатися законотворенням і ухвалювати юридично зобов'язуючі акти; держави-члени не можуть самостійно здійснювати подібні дії, окрім як у випадку, якщо вони уповноважені на це Союзом, або з метою втілення у життя актів Союзу.</a:t>
            </a:r>
          </a:p>
        </p:txBody>
      </p:sp>
    </p:spTree>
    <p:extLst>
      <p:ext uri="{BB962C8B-B14F-4D97-AF65-F5344CB8AC3E}">
        <p14:creationId xmlns:p14="http://schemas.microsoft.com/office/powerpoint/2010/main" val="194457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136904" cy="1143000"/>
          </a:xfrm>
        </p:spPr>
        <p:txBody>
          <a:bodyPr/>
          <a:lstStyle/>
          <a:p>
            <a:pPr algn="ctr"/>
            <a:r>
              <a:rPr lang="uk-UA" sz="4400" dirty="0"/>
              <a:t>Виключна компетенція ЄС </a:t>
            </a:r>
            <a:br>
              <a:rPr lang="uk-UA" sz="4000" dirty="0"/>
            </a:br>
            <a:r>
              <a:rPr lang="uk-UA" sz="1800" dirty="0"/>
              <a:t>(</a:t>
            </a:r>
            <a:r>
              <a:rPr lang="ru-RU" sz="1800" dirty="0"/>
              <a:t>ч. 1 ст. 3 Договору про </a:t>
            </a:r>
            <a:r>
              <a:rPr lang="ru-RU" sz="1800" dirty="0" err="1"/>
              <a:t>функціонування</a:t>
            </a:r>
            <a:r>
              <a:rPr lang="ru-RU" sz="1800" dirty="0"/>
              <a:t> ЄС)</a:t>
            </a:r>
            <a:endParaRPr lang="uk-UA" sz="1800" dirty="0"/>
          </a:p>
        </p:txBody>
      </p:sp>
      <p:sp>
        <p:nvSpPr>
          <p:cNvPr id="4" name="Скругленный прямоугольник 3"/>
          <p:cNvSpPr/>
          <p:nvPr/>
        </p:nvSpPr>
        <p:spPr>
          <a:xfrm>
            <a:off x="408259" y="1628800"/>
            <a:ext cx="158417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митний союз</a:t>
            </a:r>
          </a:p>
        </p:txBody>
      </p:sp>
      <p:sp>
        <p:nvSpPr>
          <p:cNvPr id="6" name="Скругленный прямоугольник 5"/>
          <p:cNvSpPr/>
          <p:nvPr/>
        </p:nvSpPr>
        <p:spPr>
          <a:xfrm>
            <a:off x="6656249" y="3955577"/>
            <a:ext cx="158417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укладати міжнародні угоди</a:t>
            </a:r>
          </a:p>
        </p:txBody>
      </p:sp>
      <p:sp>
        <p:nvSpPr>
          <p:cNvPr id="7" name="Скругленный прямоугольник 6"/>
          <p:cNvSpPr/>
          <p:nvPr/>
        </p:nvSpPr>
        <p:spPr>
          <a:xfrm>
            <a:off x="539552" y="3422429"/>
            <a:ext cx="3312368" cy="2094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t>збереження</a:t>
            </a:r>
            <a:r>
              <a:rPr lang="ru-RU" sz="2400" dirty="0"/>
              <a:t> </a:t>
            </a:r>
            <a:r>
              <a:rPr lang="ru-RU" sz="2400" dirty="0" err="1"/>
              <a:t>морських</a:t>
            </a:r>
            <a:r>
              <a:rPr lang="ru-RU" sz="2400" dirty="0"/>
              <a:t> </a:t>
            </a:r>
            <a:r>
              <a:rPr lang="ru-RU" sz="2400" dirty="0" err="1"/>
              <a:t>біологічних</a:t>
            </a:r>
            <a:r>
              <a:rPr lang="ru-RU" sz="2400" dirty="0"/>
              <a:t> </a:t>
            </a:r>
            <a:r>
              <a:rPr lang="ru-RU" sz="2400" dirty="0" err="1"/>
              <a:t>ресурсів</a:t>
            </a:r>
            <a:r>
              <a:rPr lang="ru-RU" sz="2400" dirty="0"/>
              <a:t> у рамках </a:t>
            </a:r>
            <a:r>
              <a:rPr lang="ru-RU" sz="2400" dirty="0" err="1"/>
              <a:t>спільної</a:t>
            </a:r>
            <a:r>
              <a:rPr lang="ru-RU" sz="2400" dirty="0"/>
              <a:t> </a:t>
            </a:r>
            <a:r>
              <a:rPr lang="ru-RU" sz="2400" dirty="0" err="1"/>
              <a:t>політики</a:t>
            </a:r>
            <a:r>
              <a:rPr lang="ru-RU" sz="2400" dirty="0"/>
              <a:t> в </a:t>
            </a:r>
            <a:r>
              <a:rPr lang="ru-RU" sz="2400" dirty="0" err="1"/>
              <a:t>сфері</a:t>
            </a:r>
            <a:endParaRPr lang="ru-RU" sz="2400" dirty="0"/>
          </a:p>
          <a:p>
            <a:pPr algn="ctr"/>
            <a:r>
              <a:rPr lang="uk-UA" sz="2400" dirty="0"/>
              <a:t>рибальства</a:t>
            </a:r>
          </a:p>
        </p:txBody>
      </p:sp>
      <p:sp>
        <p:nvSpPr>
          <p:cNvPr id="8" name="Скругленный прямоугольник 7"/>
          <p:cNvSpPr/>
          <p:nvPr/>
        </p:nvSpPr>
        <p:spPr>
          <a:xfrm>
            <a:off x="2627784" y="1672533"/>
            <a:ext cx="316835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встановлення</a:t>
            </a:r>
            <a:r>
              <a:rPr lang="ru-RU" dirty="0"/>
              <a:t> правил </a:t>
            </a:r>
            <a:r>
              <a:rPr lang="ru-RU" dirty="0" err="1"/>
              <a:t>конкуренції</a:t>
            </a:r>
            <a:r>
              <a:rPr lang="ru-RU" dirty="0"/>
              <a:t>, </a:t>
            </a:r>
            <a:r>
              <a:rPr lang="ru-RU" dirty="0" err="1"/>
              <a:t>необхідних</a:t>
            </a:r>
            <a:r>
              <a:rPr lang="ru-RU" dirty="0"/>
              <a:t> для </a:t>
            </a:r>
            <a:r>
              <a:rPr lang="ru-RU" dirty="0" err="1"/>
              <a:t>функціонування</a:t>
            </a:r>
            <a:r>
              <a:rPr lang="ru-RU" dirty="0"/>
              <a:t> </a:t>
            </a:r>
            <a:r>
              <a:rPr lang="ru-RU" dirty="0" err="1"/>
              <a:t>внутрішнього</a:t>
            </a:r>
            <a:endParaRPr lang="ru-RU" dirty="0"/>
          </a:p>
          <a:p>
            <a:pPr algn="ctr"/>
            <a:r>
              <a:rPr lang="uk-UA" dirty="0"/>
              <a:t>ринку</a:t>
            </a:r>
          </a:p>
        </p:txBody>
      </p:sp>
      <p:sp>
        <p:nvSpPr>
          <p:cNvPr id="9" name="Скругленный прямоугольник 8"/>
          <p:cNvSpPr/>
          <p:nvPr/>
        </p:nvSpPr>
        <p:spPr>
          <a:xfrm>
            <a:off x="4492143" y="3856960"/>
            <a:ext cx="1584176"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спільна торгівельна політика</a:t>
            </a:r>
          </a:p>
        </p:txBody>
      </p:sp>
      <p:sp>
        <p:nvSpPr>
          <p:cNvPr id="10" name="Скругленный прямоугольник 9"/>
          <p:cNvSpPr/>
          <p:nvPr/>
        </p:nvSpPr>
        <p:spPr>
          <a:xfrm>
            <a:off x="6084168" y="1628800"/>
            <a:ext cx="2160240" cy="1793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t>монетарна</a:t>
            </a:r>
            <a:r>
              <a:rPr lang="ru-RU" dirty="0"/>
              <a:t> </a:t>
            </a:r>
            <a:r>
              <a:rPr lang="ru-RU" dirty="0" err="1"/>
              <a:t>політика</a:t>
            </a:r>
            <a:r>
              <a:rPr lang="ru-RU" dirty="0"/>
              <a:t> – для держав-</a:t>
            </a:r>
            <a:r>
              <a:rPr lang="ru-RU" dirty="0" err="1"/>
              <a:t>членів</a:t>
            </a:r>
            <a:r>
              <a:rPr lang="ru-RU" dirty="0"/>
              <a:t>, валютою </a:t>
            </a:r>
            <a:r>
              <a:rPr lang="ru-RU" dirty="0" err="1"/>
              <a:t>яких</a:t>
            </a:r>
            <a:r>
              <a:rPr lang="ru-RU" dirty="0"/>
              <a:t> є </a:t>
            </a:r>
            <a:r>
              <a:rPr lang="ru-RU" dirty="0" err="1"/>
              <a:t>євро</a:t>
            </a:r>
            <a:endParaRPr lang="uk-UA" dirty="0"/>
          </a:p>
        </p:txBody>
      </p:sp>
    </p:spTree>
    <p:extLst>
      <p:ext uri="{BB962C8B-B14F-4D97-AF65-F5344CB8AC3E}">
        <p14:creationId xmlns:p14="http://schemas.microsoft.com/office/powerpoint/2010/main" val="315578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just"/>
            <a:r>
              <a:rPr lang="ru-RU" dirty="0"/>
              <a:t>Союз </a:t>
            </a:r>
            <a:r>
              <a:rPr lang="ru-RU" dirty="0" err="1"/>
              <a:t>також</a:t>
            </a:r>
            <a:r>
              <a:rPr lang="ru-RU" dirty="0"/>
              <a:t> </a:t>
            </a:r>
            <a:r>
              <a:rPr lang="ru-RU" dirty="0" err="1"/>
              <a:t>має</a:t>
            </a:r>
            <a:r>
              <a:rPr lang="ru-RU" dirty="0"/>
              <a:t> </a:t>
            </a:r>
            <a:r>
              <a:rPr lang="ru-RU" b="1" dirty="0" err="1">
                <a:solidFill>
                  <a:srgbClr val="FF0000"/>
                </a:solidFill>
              </a:rPr>
              <a:t>виключні</a:t>
            </a:r>
            <a:r>
              <a:rPr lang="ru-RU" b="1" dirty="0">
                <a:solidFill>
                  <a:srgbClr val="FF0000"/>
                </a:solidFill>
              </a:rPr>
              <a:t> </a:t>
            </a:r>
            <a:r>
              <a:rPr lang="ru-RU" b="1" dirty="0" err="1">
                <a:solidFill>
                  <a:srgbClr val="FF0000"/>
                </a:solidFill>
              </a:rPr>
              <a:t>повноваження</a:t>
            </a:r>
            <a:r>
              <a:rPr lang="ru-RU" b="1" dirty="0">
                <a:solidFill>
                  <a:srgbClr val="FF0000"/>
                </a:solidFill>
              </a:rPr>
              <a:t> </a:t>
            </a:r>
            <a:r>
              <a:rPr lang="ru-RU" b="1" dirty="0" err="1">
                <a:solidFill>
                  <a:srgbClr val="FF0000"/>
                </a:solidFill>
              </a:rPr>
              <a:t>укладати</a:t>
            </a:r>
            <a:r>
              <a:rPr lang="ru-RU" b="1" dirty="0">
                <a:solidFill>
                  <a:srgbClr val="FF0000"/>
                </a:solidFill>
              </a:rPr>
              <a:t> </a:t>
            </a:r>
            <a:r>
              <a:rPr lang="ru-RU" b="1" dirty="0" err="1">
                <a:solidFill>
                  <a:srgbClr val="FF0000"/>
                </a:solidFill>
              </a:rPr>
              <a:t>міжнародні</a:t>
            </a:r>
            <a:r>
              <a:rPr lang="ru-RU" b="1" dirty="0">
                <a:solidFill>
                  <a:srgbClr val="FF0000"/>
                </a:solidFill>
              </a:rPr>
              <a:t> угоди, </a:t>
            </a:r>
            <a:r>
              <a:rPr lang="ru-RU" dirty="0" err="1"/>
              <a:t>якщо</a:t>
            </a:r>
            <a:r>
              <a:rPr lang="ru-RU" dirty="0"/>
              <a:t> </a:t>
            </a:r>
            <a:r>
              <a:rPr lang="ru-RU" dirty="0" err="1"/>
              <a:t>укладання</a:t>
            </a:r>
            <a:r>
              <a:rPr lang="ru-RU" dirty="0"/>
              <a:t> таких </a:t>
            </a:r>
            <a:r>
              <a:rPr lang="ru-RU" dirty="0" err="1"/>
              <a:t>угод</a:t>
            </a:r>
            <a:r>
              <a:rPr lang="ru-RU" dirty="0"/>
              <a:t> </a:t>
            </a:r>
            <a:r>
              <a:rPr lang="ru-RU" dirty="0" err="1"/>
              <a:t>передбачене</a:t>
            </a:r>
            <a:r>
              <a:rPr lang="ru-RU" dirty="0"/>
              <a:t> </a:t>
            </a:r>
            <a:r>
              <a:rPr lang="ru-RU" dirty="0" err="1"/>
              <a:t>законодавчим</a:t>
            </a:r>
            <a:r>
              <a:rPr lang="ru-RU" dirty="0"/>
              <a:t> актом Союзу </a:t>
            </a:r>
            <a:r>
              <a:rPr lang="ru-RU" dirty="0" err="1"/>
              <a:t>або</a:t>
            </a:r>
            <a:r>
              <a:rPr lang="ru-RU" dirty="0"/>
              <a:t> є </a:t>
            </a:r>
            <a:r>
              <a:rPr lang="ru-RU" dirty="0" err="1"/>
              <a:t>необхідним</a:t>
            </a:r>
            <a:r>
              <a:rPr lang="ru-RU" dirty="0"/>
              <a:t> для </a:t>
            </a:r>
            <a:r>
              <a:rPr lang="uk-UA" dirty="0"/>
              <a:t>надання Союзу можливості здійснювати свої внутрішні повноваження, або тією мірою, </a:t>
            </a:r>
            <a:r>
              <a:rPr lang="ru-RU" dirty="0" err="1"/>
              <a:t>якою</a:t>
            </a:r>
            <a:r>
              <a:rPr lang="ru-RU" dirty="0"/>
              <a:t> </a:t>
            </a:r>
            <a:r>
              <a:rPr lang="ru-RU" dirty="0" err="1"/>
              <a:t>їх</a:t>
            </a:r>
            <a:r>
              <a:rPr lang="ru-RU" dirty="0"/>
              <a:t> </a:t>
            </a:r>
            <a:r>
              <a:rPr lang="ru-RU" dirty="0" err="1"/>
              <a:t>укладання</a:t>
            </a:r>
            <a:r>
              <a:rPr lang="ru-RU" dirty="0"/>
              <a:t> </a:t>
            </a:r>
            <a:r>
              <a:rPr lang="ru-RU" dirty="0" err="1"/>
              <a:t>може</a:t>
            </a:r>
            <a:r>
              <a:rPr lang="ru-RU" dirty="0"/>
              <a:t> </a:t>
            </a:r>
            <a:r>
              <a:rPr lang="ru-RU" dirty="0" err="1"/>
              <a:t>вплинути</a:t>
            </a:r>
            <a:r>
              <a:rPr lang="ru-RU" dirty="0"/>
              <a:t> на </a:t>
            </a:r>
            <a:r>
              <a:rPr lang="ru-RU" dirty="0" err="1"/>
              <a:t>спільні</a:t>
            </a:r>
            <a:r>
              <a:rPr lang="ru-RU" dirty="0"/>
              <a:t> правила </a:t>
            </a:r>
            <a:r>
              <a:rPr lang="ru-RU" dirty="0" err="1"/>
              <a:t>або</a:t>
            </a:r>
            <a:r>
              <a:rPr lang="ru-RU" dirty="0"/>
              <a:t> </a:t>
            </a:r>
            <a:r>
              <a:rPr lang="ru-RU" dirty="0" err="1"/>
              <a:t>змінити</a:t>
            </a:r>
            <a:r>
              <a:rPr lang="ru-RU" dirty="0"/>
              <a:t> </a:t>
            </a:r>
            <a:r>
              <a:rPr lang="ru-RU" dirty="0" err="1"/>
              <a:t>їхній</a:t>
            </a:r>
            <a:r>
              <a:rPr lang="ru-RU" dirty="0"/>
              <a:t> </a:t>
            </a:r>
            <a:r>
              <a:rPr lang="ru-RU" dirty="0" err="1"/>
              <a:t>обсяг</a:t>
            </a:r>
            <a:r>
              <a:rPr lang="ru-RU" dirty="0"/>
              <a:t>.</a:t>
            </a:r>
            <a:endParaRPr lang="uk-UA" dirty="0"/>
          </a:p>
        </p:txBody>
      </p:sp>
    </p:spTree>
    <p:extLst>
      <p:ext uri="{BB962C8B-B14F-4D97-AF65-F5344CB8AC3E}">
        <p14:creationId xmlns:p14="http://schemas.microsoft.com/office/powerpoint/2010/main" val="2332828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36712"/>
            <a:ext cx="8388424" cy="5564088"/>
          </a:xfrm>
        </p:spPr>
        <p:txBody>
          <a:bodyPr/>
          <a:lstStyle/>
          <a:p>
            <a:pPr algn="just"/>
            <a:r>
              <a:rPr lang="ru-RU" b="1" dirty="0" err="1"/>
              <a:t>Спільна</a:t>
            </a:r>
            <a:r>
              <a:rPr lang="ru-RU" b="1" dirty="0"/>
              <a:t> </a:t>
            </a:r>
            <a:r>
              <a:rPr lang="ru-RU" b="1" dirty="0" err="1"/>
              <a:t>компетенція</a:t>
            </a:r>
            <a:r>
              <a:rPr lang="ru-RU" b="1" dirty="0"/>
              <a:t> </a:t>
            </a:r>
            <a:r>
              <a:rPr lang="ru-RU" dirty="0"/>
              <a:t>Союзу з державами-членами </a:t>
            </a:r>
            <a:r>
              <a:rPr lang="ru-RU" dirty="0" err="1"/>
              <a:t>означає</a:t>
            </a:r>
            <a:r>
              <a:rPr lang="ru-RU" dirty="0"/>
              <a:t>, </a:t>
            </a:r>
            <a:r>
              <a:rPr lang="ru-RU" dirty="0" err="1"/>
              <a:t>що</a:t>
            </a:r>
            <a:r>
              <a:rPr lang="ru-RU" dirty="0"/>
              <a:t> у </a:t>
            </a:r>
            <a:r>
              <a:rPr lang="ru-RU" dirty="0" err="1"/>
              <a:t>визначених</a:t>
            </a:r>
            <a:r>
              <a:rPr lang="ru-RU" dirty="0"/>
              <a:t> </a:t>
            </a:r>
            <a:r>
              <a:rPr lang="ru-RU" dirty="0" err="1"/>
              <a:t>установчими</a:t>
            </a:r>
            <a:r>
              <a:rPr lang="ru-RU" dirty="0"/>
              <a:t> договорами сферах як ЄС, так і </a:t>
            </a:r>
            <a:r>
              <a:rPr lang="ru-RU" dirty="0" err="1"/>
              <a:t>держави</a:t>
            </a:r>
            <a:r>
              <a:rPr lang="ru-RU" dirty="0"/>
              <a:t>-члени </a:t>
            </a:r>
            <a:r>
              <a:rPr lang="ru-RU" dirty="0" err="1"/>
              <a:t>можуть</a:t>
            </a:r>
            <a:r>
              <a:rPr lang="ru-RU" dirty="0"/>
              <a:t> </a:t>
            </a:r>
            <a:r>
              <a:rPr lang="ru-RU" dirty="0" err="1"/>
              <a:t>ухвалювати</a:t>
            </a:r>
            <a:r>
              <a:rPr lang="ru-RU" dirty="0"/>
              <a:t> </a:t>
            </a:r>
            <a:r>
              <a:rPr lang="ru-RU" dirty="0" err="1"/>
              <a:t>обов'язкові</a:t>
            </a:r>
            <a:r>
              <a:rPr lang="ru-RU" dirty="0"/>
              <a:t> </a:t>
            </a:r>
            <a:r>
              <a:rPr lang="ru-RU" dirty="0" err="1"/>
              <a:t>акти</a:t>
            </a:r>
            <a:r>
              <a:rPr lang="ru-RU" dirty="0"/>
              <a:t>. </a:t>
            </a:r>
            <a:r>
              <a:rPr lang="ru-RU" dirty="0" err="1"/>
              <a:t>Спільною</a:t>
            </a:r>
            <a:r>
              <a:rPr lang="ru-RU" dirty="0"/>
              <a:t> </a:t>
            </a:r>
            <a:r>
              <a:rPr lang="ru-RU" dirty="0" err="1"/>
              <a:t>вважається</a:t>
            </a:r>
            <a:r>
              <a:rPr lang="ru-RU" dirty="0"/>
              <a:t> </a:t>
            </a:r>
            <a:r>
              <a:rPr lang="ru-RU" dirty="0" err="1"/>
              <a:t>компетенція</a:t>
            </a:r>
            <a:r>
              <a:rPr lang="ru-RU" dirty="0"/>
              <a:t>, яка не </a:t>
            </a:r>
            <a:r>
              <a:rPr lang="ru-RU" dirty="0" err="1"/>
              <a:t>належить</a:t>
            </a:r>
            <a:r>
              <a:rPr lang="ru-RU" dirty="0"/>
              <a:t> до сфер </a:t>
            </a:r>
            <a:r>
              <a:rPr lang="ru-RU" dirty="0" err="1"/>
              <a:t>виключної</a:t>
            </a:r>
            <a:r>
              <a:rPr lang="ru-RU" dirty="0"/>
              <a:t> та </a:t>
            </a:r>
            <a:r>
              <a:rPr lang="ru-RU" dirty="0" err="1"/>
              <a:t>доповнюючої</a:t>
            </a:r>
            <a:r>
              <a:rPr lang="ru-RU" dirty="0"/>
              <a:t> </a:t>
            </a:r>
            <a:r>
              <a:rPr lang="ru-RU" dirty="0" err="1"/>
              <a:t>компетенції</a:t>
            </a:r>
            <a:endParaRPr lang="ru-RU" dirty="0"/>
          </a:p>
          <a:p>
            <a:pPr algn="just"/>
            <a:r>
              <a:rPr lang="ru-RU" dirty="0" err="1"/>
              <a:t>Держави</a:t>
            </a:r>
            <a:r>
              <a:rPr lang="ru-RU" dirty="0"/>
              <a:t>-члени </a:t>
            </a:r>
            <a:r>
              <a:rPr lang="ru-RU" dirty="0" err="1"/>
              <a:t>можуть</a:t>
            </a:r>
            <a:r>
              <a:rPr lang="ru-RU" dirty="0"/>
              <a:t> </a:t>
            </a:r>
            <a:r>
              <a:rPr lang="ru-RU" dirty="0" err="1"/>
              <a:t>реалізувати</a:t>
            </a:r>
            <a:r>
              <a:rPr lang="ru-RU" dirty="0"/>
              <a:t> свою </a:t>
            </a:r>
            <a:r>
              <a:rPr lang="ru-RU" dirty="0" err="1"/>
              <a:t>компетенцію</a:t>
            </a:r>
            <a:r>
              <a:rPr lang="ru-RU" dirty="0"/>
              <a:t> </a:t>
            </a:r>
            <a:r>
              <a:rPr lang="ru-RU" dirty="0" err="1"/>
              <a:t>доти</a:t>
            </a:r>
            <a:r>
              <a:rPr lang="ru-RU" dirty="0"/>
              <a:t>, </a:t>
            </a:r>
            <a:r>
              <a:rPr lang="ru-RU" dirty="0" err="1"/>
              <a:t>поки</a:t>
            </a:r>
            <a:r>
              <a:rPr lang="ru-RU" dirty="0"/>
              <a:t> Союз не </a:t>
            </a:r>
            <a:r>
              <a:rPr lang="ru-RU" dirty="0" err="1"/>
              <a:t>скористався</a:t>
            </a:r>
            <a:r>
              <a:rPr lang="ru-RU" dirty="0"/>
              <a:t> </a:t>
            </a:r>
            <a:r>
              <a:rPr lang="ru-RU" dirty="0" err="1"/>
              <a:t>своєю</a:t>
            </a:r>
            <a:r>
              <a:rPr lang="ru-RU" dirty="0"/>
              <a:t> </a:t>
            </a:r>
            <a:r>
              <a:rPr lang="ru-RU" dirty="0" err="1"/>
              <a:t>компетенцією</a:t>
            </a:r>
            <a:r>
              <a:rPr lang="ru-RU" dirty="0"/>
              <a:t>. </a:t>
            </a:r>
            <a:r>
              <a:rPr lang="ru-RU" dirty="0" err="1"/>
              <a:t>Якщо</a:t>
            </a:r>
            <a:r>
              <a:rPr lang="ru-RU" dirty="0"/>
              <a:t> Союз </a:t>
            </a:r>
            <a:r>
              <a:rPr lang="ru-RU" dirty="0" err="1"/>
              <a:t>вирішив</a:t>
            </a:r>
            <a:r>
              <a:rPr lang="ru-RU" dirty="0"/>
              <a:t> </a:t>
            </a:r>
            <a:r>
              <a:rPr lang="ru-RU" dirty="0" err="1"/>
              <a:t>зупинити</a:t>
            </a:r>
            <a:r>
              <a:rPr lang="ru-RU" dirty="0"/>
              <a:t> </a:t>
            </a:r>
            <a:r>
              <a:rPr lang="ru-RU" dirty="0" err="1"/>
              <a:t>використання</a:t>
            </a:r>
            <a:r>
              <a:rPr lang="ru-RU" dirty="0"/>
              <a:t> </a:t>
            </a:r>
            <a:r>
              <a:rPr lang="ru-RU" dirty="0" err="1"/>
              <a:t>своєї</a:t>
            </a:r>
            <a:r>
              <a:rPr lang="ru-RU" dirty="0"/>
              <a:t> </a:t>
            </a:r>
            <a:r>
              <a:rPr lang="ru-RU" dirty="0" err="1"/>
              <a:t>компетенції</a:t>
            </a:r>
            <a:r>
              <a:rPr lang="ru-RU" dirty="0"/>
              <a:t>, то </a:t>
            </a:r>
            <a:r>
              <a:rPr lang="ru-RU" dirty="0" err="1"/>
              <a:t>держави</a:t>
            </a:r>
            <a:r>
              <a:rPr lang="ru-RU" dirty="0"/>
              <a:t>-члени </a:t>
            </a:r>
            <a:r>
              <a:rPr lang="ru-RU" dirty="0" err="1"/>
              <a:t>можуть</a:t>
            </a:r>
            <a:r>
              <a:rPr lang="ru-RU" dirty="0"/>
              <a:t> </a:t>
            </a:r>
            <a:r>
              <a:rPr lang="ru-RU" dirty="0" err="1"/>
              <a:t>знову</a:t>
            </a:r>
            <a:r>
              <a:rPr lang="ru-RU" dirty="0"/>
              <a:t> </a:t>
            </a:r>
            <a:r>
              <a:rPr lang="ru-RU" dirty="0" err="1"/>
              <a:t>здійснювати</a:t>
            </a:r>
            <a:r>
              <a:rPr lang="ru-RU" dirty="0"/>
              <a:t> свою </a:t>
            </a:r>
            <a:r>
              <a:rPr lang="ru-RU" dirty="0" err="1"/>
              <a:t>компетенцію</a:t>
            </a:r>
            <a:endParaRPr lang="ru-RU" dirty="0"/>
          </a:p>
          <a:p>
            <a:endParaRPr lang="uk-UA" dirty="0"/>
          </a:p>
        </p:txBody>
      </p:sp>
    </p:spTree>
    <p:extLst>
      <p:ext uri="{BB962C8B-B14F-4D97-AF65-F5344CB8AC3E}">
        <p14:creationId xmlns:p14="http://schemas.microsoft.com/office/powerpoint/2010/main" val="3342846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500" y="27856"/>
            <a:ext cx="8388932" cy="1143000"/>
          </a:xfrm>
        </p:spPr>
        <p:txBody>
          <a:bodyPr/>
          <a:lstStyle/>
          <a:p>
            <a:r>
              <a:rPr lang="uk-UA" sz="3600" dirty="0"/>
              <a:t>Спільна компетенція </a:t>
            </a:r>
            <a:r>
              <a:rPr lang="uk-UA" sz="1800" dirty="0"/>
              <a:t>(Ст. 4 </a:t>
            </a:r>
            <a:r>
              <a:rPr lang="ru-RU" sz="1800" dirty="0"/>
              <a:t>Союз </a:t>
            </a:r>
            <a:r>
              <a:rPr lang="ru-RU" sz="1800" dirty="0" err="1"/>
              <a:t>поділяє</a:t>
            </a:r>
            <a:r>
              <a:rPr lang="ru-RU" sz="1800" dirty="0"/>
              <a:t> </a:t>
            </a:r>
            <a:r>
              <a:rPr lang="ru-RU" sz="1800" dirty="0" err="1"/>
              <a:t>повноваження</a:t>
            </a:r>
            <a:r>
              <a:rPr lang="ru-RU" sz="1800" dirty="0"/>
              <a:t> з державами-членами, коли Договори </a:t>
            </a:r>
            <a:r>
              <a:rPr lang="ru-RU" sz="1800" dirty="0" err="1"/>
              <a:t>надають</a:t>
            </a:r>
            <a:r>
              <a:rPr lang="ru-RU" sz="1800" dirty="0"/>
              <a:t> </a:t>
            </a:r>
            <a:r>
              <a:rPr lang="ru-RU" sz="1800" dirty="0" err="1"/>
              <a:t>йому</a:t>
            </a:r>
            <a:r>
              <a:rPr lang="ru-RU" sz="1800" dirty="0"/>
              <a:t> </a:t>
            </a:r>
            <a:r>
              <a:rPr lang="ru-RU" sz="1800" dirty="0" err="1"/>
              <a:t>повноваження</a:t>
            </a:r>
            <a:r>
              <a:rPr lang="ru-RU" sz="1800" dirty="0"/>
              <a:t>, </a:t>
            </a:r>
            <a:r>
              <a:rPr lang="ru-RU" sz="1800" dirty="0" err="1"/>
              <a:t>що</a:t>
            </a:r>
            <a:r>
              <a:rPr lang="ru-RU" sz="1800" dirty="0"/>
              <a:t> не </a:t>
            </a:r>
            <a:r>
              <a:rPr lang="ru-RU" sz="1800" dirty="0" err="1"/>
              <a:t>стосується</a:t>
            </a:r>
            <a:r>
              <a:rPr lang="ru-RU" sz="1800" dirty="0"/>
              <a:t> сфер, </a:t>
            </a:r>
            <a:r>
              <a:rPr lang="ru-RU" sz="1800" dirty="0" err="1"/>
              <a:t>зазначених</a:t>
            </a:r>
            <a:r>
              <a:rPr lang="ru-RU" sz="1800" dirty="0"/>
              <a:t> у </a:t>
            </a:r>
            <a:r>
              <a:rPr lang="ru-RU" sz="1800" dirty="0" err="1"/>
              <a:t>статтях</a:t>
            </a:r>
            <a:r>
              <a:rPr lang="ru-RU" sz="1800" dirty="0"/>
              <a:t> 3 та 6.</a:t>
            </a:r>
            <a:r>
              <a:rPr lang="uk-UA" sz="1800" dirty="0"/>
              <a:t>)</a:t>
            </a:r>
          </a:p>
        </p:txBody>
      </p:sp>
      <p:sp>
        <p:nvSpPr>
          <p:cNvPr id="5" name="Скругленный прямоугольник 4"/>
          <p:cNvSpPr/>
          <p:nvPr/>
        </p:nvSpPr>
        <p:spPr>
          <a:xfrm>
            <a:off x="223900" y="1340768"/>
            <a:ext cx="1467780" cy="850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Внутрішній ринок</a:t>
            </a:r>
          </a:p>
        </p:txBody>
      </p:sp>
      <p:sp>
        <p:nvSpPr>
          <p:cNvPr id="6" name="Объект 5"/>
          <p:cNvSpPr>
            <a:spLocks noGrp="1"/>
          </p:cNvSpPr>
          <p:nvPr>
            <p:ph idx="1"/>
          </p:nvPr>
        </p:nvSpPr>
        <p:spPr>
          <a:xfrm>
            <a:off x="2267744" y="1424817"/>
            <a:ext cx="1584176" cy="8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t>Соціальна політика</a:t>
            </a:r>
          </a:p>
        </p:txBody>
      </p:sp>
      <p:sp>
        <p:nvSpPr>
          <p:cNvPr id="7" name="Скругленный прямоугольник 6"/>
          <p:cNvSpPr/>
          <p:nvPr/>
        </p:nvSpPr>
        <p:spPr>
          <a:xfrm>
            <a:off x="203354" y="2564904"/>
            <a:ext cx="24482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a:t>економічна</a:t>
            </a:r>
            <a:r>
              <a:rPr lang="ru-RU" sz="1600" dirty="0"/>
              <a:t>, </a:t>
            </a:r>
            <a:r>
              <a:rPr lang="ru-RU" sz="1600" dirty="0" err="1"/>
              <a:t>соціальна</a:t>
            </a:r>
            <a:r>
              <a:rPr lang="ru-RU" sz="1600" dirty="0"/>
              <a:t> та </a:t>
            </a:r>
            <a:r>
              <a:rPr lang="ru-RU" sz="1600" dirty="0" err="1"/>
              <a:t>територіальна</a:t>
            </a:r>
            <a:r>
              <a:rPr lang="ru-RU" sz="1600" dirty="0"/>
              <a:t> </a:t>
            </a:r>
            <a:r>
              <a:rPr lang="ru-RU" sz="1600" dirty="0" err="1"/>
              <a:t>єдність</a:t>
            </a:r>
            <a:r>
              <a:rPr lang="ru-RU" sz="1600" dirty="0"/>
              <a:t>;</a:t>
            </a:r>
            <a:endParaRPr lang="uk-UA" sz="1600" dirty="0"/>
          </a:p>
        </p:txBody>
      </p:sp>
      <p:sp>
        <p:nvSpPr>
          <p:cNvPr id="8" name="Скругленный прямоугольник 7"/>
          <p:cNvSpPr/>
          <p:nvPr/>
        </p:nvSpPr>
        <p:spPr>
          <a:xfrm>
            <a:off x="3419872" y="5517232"/>
            <a:ext cx="2402841"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t>сферах </a:t>
            </a:r>
            <a:r>
              <a:rPr lang="ru-RU" sz="1600" dirty="0" err="1"/>
              <a:t>співпраці</a:t>
            </a:r>
            <a:r>
              <a:rPr lang="ru-RU" sz="1600" dirty="0"/>
              <a:t> з </a:t>
            </a:r>
            <a:r>
              <a:rPr lang="ru-RU" sz="1600" dirty="0" err="1"/>
              <a:t>питань</a:t>
            </a:r>
            <a:r>
              <a:rPr lang="ru-RU" sz="1600" dirty="0"/>
              <a:t> </a:t>
            </a:r>
            <a:r>
              <a:rPr lang="ru-RU" sz="1600" dirty="0" err="1"/>
              <a:t>розвитку</a:t>
            </a:r>
            <a:r>
              <a:rPr lang="ru-RU" sz="1600" dirty="0"/>
              <a:t> та </a:t>
            </a:r>
            <a:r>
              <a:rPr lang="ru-RU" sz="1600" dirty="0" err="1"/>
              <a:t>гуманітарної</a:t>
            </a:r>
            <a:r>
              <a:rPr lang="ru-RU" sz="1600" dirty="0"/>
              <a:t> </a:t>
            </a:r>
            <a:r>
              <a:rPr lang="ru-RU" sz="1600" dirty="0" err="1"/>
              <a:t>допомоги</a:t>
            </a:r>
            <a:endParaRPr lang="uk-UA" sz="1600" dirty="0"/>
          </a:p>
        </p:txBody>
      </p:sp>
      <p:sp>
        <p:nvSpPr>
          <p:cNvPr id="9" name="Скругленный прямоугольник 8"/>
          <p:cNvSpPr/>
          <p:nvPr/>
        </p:nvSpPr>
        <p:spPr>
          <a:xfrm>
            <a:off x="6692012" y="4869160"/>
            <a:ext cx="1768420" cy="1805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dirty="0"/>
              <a:t>досліджень, технічного</a:t>
            </a:r>
          </a:p>
          <a:p>
            <a:r>
              <a:rPr lang="ru-RU" sz="1400" dirty="0" err="1"/>
              <a:t>розвитку</a:t>
            </a:r>
            <a:r>
              <a:rPr lang="ru-RU" sz="1400" dirty="0"/>
              <a:t> та космосу, </a:t>
            </a:r>
            <a:r>
              <a:rPr lang="ru-RU" sz="1400" dirty="0" err="1"/>
              <a:t>зокрема</a:t>
            </a:r>
            <a:r>
              <a:rPr lang="ru-RU" sz="1400" dirty="0"/>
              <a:t> </a:t>
            </a:r>
            <a:r>
              <a:rPr lang="ru-RU" sz="1400" dirty="0" err="1"/>
              <a:t>визначати</a:t>
            </a:r>
            <a:r>
              <a:rPr lang="ru-RU" sz="1400" dirty="0"/>
              <a:t> та </a:t>
            </a:r>
            <a:r>
              <a:rPr lang="ru-RU" sz="1400" dirty="0" err="1"/>
              <a:t>реалізовувати</a:t>
            </a:r>
            <a:r>
              <a:rPr lang="ru-RU" sz="1400" dirty="0"/>
              <a:t> </a:t>
            </a:r>
            <a:r>
              <a:rPr lang="ru-RU" sz="1400" dirty="0" err="1"/>
              <a:t>програми</a:t>
            </a:r>
            <a:endParaRPr lang="uk-UA" sz="1400" dirty="0"/>
          </a:p>
        </p:txBody>
      </p:sp>
      <p:sp>
        <p:nvSpPr>
          <p:cNvPr id="10" name="Скругленный прямоугольник 9"/>
          <p:cNvSpPr/>
          <p:nvPr/>
        </p:nvSpPr>
        <p:spPr>
          <a:xfrm>
            <a:off x="6948264" y="1340768"/>
            <a:ext cx="1512168" cy="33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a:t>спільні</a:t>
            </a:r>
            <a:r>
              <a:rPr lang="ru-RU" sz="1600" dirty="0"/>
              <a:t> </a:t>
            </a:r>
            <a:r>
              <a:rPr lang="ru-RU" sz="1600" dirty="0" err="1"/>
              <a:t>проблеми</a:t>
            </a:r>
            <a:r>
              <a:rPr lang="ru-RU" sz="1600" dirty="0"/>
              <a:t> </a:t>
            </a:r>
            <a:r>
              <a:rPr lang="ru-RU" sz="1600" dirty="0" err="1"/>
              <a:t>безпеки</a:t>
            </a:r>
            <a:r>
              <a:rPr lang="ru-RU" sz="1600" dirty="0"/>
              <a:t> у </a:t>
            </a:r>
            <a:r>
              <a:rPr lang="ru-RU" sz="1600" dirty="0" err="1"/>
              <a:t>сфері</a:t>
            </a:r>
            <a:r>
              <a:rPr lang="ru-RU" sz="1600" dirty="0"/>
              <a:t> </a:t>
            </a:r>
            <a:r>
              <a:rPr lang="ru-RU" sz="1600" dirty="0" err="1"/>
              <a:t>охорони</a:t>
            </a:r>
            <a:r>
              <a:rPr lang="ru-RU" sz="1600" dirty="0"/>
              <a:t> </a:t>
            </a:r>
            <a:r>
              <a:rPr lang="ru-RU" sz="1600" dirty="0" err="1"/>
              <a:t>здоров’я</a:t>
            </a:r>
            <a:r>
              <a:rPr lang="ru-RU" sz="1600" dirty="0"/>
              <a:t> в аспектах, </a:t>
            </a:r>
            <a:r>
              <a:rPr lang="ru-RU" sz="1600" dirty="0" err="1"/>
              <a:t>визначених</a:t>
            </a:r>
            <a:r>
              <a:rPr lang="ru-RU" sz="1600" dirty="0"/>
              <a:t> у </a:t>
            </a:r>
            <a:r>
              <a:rPr lang="ru-RU" sz="1600" dirty="0" err="1"/>
              <a:t>цьому</a:t>
            </a:r>
            <a:endParaRPr lang="ru-RU" sz="1600" dirty="0"/>
          </a:p>
          <a:p>
            <a:pPr algn="ctr"/>
            <a:r>
              <a:rPr lang="ru-RU" sz="1600" dirty="0" err="1"/>
              <a:t>Договорі</a:t>
            </a:r>
            <a:endParaRPr lang="uk-UA" sz="1600" dirty="0"/>
          </a:p>
        </p:txBody>
      </p:sp>
      <p:sp>
        <p:nvSpPr>
          <p:cNvPr id="11" name="Скругленный прямоугольник 10"/>
          <p:cNvSpPr/>
          <p:nvPr/>
        </p:nvSpPr>
        <p:spPr>
          <a:xfrm>
            <a:off x="5189716" y="2941712"/>
            <a:ext cx="122413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довкілля;</a:t>
            </a:r>
          </a:p>
        </p:txBody>
      </p:sp>
      <p:sp>
        <p:nvSpPr>
          <p:cNvPr id="12" name="Скругленный прямоугольник 11"/>
          <p:cNvSpPr/>
          <p:nvPr/>
        </p:nvSpPr>
        <p:spPr>
          <a:xfrm>
            <a:off x="683568" y="5169024"/>
            <a:ext cx="122413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транспорт;</a:t>
            </a:r>
          </a:p>
        </p:txBody>
      </p:sp>
      <p:sp>
        <p:nvSpPr>
          <p:cNvPr id="13" name="Скругленный прямоугольник 12"/>
          <p:cNvSpPr/>
          <p:nvPr/>
        </p:nvSpPr>
        <p:spPr>
          <a:xfrm>
            <a:off x="3000458" y="2941712"/>
            <a:ext cx="151216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захист прав споживачів;</a:t>
            </a:r>
          </a:p>
        </p:txBody>
      </p:sp>
      <p:sp>
        <p:nvSpPr>
          <p:cNvPr id="14" name="Скругленный прямоугольник 13"/>
          <p:cNvSpPr/>
          <p:nvPr/>
        </p:nvSpPr>
        <p:spPr>
          <a:xfrm>
            <a:off x="2651626" y="4365104"/>
            <a:ext cx="154701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енергетика;</a:t>
            </a:r>
          </a:p>
        </p:txBody>
      </p:sp>
      <p:sp>
        <p:nvSpPr>
          <p:cNvPr id="15" name="Скругленный прямоугольник 14"/>
          <p:cNvSpPr/>
          <p:nvPr/>
        </p:nvSpPr>
        <p:spPr>
          <a:xfrm>
            <a:off x="345722" y="3861048"/>
            <a:ext cx="206603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транс’європейські мережі;</a:t>
            </a:r>
          </a:p>
        </p:txBody>
      </p:sp>
      <p:sp>
        <p:nvSpPr>
          <p:cNvPr id="16" name="Скругленный прямоугольник 15"/>
          <p:cNvSpPr/>
          <p:nvPr/>
        </p:nvSpPr>
        <p:spPr>
          <a:xfrm>
            <a:off x="4512626" y="4160912"/>
            <a:ext cx="200359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a:t>простір</a:t>
            </a:r>
            <a:r>
              <a:rPr lang="ru-RU" sz="1600" dirty="0"/>
              <a:t> </a:t>
            </a:r>
            <a:r>
              <a:rPr lang="ru-RU" sz="1600" dirty="0" err="1"/>
              <a:t>свободи</a:t>
            </a:r>
            <a:r>
              <a:rPr lang="ru-RU" sz="1600" dirty="0"/>
              <a:t>, </a:t>
            </a:r>
            <a:r>
              <a:rPr lang="ru-RU" sz="1600" dirty="0" err="1"/>
              <a:t>безпеки</a:t>
            </a:r>
            <a:r>
              <a:rPr lang="ru-RU" sz="1600" dirty="0"/>
              <a:t> та </a:t>
            </a:r>
            <a:r>
              <a:rPr lang="ru-RU" sz="1600" dirty="0" err="1"/>
              <a:t>справедливості</a:t>
            </a:r>
            <a:r>
              <a:rPr lang="ru-RU" sz="1600" dirty="0"/>
              <a:t>;</a:t>
            </a:r>
            <a:endParaRPr lang="uk-UA" sz="1600" dirty="0"/>
          </a:p>
        </p:txBody>
      </p:sp>
      <p:sp>
        <p:nvSpPr>
          <p:cNvPr id="17" name="Скругленный прямоугольник 16"/>
          <p:cNvSpPr/>
          <p:nvPr/>
        </p:nvSpPr>
        <p:spPr>
          <a:xfrm>
            <a:off x="4067944" y="1052736"/>
            <a:ext cx="2624068" cy="1642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err="1"/>
              <a:t>сільське</a:t>
            </a:r>
            <a:r>
              <a:rPr lang="ru-RU" dirty="0"/>
              <a:t> </a:t>
            </a:r>
            <a:r>
              <a:rPr lang="ru-RU" dirty="0" err="1"/>
              <a:t>господарство</a:t>
            </a:r>
            <a:r>
              <a:rPr lang="ru-RU" dirty="0"/>
              <a:t> та </a:t>
            </a:r>
            <a:r>
              <a:rPr lang="ru-RU" dirty="0" err="1"/>
              <a:t>рибальство</a:t>
            </a:r>
            <a:r>
              <a:rPr lang="ru-RU" dirty="0"/>
              <a:t>, за </a:t>
            </a:r>
            <a:r>
              <a:rPr lang="ru-RU" dirty="0" err="1"/>
              <a:t>винятком</a:t>
            </a:r>
            <a:r>
              <a:rPr lang="ru-RU" dirty="0"/>
              <a:t> </a:t>
            </a:r>
            <a:r>
              <a:rPr lang="ru-RU" dirty="0" err="1"/>
              <a:t>збереження</a:t>
            </a:r>
            <a:r>
              <a:rPr lang="ru-RU" dirty="0"/>
              <a:t> </a:t>
            </a:r>
            <a:r>
              <a:rPr lang="ru-RU" dirty="0" err="1"/>
              <a:t>морських</a:t>
            </a:r>
            <a:r>
              <a:rPr lang="ru-RU" dirty="0"/>
              <a:t> </a:t>
            </a:r>
            <a:r>
              <a:rPr lang="ru-RU" dirty="0" err="1"/>
              <a:t>біологічних</a:t>
            </a:r>
            <a:endParaRPr lang="ru-RU" dirty="0"/>
          </a:p>
          <a:p>
            <a:r>
              <a:rPr lang="uk-UA" dirty="0"/>
              <a:t>ресурсів;</a:t>
            </a:r>
          </a:p>
        </p:txBody>
      </p:sp>
    </p:spTree>
    <p:extLst>
      <p:ext uri="{BB962C8B-B14F-4D97-AF65-F5344CB8AC3E}">
        <p14:creationId xmlns:p14="http://schemas.microsoft.com/office/powerpoint/2010/main" val="415583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just"/>
            <a:r>
              <a:rPr lang="uk-UA" b="1" dirty="0" err="1"/>
              <a:t>Доповнююча</a:t>
            </a:r>
            <a:r>
              <a:rPr lang="uk-UA" b="1" dirty="0"/>
              <a:t> компетенція </a:t>
            </a:r>
            <a:r>
              <a:rPr lang="uk-UA" dirty="0"/>
              <a:t>Союзу є новою категорією, яка з'явилися в результаті підписання Лісабонських договорів. Вона надана Союзу для здійснення діяльності з підтримки, координації або доповнення діяльності держав-членів, не підмінюючи при цьому їхню компетенцію у відповідних сферах.</a:t>
            </a:r>
          </a:p>
        </p:txBody>
      </p:sp>
    </p:spTree>
    <p:extLst>
      <p:ext uri="{BB962C8B-B14F-4D97-AF65-F5344CB8AC3E}">
        <p14:creationId xmlns:p14="http://schemas.microsoft.com/office/powerpoint/2010/main" val="357280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err="1"/>
              <a:t>Доповнююча</a:t>
            </a:r>
            <a:r>
              <a:rPr lang="uk-UA" dirty="0"/>
              <a:t> компетенція </a:t>
            </a:r>
            <a:r>
              <a:rPr lang="uk-UA" sz="3200" dirty="0"/>
              <a:t>(стаття 6)</a:t>
            </a:r>
          </a:p>
        </p:txBody>
      </p:sp>
      <p:sp>
        <p:nvSpPr>
          <p:cNvPr id="4" name="Скругленный прямоугольник 3"/>
          <p:cNvSpPr/>
          <p:nvPr/>
        </p:nvSpPr>
        <p:spPr>
          <a:xfrm>
            <a:off x="179512" y="1844824"/>
            <a:ext cx="266429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err="1"/>
              <a:t>охорона</a:t>
            </a:r>
            <a:r>
              <a:rPr lang="ru-RU" sz="2400" dirty="0"/>
              <a:t> та </a:t>
            </a:r>
            <a:r>
              <a:rPr lang="ru-RU" sz="2400" dirty="0" err="1"/>
              <a:t>зміцнення</a:t>
            </a:r>
            <a:r>
              <a:rPr lang="ru-RU" sz="2400" dirty="0"/>
              <a:t> </a:t>
            </a:r>
            <a:r>
              <a:rPr lang="ru-RU" sz="2400" dirty="0" err="1"/>
              <a:t>здоров’я</a:t>
            </a:r>
            <a:r>
              <a:rPr lang="ru-RU" sz="2400" dirty="0"/>
              <a:t> </a:t>
            </a:r>
            <a:r>
              <a:rPr lang="ru-RU" sz="2400" dirty="0" err="1"/>
              <a:t>людини</a:t>
            </a:r>
            <a:endParaRPr lang="uk-UA" sz="2400" dirty="0"/>
          </a:p>
        </p:txBody>
      </p:sp>
      <p:sp>
        <p:nvSpPr>
          <p:cNvPr id="6" name="Скругленный прямоугольник 5"/>
          <p:cNvSpPr/>
          <p:nvPr/>
        </p:nvSpPr>
        <p:spPr>
          <a:xfrm>
            <a:off x="6012160" y="3293368"/>
            <a:ext cx="1944216" cy="1143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цивільний захист</a:t>
            </a:r>
          </a:p>
        </p:txBody>
      </p:sp>
      <p:sp>
        <p:nvSpPr>
          <p:cNvPr id="7" name="Скругленный прямоугольник 6"/>
          <p:cNvSpPr/>
          <p:nvPr/>
        </p:nvSpPr>
        <p:spPr>
          <a:xfrm>
            <a:off x="323528" y="3556992"/>
            <a:ext cx="194421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туризм</a:t>
            </a:r>
          </a:p>
        </p:txBody>
      </p:sp>
      <p:sp>
        <p:nvSpPr>
          <p:cNvPr id="8" name="Скругленный прямоугольник 7"/>
          <p:cNvSpPr/>
          <p:nvPr/>
        </p:nvSpPr>
        <p:spPr>
          <a:xfrm>
            <a:off x="3059832" y="2113321"/>
            <a:ext cx="2664296" cy="991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t>промисловість</a:t>
            </a:r>
            <a:endParaRPr lang="uk-UA" dirty="0"/>
          </a:p>
        </p:txBody>
      </p:sp>
      <p:sp>
        <p:nvSpPr>
          <p:cNvPr id="9" name="Скругленный прямоугольник 8"/>
          <p:cNvSpPr/>
          <p:nvPr/>
        </p:nvSpPr>
        <p:spPr>
          <a:xfrm>
            <a:off x="1655676" y="5085184"/>
            <a:ext cx="507656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a:t>освіта</a:t>
            </a:r>
            <a:r>
              <a:rPr lang="ru-RU" sz="2800" dirty="0"/>
              <a:t>, </a:t>
            </a:r>
            <a:r>
              <a:rPr lang="ru-RU" sz="2800" dirty="0" err="1"/>
              <a:t>професійне</a:t>
            </a:r>
            <a:r>
              <a:rPr lang="ru-RU" sz="2800" dirty="0"/>
              <a:t> </a:t>
            </a:r>
            <a:r>
              <a:rPr lang="ru-RU" sz="2800" dirty="0" err="1"/>
              <a:t>навчання</a:t>
            </a:r>
            <a:r>
              <a:rPr lang="ru-RU" sz="2800" dirty="0"/>
              <a:t>, молодь та спорт</a:t>
            </a:r>
            <a:endParaRPr lang="uk-UA" sz="2800" dirty="0"/>
          </a:p>
        </p:txBody>
      </p:sp>
      <p:sp>
        <p:nvSpPr>
          <p:cNvPr id="10" name="Скругленный прямоугольник 9"/>
          <p:cNvSpPr/>
          <p:nvPr/>
        </p:nvSpPr>
        <p:spPr>
          <a:xfrm>
            <a:off x="6012160" y="1844824"/>
            <a:ext cx="2376264" cy="991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a:t>культура</a:t>
            </a:r>
          </a:p>
        </p:txBody>
      </p:sp>
      <p:sp>
        <p:nvSpPr>
          <p:cNvPr id="11" name="Скругленный прямоугольник 10"/>
          <p:cNvSpPr/>
          <p:nvPr/>
        </p:nvSpPr>
        <p:spPr>
          <a:xfrm>
            <a:off x="2958271" y="3556992"/>
            <a:ext cx="273630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a:t>адміністративне співробітництво</a:t>
            </a:r>
          </a:p>
        </p:txBody>
      </p:sp>
    </p:spTree>
    <p:extLst>
      <p:ext uri="{BB962C8B-B14F-4D97-AF65-F5344CB8AC3E}">
        <p14:creationId xmlns:p14="http://schemas.microsoft.com/office/powerpoint/2010/main" val="3315956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44064"/>
            <a:ext cx="9144000" cy="681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70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7620000" cy="6212160"/>
          </a:xfrm>
        </p:spPr>
        <p:txBody>
          <a:bodyPr>
            <a:normAutofit/>
          </a:bodyPr>
          <a:lstStyle/>
          <a:p>
            <a:pPr marL="0" indent="0" algn="ctr">
              <a:buNone/>
            </a:pPr>
            <a:r>
              <a:rPr lang="uk-UA" sz="2800" b="1" dirty="0"/>
              <a:t>Питання, які слід готувати на 25 та 26.09.2023</a:t>
            </a:r>
          </a:p>
          <a:p>
            <a:pPr marL="0" indent="0" algn="just">
              <a:buNone/>
            </a:pPr>
            <a:endParaRPr lang="uk-UA" dirty="0"/>
          </a:p>
          <a:p>
            <a:pPr marL="514350" indent="-514350" algn="just">
              <a:buFont typeface="+mj-lt"/>
              <a:buAutoNum type="arabicPeriod"/>
            </a:pPr>
            <a:endParaRPr lang="uk-UA" dirty="0"/>
          </a:p>
          <a:p>
            <a:pPr marL="514350" indent="-514350" algn="just">
              <a:buFont typeface="+mj-lt"/>
              <a:buAutoNum type="arabicPeriod"/>
            </a:pPr>
            <a:endParaRPr lang="uk-UA" dirty="0"/>
          </a:p>
          <a:p>
            <a:pPr marL="514350" indent="-514350" algn="just">
              <a:buFont typeface="+mj-lt"/>
              <a:buAutoNum type="arabicPeriod"/>
            </a:pPr>
            <a:r>
              <a:rPr lang="uk-UA" dirty="0"/>
              <a:t>Розподіл компетенції між Союзом та державами-членами. </a:t>
            </a:r>
          </a:p>
          <a:p>
            <a:pPr marL="514350" indent="-514350" algn="just">
              <a:buFont typeface="+mj-lt"/>
              <a:buAutoNum type="arabicPeriod"/>
            </a:pPr>
            <a:r>
              <a:rPr lang="uk-UA" dirty="0"/>
              <a:t>Виключна компетенція. </a:t>
            </a:r>
          </a:p>
          <a:p>
            <a:pPr marL="514350" indent="-514350" algn="just">
              <a:buFont typeface="+mj-lt"/>
              <a:buAutoNum type="arabicPeriod"/>
            </a:pPr>
            <a:r>
              <a:rPr lang="uk-UA" dirty="0"/>
              <a:t>Спільна компетенція. </a:t>
            </a:r>
          </a:p>
          <a:p>
            <a:pPr marL="514350" indent="-514350" algn="just">
              <a:buFont typeface="+mj-lt"/>
              <a:buAutoNum type="arabicPeriod"/>
            </a:pPr>
            <a:r>
              <a:rPr lang="uk-UA" dirty="0" err="1"/>
              <a:t>Доповнююча</a:t>
            </a:r>
            <a:r>
              <a:rPr lang="uk-UA" dirty="0"/>
              <a:t> компетенція. </a:t>
            </a:r>
          </a:p>
          <a:p>
            <a:pPr marL="514350" indent="-514350" algn="just">
              <a:buFont typeface="+mj-lt"/>
              <a:buAutoNum type="arabicPeriod"/>
            </a:pPr>
            <a:r>
              <a:rPr lang="uk-UA" dirty="0"/>
              <a:t>Спеціальна компетенція. </a:t>
            </a:r>
          </a:p>
          <a:p>
            <a:pPr marL="514350" indent="-514350" algn="just">
              <a:buFont typeface="+mj-lt"/>
              <a:buAutoNum type="arabicPeriod"/>
            </a:pPr>
            <a:r>
              <a:rPr lang="uk-UA" dirty="0" err="1"/>
              <a:t>Дорозуміла</a:t>
            </a:r>
            <a:r>
              <a:rPr lang="uk-UA" dirty="0"/>
              <a:t> компетенція. </a:t>
            </a:r>
          </a:p>
          <a:p>
            <a:pPr marL="514350" indent="-514350" algn="just">
              <a:buFont typeface="+mj-lt"/>
              <a:buAutoNum type="arabicPeriod"/>
            </a:pPr>
            <a:r>
              <a:rPr lang="uk-UA" dirty="0"/>
              <a:t>Паралельна компетенція. </a:t>
            </a:r>
          </a:p>
          <a:p>
            <a:pPr marL="514350" indent="-514350" algn="just">
              <a:buFont typeface="+mj-lt"/>
              <a:buAutoNum type="arabicPeriod"/>
            </a:pPr>
            <a:endParaRPr lang="uk-UA" dirty="0"/>
          </a:p>
        </p:txBody>
      </p:sp>
    </p:spTree>
    <p:extLst>
      <p:ext uri="{BB962C8B-B14F-4D97-AF65-F5344CB8AC3E}">
        <p14:creationId xmlns:p14="http://schemas.microsoft.com/office/powerpoint/2010/main" val="127485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8460432" cy="6858000"/>
          </a:xfrm>
        </p:spPr>
        <p:txBody>
          <a:bodyPr>
            <a:normAutofit fontScale="70000" lnSpcReduction="20000"/>
          </a:bodyPr>
          <a:lstStyle/>
          <a:p>
            <a:pPr marL="114300" indent="0" algn="just">
              <a:buNone/>
            </a:pPr>
            <a:r>
              <a:rPr lang="uk-UA" sz="2600" b="1" i="1" dirty="0"/>
              <a:t>Спеціальна компетенція</a:t>
            </a:r>
            <a:endParaRPr lang="uk-UA" sz="2600" dirty="0"/>
          </a:p>
          <a:p>
            <a:pPr marL="114300" indent="0" algn="just">
              <a:buNone/>
            </a:pPr>
            <a:r>
              <a:rPr lang="uk-UA" sz="2600" dirty="0"/>
              <a:t>Спеціальною компетенцією Союз наділений у сфері координації економічної політики держав-членів і політику зайнятості, а також в сфері визначення та здійснення СЗППБ з поступовим формуванням спільної оборонної політики.</a:t>
            </a:r>
          </a:p>
          <a:p>
            <a:pPr marL="114300" indent="0" algn="just">
              <a:buNone/>
            </a:pPr>
            <a:r>
              <a:rPr lang="uk-UA" sz="2600" dirty="0"/>
              <a:t>В рамках цієї компетенції ЄС може ухвалювати тільки орієнтири.</a:t>
            </a:r>
          </a:p>
          <a:p>
            <a:pPr marL="114300" indent="0" algn="just">
              <a:buNone/>
            </a:pPr>
            <a:endParaRPr lang="uk-UA" sz="2600" b="1" i="1" dirty="0"/>
          </a:p>
          <a:p>
            <a:pPr marL="114300" indent="0" algn="just">
              <a:buNone/>
            </a:pPr>
            <a:r>
              <a:rPr lang="uk-UA" sz="2600" b="1" i="1" dirty="0" err="1"/>
              <a:t>Дорозуміла</a:t>
            </a:r>
            <a:r>
              <a:rPr lang="uk-UA" sz="2600" b="1" i="1" dirty="0"/>
              <a:t> компетенція/ повноваження, що маються на увазі</a:t>
            </a:r>
            <a:endParaRPr lang="uk-UA" sz="2600" dirty="0"/>
          </a:p>
          <a:p>
            <a:pPr marL="114300" indent="0" algn="just">
              <a:buNone/>
            </a:pPr>
            <a:r>
              <a:rPr lang="uk-UA" sz="2600" dirty="0" err="1"/>
              <a:t>Дорозуміла</a:t>
            </a:r>
            <a:r>
              <a:rPr lang="uk-UA" sz="2600" dirty="0"/>
              <a:t> компетенція, тобто така, яка не є явно вираженою, але наявність якої припускається для виконання цілей установчих договорів.</a:t>
            </a:r>
          </a:p>
          <a:p>
            <a:pPr marL="114300" indent="0" algn="just">
              <a:buNone/>
            </a:pPr>
            <a:r>
              <a:rPr lang="uk-UA" sz="2600" dirty="0"/>
              <a:t>Якщо виникає потреба у діях з боку Союзу для досягнення цілей ЄС, то Рада ЄС на основі одноголосного прийняття рішення за пропозицією від Комісії ЄС та після схвалення Парламентом ухвалює рішення про розширення компетенції Союзу.</a:t>
            </a:r>
          </a:p>
          <a:p>
            <a:pPr marL="114300" indent="0" algn="just">
              <a:buNone/>
            </a:pPr>
            <a:r>
              <a:rPr lang="uk-UA" sz="2600" dirty="0">
                <a:solidFill>
                  <a:srgbClr val="FF0000"/>
                </a:solidFill>
              </a:rPr>
              <a:t>Виключення з цієї процедури:</a:t>
            </a:r>
          </a:p>
          <a:p>
            <a:pPr marL="114300" indent="0" algn="just">
              <a:buNone/>
            </a:pPr>
            <a:r>
              <a:rPr lang="uk-UA" sz="2600" dirty="0"/>
              <a:t>- СЗППБ (</a:t>
            </a:r>
            <a:r>
              <a:rPr lang="ru-RU" sz="2600" dirty="0" err="1"/>
              <a:t>Спільна</a:t>
            </a:r>
            <a:r>
              <a:rPr lang="ru-RU" sz="2600" dirty="0"/>
              <a:t> </a:t>
            </a:r>
            <a:r>
              <a:rPr lang="ru-RU" sz="2600" dirty="0" err="1"/>
              <a:t>зовнішня</a:t>
            </a:r>
            <a:r>
              <a:rPr lang="ru-RU" sz="2600" dirty="0"/>
              <a:t> та </a:t>
            </a:r>
            <a:r>
              <a:rPr lang="ru-RU" sz="2600" dirty="0" err="1"/>
              <a:t>безпекова</a:t>
            </a:r>
            <a:r>
              <a:rPr lang="ru-RU" sz="2600" dirty="0"/>
              <a:t> </a:t>
            </a:r>
            <a:r>
              <a:rPr lang="ru-RU" sz="2600" dirty="0" err="1"/>
              <a:t>політика</a:t>
            </a:r>
            <a:r>
              <a:rPr lang="uk-UA" sz="2600" dirty="0"/>
              <a:t>)</a:t>
            </a:r>
          </a:p>
          <a:p>
            <a:pPr marL="114300" indent="0" algn="just">
              <a:buNone/>
            </a:pPr>
            <a:r>
              <a:rPr lang="uk-UA" sz="2600" dirty="0"/>
              <a:t>- для уникнення норм установчих договорів, що забороняють гармонізацію національного права в певних сферах (освіта, культура…)</a:t>
            </a:r>
          </a:p>
          <a:p>
            <a:pPr marL="114300" indent="0" algn="just">
              <a:buNone/>
            </a:pPr>
            <a:r>
              <a:rPr lang="uk-UA" sz="2600" dirty="0"/>
              <a:t>Практика Суду ЄС схиляється до широкого тлумачення </a:t>
            </a:r>
            <a:r>
              <a:rPr lang="uk-UA" sz="2600" dirty="0" err="1"/>
              <a:t>дорозумілої</a:t>
            </a:r>
            <a:r>
              <a:rPr lang="uk-UA" sz="2600" dirty="0"/>
              <a:t> компетенції – визначення цілей і функцій передбачає наявність будь-яких повноважень, необхідних для їх реалізації</a:t>
            </a:r>
          </a:p>
          <a:p>
            <a:pPr marL="114300" indent="0" algn="just">
              <a:buNone/>
            </a:pPr>
            <a:endParaRPr lang="uk-UA" sz="2600" dirty="0"/>
          </a:p>
          <a:p>
            <a:pPr marL="114300" indent="0" algn="just">
              <a:buNone/>
            </a:pPr>
            <a:r>
              <a:rPr lang="uk-UA" sz="2600" b="1" i="1" dirty="0"/>
              <a:t>Паралельна компетенція</a:t>
            </a:r>
            <a:endParaRPr lang="uk-UA" sz="2600" dirty="0"/>
          </a:p>
          <a:p>
            <a:pPr marL="114300" indent="0" algn="just">
              <a:buNone/>
            </a:pPr>
            <a:r>
              <a:rPr lang="uk-UA" sz="2600" dirty="0"/>
              <a:t>ЄС в рамках своїх повноважень може брати на себе зобов’язання шляхом укладання угод з 3-ми країнами, міжнародними організаціями і громадянами 3-х країн.</a:t>
            </a:r>
          </a:p>
          <a:p>
            <a:pPr marL="114300" indent="0" algn="just">
              <a:buNone/>
            </a:pPr>
            <a:r>
              <a:rPr lang="uk-UA" sz="2600" dirty="0"/>
              <a:t>Будь-яка внутрішня компетенція може бути реалізована на рівні зовнішньої компетенції.</a:t>
            </a:r>
          </a:p>
          <a:p>
            <a:pPr marL="114300" indent="0" algn="just">
              <a:buNone/>
            </a:pPr>
            <a:r>
              <a:rPr lang="uk-UA" sz="2600" dirty="0"/>
              <a:t>Паралельна компетенція виникає тільки тоді, якщо є внутрішня компетенція.</a:t>
            </a:r>
          </a:p>
          <a:p>
            <a:endParaRPr lang="uk-UA" dirty="0"/>
          </a:p>
        </p:txBody>
      </p:sp>
    </p:spTree>
    <p:extLst>
      <p:ext uri="{BB962C8B-B14F-4D97-AF65-F5344CB8AC3E}">
        <p14:creationId xmlns:p14="http://schemas.microsoft.com/office/powerpoint/2010/main" val="35025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8388424" cy="6400800"/>
          </a:xfrm>
        </p:spPr>
        <p:txBody>
          <a:bodyPr>
            <a:normAutofit/>
          </a:bodyPr>
          <a:lstStyle/>
          <a:p>
            <a:pPr algn="just"/>
            <a:r>
              <a:rPr lang="uk-UA" dirty="0"/>
              <a:t>Постійний розвиток компетенції ЄС потребує удосконалення інститутів, через які власне і реалізується його компетенція. </a:t>
            </a:r>
          </a:p>
          <a:p>
            <a:pPr algn="just"/>
            <a:r>
              <a:rPr lang="uk-UA" dirty="0"/>
              <a:t>Тому, необхідно зазначити та розглянути особливий вид компетенції ЄС – </a:t>
            </a:r>
            <a:r>
              <a:rPr lang="uk-UA" sz="2800" b="1" dirty="0">
                <a:solidFill>
                  <a:srgbClr val="FF0000"/>
                </a:solidFill>
              </a:rPr>
              <a:t>юрисдикційну компетенцію. </a:t>
            </a:r>
          </a:p>
          <a:p>
            <a:endParaRPr lang="uk-UA" sz="2800" b="1" dirty="0">
              <a:solidFill>
                <a:srgbClr val="FF0000"/>
              </a:solidFill>
            </a:endParaRPr>
          </a:p>
          <a:p>
            <a:pPr algn="r"/>
            <a:r>
              <a:rPr lang="uk-UA" sz="1800" i="1" dirty="0"/>
              <a:t>Під нею пропонуємо розуміти систему повноважень та відповідних гарантій для її реалізації, наданих установам та інститутам ЄС відповідно до міжнародних договорів та інших актів. Межі та сфера компетенції інститутів ЄС визначається Договором про Європейський Союз та Договором про функціонування Європейського Союзу.</a:t>
            </a:r>
          </a:p>
          <a:p>
            <a:endParaRPr lang="uk-UA" dirty="0"/>
          </a:p>
          <a:p>
            <a:pPr algn="just"/>
            <a:r>
              <a:rPr lang="ru-RU" dirty="0"/>
              <a:t>Характерно, </a:t>
            </a:r>
            <a:r>
              <a:rPr lang="ru-RU" dirty="0" err="1"/>
              <a:t>що</a:t>
            </a:r>
            <a:r>
              <a:rPr lang="ru-RU" dirty="0"/>
              <a:t> </a:t>
            </a:r>
            <a:r>
              <a:rPr lang="ru-RU" dirty="0" err="1"/>
              <a:t>юрисдикційна</a:t>
            </a:r>
            <a:r>
              <a:rPr lang="ru-RU" dirty="0"/>
              <a:t> </a:t>
            </a:r>
            <a:r>
              <a:rPr lang="ru-RU" dirty="0" err="1"/>
              <a:t>компетенція</a:t>
            </a:r>
            <a:r>
              <a:rPr lang="ru-RU" dirty="0"/>
              <a:t> </a:t>
            </a:r>
            <a:r>
              <a:rPr lang="ru-RU" dirty="0" err="1"/>
              <a:t>інститутів</a:t>
            </a:r>
            <a:r>
              <a:rPr lang="ru-RU" dirty="0"/>
              <a:t> ЄС є </a:t>
            </a:r>
            <a:r>
              <a:rPr lang="ru-RU" dirty="0" err="1"/>
              <a:t>похідною</a:t>
            </a:r>
            <a:r>
              <a:rPr lang="ru-RU" dirty="0"/>
              <a:t> </a:t>
            </a:r>
            <a:r>
              <a:rPr lang="ru-RU" dirty="0" err="1"/>
              <a:t>від</a:t>
            </a:r>
            <a:r>
              <a:rPr lang="ru-RU" dirty="0"/>
              <a:t> </a:t>
            </a:r>
            <a:r>
              <a:rPr lang="ru-RU" dirty="0" err="1"/>
              <a:t>компетенції</a:t>
            </a:r>
            <a:r>
              <a:rPr lang="ru-RU" dirty="0"/>
              <a:t> ЄС в той час, як ЄС </a:t>
            </a:r>
            <a:r>
              <a:rPr lang="ru-RU" dirty="0" err="1"/>
              <a:t>наділяється</a:t>
            </a:r>
            <a:r>
              <a:rPr lang="ru-RU" dirty="0"/>
              <a:t> </a:t>
            </a:r>
            <a:r>
              <a:rPr lang="ru-RU" dirty="0" err="1"/>
              <a:t>компетенцією</a:t>
            </a:r>
            <a:r>
              <a:rPr lang="ru-RU" dirty="0"/>
              <a:t> державами-членами і </a:t>
            </a:r>
            <a:r>
              <a:rPr lang="ru-RU" dirty="0" err="1"/>
              <a:t>може</a:t>
            </a:r>
            <a:r>
              <a:rPr lang="ru-RU" dirty="0"/>
              <a:t> </a:t>
            </a:r>
            <a:r>
              <a:rPr lang="ru-RU" dirty="0" err="1"/>
              <a:t>діяти</a:t>
            </a:r>
            <a:r>
              <a:rPr lang="ru-RU" dirty="0"/>
              <a:t> </a:t>
            </a:r>
            <a:r>
              <a:rPr lang="ru-RU" dirty="0" err="1"/>
              <a:t>лише</a:t>
            </a:r>
            <a:r>
              <a:rPr lang="ru-RU" dirty="0"/>
              <a:t> у </a:t>
            </a:r>
            <a:r>
              <a:rPr lang="ru-RU" dirty="0" err="1"/>
              <a:t>визначених</a:t>
            </a:r>
            <a:r>
              <a:rPr lang="ru-RU" dirty="0"/>
              <a:t> ними межах.</a:t>
            </a:r>
            <a:endParaRPr lang="uk-UA" dirty="0"/>
          </a:p>
        </p:txBody>
      </p:sp>
    </p:spTree>
    <p:extLst>
      <p:ext uri="{BB962C8B-B14F-4D97-AF65-F5344CB8AC3E}">
        <p14:creationId xmlns:p14="http://schemas.microsoft.com/office/powerpoint/2010/main" val="3621362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07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b="1" dirty="0"/>
              <a:t>Принципи</a:t>
            </a:r>
            <a:r>
              <a:rPr lang="uk-UA" sz="3600" dirty="0"/>
              <a:t> реалізації компетенції ЄС (ст. 5 ДЄС):</a:t>
            </a:r>
            <a:endParaRPr lang="uk-UA" dirty="0"/>
          </a:p>
        </p:txBody>
      </p:sp>
      <p:sp>
        <p:nvSpPr>
          <p:cNvPr id="3" name="Объект 2"/>
          <p:cNvSpPr>
            <a:spLocks noGrp="1"/>
          </p:cNvSpPr>
          <p:nvPr>
            <p:ph idx="1"/>
          </p:nvPr>
        </p:nvSpPr>
        <p:spPr>
          <a:xfrm>
            <a:off x="0" y="1600200"/>
            <a:ext cx="8077200" cy="4800600"/>
          </a:xfrm>
        </p:spPr>
        <p:txBody>
          <a:bodyPr>
            <a:normAutofit fontScale="92500" lnSpcReduction="10000"/>
          </a:bodyPr>
          <a:lstStyle/>
          <a:p>
            <a:pPr marL="114300" indent="0" algn="just">
              <a:buNone/>
            </a:pPr>
            <a:r>
              <a:rPr lang="uk-UA" sz="3000" dirty="0"/>
              <a:t>- принцип </a:t>
            </a:r>
            <a:r>
              <a:rPr lang="uk-UA" sz="3000" b="1" u="sng" dirty="0"/>
              <a:t>наділення компетенцією</a:t>
            </a:r>
            <a:r>
              <a:rPr lang="uk-UA" sz="3000" dirty="0"/>
              <a:t> </a:t>
            </a:r>
            <a:r>
              <a:rPr lang="uk-UA" dirty="0"/>
              <a:t>– ЄС має діяти тільки в межах своєї компетенції, наданої йому державами-членами для досягнення цілей, встановлених договорами. Будь-яка компетенція, яка не надана Союзу в Договорах, належить державам-членам</a:t>
            </a:r>
          </a:p>
          <a:p>
            <a:pPr marL="114300" indent="0" algn="just">
              <a:buNone/>
            </a:pPr>
            <a:r>
              <a:rPr lang="uk-UA" sz="3500" dirty="0"/>
              <a:t>- </a:t>
            </a:r>
            <a:r>
              <a:rPr lang="uk-UA" sz="3500" dirty="0" err="1"/>
              <a:t>принцип </a:t>
            </a:r>
            <a:r>
              <a:rPr lang="uk-UA" sz="3500" b="1" u="sng" dirty="0" err="1"/>
              <a:t>субсид</a:t>
            </a:r>
            <a:r>
              <a:rPr lang="uk-UA" sz="3500" b="1" u="sng" dirty="0"/>
              <a:t>іарності</a:t>
            </a:r>
            <a:endParaRPr lang="uk-UA" sz="3500" dirty="0"/>
          </a:p>
          <a:p>
            <a:pPr marL="114300" indent="0" algn="just">
              <a:buNone/>
            </a:pPr>
            <a:r>
              <a:rPr lang="uk-UA" dirty="0"/>
              <a:t>Суть принципу </a:t>
            </a:r>
            <a:r>
              <a:rPr lang="uk-UA" dirty="0" err="1"/>
              <a:t>субсидіарності</a:t>
            </a:r>
            <a:r>
              <a:rPr lang="uk-UA" dirty="0"/>
              <a:t> полягає в тому, що у сферах, які не належать до його виключної компетенції, Союз діє лише тоді і настільки, наскільки цілі передбачених дій не можуть бути повною мірою досягнуті державами-членами на центральному, регіональному або місцевому рівнях, проте, зважаючи на масштаби і наслідки передбачених дій, можуть бути краще досягнуті на рівні Союзу. З цього визначення випливає, що </a:t>
            </a:r>
            <a:r>
              <a:rPr lang="uk-UA" dirty="0" err="1"/>
              <a:t>субсидіарність</a:t>
            </a:r>
            <a:r>
              <a:rPr lang="uk-UA" dirty="0"/>
              <a:t> обмежена випадками, коли компетенція Союзу доповнює компетенцію держав-членів. Тобто </a:t>
            </a:r>
            <a:r>
              <a:rPr lang="uk-UA" dirty="0" err="1"/>
              <a:t>субсидіарність</a:t>
            </a:r>
            <a:r>
              <a:rPr lang="uk-UA" dirty="0"/>
              <a:t> означає доповнення.</a:t>
            </a:r>
          </a:p>
          <a:p>
            <a:endParaRPr lang="uk-UA" dirty="0"/>
          </a:p>
          <a:p>
            <a:endParaRPr lang="uk-UA" dirty="0"/>
          </a:p>
        </p:txBody>
      </p:sp>
    </p:spTree>
    <p:extLst>
      <p:ext uri="{BB962C8B-B14F-4D97-AF65-F5344CB8AC3E}">
        <p14:creationId xmlns:p14="http://schemas.microsoft.com/office/powerpoint/2010/main" val="172254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7620000" cy="5996136"/>
          </a:xfrm>
        </p:spPr>
        <p:txBody>
          <a:bodyPr>
            <a:normAutofit fontScale="85000" lnSpcReduction="10000"/>
          </a:bodyPr>
          <a:lstStyle/>
          <a:p>
            <a:pPr algn="just"/>
            <a:r>
              <a:rPr lang="uk-UA" dirty="0"/>
              <a:t>ЗМІСТ принципу </a:t>
            </a:r>
            <a:r>
              <a:rPr lang="uk-UA" dirty="0" err="1"/>
              <a:t>субсидіарності</a:t>
            </a:r>
            <a:r>
              <a:rPr lang="uk-UA" dirty="0"/>
              <a:t> розкриває </a:t>
            </a:r>
            <a:r>
              <a:rPr lang="uk-UA" b="1" dirty="0">
                <a:solidFill>
                  <a:srgbClr val="FF0000"/>
                </a:solidFill>
              </a:rPr>
              <a:t>"</a:t>
            </a:r>
            <a:r>
              <a:rPr lang="uk-UA" b="1" i="1" dirty="0">
                <a:solidFill>
                  <a:srgbClr val="FF0000"/>
                </a:solidFill>
              </a:rPr>
              <a:t>Протокол про застосування принципів </a:t>
            </a:r>
            <a:r>
              <a:rPr lang="uk-UA" b="1" i="1" dirty="0" err="1">
                <a:solidFill>
                  <a:srgbClr val="FF0000"/>
                </a:solidFill>
              </a:rPr>
              <a:t>субсидіарності</a:t>
            </a:r>
            <a:r>
              <a:rPr lang="uk-UA" b="1" i="1" dirty="0">
                <a:solidFill>
                  <a:srgbClr val="FF0000"/>
                </a:solidFill>
              </a:rPr>
              <a:t> і пропорційності</a:t>
            </a:r>
            <a:r>
              <a:rPr lang="uk-UA" dirty="0"/>
              <a:t>" (Протокол). Протокол передбачає покладання на Комісію зобов'язання проводити широкі консультації для врахування місцевих і регіональних проблем перед внесенням будь-яких законопроектів; включення до законопроектів пояснення їх відповідності принципам </a:t>
            </a:r>
            <a:r>
              <a:rPr lang="uk-UA" dirty="0" err="1"/>
              <a:t>субсідіарності</a:t>
            </a:r>
            <a:r>
              <a:rPr lang="uk-UA" dirty="0"/>
              <a:t> і пропорційності та надання супровідних документів, які містять обґрунтування фінансових і юридичних наслідків ухвалення акта Союзу, а також підтвердження необхідності його ухвалення на рівні ЄС; надання державам-членам і національним парламентам права на звернення з позовом до Суду ЄС стосовно порушення принципу </a:t>
            </a:r>
            <a:r>
              <a:rPr lang="uk-UA" dirty="0" err="1"/>
              <a:t>субсидіарності</a:t>
            </a:r>
            <a:r>
              <a:rPr lang="uk-UA" dirty="0"/>
              <a:t>.</a:t>
            </a:r>
          </a:p>
          <a:p>
            <a:r>
              <a:rPr lang="uk-UA" sz="3600" dirty="0"/>
              <a:t>- принцип </a:t>
            </a:r>
            <a:r>
              <a:rPr lang="uk-UA" sz="3600" b="1" u="sng" dirty="0"/>
              <a:t>пропорційності</a:t>
            </a:r>
            <a:endParaRPr lang="uk-UA" sz="3600" dirty="0"/>
          </a:p>
          <a:p>
            <a:r>
              <a:rPr lang="uk-UA" dirty="0"/>
              <a:t>Дії ЄС за своїм змістом, формою та інтенсивністю не мають виходити за рамки того, що необхідно для досягнення цілей Союзу.</a:t>
            </a:r>
          </a:p>
          <a:p>
            <a:r>
              <a:rPr lang="uk-UA" dirty="0"/>
              <a:t>Національні парламенти слідкують за досягненням цього принципу. Вони не можуть контролювати відповідність законопроекту принципу пропорційності шляхом направлення своїх висновків його розробникам, або звертаючись з позовом про порушення принципу до Суду ЄС. Такий позов можуть подавати тільки держави-члени</a:t>
            </a:r>
          </a:p>
        </p:txBody>
      </p:sp>
    </p:spTree>
    <p:extLst>
      <p:ext uri="{BB962C8B-B14F-4D97-AF65-F5344CB8AC3E}">
        <p14:creationId xmlns:p14="http://schemas.microsoft.com/office/powerpoint/2010/main" val="1716835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lstStyle/>
          <a:p>
            <a:endParaRPr lang="uk-UA"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62081" y="0"/>
            <a:ext cx="953926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47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6000" b="1" dirty="0">
                <a:solidFill>
                  <a:schemeClr val="tx1"/>
                </a:solidFill>
              </a:rPr>
              <a:t>Компетенція ЄС </a:t>
            </a:r>
          </a:p>
        </p:txBody>
      </p:sp>
      <p:sp>
        <p:nvSpPr>
          <p:cNvPr id="3" name="Объект 2"/>
          <p:cNvSpPr>
            <a:spLocks noGrp="1"/>
          </p:cNvSpPr>
          <p:nvPr>
            <p:ph idx="1"/>
          </p:nvPr>
        </p:nvSpPr>
        <p:spPr/>
        <p:txBody>
          <a:bodyPr/>
          <a:lstStyle/>
          <a:p>
            <a:pPr algn="just"/>
            <a:r>
              <a:rPr lang="uk-UA" sz="3200" b="1" dirty="0"/>
              <a:t> – це сукупність прав і повноважень, необхідних для діяльності Союзу. </a:t>
            </a:r>
          </a:p>
          <a:p>
            <a:pPr algn="just"/>
            <a:endParaRPr lang="uk-UA" dirty="0"/>
          </a:p>
          <a:p>
            <a:pPr marL="114300" indent="0" algn="just">
              <a:buNone/>
            </a:pPr>
            <a:r>
              <a:rPr lang="uk-UA" b="1" dirty="0"/>
              <a:t>Вони стосуються питань, що перебувають у віданні ЄС (предметна компетенція), та здатності Союзу впливати на вирішення питань предметної компетенції (регулююча компетенція).</a:t>
            </a:r>
          </a:p>
        </p:txBody>
      </p:sp>
    </p:spTree>
    <p:extLst>
      <p:ext uri="{BB962C8B-B14F-4D97-AF65-F5344CB8AC3E}">
        <p14:creationId xmlns:p14="http://schemas.microsoft.com/office/powerpoint/2010/main" val="313829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280920" cy="1417638"/>
          </a:xfrm>
        </p:spPr>
        <p:txBody>
          <a:bodyPr/>
          <a:lstStyle/>
          <a:p>
            <a:r>
              <a:rPr lang="uk-UA" sz="2800" dirty="0"/>
              <a:t>Компетенція ЄС може набувати різних форм, у зв’язку з чим її доцільно класифікувати за декількома критеріями на окремі види:</a:t>
            </a:r>
            <a:endParaRPr lang="uk-UA" dirty="0"/>
          </a:p>
        </p:txBody>
      </p:sp>
      <p:sp>
        <p:nvSpPr>
          <p:cNvPr id="3" name="Объект 2"/>
          <p:cNvSpPr>
            <a:spLocks noGrp="1"/>
          </p:cNvSpPr>
          <p:nvPr>
            <p:ph idx="1"/>
          </p:nvPr>
        </p:nvSpPr>
        <p:spPr>
          <a:xfrm>
            <a:off x="107504" y="1600200"/>
            <a:ext cx="8280920" cy="5257800"/>
          </a:xfrm>
        </p:spPr>
        <p:txBody>
          <a:bodyPr>
            <a:normAutofit/>
          </a:bodyPr>
          <a:lstStyle/>
          <a:p>
            <a:pPr marL="571500" indent="-457200" algn="just">
              <a:buAutoNum type="arabicPeriod"/>
            </a:pPr>
            <a:r>
              <a:rPr lang="uk-UA" b="1" dirty="0">
                <a:effectLst>
                  <a:outerShdw blurRad="38100" dist="38100" dir="2700000" algn="tl">
                    <a:srgbClr val="000000">
                      <a:alpha val="43137"/>
                    </a:srgbClr>
                  </a:outerShdw>
                </a:effectLst>
              </a:rPr>
              <a:t>За сферою поширення повноважень ЄС: </a:t>
            </a:r>
            <a:r>
              <a:rPr lang="uk-UA" dirty="0"/>
              <a:t>внутрішня і зовнішня компетенція. </a:t>
            </a:r>
          </a:p>
          <a:p>
            <a:pPr marL="571500" indent="-457200" algn="just">
              <a:buAutoNum type="arabicPeriod"/>
            </a:pPr>
            <a:endParaRPr lang="uk-UA" dirty="0"/>
          </a:p>
          <a:p>
            <a:pPr marL="114300" indent="0" algn="r">
              <a:buNone/>
            </a:pPr>
            <a:r>
              <a:rPr lang="uk-UA" sz="2000" i="1" dirty="0"/>
              <a:t>При цьому, внутрішня компетенція реалізується шляхом винесення постанов, ухвалення яких передбачено в ст. 288 Договору про функціонування ЄС, а зовнішня – через укладення міжнародних угод</a:t>
            </a:r>
            <a:r>
              <a:rPr lang="uk-UA" dirty="0"/>
              <a:t>.</a:t>
            </a:r>
          </a:p>
          <a:p>
            <a:pPr marL="114300" indent="0" algn="r">
              <a:buNone/>
            </a:pPr>
            <a:r>
              <a:rPr lang="uk-UA" dirty="0"/>
              <a:t> </a:t>
            </a:r>
          </a:p>
          <a:p>
            <a:pPr algn="just">
              <a:buFont typeface="Wingdings" pitchFamily="2" charset="2"/>
              <a:buChar char="ü"/>
            </a:pPr>
            <a:r>
              <a:rPr lang="uk-UA" sz="2000" dirty="0"/>
              <a:t>Внутрішня компетенція ЄС поширюється на правовідносини, що виникають виключно на внутрішньому ринку ЄС та в державах-членах ЄС. </a:t>
            </a:r>
          </a:p>
          <a:p>
            <a:pPr algn="just">
              <a:buFont typeface="Wingdings" pitchFamily="2" charset="2"/>
              <a:buChar char="ü"/>
            </a:pPr>
            <a:r>
              <a:rPr lang="uk-UA" sz="2000" dirty="0"/>
              <a:t>Зовнішня – стосується питань, пов’язаних із співробітництвом з третіми країнами та міжнародними організаціями, та правовідносин, що виникають у зв’язку з таким співробітництвом. </a:t>
            </a:r>
          </a:p>
          <a:p>
            <a:endParaRPr lang="uk-UA" dirty="0"/>
          </a:p>
        </p:txBody>
      </p:sp>
    </p:spTree>
    <p:extLst>
      <p:ext uri="{BB962C8B-B14F-4D97-AF65-F5344CB8AC3E}">
        <p14:creationId xmlns:p14="http://schemas.microsoft.com/office/powerpoint/2010/main" val="241161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692696"/>
            <a:ext cx="8460432" cy="5708104"/>
          </a:xfrm>
        </p:spPr>
        <p:txBody>
          <a:bodyPr>
            <a:normAutofit/>
          </a:bodyPr>
          <a:lstStyle/>
          <a:p>
            <a:pPr marL="114300" indent="0" algn="just">
              <a:buNone/>
            </a:pPr>
            <a:r>
              <a:rPr lang="uk-UA" b="1" dirty="0"/>
              <a:t>2. За обсягом повноважень ЄС в тій чи іншій сфері. </a:t>
            </a:r>
          </a:p>
          <a:p>
            <a:pPr marL="114300" indent="0" algn="just">
              <a:buNone/>
            </a:pPr>
            <a:endParaRPr lang="uk-UA" dirty="0"/>
          </a:p>
          <a:p>
            <a:pPr marL="114300" indent="0" algn="just">
              <a:buNone/>
            </a:pPr>
            <a:r>
              <a:rPr lang="uk-UA" sz="2400" dirty="0"/>
              <a:t>На думку І.А. </a:t>
            </a:r>
            <a:r>
              <a:rPr lang="uk-UA" sz="2400" dirty="0" err="1"/>
              <a:t>Грицяка</a:t>
            </a:r>
            <a:r>
              <a:rPr lang="uk-UA" sz="2400" dirty="0"/>
              <a:t>, у ЄС розрізняються такі види компетенції (за даним критерієм): </a:t>
            </a:r>
          </a:p>
          <a:p>
            <a:pPr algn="just">
              <a:buFont typeface="Wingdings" pitchFamily="2" charset="2"/>
              <a:buChar char="Ø"/>
            </a:pPr>
            <a:r>
              <a:rPr lang="uk-UA" sz="2400" dirty="0"/>
              <a:t>«принципова компетенція» держав-членів; </a:t>
            </a:r>
          </a:p>
          <a:p>
            <a:pPr algn="just">
              <a:buFont typeface="Wingdings" pitchFamily="2" charset="2"/>
              <a:buChar char="Ø"/>
            </a:pPr>
            <a:r>
              <a:rPr lang="uk-UA" sz="2400" dirty="0"/>
              <a:t>виключна компетенція Союзу; </a:t>
            </a:r>
          </a:p>
          <a:p>
            <a:pPr algn="just">
              <a:buFont typeface="Wingdings" pitchFamily="2" charset="2"/>
              <a:buChar char="Ø"/>
            </a:pPr>
            <a:r>
              <a:rPr lang="uk-UA" sz="2400" dirty="0"/>
              <a:t>«сумісна (або спільна) компетенція Союзу і держав-членів»; </a:t>
            </a:r>
          </a:p>
          <a:p>
            <a:pPr algn="just">
              <a:buFont typeface="Wingdings" pitchFamily="2" charset="2"/>
              <a:buChar char="Ø"/>
            </a:pPr>
            <a:r>
              <a:rPr lang="uk-UA" sz="2400" dirty="0"/>
              <a:t>«негативна компетенція», тобто певні дії, які є юридично забороненими і для держав-членів, і для Союзу</a:t>
            </a:r>
            <a:r>
              <a:rPr lang="en-US" sz="2400" dirty="0"/>
              <a:t>. </a:t>
            </a:r>
            <a:endParaRPr lang="uk-UA" sz="2400" dirty="0"/>
          </a:p>
          <a:p>
            <a:pPr marL="114300" indent="0" algn="just">
              <a:buNone/>
            </a:pPr>
            <a:endParaRPr lang="uk-UA" sz="2400" dirty="0"/>
          </a:p>
          <a:p>
            <a:pPr marL="114300" indent="0" algn="just">
              <a:buNone/>
            </a:pPr>
            <a:r>
              <a:rPr lang="uk-UA" sz="2400" dirty="0"/>
              <a:t>Тобто, фактично за цим критерієм можна виділити два види компетенції ЄС – виключна та спільна. </a:t>
            </a:r>
          </a:p>
        </p:txBody>
      </p:sp>
    </p:spTree>
    <p:extLst>
      <p:ext uri="{BB962C8B-B14F-4D97-AF65-F5344CB8AC3E}">
        <p14:creationId xmlns:p14="http://schemas.microsoft.com/office/powerpoint/2010/main" val="108604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114300" indent="0" algn="just">
              <a:buNone/>
            </a:pPr>
            <a:r>
              <a:rPr lang="uk-UA" sz="2800" b="1" dirty="0"/>
              <a:t>3. За напрямками міжнародної діяльності ЄС можна виділити компетенцію у сфері</a:t>
            </a:r>
            <a:r>
              <a:rPr lang="uk-UA" sz="2800" dirty="0"/>
              <a:t>: охорони та зміцнення здоров’я людини; промисловості; культури; туризму; освіти, професійного навчання, молоді та спорту; цивільного захисту; адміністративного співробітництва</a:t>
            </a:r>
          </a:p>
        </p:txBody>
      </p:sp>
    </p:spTree>
    <p:extLst>
      <p:ext uri="{BB962C8B-B14F-4D97-AF65-F5344CB8AC3E}">
        <p14:creationId xmlns:p14="http://schemas.microsoft.com/office/powerpoint/2010/main" val="13301618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904</TotalTime>
  <Words>1321</Words>
  <Application>Microsoft Office PowerPoint</Application>
  <PresentationFormat>Екран (4:3)</PresentationFormat>
  <Paragraphs>105</Paragraphs>
  <Slides>22</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22</vt:i4>
      </vt:variant>
    </vt:vector>
  </HeadingPairs>
  <TitlesOfParts>
    <vt:vector size="27" baseType="lpstr">
      <vt:lpstr>Arial</vt:lpstr>
      <vt:lpstr>Calibri</vt:lpstr>
      <vt:lpstr>Cambria</vt:lpstr>
      <vt:lpstr>Wingdings</vt:lpstr>
      <vt:lpstr>Соседство</vt:lpstr>
      <vt:lpstr>Компетенція ЄС </vt:lpstr>
      <vt:lpstr>Презентація PowerPoint</vt:lpstr>
      <vt:lpstr>Принципи реалізації компетенції ЄС (ст. 5 ДЄС):</vt:lpstr>
      <vt:lpstr>Презентація PowerPoint</vt:lpstr>
      <vt:lpstr>Презентація PowerPoint</vt:lpstr>
      <vt:lpstr>Компетенція ЄС </vt:lpstr>
      <vt:lpstr>Компетенція ЄС може набувати різних форм, у зв’язку з чим її доцільно класифікувати за декількома критеріями на окремі види:</vt:lpstr>
      <vt:lpstr>Презентація PowerPoint</vt:lpstr>
      <vt:lpstr>Презентація PowerPoint</vt:lpstr>
      <vt:lpstr>Презентація PowerPoint</vt:lpstr>
      <vt:lpstr>Презентація PowerPoint</vt:lpstr>
      <vt:lpstr>Презентація PowerPoint</vt:lpstr>
      <vt:lpstr>Виключна компетенція ЄС  (ч. 1 ст. 3 Договору про функціонування ЄС)</vt:lpstr>
      <vt:lpstr>Презентація PowerPoint</vt:lpstr>
      <vt:lpstr>Презентація PowerPoint</vt:lpstr>
      <vt:lpstr>Спільна компетенція (Ст. 4 Союз поділяє повноваження з державами-членами, коли Договори надають йому повноваження, що не стосується сфер, зазначених у статтях 3 та 6.)</vt:lpstr>
      <vt:lpstr>Презентація PowerPoint</vt:lpstr>
      <vt:lpstr>Доповнююча компетенція (стаття 6)</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Членство в ЄС. Правовий статус людини і громадянина у праві ЄС  </dc:title>
  <dc:creator>Пользователь</dc:creator>
  <cp:lastModifiedBy>Ія Пелех</cp:lastModifiedBy>
  <cp:revision>12</cp:revision>
  <dcterms:created xsi:type="dcterms:W3CDTF">2022-10-04T16:26:57Z</dcterms:created>
  <dcterms:modified xsi:type="dcterms:W3CDTF">2023-09-20T13:16:48Z</dcterms:modified>
</cp:coreProperties>
</file>