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257" r:id="rId4"/>
    <p:sldId id="258" r:id="rId5"/>
    <p:sldId id="259" r:id="rId6"/>
    <p:sldId id="260" r:id="rId7"/>
    <p:sldId id="313" r:id="rId8"/>
    <p:sldId id="314" r:id="rId9"/>
    <p:sldId id="261" r:id="rId10"/>
    <p:sldId id="30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57D3F9E2-E375-414E-8C54-05095DB46CAE}"/>
    <pc:docChg chg="custSel addSld delSld modSld sldOrd">
      <pc:chgData name="Ія Пелех" userId="235b8121fc54d418" providerId="LiveId" clId="{57D3F9E2-E375-414E-8C54-05095DB46CAE}" dt="2023-10-09T19:11:32.884" v="128" actId="20577"/>
      <pc:docMkLst>
        <pc:docMk/>
      </pc:docMkLst>
      <pc:sldChg chg="modSp mod">
        <pc:chgData name="Ія Пелех" userId="235b8121fc54d418" providerId="LiveId" clId="{57D3F9E2-E375-414E-8C54-05095DB46CAE}" dt="2023-10-04T06:30:46.342" v="13" actId="20577"/>
        <pc:sldMkLst>
          <pc:docMk/>
          <pc:sldMk cId="1591334452" sldId="256"/>
        </pc:sldMkLst>
        <pc:spChg chg="mod">
          <ac:chgData name="Ія Пелех" userId="235b8121fc54d418" providerId="LiveId" clId="{57D3F9E2-E375-414E-8C54-05095DB46CAE}" dt="2023-10-04T06:30:46.342" v="13" actId="20577"/>
          <ac:spMkLst>
            <pc:docMk/>
            <pc:sldMk cId="1591334452" sldId="256"/>
            <ac:spMk id="2" creationId="{00000000-0000-0000-0000-000000000000}"/>
          </ac:spMkLst>
        </pc:spChg>
      </pc:sldChg>
      <pc:sldChg chg="modSp mod">
        <pc:chgData name="Ія Пелех" userId="235b8121fc54d418" providerId="LiveId" clId="{57D3F9E2-E375-414E-8C54-05095DB46CAE}" dt="2023-10-09T19:11:32.884" v="128" actId="20577"/>
        <pc:sldMkLst>
          <pc:docMk/>
          <pc:sldMk cId="1143872706" sldId="257"/>
        </pc:sldMkLst>
        <pc:spChg chg="mod">
          <ac:chgData name="Ія Пелех" userId="235b8121fc54d418" providerId="LiveId" clId="{57D3F9E2-E375-414E-8C54-05095DB46CAE}" dt="2023-10-09T19:11:32.884" v="128" actId="20577"/>
          <ac:spMkLst>
            <pc:docMk/>
            <pc:sldMk cId="1143872706" sldId="257"/>
            <ac:spMk id="3" creationId="{00000000-0000-0000-0000-000000000000}"/>
          </ac:spMkLst>
        </pc:spChg>
      </pc:sldChg>
      <pc:sldChg chg="del">
        <pc:chgData name="Ія Пелех" userId="235b8121fc54d418" providerId="LiveId" clId="{57D3F9E2-E375-414E-8C54-05095DB46CAE}" dt="2023-10-04T06:31:03.526" v="18" actId="47"/>
        <pc:sldMkLst>
          <pc:docMk/>
          <pc:sldMk cId="440042828" sldId="275"/>
        </pc:sldMkLst>
      </pc:sldChg>
      <pc:sldChg chg="del">
        <pc:chgData name="Ія Пелех" userId="235b8121fc54d418" providerId="LiveId" clId="{57D3F9E2-E375-414E-8C54-05095DB46CAE}" dt="2023-10-04T06:31:04.859" v="19" actId="47"/>
        <pc:sldMkLst>
          <pc:docMk/>
          <pc:sldMk cId="804762099" sldId="276"/>
        </pc:sldMkLst>
      </pc:sldChg>
      <pc:sldChg chg="del">
        <pc:chgData name="Ія Пелех" userId="235b8121fc54d418" providerId="LiveId" clId="{57D3F9E2-E375-414E-8C54-05095DB46CAE}" dt="2023-10-04T06:31:05.292" v="20" actId="47"/>
        <pc:sldMkLst>
          <pc:docMk/>
          <pc:sldMk cId="2254596750" sldId="277"/>
        </pc:sldMkLst>
      </pc:sldChg>
      <pc:sldChg chg="del">
        <pc:chgData name="Ія Пелех" userId="235b8121fc54d418" providerId="LiveId" clId="{57D3F9E2-E375-414E-8C54-05095DB46CAE}" dt="2023-10-04T06:31:05.659" v="21" actId="47"/>
        <pc:sldMkLst>
          <pc:docMk/>
          <pc:sldMk cId="914772105" sldId="278"/>
        </pc:sldMkLst>
      </pc:sldChg>
      <pc:sldChg chg="del">
        <pc:chgData name="Ія Пелех" userId="235b8121fc54d418" providerId="LiveId" clId="{57D3F9E2-E375-414E-8C54-05095DB46CAE}" dt="2023-10-04T06:31:05.958" v="22" actId="47"/>
        <pc:sldMkLst>
          <pc:docMk/>
          <pc:sldMk cId="1566783921" sldId="279"/>
        </pc:sldMkLst>
      </pc:sldChg>
      <pc:sldChg chg="del">
        <pc:chgData name="Ія Пелех" userId="235b8121fc54d418" providerId="LiveId" clId="{57D3F9E2-E375-414E-8C54-05095DB46CAE}" dt="2023-10-04T06:31:07.141" v="24" actId="47"/>
        <pc:sldMkLst>
          <pc:docMk/>
          <pc:sldMk cId="193652574" sldId="280"/>
        </pc:sldMkLst>
      </pc:sldChg>
      <pc:sldChg chg="del">
        <pc:chgData name="Ія Пелех" userId="235b8121fc54d418" providerId="LiveId" clId="{57D3F9E2-E375-414E-8C54-05095DB46CAE}" dt="2023-10-04T06:31:08.150" v="26" actId="47"/>
        <pc:sldMkLst>
          <pc:docMk/>
          <pc:sldMk cId="195830823" sldId="281"/>
        </pc:sldMkLst>
      </pc:sldChg>
      <pc:sldChg chg="del">
        <pc:chgData name="Ія Пелех" userId="235b8121fc54d418" providerId="LiveId" clId="{57D3F9E2-E375-414E-8C54-05095DB46CAE}" dt="2023-10-04T06:31:09.503" v="28" actId="47"/>
        <pc:sldMkLst>
          <pc:docMk/>
          <pc:sldMk cId="3486308867" sldId="282"/>
        </pc:sldMkLst>
      </pc:sldChg>
      <pc:sldChg chg="del">
        <pc:chgData name="Ія Пелех" userId="235b8121fc54d418" providerId="LiveId" clId="{57D3F9E2-E375-414E-8C54-05095DB46CAE}" dt="2023-10-04T06:31:10.128" v="29" actId="47"/>
        <pc:sldMkLst>
          <pc:docMk/>
          <pc:sldMk cId="3351451227" sldId="283"/>
        </pc:sldMkLst>
      </pc:sldChg>
      <pc:sldChg chg="del">
        <pc:chgData name="Ія Пелех" userId="235b8121fc54d418" providerId="LiveId" clId="{57D3F9E2-E375-414E-8C54-05095DB46CAE}" dt="2023-10-04T06:31:10.691" v="30" actId="47"/>
        <pc:sldMkLst>
          <pc:docMk/>
          <pc:sldMk cId="2630871466" sldId="284"/>
        </pc:sldMkLst>
      </pc:sldChg>
      <pc:sldChg chg="del">
        <pc:chgData name="Ія Пелех" userId="235b8121fc54d418" providerId="LiveId" clId="{57D3F9E2-E375-414E-8C54-05095DB46CAE}" dt="2023-10-04T06:31:11.260" v="31" actId="47"/>
        <pc:sldMkLst>
          <pc:docMk/>
          <pc:sldMk cId="1114830433" sldId="285"/>
        </pc:sldMkLst>
      </pc:sldChg>
      <pc:sldChg chg="del">
        <pc:chgData name="Ія Пелех" userId="235b8121fc54d418" providerId="LiveId" clId="{57D3F9E2-E375-414E-8C54-05095DB46CAE}" dt="2023-10-04T06:31:12.069" v="32" actId="47"/>
        <pc:sldMkLst>
          <pc:docMk/>
          <pc:sldMk cId="2643241375" sldId="286"/>
        </pc:sldMkLst>
      </pc:sldChg>
      <pc:sldChg chg="del">
        <pc:chgData name="Ія Пелех" userId="235b8121fc54d418" providerId="LiveId" clId="{57D3F9E2-E375-414E-8C54-05095DB46CAE}" dt="2023-10-04T06:31:12.650" v="33" actId="47"/>
        <pc:sldMkLst>
          <pc:docMk/>
          <pc:sldMk cId="332694363" sldId="287"/>
        </pc:sldMkLst>
      </pc:sldChg>
      <pc:sldChg chg="del">
        <pc:chgData name="Ія Пелех" userId="235b8121fc54d418" providerId="LiveId" clId="{57D3F9E2-E375-414E-8C54-05095DB46CAE}" dt="2023-10-04T06:31:13.290" v="34" actId="47"/>
        <pc:sldMkLst>
          <pc:docMk/>
          <pc:sldMk cId="1118887187" sldId="288"/>
        </pc:sldMkLst>
      </pc:sldChg>
      <pc:sldChg chg="del">
        <pc:chgData name="Ія Пелех" userId="235b8121fc54d418" providerId="LiveId" clId="{57D3F9E2-E375-414E-8C54-05095DB46CAE}" dt="2023-10-04T06:31:13.837" v="35" actId="47"/>
        <pc:sldMkLst>
          <pc:docMk/>
          <pc:sldMk cId="1120945005" sldId="289"/>
        </pc:sldMkLst>
      </pc:sldChg>
      <pc:sldChg chg="del">
        <pc:chgData name="Ія Пелех" userId="235b8121fc54d418" providerId="LiveId" clId="{57D3F9E2-E375-414E-8C54-05095DB46CAE}" dt="2023-10-04T06:31:14.423" v="36" actId="47"/>
        <pc:sldMkLst>
          <pc:docMk/>
          <pc:sldMk cId="2433950176" sldId="290"/>
        </pc:sldMkLst>
      </pc:sldChg>
      <pc:sldChg chg="del">
        <pc:chgData name="Ія Пелех" userId="235b8121fc54d418" providerId="LiveId" clId="{57D3F9E2-E375-414E-8C54-05095DB46CAE}" dt="2023-10-04T06:31:07.545" v="25" actId="47"/>
        <pc:sldMkLst>
          <pc:docMk/>
          <pc:sldMk cId="1650340165" sldId="297"/>
        </pc:sldMkLst>
      </pc:sldChg>
      <pc:sldChg chg="del">
        <pc:chgData name="Ія Пелех" userId="235b8121fc54d418" providerId="LiveId" clId="{57D3F9E2-E375-414E-8C54-05095DB46CAE}" dt="2023-10-04T06:31:06.453" v="23" actId="47"/>
        <pc:sldMkLst>
          <pc:docMk/>
          <pc:sldMk cId="543973790" sldId="298"/>
        </pc:sldMkLst>
      </pc:sldChg>
      <pc:sldChg chg="del">
        <pc:chgData name="Ія Пелех" userId="235b8121fc54d418" providerId="LiveId" clId="{57D3F9E2-E375-414E-8C54-05095DB46CAE}" dt="2023-10-04T06:31:08.909" v="27" actId="47"/>
        <pc:sldMkLst>
          <pc:docMk/>
          <pc:sldMk cId="1122094748" sldId="299"/>
        </pc:sldMkLst>
      </pc:sldChg>
      <pc:sldChg chg="del">
        <pc:chgData name="Ія Пелех" userId="235b8121fc54d418" providerId="LiveId" clId="{57D3F9E2-E375-414E-8C54-05095DB46CAE}" dt="2023-10-04T06:31:01.760" v="16" actId="47"/>
        <pc:sldMkLst>
          <pc:docMk/>
          <pc:sldMk cId="4289738833" sldId="301"/>
        </pc:sldMkLst>
      </pc:sldChg>
      <pc:sldChg chg="del">
        <pc:chgData name="Ія Пелех" userId="235b8121fc54d418" providerId="LiveId" clId="{57D3F9E2-E375-414E-8C54-05095DB46CAE}" dt="2023-10-04T06:31:02.873" v="17" actId="47"/>
        <pc:sldMkLst>
          <pc:docMk/>
          <pc:sldMk cId="884523509" sldId="303"/>
        </pc:sldMkLst>
      </pc:sldChg>
      <pc:sldChg chg="del">
        <pc:chgData name="Ія Пелех" userId="235b8121fc54d418" providerId="LiveId" clId="{57D3F9E2-E375-414E-8C54-05095DB46CAE}" dt="2023-10-04T06:40:22.292" v="63" actId="47"/>
        <pc:sldMkLst>
          <pc:docMk/>
          <pc:sldMk cId="1689875166" sldId="315"/>
        </pc:sldMkLst>
      </pc:sldChg>
      <pc:sldChg chg="modSp new mod ord">
        <pc:chgData name="Ія Пелех" userId="235b8121fc54d418" providerId="LiveId" clId="{57D3F9E2-E375-414E-8C54-05095DB46CAE}" dt="2023-10-09T19:11:13.942" v="99" actId="27636"/>
        <pc:sldMkLst>
          <pc:docMk/>
          <pc:sldMk cId="1492579340" sldId="316"/>
        </pc:sldMkLst>
        <pc:spChg chg="mod">
          <ac:chgData name="Ія Пелех" userId="235b8121fc54d418" providerId="LiveId" clId="{57D3F9E2-E375-414E-8C54-05095DB46CAE}" dt="2023-10-09T19:11:13.942" v="99" actId="27636"/>
          <ac:spMkLst>
            <pc:docMk/>
            <pc:sldMk cId="1492579340" sldId="316"/>
            <ac:spMk id="2" creationId="{1144A700-4957-FF48-ED18-09EF612CD8DA}"/>
          </ac:spMkLst>
        </pc:spChg>
        <pc:spChg chg="mod">
          <ac:chgData name="Ія Пелех" userId="235b8121fc54d418" providerId="LiveId" clId="{57D3F9E2-E375-414E-8C54-05095DB46CAE}" dt="2023-10-04T06:40:10.652" v="61" actId="123"/>
          <ac:spMkLst>
            <pc:docMk/>
            <pc:sldMk cId="1492579340" sldId="316"/>
            <ac:spMk id="3" creationId="{5DF87224-2C5A-4799-0332-B8922E8ED3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5864696"/>
          </a:xfrm>
        </p:spPr>
        <p:txBody>
          <a:bodyPr/>
          <a:lstStyle/>
          <a:p>
            <a:pPr algn="ctr"/>
            <a:r>
              <a:rPr lang="uk-UA" sz="7200" dirty="0"/>
              <a:t>Структура ЄС.</a:t>
            </a:r>
            <a:br>
              <a:rPr lang="uk-UA" sz="7200" dirty="0"/>
            </a:br>
            <a:r>
              <a:rPr lang="uk-UA" sz="7200" dirty="0"/>
              <a:t>Членство в </a:t>
            </a:r>
            <a:r>
              <a:rPr lang="uk-UA" sz="7200" dirty="0" err="1"/>
              <a:t>єс</a:t>
            </a:r>
            <a:r>
              <a:rPr lang="uk-UA" sz="7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33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59375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,Bold"/>
              </a:rPr>
              <a:t>Європейська Комісія </a:t>
            </a:r>
            <a:r>
              <a:rPr lang="uk-UA" b="0" dirty="0">
                <a:latin typeface="Times New Roman"/>
              </a:rPr>
              <a:t>— виконавчий орган ЄС, які призначаються на п’ять років національними урядами, але повністю незалежні у виконанні своїх обов’язків. Склад Комісії затверджується Європейським Парламентом. Кожен член Комісії відповідає за певну сферу політики ЄС.</a:t>
            </a:r>
          </a:p>
          <a:p>
            <a:pPr algn="just"/>
            <a:r>
              <a:rPr lang="uk-UA" dirty="0">
                <a:latin typeface="Times New Roman,Bold"/>
              </a:rPr>
              <a:t>Європейський Парламент </a:t>
            </a:r>
            <a:r>
              <a:rPr lang="uk-UA" b="0" dirty="0">
                <a:latin typeface="Times New Roman"/>
              </a:rPr>
              <a:t>— зібрання з 751 депутата, що безпосередньо обираються громадянами країн-членів ЄС строком на п’ять років. Голова Європарламенту обирається на два з половиною роки. Депутати Європарламенту вивчають законопроекти і затверджують бюджет.</a:t>
            </a:r>
          </a:p>
          <a:p>
            <a:pPr algn="just"/>
            <a:r>
              <a:rPr lang="uk-UA" dirty="0">
                <a:latin typeface="Times New Roman,Bold"/>
              </a:rPr>
              <a:t>Рада Європейського Союзу (Рада міністрів) в ЄС </a:t>
            </a:r>
            <a:r>
              <a:rPr lang="uk-UA" b="0" dirty="0">
                <a:latin typeface="Times New Roman"/>
              </a:rPr>
              <a:t>— основний орган ухвалення рішень, який збирається на рівні міністрів національних урядів.</a:t>
            </a:r>
          </a:p>
          <a:p>
            <a:pPr algn="just"/>
            <a:r>
              <a:rPr lang="uk-UA" dirty="0">
                <a:latin typeface="Times New Roman,Bold"/>
              </a:rPr>
              <a:t>Європейський Суд </a:t>
            </a:r>
            <a:r>
              <a:rPr lang="uk-UA" b="0" dirty="0">
                <a:latin typeface="Times New Roman"/>
              </a:rPr>
              <a:t>— судовий орган ЄС вищої інстанції, регулюючий розбіжності: між державами-членами ЄС; між державами-членами ЄС і самим Європейським Союзом; між ЄС і фізичними або юридичними особами</a:t>
            </a:r>
          </a:p>
          <a:p>
            <a:pPr algn="just"/>
            <a:r>
              <a:rPr lang="uk-UA" dirty="0">
                <a:latin typeface="Times New Roman,Bold"/>
              </a:rPr>
              <a:t>Рахункова палата </a:t>
            </a:r>
            <a:r>
              <a:rPr lang="uk-UA" b="0" dirty="0">
                <a:latin typeface="Times New Roman"/>
              </a:rPr>
              <a:t>— орган Європейського Союзу, створений з метою проведення аудиторської перевірки бюджету ЄС і його інститутів.</a:t>
            </a:r>
          </a:p>
          <a:p>
            <a:pPr algn="just"/>
            <a:r>
              <a:rPr lang="uk-UA" dirty="0">
                <a:latin typeface="Times New Roman,Bold"/>
              </a:rPr>
              <a:t>Європейський Омбудсмен </a:t>
            </a:r>
            <a:r>
              <a:rPr lang="uk-UA" b="0" dirty="0">
                <a:latin typeface="Times New Roman"/>
              </a:rPr>
              <a:t>- займається скаргами європейських приватних і юридичних осіб на інститути і установи ЄС.</a:t>
            </a:r>
          </a:p>
          <a:p>
            <a:pPr algn="just"/>
            <a:r>
              <a:rPr lang="uk-UA" dirty="0">
                <a:latin typeface="Times New Roman,Bold"/>
              </a:rPr>
              <a:t>Європейський центральний банк (ECB) </a:t>
            </a:r>
            <a:r>
              <a:rPr lang="uk-UA" b="0" dirty="0">
                <a:latin typeface="Times New Roman"/>
              </a:rPr>
              <a:t>- визначає валютну політику країн ЄС;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742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806"/>
            <a:ext cx="9046391" cy="599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6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63072" cy="828010"/>
          </a:xfrm>
        </p:spPr>
        <p:txBody>
          <a:bodyPr/>
          <a:lstStyle/>
          <a:p>
            <a:r>
              <a:rPr lang="uk-UA" dirty="0"/>
              <a:t>Важливо!!!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616624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До характерних рис інституційної системи ЄС належить об’єднання інститутів двох типів – </a:t>
            </a:r>
            <a:r>
              <a:rPr lang="uk-UA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міждержавних і наднаціональних. </a:t>
            </a:r>
          </a:p>
          <a:p>
            <a:pPr algn="just"/>
            <a:endParaRPr lang="uk-UA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dirty="0"/>
              <a:t>Особи, що входять до органів першого типу, діють як офіційні представники держав-членів. Члени органів іншого типу також призначаються кожною державою, проте діють як незалежні особи, що не зв’язані будь-якими інструкціями своїх урядів.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Такий подвійний принцип формування особового складу дозволяє інституціям ЄС знаходити у своїй діяльності «золоту середину» і підтримувати баланс між інтересами окремих держав-членів та інтересами Союзу в цілому.</a:t>
            </a:r>
          </a:p>
        </p:txBody>
      </p:sp>
    </p:spTree>
    <p:extLst>
      <p:ext uri="{BB962C8B-B14F-4D97-AF65-F5344CB8AC3E}">
        <p14:creationId xmlns:p14="http://schemas.microsoft.com/office/powerpoint/2010/main" val="51069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075240" cy="5721499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Для інституційної системи ЄС характерна також </a:t>
            </a:r>
            <a:r>
              <a:rPr lang="uk-UA" sz="3600" dirty="0" err="1">
                <a:solidFill>
                  <a:srgbClr val="FF0000"/>
                </a:solidFill>
              </a:rPr>
              <a:t>поліцентричність</a:t>
            </a:r>
            <a:r>
              <a:rPr lang="uk-UA" dirty="0"/>
              <a:t> структури, яка передбачає розміщення інституцій ЄС у різних державах-членах.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Поліцентрична структура вперше була затверджена спеціальним протоколом до Амстердамського договору, що свідчить про навмисність і важливість такого підходу до дислокації інституцій ЄС у різних місцях, і навіть країнах.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У Лісабонському договорі </a:t>
            </a:r>
            <a:r>
              <a:rPr lang="uk-UA" dirty="0" err="1"/>
              <a:t>поліцентричність</a:t>
            </a:r>
            <a:r>
              <a:rPr lang="uk-UA" dirty="0"/>
              <a:t> структури інституційної системи ЄС закріплена в протоколі №6 «Про місце розташування інститутів та деяких органів, служб, агентств та підрозділів Європейського Союзу». </a:t>
            </a:r>
          </a:p>
        </p:txBody>
      </p:sp>
    </p:spTree>
    <p:extLst>
      <p:ext uri="{BB962C8B-B14F-4D97-AF65-F5344CB8AC3E}">
        <p14:creationId xmlns:p14="http://schemas.microsoft.com/office/powerpoint/2010/main" val="82720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5793507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Інституційна система Європейського Союзу ґрунтується на певних принципах, які визначають місце, роль і призначення інститутів ЄС в реалізації завдань і цілей інтеграції. </a:t>
            </a:r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Їх виділяють 7 основних.</a:t>
            </a:r>
          </a:p>
        </p:txBody>
      </p:sp>
    </p:spTree>
    <p:extLst>
      <p:ext uri="{BB962C8B-B14F-4D97-AF65-F5344CB8AC3E}">
        <p14:creationId xmlns:p14="http://schemas.microsoft.com/office/powerpoint/2010/main" val="248274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" y="332656"/>
            <a:ext cx="875176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65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819679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18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266"/>
            <a:ext cx="8928992" cy="66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99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86"/>
            <a:ext cx="8136904" cy="654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4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4249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77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4A700-4957-FF48-ED18-09EF612C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uk-UA" dirty="0"/>
              <a:t>Членство в </a:t>
            </a:r>
            <a:r>
              <a:rPr lang="uk-UA" dirty="0" err="1"/>
              <a:t>єс</a:t>
            </a:r>
            <a:r>
              <a:rPr lang="uk-UA" dirty="0"/>
              <a:t> </a:t>
            </a:r>
            <a:r>
              <a:rPr lang="uk-UA" sz="2700" dirty="0"/>
              <a:t>(питання на 09 та 10 жовтня)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F87224-2C5A-4799-0332-B8922E8ED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uk-UA" dirty="0"/>
              <a:t>Члени Європейського Союзу.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/>
              <a:t>Процедура розширення Європейського Союзу.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/>
              <a:t>Політика сусідства Європейського Союзу.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/>
              <a:t>Копенгагенські критерії.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 err="1"/>
              <a:t>Об‟єктивні</a:t>
            </a:r>
            <a:r>
              <a:rPr lang="uk-UA" dirty="0"/>
              <a:t> та </a:t>
            </a:r>
            <a:r>
              <a:rPr lang="uk-UA" dirty="0" err="1"/>
              <a:t>суб‟єктивні</a:t>
            </a:r>
            <a:r>
              <a:rPr lang="uk-UA" dirty="0"/>
              <a:t> критерії членства в Європейському Союзі.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/>
              <a:t>Політичні критерії.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/>
              <a:t>Економічні критерії.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/>
              <a:t>Інші критерії.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/>
              <a:t>Географічний критерій членства. </a:t>
            </a:r>
          </a:p>
        </p:txBody>
      </p:sp>
    </p:spTree>
    <p:extLst>
      <p:ext uri="{BB962C8B-B14F-4D97-AF65-F5344CB8AC3E}">
        <p14:creationId xmlns:p14="http://schemas.microsoft.com/office/powerpoint/2010/main" val="1492579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73"/>
            <a:ext cx="8280919" cy="682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9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4910"/>
            <a:ext cx="8568951" cy="678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897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766"/>
            <a:ext cx="8280920" cy="671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900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638"/>
            <a:ext cx="8136904" cy="66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14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000" b="1" dirty="0"/>
              <a:t>ІНСТИТУТИ ЄВРОПЕЙСЬКОГО СОЮЗУ (питання на 16 та 17 жовтня)</a:t>
            </a:r>
          </a:p>
          <a:p>
            <a:pPr marL="0" indent="0" algn="just">
              <a:buNone/>
            </a:pPr>
            <a:endParaRPr lang="uk-UA" sz="3000" b="1" dirty="0"/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Європейський Парламент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Європейська Рада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Рада ЄС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Європейська Комісія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Судова</a:t>
            </a:r>
            <a:r>
              <a:rPr lang="ru-RU" dirty="0"/>
              <a:t> система </a:t>
            </a:r>
            <a:r>
              <a:rPr lang="ru-RU" dirty="0" err="1"/>
              <a:t>Європейського</a:t>
            </a:r>
            <a:r>
              <a:rPr lang="ru-RU" dirty="0"/>
              <a:t> Союзу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Суд Правосуддя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Загальний Суд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Спеціалізовані суди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Банк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Рахункова палата </a:t>
            </a:r>
          </a:p>
          <a:p>
            <a:endParaRPr lang="uk-UA" sz="2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387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/>
          <a:lstStyle/>
          <a:p>
            <a:pPr algn="ctr"/>
            <a:r>
              <a:rPr lang="ru-RU" sz="4400" dirty="0" err="1"/>
              <a:t>Під</a:t>
            </a:r>
            <a:r>
              <a:rPr lang="ru-RU" sz="4400" dirty="0"/>
              <a:t> </a:t>
            </a:r>
            <a:r>
              <a:rPr lang="ru-RU" sz="4400" dirty="0" err="1"/>
              <a:t>інституційним</a:t>
            </a:r>
            <a:r>
              <a:rPr lang="ru-RU" sz="4400" dirty="0"/>
              <a:t> </a:t>
            </a:r>
            <a:r>
              <a:rPr lang="ru-RU" sz="4400" dirty="0" err="1"/>
              <a:t>механізмом</a:t>
            </a:r>
            <a:r>
              <a:rPr lang="ru-RU" sz="4400" dirty="0"/>
              <a:t> ЄС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систему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встановлену</a:t>
            </a:r>
            <a:r>
              <a:rPr lang="ru-RU" dirty="0"/>
              <a:t> </a:t>
            </a:r>
            <a:r>
              <a:rPr lang="ru-RU" dirty="0" err="1"/>
              <a:t>установчими</a:t>
            </a:r>
            <a:r>
              <a:rPr lang="ru-RU" dirty="0"/>
              <a:t> договорами,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закріплені</a:t>
            </a:r>
            <a:r>
              <a:rPr lang="ru-RU" dirty="0"/>
              <a:t> в договорах,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вторинного</a:t>
            </a:r>
            <a:r>
              <a:rPr lang="ru-RU" dirty="0"/>
              <a:t> права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Спільнот</a:t>
            </a:r>
            <a:r>
              <a:rPr lang="ru-RU" dirty="0"/>
              <a:t> та </a:t>
            </a:r>
            <a:r>
              <a:rPr lang="ru-RU" dirty="0" err="1"/>
              <a:t>Європейського</a:t>
            </a:r>
            <a:r>
              <a:rPr lang="ru-RU" dirty="0"/>
              <a:t> Союзу.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642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282154"/>
          </a:xfrm>
        </p:spPr>
        <p:txBody>
          <a:bodyPr>
            <a:normAutofit fontScale="90000"/>
          </a:bodyPr>
          <a:lstStyle/>
          <a:p>
            <a:r>
              <a:rPr lang="uk-UA" dirty="0"/>
              <a:t>Головними ознаками інституту ЄС можна визначити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072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dirty="0"/>
              <a:t>формальне заснування на основі установчих договорів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/>
              <a:t>закріплену в договорах самостійність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/>
              <a:t>здійснення діяльності на основі горизонтального поділу компетенції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/>
              <a:t> участь у процесах управління і прийнятті рішень. </a:t>
            </a:r>
          </a:p>
          <a:p>
            <a:pPr marL="342900" indent="-342900">
              <a:buFont typeface="Arial" pitchFamily="34" charset="0"/>
              <a:buChar char="•"/>
            </a:pPr>
            <a:endParaRPr lang="uk-UA" dirty="0"/>
          </a:p>
          <a:p>
            <a:pPr marL="342900" indent="-342900">
              <a:buFont typeface="Arial" pitchFamily="34" charset="0"/>
              <a:buChar char="•"/>
            </a:pPr>
            <a:endParaRPr lang="uk-UA" dirty="0"/>
          </a:p>
          <a:p>
            <a:pPr marL="0" indent="0" algn="r">
              <a:buNone/>
            </a:pPr>
            <a:r>
              <a:rPr lang="uk-UA" i="1" dirty="0"/>
              <a:t>Однак у кінцевому підсумку інституційна система ЄС набула властивих лише їй особливостей, які суттєво відрізняють інституційний механізм ЄС як від організаційної структури класичних міжнародних організацій, так і від організації влади в державі.</a:t>
            </a:r>
          </a:p>
        </p:txBody>
      </p:sp>
    </p:spTree>
    <p:extLst>
      <p:ext uri="{BB962C8B-B14F-4D97-AF65-F5344CB8AC3E}">
        <p14:creationId xmlns:p14="http://schemas.microsoft.com/office/powerpoint/2010/main" val="339272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46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496944" cy="972026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У період </a:t>
            </a:r>
            <a:r>
              <a:rPr lang="uk-UA" sz="2000" b="1" u="sng" dirty="0"/>
              <a:t>до Лісабонського договору</a:t>
            </a:r>
            <a:r>
              <a:rPr lang="uk-UA" sz="2000" dirty="0"/>
              <a:t> у Європейському Союзі налічувалося </a:t>
            </a:r>
            <a:r>
              <a:rPr lang="uk-UA" sz="2000" b="1" u="sng" dirty="0">
                <a:solidFill>
                  <a:schemeClr val="accent3">
                    <a:lumMod val="75000"/>
                  </a:schemeClr>
                </a:solidFill>
              </a:rPr>
              <a:t>п’ять</a:t>
            </a:r>
            <a:r>
              <a:rPr lang="uk-UA" sz="2000" dirty="0"/>
              <a:t> інститутів: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" y="1628800"/>
            <a:ext cx="8965185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76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793507"/>
          </a:xfrm>
        </p:spPr>
        <p:txBody>
          <a:bodyPr/>
          <a:lstStyle/>
          <a:p>
            <a:endParaRPr lang="uk-UA" dirty="0"/>
          </a:p>
          <a:p>
            <a:pPr algn="just"/>
            <a:r>
              <a:rPr lang="uk-UA" sz="2800" dirty="0">
                <a:solidFill>
                  <a:schemeClr val="accent3">
                    <a:lumMod val="75000"/>
                  </a:schemeClr>
                </a:solidFill>
              </a:rPr>
              <a:t>Згідно з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новою (Лісабонською)</a:t>
            </a:r>
            <a:r>
              <a:rPr lang="uk-UA" sz="2800" dirty="0">
                <a:solidFill>
                  <a:schemeClr val="accent3">
                    <a:lumMod val="75000"/>
                  </a:schemeClr>
                </a:solidFill>
              </a:rPr>
              <a:t> редакцією Договору про Європейський Союз інститутами ЄС є:</a:t>
            </a:r>
          </a:p>
          <a:p>
            <a:pPr algn="just"/>
            <a:endParaRPr lang="uk-UA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uk-UA" dirty="0"/>
              <a:t> 1. Європейський Парламент. </a:t>
            </a:r>
          </a:p>
          <a:p>
            <a:r>
              <a:rPr lang="uk-UA" dirty="0"/>
              <a:t>2. Європейська Рада. </a:t>
            </a:r>
          </a:p>
          <a:p>
            <a:r>
              <a:rPr lang="uk-UA" dirty="0"/>
              <a:t>3. Рада.</a:t>
            </a:r>
          </a:p>
          <a:p>
            <a:r>
              <a:rPr lang="uk-UA" dirty="0"/>
              <a:t> 4. Європейська комісія (</a:t>
            </a:r>
            <a:r>
              <a:rPr lang="uk-UA" dirty="0" err="1"/>
              <a:t>Комісія</a:t>
            </a:r>
            <a:r>
              <a:rPr lang="uk-UA" dirty="0"/>
              <a:t>). </a:t>
            </a:r>
          </a:p>
          <a:p>
            <a:r>
              <a:rPr lang="uk-UA" dirty="0"/>
              <a:t>5. Суд Європейського Союзу. </a:t>
            </a:r>
          </a:p>
          <a:p>
            <a:r>
              <a:rPr lang="uk-UA" dirty="0"/>
              <a:t>6. Європейський центральний банк. </a:t>
            </a:r>
          </a:p>
          <a:p>
            <a:r>
              <a:rPr lang="uk-UA" dirty="0"/>
              <a:t>7. Рахункова палата.</a:t>
            </a:r>
          </a:p>
        </p:txBody>
      </p:sp>
    </p:spTree>
    <p:extLst>
      <p:ext uri="{BB962C8B-B14F-4D97-AF65-F5344CB8AC3E}">
        <p14:creationId xmlns:p14="http://schemas.microsoft.com/office/powerpoint/2010/main" val="407628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262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1115</TotalTime>
  <Words>637</Words>
  <Application>Microsoft Office PowerPoint</Application>
  <PresentationFormat>Екран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Times New Roman</vt:lpstr>
      <vt:lpstr>Times New Roman,Bold</vt:lpstr>
      <vt:lpstr>Главная</vt:lpstr>
      <vt:lpstr>Структура ЄС. Членство в єс.</vt:lpstr>
      <vt:lpstr>Членство в єс (питання на 09 та 10 жовтня)</vt:lpstr>
      <vt:lpstr>Презентація PowerPoint</vt:lpstr>
      <vt:lpstr>Презентація PowerPoint</vt:lpstr>
      <vt:lpstr>Головними ознаками інституту ЄС можна визначити</vt:lpstr>
      <vt:lpstr>Презентація PowerPoint</vt:lpstr>
      <vt:lpstr>У період до Лісабонського договору у Європейському Союзі налічувалося п’ять інститутів: </vt:lpstr>
      <vt:lpstr>Презентація PowerPoint</vt:lpstr>
      <vt:lpstr>Презентація PowerPoint</vt:lpstr>
      <vt:lpstr>Презентація PowerPoint</vt:lpstr>
      <vt:lpstr>Презентація PowerPoint</vt:lpstr>
      <vt:lpstr>Важливо!!!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ЄС. Джерела права ЄС</dc:title>
  <dc:creator>Пользователь</dc:creator>
  <cp:lastModifiedBy>Ія Пелех</cp:lastModifiedBy>
  <cp:revision>14</cp:revision>
  <dcterms:created xsi:type="dcterms:W3CDTF">2021-09-14T19:18:43Z</dcterms:created>
  <dcterms:modified xsi:type="dcterms:W3CDTF">2023-10-09T19:11:39Z</dcterms:modified>
</cp:coreProperties>
</file>